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15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embeddedFontLs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Comfortaa" panose="020B0604020202020204" charset="0"/>
      <p:regular r:id="rId20"/>
      <p:bold r:id="rId21"/>
    </p:embeddedFont>
    <p:embeddedFont>
      <p:font typeface="Comfortaa Medium" panose="020B0604020202020204" charset="0"/>
      <p:regular r:id="rId22"/>
      <p:bold r:id="rId23"/>
    </p:embeddedFont>
    <p:embeddedFont>
      <p:font typeface="DM Sans" pitchFamily="2" charset="0"/>
      <p:regular r:id="rId24"/>
      <p:bold r:id="rId25"/>
      <p:italic r:id="rId26"/>
      <p:boldItalic r:id="rId27"/>
    </p:embeddedFont>
    <p:embeddedFont>
      <p:font typeface="Livvic" pitchFamily="2" charset="0"/>
      <p:regular r:id="rId28"/>
    </p:embeddedFont>
    <p:embeddedFont>
      <p:font typeface="Oswald" panose="00000500000000000000" pitchFamily="2" charset="0"/>
      <p:regular r:id="rId29"/>
      <p:bold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Questrial" pitchFamily="2" charset="0"/>
      <p:regular r:id="rId39"/>
    </p:embeddedFont>
    <p:embeddedFont>
      <p:font typeface="Roboto Condensed Light" panose="02000000000000000000" pitchFamily="2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0201" autoAdjust="0"/>
  </p:normalViewPr>
  <p:slideViewPr>
    <p:cSldViewPr snapToGrid="0">
      <p:cViewPr varScale="1">
        <p:scale>
          <a:sx n="136" d="100"/>
          <a:sy n="136" d="100"/>
        </p:scale>
        <p:origin x="10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sscrossed.net/2018/12/19/12-inspiring-examples-of-artifical-intelligence-for-good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artificial-intelligence/ethics/cas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usinessinsider.com/google-hiring-bias-settlement-2-million-racial-gender-discrimination-dol-2021-2?IR=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-irc.org/publications/pdf/Investigating-Risks-and-Opportunities-for-Children-in-a-Digital-World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dt.org/area-of-focus/privacy-data/student-privacy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LsHI8aV0g" TargetMode="External"/><Relationship Id="rId7" Type="http://schemas.openxmlformats.org/officeDocument/2006/relationships/hyperlink" Target="https://stpp.fordschool.umich.edu/sites/stpp/files/uploads/file-assets/cameras_in_the_classroom_full_report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olitico.eu/article/french-privacy-watchdog-says-facial-recognition-trial-in-high-schools-is-illegal-privacy/" TargetMode="External"/><Relationship Id="rId5" Type="http://schemas.openxmlformats.org/officeDocument/2006/relationships/hyperlink" Target="https://www.europarl.europa.eu/news/en/press-room/20210930IPR13925/use-of-artificial-intelligence-by-the-police-meps-oppose-mass-surveillance" TargetMode="External"/><Relationship Id="rId4" Type="http://schemas.openxmlformats.org/officeDocument/2006/relationships/hyperlink" Target="https://www.europarl.europa.eu/RegData/etudes/IDAN/2021/690706/EPRS_IDA(2021)690706_EN.pd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innovation-machine/artificial-intelligence-3c6d80072416" TargetMode="External"/><Relationship Id="rId7" Type="http://schemas.openxmlformats.org/officeDocument/2006/relationships/hyperlink" Target="https://theconversation.com/it-takes-a-lot-of-energy-for-machines-to-learn-heres-why-ai-is-so-power-hungry-15182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orbes.com/sites/forbestechcouncil/2020/08/17/why-we-should-care-about-the-environmental-impact-of-ai/" TargetMode="External"/><Relationship Id="rId5" Type="http://schemas.openxmlformats.org/officeDocument/2006/relationships/hyperlink" Target="https://restofworld.org/2021/refugees-machine-learning-big-tech/" TargetMode="External"/><Relationship Id="rId4" Type="http://schemas.openxmlformats.org/officeDocument/2006/relationships/hyperlink" Target="https://www.theguardian.com/technology/2020/jan/18/automation-jobs-universal-basic-income-daniel-susskind-interview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artificial-intelligence/ethic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gital-strategy.ec.europa.eu/en/library/ethics-guidelines-trustworthy-ai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c49001298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cc49001298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f7e5f19ded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f7e5f19ded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7e5f19de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f7e5f19de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f7e5f19ded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f7e5f19ded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fce2094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fce2094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7e5f19ded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f7e5f19ded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https://www.crisscrossed.net/2018/12/19/12-inspiring-examples-of-artifical-intelligence-for-good/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7e5f19ded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f7e5f19ded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595959"/>
                </a:solidFill>
              </a:rPr>
              <a:t>See other examples from </a:t>
            </a:r>
            <a:r>
              <a:rPr lang="en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https://en.unesco.org/artificial-intelligence/ethics/cases</a:t>
            </a:r>
            <a:r>
              <a:rPr lang="en" dirty="0">
                <a:solidFill>
                  <a:srgbClr val="595959"/>
                </a:solidFill>
              </a:rPr>
              <a:t>;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https://www.businessinsider.com/google-hiring-bias-settlement-2-million-racial-gender-discrimination-dol-2021-2?IR=T</a:t>
            </a:r>
            <a:r>
              <a:rPr lang="en" sz="1200" dirty="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dirty="0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f7e5f19ded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f7e5f19ded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 on risks related to children’s privacy, 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https://www.unicef-irc.org/publications/pdf/Investigating-Risks-and-Opportunities-for-Children-in-a-Digital-World.pdf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Mention: European Union’s 2018 General Data Protection Regulation (GDPR), use of students’ personal data in online education and new AIA.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also: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https://cdt.org/area-of-focus/privacy-data/student-privacy/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7e5f19ded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f7e5f19ded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WATCH VIDEO ON AI IN SCHOOLS IN CHINA: 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https://www.youtube.com/watch?v=JMLsHI8aV0g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Border control: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https://www.europarl.europa.eu/RegData/etudes/IDAN/2021/690706/EPRS_IDA(2021)690706_EN.pdf</a:t>
            </a:r>
            <a:r>
              <a:rPr lang="en" dirty="0"/>
              <a:t> (unlawful profiling, bias, privacy)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Recent European moratorium on using facial recognition for law enforcement: </a:t>
            </a:r>
            <a:r>
              <a:rPr lang="en" u="sng" dirty="0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https://www.europarl.europa.eu/news/en/press-room/20210930IPR13925/use-of-artificial-intelligence-by-the-police-meps-oppose-mass-surveillance</a:t>
            </a:r>
            <a:endParaRPr dirty="0">
              <a:solidFill>
                <a:srgbClr val="32353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Attempts to introduce facial recognition in schools, so far condemned by local authorities as violating the GDPR:  </a:t>
            </a:r>
            <a:r>
              <a:rPr lang="en" u="sng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https://www.politico.eu/article/french-privacy-watchdog-says-facial-recognition-trial-in-high-schools-is-illegal-privacy/</a:t>
            </a:r>
            <a:r>
              <a:rPr lang="en" dirty="0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>
              <a:solidFill>
                <a:srgbClr val="32353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Report on risks in using facial recognition in schools (overview page 28) </a:t>
            </a:r>
            <a:r>
              <a:rPr lang="en" u="sng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https://stpp.fordschool.umich.edu/sites/stpp/files/uploads/file-assets/cameras_in_the_classroom_full_report.pdf</a:t>
            </a:r>
            <a:r>
              <a:rPr lang="en" dirty="0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>
              <a:solidFill>
                <a:srgbClr val="32353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7e5f19ded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7e5f19ded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Jobs at risk: </a:t>
            </a:r>
            <a:r>
              <a:rPr lang="en" sz="1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https://medium.com/innovation-machine/artificial-intelligence-3c6d80072416</a:t>
            </a:r>
            <a:r>
              <a:rPr lang="en" sz="1000">
                <a:solidFill>
                  <a:srgbClr val="595959"/>
                </a:solidFill>
              </a:rPr>
              <a:t> 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See also Daniel Susskind’s book “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A World Without Work”.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https://www.theguardian.com/technology/2020/jan/18/automation-jobs-universal-basic-income-daniel-susskind-interview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On Development: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https://restofworld.org/2021/refugees-machine-learning-big-tech/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 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On environmental impact: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https://www.forbes.com/sites/forbestechcouncil/2020/08/17/why-we-should-care-about-the-environmental-impact-of-ai/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https://theconversation.com/it-takes-a-lot-of-energy-for-machines-to-learn-heres-why-ai-is-so-power-hungry-151825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7e5f19de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f7e5f19ded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7e5f19ded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f7e5f19ded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UNESCO’s Recommendations on the ethics of AI: </a:t>
            </a:r>
            <a:r>
              <a:rPr lang="en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https://en.unesco.org/artificial-intelligence/ethics</a:t>
            </a:r>
            <a:r>
              <a:rPr lang="en" dirty="0">
                <a:solidFill>
                  <a:schemeClr val="dk1"/>
                </a:solidFill>
              </a:rPr>
              <a:t> and EU’s ethics guidelines for trustworthy AI </a:t>
            </a:r>
            <a:r>
              <a:rPr lang="en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https://digital-strategy.ec.europa.eu/en/library/ethics-guidelines-trustworthy-ai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1895100" y="3415840"/>
            <a:ext cx="5353800" cy="438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4"/>
          <p:cNvGrpSpPr/>
          <p:nvPr/>
        </p:nvGrpSpPr>
        <p:grpSpPr>
          <a:xfrm rot="-2700000">
            <a:off x="2063418" y="3520241"/>
            <a:ext cx="155279" cy="282935"/>
            <a:chOff x="697900" y="859375"/>
            <a:chExt cx="277200" cy="505088"/>
          </a:xfrm>
        </p:grpSpPr>
        <p:sp>
          <p:nvSpPr>
            <p:cNvPr id="56" name="Google Shape;56;p14"/>
            <p:cNvSpPr/>
            <p:nvPr/>
          </p:nvSpPr>
          <p:spPr>
            <a:xfrm>
              <a:off x="697900" y="859375"/>
              <a:ext cx="277200" cy="277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816508" y="1133463"/>
              <a:ext cx="31800" cy="231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4"/>
          <p:cNvSpPr/>
          <p:nvPr/>
        </p:nvSpPr>
        <p:spPr>
          <a:xfrm rot="5400000">
            <a:off x="8248325" y="426850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 rot="5400000">
            <a:off x="8459148" y="642163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7109647" y="4605999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0" y="4937373"/>
            <a:ext cx="1055595" cy="206130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4528374"/>
            <a:ext cx="1055595" cy="204526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4117821"/>
            <a:ext cx="1055595" cy="206078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045725" y="568128"/>
            <a:ext cx="1715148" cy="333147"/>
            <a:chOff x="6045725" y="615825"/>
            <a:chExt cx="1715148" cy="333147"/>
          </a:xfrm>
        </p:grpSpPr>
        <p:sp>
          <p:nvSpPr>
            <p:cNvPr id="65" name="Google Shape;65;p14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4"/>
          <p:cNvSpPr/>
          <p:nvPr/>
        </p:nvSpPr>
        <p:spPr>
          <a:xfrm rot="5400000">
            <a:off x="113809" y="3055075"/>
            <a:ext cx="827959" cy="82795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5400000">
            <a:off x="396684" y="3337933"/>
            <a:ext cx="260950" cy="523139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 rot="-5400000" flipH="1">
            <a:off x="210621" y="629818"/>
            <a:ext cx="419215" cy="840450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10800000" flipH="1">
            <a:off x="-3" y="0"/>
            <a:ext cx="419231" cy="840419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762450" y="1553735"/>
            <a:ext cx="7619100" cy="1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895100" y="3405865"/>
            <a:ext cx="53538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711725" y="2150850"/>
            <a:ext cx="77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8088400" y="2878461"/>
            <a:ext cx="1055595" cy="206130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8088400" y="2469461"/>
            <a:ext cx="1055595" cy="204526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8088400" y="2058909"/>
            <a:ext cx="1055595" cy="206078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7116475" y="4568875"/>
            <a:ext cx="1715148" cy="333147"/>
            <a:chOff x="6045725" y="615825"/>
            <a:chExt cx="1715148" cy="333147"/>
          </a:xfrm>
        </p:grpSpPr>
        <p:sp>
          <p:nvSpPr>
            <p:cNvPr id="81" name="Google Shape;81;p16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6"/>
          <p:cNvSpPr/>
          <p:nvPr/>
        </p:nvSpPr>
        <p:spPr>
          <a:xfrm>
            <a:off x="0" y="97324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0" y="487542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0" y="0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 rot="5400000" flipH="1">
            <a:off x="7827951" y="2377001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 rot="10800000" flipH="1">
            <a:off x="8495601" y="2529939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778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7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99" name="Google Shape;99;p17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7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902300" y="3814075"/>
            <a:ext cx="22956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4946075" y="3814075"/>
            <a:ext cx="22956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179258" y="43636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3"/>
          </p:nvPr>
        </p:nvSpPr>
        <p:spPr>
          <a:xfrm>
            <a:off x="1957063" y="3552726"/>
            <a:ext cx="21861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4"/>
          </p:nvPr>
        </p:nvSpPr>
        <p:spPr>
          <a:xfrm>
            <a:off x="5000838" y="3552726"/>
            <a:ext cx="21861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0" y="4898715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4413017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0" y="3925475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400000">
            <a:off x="96025" y="198475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rot="5400000">
            <a:off x="306385" y="408820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8"/>
          <p:cNvGrpSpPr/>
          <p:nvPr/>
        </p:nvGrpSpPr>
        <p:grpSpPr>
          <a:xfrm>
            <a:off x="7103800" y="537500"/>
            <a:ext cx="1715148" cy="333147"/>
            <a:chOff x="6045725" y="615825"/>
            <a:chExt cx="1715148" cy="333147"/>
          </a:xfrm>
        </p:grpSpPr>
        <p:sp>
          <p:nvSpPr>
            <p:cNvPr id="115" name="Google Shape;115;p18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138575" y="2048050"/>
            <a:ext cx="6720000" cy="20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128" name="Google Shape;128;p19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9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7705109" y="4023625"/>
            <a:ext cx="827959" cy="827959"/>
            <a:chOff x="7705109" y="4023625"/>
            <a:chExt cx="827959" cy="827959"/>
          </a:xfrm>
        </p:grpSpPr>
        <p:sp>
          <p:nvSpPr>
            <p:cNvPr id="140" name="Google Shape;140;p20"/>
            <p:cNvSpPr/>
            <p:nvPr/>
          </p:nvSpPr>
          <p:spPr>
            <a:xfrm rot="5400000">
              <a:off x="7705109" y="4023625"/>
              <a:ext cx="827959" cy="827959"/>
            </a:xfrm>
            <a:custGeom>
              <a:avLst/>
              <a:gdLst/>
              <a:ahLst/>
              <a:cxnLst/>
              <a:rect l="l" t="t" r="r" b="b"/>
              <a:pathLst>
                <a:path w="20062" h="20062" extrusionOk="0">
                  <a:moveTo>
                    <a:pt x="10031" y="1"/>
                  </a:moveTo>
                  <a:cubicBezTo>
                    <a:pt x="4499" y="1"/>
                    <a:pt x="0" y="4499"/>
                    <a:pt x="0" y="10031"/>
                  </a:cubicBezTo>
                  <a:cubicBezTo>
                    <a:pt x="0" y="15594"/>
                    <a:pt x="4499" y="20062"/>
                    <a:pt x="10031" y="20062"/>
                  </a:cubicBezTo>
                  <a:cubicBezTo>
                    <a:pt x="15563" y="20062"/>
                    <a:pt x="20061" y="15594"/>
                    <a:pt x="20061" y="10031"/>
                  </a:cubicBezTo>
                  <a:cubicBezTo>
                    <a:pt x="20061" y="4499"/>
                    <a:pt x="15563" y="1"/>
                    <a:pt x="1003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 rot="5400000">
              <a:off x="7987984" y="4306483"/>
              <a:ext cx="260950" cy="523139"/>
            </a:xfrm>
            <a:custGeom>
              <a:avLst/>
              <a:gdLst/>
              <a:ahLst/>
              <a:cxnLst/>
              <a:rect l="l" t="t" r="r" b="b"/>
              <a:pathLst>
                <a:path w="6323" h="12676" extrusionOk="0">
                  <a:moveTo>
                    <a:pt x="1" y="1"/>
                  </a:moveTo>
                  <a:lnTo>
                    <a:pt x="1" y="12676"/>
                  </a:lnTo>
                  <a:cubicBezTo>
                    <a:pt x="3496" y="12646"/>
                    <a:pt x="6323" y="9819"/>
                    <a:pt x="6323" y="6323"/>
                  </a:cubicBezTo>
                  <a:cubicBezTo>
                    <a:pt x="6323" y="2828"/>
                    <a:pt x="3496" y="1"/>
                    <a:pt x="1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0"/>
          <p:cNvSpPr/>
          <p:nvPr/>
        </p:nvSpPr>
        <p:spPr>
          <a:xfrm rot="5400000" flipH="1">
            <a:off x="-748478" y="748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2"/>
          </p:nvPr>
        </p:nvSpPr>
        <p:spPr>
          <a:xfrm>
            <a:off x="1063200" y="2072525"/>
            <a:ext cx="7017600" cy="12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 rot="-5400000">
            <a:off x="2170076" y="424735"/>
            <a:ext cx="1055595" cy="206130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 rot="-5400000">
            <a:off x="1760274" y="425537"/>
            <a:ext cx="1055595" cy="204526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 rot="-5400000">
            <a:off x="1350498" y="424761"/>
            <a:ext cx="1055595" cy="206078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4569825" y="529000"/>
            <a:ext cx="3879600" cy="40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265500" y="1684750"/>
            <a:ext cx="4045200" cy="16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265500" y="3316400"/>
            <a:ext cx="40452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4680350" y="843450"/>
            <a:ext cx="3620100" cy="3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/>
          <p:nvPr/>
        </p:nvSpPr>
        <p:spPr>
          <a:xfrm flipH="1">
            <a:off x="-3" y="4605949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 rot="5400000">
            <a:off x="4310700" y="4244650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rot="5400000">
            <a:off x="4521523" y="4459963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22"/>
          <p:cNvSpPr/>
          <p:nvPr/>
        </p:nvSpPr>
        <p:spPr>
          <a:xfrm rot="5400000" flipH="1">
            <a:off x="243719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8720338" y="214010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 rot="10800000">
            <a:off x="8720338" y="2627703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 rot="10800000">
            <a:off x="8720338" y="3113401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6269500" y="3520350"/>
            <a:ext cx="15678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711750" y="53745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hasCustomPrompt="1"/>
          </p:nvPr>
        </p:nvSpPr>
        <p:spPr>
          <a:xfrm>
            <a:off x="1668900" y="2549700"/>
            <a:ext cx="5806200" cy="9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 b="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1947150" y="1882350"/>
            <a:ext cx="52497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2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23"/>
          <p:cNvSpPr/>
          <p:nvPr/>
        </p:nvSpPr>
        <p:spPr>
          <a:xfrm rot="-5400000">
            <a:off x="4845107" y="4807595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/>
          <p:nvPr/>
        </p:nvSpPr>
        <p:spPr>
          <a:xfrm rot="-5400000">
            <a:off x="4358457" y="4808547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>
            <a:off x="3871837" y="4807626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23"/>
          <p:cNvGrpSpPr/>
          <p:nvPr/>
        </p:nvGrpSpPr>
        <p:grpSpPr>
          <a:xfrm rot="-5400000">
            <a:off x="7900550" y="3581853"/>
            <a:ext cx="1715148" cy="333147"/>
            <a:chOff x="6045725" y="615825"/>
            <a:chExt cx="1715148" cy="333147"/>
          </a:xfrm>
        </p:grpSpPr>
        <p:sp>
          <p:nvSpPr>
            <p:cNvPr id="177" name="Google Shape;177;p23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1_1_1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/>
          <p:nvPr/>
        </p:nvSpPr>
        <p:spPr>
          <a:xfrm rot="5400000">
            <a:off x="3117300" y="3015475"/>
            <a:ext cx="3049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5026675" y="1789950"/>
            <a:ext cx="30528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90" name="Google Shape;190;p25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191" name="Google Shape;191;p25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5"/>
          <p:cNvSpPr/>
          <p:nvPr/>
        </p:nvSpPr>
        <p:spPr>
          <a:xfrm rot="5400000" flipH="1">
            <a:off x="8415144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/>
          <p:nvPr/>
        </p:nvSpPr>
        <p:spPr>
          <a:xfrm rot="5400000">
            <a:off x="3117300" y="3015475"/>
            <a:ext cx="3049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4994775" y="1783575"/>
            <a:ext cx="31230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4" name="Google Shape;204;p26"/>
          <p:cNvSpPr/>
          <p:nvPr/>
        </p:nvSpPr>
        <p:spPr>
          <a:xfrm rot="5400000" flipH="1">
            <a:off x="243719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/>
          <p:nvPr/>
        </p:nvSpPr>
        <p:spPr>
          <a:xfrm rot="10800000">
            <a:off x="8720338" y="214010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 rot="10800000">
            <a:off x="8720338" y="2627703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 rot="10800000">
            <a:off x="8720338" y="3113401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1694450" y="2692725"/>
            <a:ext cx="2784300" cy="14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2"/>
          </p:nvPr>
        </p:nvSpPr>
        <p:spPr>
          <a:xfrm>
            <a:off x="2196600" y="1513400"/>
            <a:ext cx="4750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27"/>
          <p:cNvSpPr/>
          <p:nvPr/>
        </p:nvSpPr>
        <p:spPr>
          <a:xfrm rot="10800000" flipH="1">
            <a:off x="-6" y="-7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7"/>
          <p:cNvGrpSpPr/>
          <p:nvPr/>
        </p:nvGrpSpPr>
        <p:grpSpPr>
          <a:xfrm>
            <a:off x="6723075" y="4719578"/>
            <a:ext cx="1715148" cy="333147"/>
            <a:chOff x="6045725" y="615825"/>
            <a:chExt cx="1715148" cy="333147"/>
          </a:xfrm>
        </p:grpSpPr>
        <p:sp>
          <p:nvSpPr>
            <p:cNvPr id="219" name="Google Shape;219;p27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7"/>
          <p:cNvSpPr txBox="1">
            <a:spLocks noGrp="1"/>
          </p:cNvSpPr>
          <p:nvPr>
            <p:ph type="subTitle" idx="3"/>
          </p:nvPr>
        </p:nvSpPr>
        <p:spPr>
          <a:xfrm>
            <a:off x="4511050" y="2692725"/>
            <a:ext cx="2784300" cy="14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1"/>
          </p:nvPr>
        </p:nvSpPr>
        <p:spPr>
          <a:xfrm>
            <a:off x="1346350" y="2330300"/>
            <a:ext cx="2686800" cy="9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2"/>
          </p:nvPr>
        </p:nvSpPr>
        <p:spPr>
          <a:xfrm>
            <a:off x="2001300" y="1513400"/>
            <a:ext cx="5141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32" name="Google Shape;232;p28"/>
          <p:cNvGrpSpPr/>
          <p:nvPr/>
        </p:nvGrpSpPr>
        <p:grpSpPr>
          <a:xfrm>
            <a:off x="7705109" y="4023625"/>
            <a:ext cx="827959" cy="827959"/>
            <a:chOff x="7705109" y="4023625"/>
            <a:chExt cx="827959" cy="827959"/>
          </a:xfrm>
        </p:grpSpPr>
        <p:sp>
          <p:nvSpPr>
            <p:cNvPr id="233" name="Google Shape;233;p28"/>
            <p:cNvSpPr/>
            <p:nvPr/>
          </p:nvSpPr>
          <p:spPr>
            <a:xfrm rot="5400000">
              <a:off x="7705109" y="4023625"/>
              <a:ext cx="827959" cy="827959"/>
            </a:xfrm>
            <a:custGeom>
              <a:avLst/>
              <a:gdLst/>
              <a:ahLst/>
              <a:cxnLst/>
              <a:rect l="l" t="t" r="r" b="b"/>
              <a:pathLst>
                <a:path w="20062" h="20062" extrusionOk="0">
                  <a:moveTo>
                    <a:pt x="10031" y="1"/>
                  </a:moveTo>
                  <a:cubicBezTo>
                    <a:pt x="4499" y="1"/>
                    <a:pt x="0" y="4499"/>
                    <a:pt x="0" y="10031"/>
                  </a:cubicBezTo>
                  <a:cubicBezTo>
                    <a:pt x="0" y="15594"/>
                    <a:pt x="4499" y="20062"/>
                    <a:pt x="10031" y="20062"/>
                  </a:cubicBezTo>
                  <a:cubicBezTo>
                    <a:pt x="15563" y="20062"/>
                    <a:pt x="20061" y="15594"/>
                    <a:pt x="20061" y="10031"/>
                  </a:cubicBezTo>
                  <a:cubicBezTo>
                    <a:pt x="20061" y="4499"/>
                    <a:pt x="15563" y="1"/>
                    <a:pt x="1003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 rot="5400000">
              <a:off x="7987984" y="4306483"/>
              <a:ext cx="260950" cy="523139"/>
            </a:xfrm>
            <a:custGeom>
              <a:avLst/>
              <a:gdLst/>
              <a:ahLst/>
              <a:cxnLst/>
              <a:rect l="l" t="t" r="r" b="b"/>
              <a:pathLst>
                <a:path w="6323" h="12676" extrusionOk="0">
                  <a:moveTo>
                    <a:pt x="1" y="1"/>
                  </a:moveTo>
                  <a:lnTo>
                    <a:pt x="1" y="12676"/>
                  </a:lnTo>
                  <a:cubicBezTo>
                    <a:pt x="3496" y="12646"/>
                    <a:pt x="6323" y="9819"/>
                    <a:pt x="6323" y="6323"/>
                  </a:cubicBezTo>
                  <a:cubicBezTo>
                    <a:pt x="6323" y="2828"/>
                    <a:pt x="3496" y="1"/>
                    <a:pt x="1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8"/>
          <p:cNvSpPr/>
          <p:nvPr/>
        </p:nvSpPr>
        <p:spPr>
          <a:xfrm rot="5400000" flipH="1">
            <a:off x="-748478" y="748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43" name="Google Shape;243;p29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244" name="Google Shape;244;p29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9"/>
          <p:cNvSpPr/>
          <p:nvPr/>
        </p:nvSpPr>
        <p:spPr>
          <a:xfrm rot="5400000" flipH="1">
            <a:off x="8415144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256" name="Google Shape;256;p30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30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_1_1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1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31"/>
          <p:cNvSpPr/>
          <p:nvPr/>
        </p:nvSpPr>
        <p:spPr>
          <a:xfrm rot="10800000" flipH="1">
            <a:off x="-6" y="-7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31"/>
          <p:cNvGrpSpPr/>
          <p:nvPr/>
        </p:nvGrpSpPr>
        <p:grpSpPr>
          <a:xfrm>
            <a:off x="6723075" y="4719578"/>
            <a:ext cx="1715148" cy="333147"/>
            <a:chOff x="6045725" y="615825"/>
            <a:chExt cx="1715148" cy="333147"/>
          </a:xfrm>
        </p:grpSpPr>
        <p:sp>
          <p:nvSpPr>
            <p:cNvPr id="267" name="Google Shape;267;p31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1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/>
          <p:nvPr/>
        </p:nvSpPr>
        <p:spPr>
          <a:xfrm>
            <a:off x="711750" y="53745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32"/>
          <p:cNvSpPr/>
          <p:nvPr/>
        </p:nvSpPr>
        <p:spPr>
          <a:xfrm rot="-5400000">
            <a:off x="4845107" y="4807595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"/>
          <p:cNvSpPr/>
          <p:nvPr/>
        </p:nvSpPr>
        <p:spPr>
          <a:xfrm rot="-5400000">
            <a:off x="4358457" y="4808547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"/>
          <p:cNvSpPr/>
          <p:nvPr/>
        </p:nvSpPr>
        <p:spPr>
          <a:xfrm rot="-5400000">
            <a:off x="3871837" y="4807626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32"/>
          <p:cNvGrpSpPr/>
          <p:nvPr/>
        </p:nvGrpSpPr>
        <p:grpSpPr>
          <a:xfrm rot="-5400000">
            <a:off x="7900550" y="3581853"/>
            <a:ext cx="1715148" cy="333147"/>
            <a:chOff x="6045725" y="615825"/>
            <a:chExt cx="1715148" cy="333147"/>
          </a:xfrm>
        </p:grpSpPr>
        <p:sp>
          <p:nvSpPr>
            <p:cNvPr id="283" name="Google Shape;283;p32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713225" y="1824600"/>
            <a:ext cx="52440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body" idx="1"/>
          </p:nvPr>
        </p:nvSpPr>
        <p:spPr>
          <a:xfrm>
            <a:off x="713225" y="1824600"/>
            <a:ext cx="38589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body" idx="2"/>
          </p:nvPr>
        </p:nvSpPr>
        <p:spPr>
          <a:xfrm>
            <a:off x="4572000" y="1824600"/>
            <a:ext cx="38589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3"/>
          </p:nvPr>
        </p:nvSpPr>
        <p:spPr>
          <a:xfrm>
            <a:off x="713225" y="1026900"/>
            <a:ext cx="77109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1">
  <p:cSld name="CUSTOM_3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subTitle" idx="1"/>
          </p:nvPr>
        </p:nvSpPr>
        <p:spPr>
          <a:xfrm>
            <a:off x="1053662" y="3235250"/>
            <a:ext cx="1990800" cy="9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2"/>
          </p:nvPr>
        </p:nvSpPr>
        <p:spPr>
          <a:xfrm>
            <a:off x="3576600" y="3235250"/>
            <a:ext cx="1990800" cy="9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3"/>
          </p:nvPr>
        </p:nvSpPr>
        <p:spPr>
          <a:xfrm>
            <a:off x="6099538" y="3235250"/>
            <a:ext cx="1990800" cy="9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4"/>
          </p:nvPr>
        </p:nvSpPr>
        <p:spPr>
          <a:xfrm>
            <a:off x="1053662" y="2915150"/>
            <a:ext cx="1990800" cy="3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5"/>
          </p:nvPr>
        </p:nvSpPr>
        <p:spPr>
          <a:xfrm>
            <a:off x="3576600" y="2915150"/>
            <a:ext cx="1990800" cy="3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6"/>
          </p:nvPr>
        </p:nvSpPr>
        <p:spPr>
          <a:xfrm>
            <a:off x="6099538" y="2915150"/>
            <a:ext cx="1990800" cy="3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301" name="Google Shape;301;p35"/>
          <p:cNvGrpSpPr/>
          <p:nvPr/>
        </p:nvGrpSpPr>
        <p:grpSpPr>
          <a:xfrm>
            <a:off x="6664025" y="574503"/>
            <a:ext cx="1715148" cy="333147"/>
            <a:chOff x="6045725" y="615825"/>
            <a:chExt cx="1715148" cy="333147"/>
          </a:xfrm>
        </p:grpSpPr>
        <p:sp>
          <p:nvSpPr>
            <p:cNvPr id="302" name="Google Shape;302;p35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35"/>
          <p:cNvSpPr/>
          <p:nvPr/>
        </p:nvSpPr>
        <p:spPr>
          <a:xfrm rot="-5400000" flipH="1">
            <a:off x="210621" y="629818"/>
            <a:ext cx="419215" cy="840450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 rot="10800000" flipH="1">
            <a:off x="-3" y="0"/>
            <a:ext cx="419231" cy="840419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7109647" y="4605999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_1"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6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6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36"/>
          <p:cNvSpPr/>
          <p:nvPr/>
        </p:nvSpPr>
        <p:spPr>
          <a:xfrm rot="5400000" flipH="1">
            <a:off x="243719" y="4414643"/>
            <a:ext cx="485148" cy="97256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 rot="10800000">
            <a:off x="8720338" y="214010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/>
          <p:nvPr/>
        </p:nvSpPr>
        <p:spPr>
          <a:xfrm rot="10800000">
            <a:off x="8720338" y="2627703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/>
          <p:nvPr/>
        </p:nvSpPr>
        <p:spPr>
          <a:xfrm rot="10800000">
            <a:off x="8720338" y="3113401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"/>
          <p:cNvSpPr txBox="1">
            <a:spLocks noGrp="1"/>
          </p:cNvSpPr>
          <p:nvPr>
            <p:ph type="title" idx="2" hasCustomPrompt="1"/>
          </p:nvPr>
        </p:nvSpPr>
        <p:spPr>
          <a:xfrm>
            <a:off x="1438200" y="1675775"/>
            <a:ext cx="3133800" cy="5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321" name="Google Shape;321;p36"/>
          <p:cNvSpPr txBox="1">
            <a:spLocks noGrp="1"/>
          </p:cNvSpPr>
          <p:nvPr>
            <p:ph type="subTitle" idx="1"/>
          </p:nvPr>
        </p:nvSpPr>
        <p:spPr>
          <a:xfrm>
            <a:off x="1601250" y="2242777"/>
            <a:ext cx="28077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3"/>
          </p:nvPr>
        </p:nvSpPr>
        <p:spPr>
          <a:xfrm>
            <a:off x="1601250" y="3692075"/>
            <a:ext cx="28077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4"/>
          </p:nvPr>
        </p:nvSpPr>
        <p:spPr>
          <a:xfrm>
            <a:off x="4989925" y="2892547"/>
            <a:ext cx="28077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title" idx="5" hasCustomPrompt="1"/>
          </p:nvPr>
        </p:nvSpPr>
        <p:spPr>
          <a:xfrm>
            <a:off x="1438200" y="3125075"/>
            <a:ext cx="3133800" cy="5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325" name="Google Shape;325;p36"/>
          <p:cNvSpPr txBox="1">
            <a:spLocks noGrp="1"/>
          </p:cNvSpPr>
          <p:nvPr>
            <p:ph type="title" idx="6" hasCustomPrompt="1"/>
          </p:nvPr>
        </p:nvSpPr>
        <p:spPr>
          <a:xfrm>
            <a:off x="4873675" y="2325625"/>
            <a:ext cx="3040200" cy="5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7"/>
          <p:cNvSpPr/>
          <p:nvPr/>
        </p:nvSpPr>
        <p:spPr>
          <a:xfrm rot="10800000">
            <a:off x="7627468" y="389823"/>
            <a:ext cx="983239" cy="983239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7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334" name="Google Shape;334;p37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37"/>
          <p:cNvSpPr/>
          <p:nvPr/>
        </p:nvSpPr>
        <p:spPr>
          <a:xfrm rot="-5400000" flipH="1">
            <a:off x="7857972" y="3857474"/>
            <a:ext cx="2034512" cy="537541"/>
          </a:xfrm>
          <a:custGeom>
            <a:avLst/>
            <a:gdLst/>
            <a:ahLst/>
            <a:cxnLst/>
            <a:rect l="l" t="t" r="r" b="b"/>
            <a:pathLst>
              <a:path w="76507" h="20214" extrusionOk="0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 txBox="1">
            <a:spLocks noGrp="1"/>
          </p:cNvSpPr>
          <p:nvPr>
            <p:ph type="title" idx="2"/>
          </p:nvPr>
        </p:nvSpPr>
        <p:spPr>
          <a:xfrm>
            <a:off x="3159300" y="3411975"/>
            <a:ext cx="2825400" cy="7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subTitle" idx="1"/>
          </p:nvPr>
        </p:nvSpPr>
        <p:spPr>
          <a:xfrm>
            <a:off x="1493250" y="1875950"/>
            <a:ext cx="6157500" cy="13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subTitle" idx="1"/>
          </p:nvPr>
        </p:nvSpPr>
        <p:spPr>
          <a:xfrm>
            <a:off x="6028375" y="1488600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subTitle" idx="2"/>
          </p:nvPr>
        </p:nvSpPr>
        <p:spPr>
          <a:xfrm>
            <a:off x="6028400" y="18440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38"/>
          <p:cNvSpPr txBox="1">
            <a:spLocks noGrp="1"/>
          </p:cNvSpPr>
          <p:nvPr>
            <p:ph type="subTitle" idx="3"/>
          </p:nvPr>
        </p:nvSpPr>
        <p:spPr>
          <a:xfrm>
            <a:off x="6028375" y="3027925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4" name="Google Shape;344;p38"/>
          <p:cNvSpPr txBox="1">
            <a:spLocks noGrp="1"/>
          </p:cNvSpPr>
          <p:nvPr>
            <p:ph type="subTitle" idx="4"/>
          </p:nvPr>
        </p:nvSpPr>
        <p:spPr>
          <a:xfrm>
            <a:off x="6028350" y="33834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38"/>
          <p:cNvSpPr txBox="1">
            <a:spLocks noGrp="1"/>
          </p:cNvSpPr>
          <p:nvPr>
            <p:ph type="subTitle" idx="5"/>
          </p:nvPr>
        </p:nvSpPr>
        <p:spPr>
          <a:xfrm>
            <a:off x="1125400" y="1488600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6" name="Google Shape;346;p38"/>
          <p:cNvSpPr txBox="1">
            <a:spLocks noGrp="1"/>
          </p:cNvSpPr>
          <p:nvPr>
            <p:ph type="subTitle" idx="6"/>
          </p:nvPr>
        </p:nvSpPr>
        <p:spPr>
          <a:xfrm>
            <a:off x="1125425" y="18440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38"/>
          <p:cNvSpPr txBox="1">
            <a:spLocks noGrp="1"/>
          </p:cNvSpPr>
          <p:nvPr>
            <p:ph type="subTitle" idx="7"/>
          </p:nvPr>
        </p:nvSpPr>
        <p:spPr>
          <a:xfrm>
            <a:off x="1125400" y="3027925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8" name="Google Shape;348;p38"/>
          <p:cNvSpPr txBox="1">
            <a:spLocks noGrp="1"/>
          </p:cNvSpPr>
          <p:nvPr>
            <p:ph type="subTitle" idx="8"/>
          </p:nvPr>
        </p:nvSpPr>
        <p:spPr>
          <a:xfrm>
            <a:off x="1125375" y="33834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subTitle" idx="9"/>
          </p:nvPr>
        </p:nvSpPr>
        <p:spPr>
          <a:xfrm>
            <a:off x="3576888" y="1488600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0" name="Google Shape;350;p38"/>
          <p:cNvSpPr txBox="1">
            <a:spLocks noGrp="1"/>
          </p:cNvSpPr>
          <p:nvPr>
            <p:ph type="subTitle" idx="13"/>
          </p:nvPr>
        </p:nvSpPr>
        <p:spPr>
          <a:xfrm>
            <a:off x="3576900" y="18440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38"/>
          <p:cNvSpPr txBox="1">
            <a:spLocks noGrp="1"/>
          </p:cNvSpPr>
          <p:nvPr>
            <p:ph type="subTitle" idx="14"/>
          </p:nvPr>
        </p:nvSpPr>
        <p:spPr>
          <a:xfrm>
            <a:off x="3576888" y="3027925"/>
            <a:ext cx="1990200" cy="3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2" name="Google Shape;352;p38"/>
          <p:cNvSpPr txBox="1">
            <a:spLocks noGrp="1"/>
          </p:cNvSpPr>
          <p:nvPr>
            <p:ph type="subTitle" idx="15"/>
          </p:nvPr>
        </p:nvSpPr>
        <p:spPr>
          <a:xfrm>
            <a:off x="3576875" y="3383400"/>
            <a:ext cx="17016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38"/>
          <p:cNvSpPr/>
          <p:nvPr/>
        </p:nvSpPr>
        <p:spPr>
          <a:xfrm rot="5400000">
            <a:off x="318884" y="474554"/>
            <a:ext cx="615703" cy="615703"/>
          </a:xfrm>
          <a:custGeom>
            <a:avLst/>
            <a:gdLst/>
            <a:ahLst/>
            <a:cxnLst/>
            <a:rect l="l" t="t" r="r" b="b"/>
            <a:pathLst>
              <a:path w="20062" h="20062" extrusionOk="0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8"/>
          <p:cNvSpPr/>
          <p:nvPr/>
        </p:nvSpPr>
        <p:spPr>
          <a:xfrm rot="5400000">
            <a:off x="529245" y="684900"/>
            <a:ext cx="194053" cy="389026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38"/>
          <p:cNvGrpSpPr/>
          <p:nvPr/>
        </p:nvGrpSpPr>
        <p:grpSpPr>
          <a:xfrm rot="-5400000">
            <a:off x="7698600" y="2042362"/>
            <a:ext cx="1715148" cy="333147"/>
            <a:chOff x="6045725" y="615825"/>
            <a:chExt cx="1715148" cy="333147"/>
          </a:xfrm>
        </p:grpSpPr>
        <p:sp>
          <p:nvSpPr>
            <p:cNvPr id="356" name="Google Shape;356;p38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38"/>
          <p:cNvSpPr/>
          <p:nvPr/>
        </p:nvSpPr>
        <p:spPr>
          <a:xfrm rot="5400000">
            <a:off x="3849252" y="4831665"/>
            <a:ext cx="378907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8"/>
          <p:cNvSpPr/>
          <p:nvPr/>
        </p:nvSpPr>
        <p:spPr>
          <a:xfrm rot="5400000">
            <a:off x="4335402" y="4832618"/>
            <a:ext cx="378907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"/>
          <p:cNvSpPr/>
          <p:nvPr/>
        </p:nvSpPr>
        <p:spPr>
          <a:xfrm rot="5400000">
            <a:off x="4822522" y="4831696"/>
            <a:ext cx="378907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39"/>
          <p:cNvGrpSpPr/>
          <p:nvPr/>
        </p:nvGrpSpPr>
        <p:grpSpPr>
          <a:xfrm>
            <a:off x="7116475" y="4568875"/>
            <a:ext cx="1715148" cy="333147"/>
            <a:chOff x="6045725" y="615825"/>
            <a:chExt cx="1715148" cy="333147"/>
          </a:xfrm>
        </p:grpSpPr>
        <p:sp>
          <p:nvSpPr>
            <p:cNvPr id="365" name="Google Shape;365;p39"/>
            <p:cNvSpPr/>
            <p:nvPr/>
          </p:nvSpPr>
          <p:spPr>
            <a:xfrm>
              <a:off x="6045725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737967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7427640" y="615825"/>
              <a:ext cx="333233" cy="333147"/>
            </a:xfrm>
            <a:custGeom>
              <a:avLst/>
              <a:gdLst/>
              <a:ahLst/>
              <a:cxnLst/>
              <a:rect l="l" t="t" r="r" b="b"/>
              <a:pathLst>
                <a:path w="3892" h="3891" extrusionOk="0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39"/>
          <p:cNvSpPr/>
          <p:nvPr/>
        </p:nvSpPr>
        <p:spPr>
          <a:xfrm>
            <a:off x="0" y="973240"/>
            <a:ext cx="427041" cy="244785"/>
          </a:xfrm>
          <a:custGeom>
            <a:avLst/>
            <a:gdLst/>
            <a:ahLst/>
            <a:cxnLst/>
            <a:rect l="l" t="t" r="r" b="b"/>
            <a:pathLst>
              <a:path w="20396" h="3983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0" y="487542"/>
            <a:ext cx="427041" cy="242880"/>
          </a:xfrm>
          <a:custGeom>
            <a:avLst/>
            <a:gdLst/>
            <a:ahLst/>
            <a:cxnLst/>
            <a:rect l="l" t="t" r="r" b="b"/>
            <a:pathLst>
              <a:path w="20396" h="3952" extrusionOk="0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0" y="0"/>
            <a:ext cx="427041" cy="244724"/>
          </a:xfrm>
          <a:custGeom>
            <a:avLst/>
            <a:gdLst/>
            <a:ahLst/>
            <a:cxnLst/>
            <a:rect l="l" t="t" r="r" b="b"/>
            <a:pathLst>
              <a:path w="20396" h="3982" extrusionOk="0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/>
          <p:nvPr/>
        </p:nvSpPr>
        <p:spPr>
          <a:xfrm rot="5400000" flipH="1">
            <a:off x="7827951" y="2377001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"/>
          <p:cNvSpPr/>
          <p:nvPr/>
        </p:nvSpPr>
        <p:spPr>
          <a:xfrm rot="10800000" flipH="1">
            <a:off x="8495601" y="2529939"/>
            <a:ext cx="444396" cy="890901"/>
          </a:xfrm>
          <a:custGeom>
            <a:avLst/>
            <a:gdLst/>
            <a:ahLst/>
            <a:cxnLst/>
            <a:rect l="l" t="t" r="r" b="b"/>
            <a:pathLst>
              <a:path w="6323" h="12676" extrusionOk="0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"/>
          <p:cNvSpPr txBox="1">
            <a:spLocks noGrp="1"/>
          </p:cNvSpPr>
          <p:nvPr>
            <p:ph type="ctrTitle"/>
          </p:nvPr>
        </p:nvSpPr>
        <p:spPr>
          <a:xfrm>
            <a:off x="2839552" y="537500"/>
            <a:ext cx="3448800" cy="8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"/>
          </p:nvPr>
        </p:nvSpPr>
        <p:spPr>
          <a:xfrm>
            <a:off x="2848450" y="1364750"/>
            <a:ext cx="3456000" cy="18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/>
          <p:nvPr/>
        </p:nvSpPr>
        <p:spPr>
          <a:xfrm>
            <a:off x="2847600" y="3250550"/>
            <a:ext cx="34488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was created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nUXddX5wrDG6mYuE05Y98ZReRtudzIpTSkS-N83sClQ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/>
          <p:nvPr/>
        </p:nvSpPr>
        <p:spPr>
          <a:xfrm>
            <a:off x="1827575" y="3326850"/>
            <a:ext cx="5493600" cy="7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1"/>
          </p:nvPr>
        </p:nvSpPr>
        <p:spPr>
          <a:xfrm>
            <a:off x="1787050" y="2276250"/>
            <a:ext cx="58416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dirty="0">
                <a:solidFill>
                  <a:srgbClr val="999999"/>
                </a:solidFill>
              </a:rPr>
              <a:t>Module 3 </a:t>
            </a:r>
            <a:br>
              <a:rPr lang="en" sz="2700" dirty="0">
                <a:solidFill>
                  <a:srgbClr val="999999"/>
                </a:solidFill>
              </a:rPr>
            </a:br>
            <a:endParaRPr sz="2700" dirty="0"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2 - Ethics of AI (2)</a:t>
            </a:r>
            <a:endParaRPr/>
          </a:p>
        </p:txBody>
      </p:sp>
      <p:sp>
        <p:nvSpPr>
          <p:cNvPr id="474" name="Google Shape;474;p52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359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/>
              <a:t>Education in Ethics</a:t>
            </a:r>
            <a:endParaRPr sz="15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learn what is right and what is wrong (</a:t>
            </a:r>
            <a:r>
              <a:rPr lang="en" sz="1600" b="1" dirty="0">
                <a:solidFill>
                  <a:srgbClr val="322E2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norm</a:t>
            </a: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ative ethics)</a:t>
            </a:r>
            <a:endParaRPr sz="1600" b="1"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making ethical decision</a:t>
            </a:r>
            <a:r>
              <a:rPr lang="en" sz="16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/ adopting ethical behaviors (descriptive ethics)</a:t>
            </a:r>
            <a:endParaRPr sz="16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critical thinking on ethics and values (</a:t>
            </a:r>
            <a:r>
              <a:rPr lang="en" sz="1600" dirty="0">
                <a:solidFill>
                  <a:schemeClr val="dk1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meta-ethics)</a:t>
            </a:r>
            <a:endParaRPr sz="1600" dirty="0">
              <a:solidFill>
                <a:schemeClr val="dk1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75" name="Google Shape;475;p52"/>
          <p:cNvSpPr txBox="1">
            <a:spLocks noGrp="1"/>
          </p:cNvSpPr>
          <p:nvPr>
            <p:ph type="body" idx="1"/>
          </p:nvPr>
        </p:nvSpPr>
        <p:spPr>
          <a:xfrm>
            <a:off x="5044925" y="1152475"/>
            <a:ext cx="305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Education on Ethics (and AI)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Identify ethical dilemmas  </a:t>
            </a:r>
            <a:endParaRPr sz="1600" b="1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Learning criteria for ethical decision</a:t>
            </a:r>
            <a:r>
              <a:rPr lang="en" sz="1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making </a:t>
            </a:r>
            <a:r>
              <a:rPr lang="en" sz="1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/ adoption of ethical behaviors </a:t>
            </a:r>
            <a:endParaRPr sz="16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critical thinking on ethics and values (meta-ethics)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3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2 - Ethics and AI (3)</a:t>
            </a:r>
            <a:endParaRPr/>
          </a:p>
        </p:txBody>
      </p:sp>
      <p:sp>
        <p:nvSpPr>
          <p:cNvPr id="481" name="Google Shape;481;p53"/>
          <p:cNvSpPr txBox="1">
            <a:spLocks noGrp="1"/>
          </p:cNvSpPr>
          <p:nvPr>
            <p:ph type="body" idx="1"/>
          </p:nvPr>
        </p:nvSpPr>
        <p:spPr>
          <a:xfrm>
            <a:off x="711725" y="1152475"/>
            <a:ext cx="727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latin typeface="Proxima Nova"/>
                <a:ea typeface="Proxima Nova"/>
                <a:cs typeface="Proxima Nova"/>
                <a:sym typeface="Proxima Nova"/>
              </a:rPr>
              <a:t>Working on ethics and AI through dialogue in classrooms </a:t>
            </a:r>
            <a:endParaRPr sz="1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Dialogue (vs debate) as   a means of: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improving teaching and learning,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facilitating intercultural  understanding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cultivating thinking and  argumentation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advancing democratic values and participation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etc.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1992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Why hasn’t  dialogue become  a   common   form  of   classroom discourse?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4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of AI - Guiding in class discussion</a:t>
            </a:r>
            <a:endParaRPr/>
          </a:p>
        </p:txBody>
      </p:sp>
      <p:sp>
        <p:nvSpPr>
          <p:cNvPr id="487" name="Google Shape;487;p54"/>
          <p:cNvSpPr txBox="1">
            <a:spLocks noGrp="1"/>
          </p:cNvSpPr>
          <p:nvPr>
            <p:ph type="body" idx="1"/>
          </p:nvPr>
        </p:nvSpPr>
        <p:spPr>
          <a:xfrm>
            <a:off x="4489875" y="1152475"/>
            <a:ext cx="4341900" cy="31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/>
              <a:t>Guidelines and suggestions for facilitating class discussions</a:t>
            </a:r>
            <a:endParaRPr sz="1700" b="1"/>
          </a:p>
          <a:p>
            <a:pPr marL="457200" lvl="0" indent="-304800" algn="l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students to come to terms with the uncertainty of their own positions and the need to acquire information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 on students' awareness of the sources and conditioning "behind" their opinions 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and free the field from ways of discussing that can trigger emotional and non-rational reactions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 on active  listening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Promote willingness to abandon persuasive intentions in favor of understanding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Construct and share together the basic rules of dialogue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Difficult Dialogue in the Classroom </a:t>
            </a: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 Training resource from Tony Blair Institute for Global Change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88" name="Google Shape;488;p54"/>
          <p:cNvSpPr txBox="1">
            <a:spLocks noGrp="1"/>
          </p:cNvSpPr>
          <p:nvPr>
            <p:ph type="body" idx="1"/>
          </p:nvPr>
        </p:nvSpPr>
        <p:spPr>
          <a:xfrm>
            <a:off x="790125" y="1230875"/>
            <a:ext cx="351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/>
              <a:t> Criteria for dialogical contents</a:t>
            </a:r>
            <a:endParaRPr sz="1700" b="1"/>
          </a:p>
          <a:p>
            <a:pPr marL="457200" lvl="0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purposeful (guided by educational goals)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cumulative (participants respond to and build upon one another’s ideas)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critical: participants identify and investigate  open   questions  and points  of contention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meaningful: participants relate the topic  of discussion to their own  horizons  of meaning,  and bring those horizons to bear upon one another in developing new understandings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Alexander, R. J. Towards Dialogic Teaching: Rethinking Classroom Talk, 2nd edn, Cambridge: Dialogos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711750" y="2087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657625" y="705300"/>
            <a:ext cx="710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●"/>
            </a:pPr>
            <a:r>
              <a:rPr lang="en" sz="1500" dirty="0">
                <a:solidFill>
                  <a:srgbClr val="434343"/>
                </a:solidFill>
              </a:rPr>
              <a:t>Intro (5’)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DM Sans"/>
              <a:buChar char="●"/>
            </a:pPr>
            <a:r>
              <a:rPr lang="en" sz="1500" dirty="0">
                <a:solidFill>
                  <a:srgbClr val="434343"/>
                </a:solidFill>
              </a:rPr>
              <a:t>AI for good (15’)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Main </a:t>
            </a: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societal challenges </a:t>
            </a:r>
            <a:r>
              <a:rPr lang="en" sz="1500" dirty="0">
                <a:solidFill>
                  <a:srgbClr val="434343"/>
                </a:solidFill>
              </a:rPr>
              <a:t>and risks in the use of AI (20’)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In class activities for Topic 1 (40’) </a:t>
            </a:r>
            <a:endParaRPr sz="15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434343"/>
                </a:solidFill>
              </a:rPr>
              <a:t>BREAK (15’)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  <a:highlight>
                  <a:srgbClr val="FFFF00"/>
                </a:highlight>
              </a:rPr>
              <a:t>Ethics</a:t>
            </a:r>
            <a:r>
              <a:rPr lang="en" sz="1500" dirty="0">
                <a:solidFill>
                  <a:srgbClr val="434343"/>
                </a:solidFill>
              </a:rPr>
              <a:t> and AI (30’)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Scenario Discussion (20’) </a:t>
            </a:r>
            <a:endParaRPr sz="1500" dirty="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 dirty="0">
                <a:solidFill>
                  <a:srgbClr val="434343"/>
                </a:solidFill>
              </a:rPr>
              <a:t>Other Activities of Topic 2 (20’)</a:t>
            </a:r>
            <a:endParaRPr sz="15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9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sz="16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"/>
          <p:cNvSpPr txBox="1">
            <a:spLocks noGrp="1"/>
          </p:cNvSpPr>
          <p:nvPr>
            <p:ph type="title"/>
          </p:nvPr>
        </p:nvSpPr>
        <p:spPr>
          <a:xfrm>
            <a:off x="783750" y="45105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Topic 1 - Real-world Applications of AI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AI for Good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09" name="Google Shape;409;p44"/>
          <p:cNvSpPr txBox="1">
            <a:spLocks noGrp="1"/>
          </p:cNvSpPr>
          <p:nvPr>
            <p:ph type="subTitle" idx="1"/>
          </p:nvPr>
        </p:nvSpPr>
        <p:spPr>
          <a:xfrm>
            <a:off x="1053650" y="3235250"/>
            <a:ext cx="1990800" cy="19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-"/>
            </a:pPr>
            <a:r>
              <a:rPr lang="en" sz="15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AI-assisted robotic </a:t>
            </a:r>
            <a:r>
              <a:rPr lang="en" sz="1500" dirty="0">
                <a:solidFill>
                  <a:schemeClr val="dk1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surgery</a:t>
            </a:r>
            <a:endParaRPr sz="1500" dirty="0">
              <a:solidFill>
                <a:schemeClr val="dk1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-"/>
            </a:pPr>
            <a:r>
              <a:rPr lang="en" sz="15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AI-assisted </a:t>
            </a:r>
            <a:r>
              <a:rPr lang="en" sz="1500" dirty="0">
                <a:solidFill>
                  <a:schemeClr val="dk1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disease detection</a:t>
            </a:r>
            <a:endParaRPr sz="1500" dirty="0">
              <a:solidFill>
                <a:schemeClr val="dk1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-"/>
            </a:pPr>
            <a:r>
              <a:rPr lang="en" sz="15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Cancer screening</a:t>
            </a:r>
            <a:endParaRPr sz="15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0" name="Google Shape;4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75" y="1306566"/>
            <a:ext cx="1901951" cy="143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000" y="1306576"/>
            <a:ext cx="1901952" cy="143560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4"/>
          <p:cNvSpPr txBox="1">
            <a:spLocks noGrp="1"/>
          </p:cNvSpPr>
          <p:nvPr>
            <p:ph type="subTitle" idx="2"/>
          </p:nvPr>
        </p:nvSpPr>
        <p:spPr>
          <a:xfrm>
            <a:off x="3576600" y="3235250"/>
            <a:ext cx="1990800" cy="18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 dirty="0"/>
              <a:t>Track wildlife </a:t>
            </a:r>
            <a:r>
              <a:rPr lang="en" sz="1500" dirty="0">
                <a:highlight>
                  <a:srgbClr val="FFFF00"/>
                </a:highlight>
              </a:rPr>
              <a:t>patterns</a:t>
            </a:r>
            <a:endParaRPr sz="1500" dirty="0">
              <a:highlight>
                <a:srgbClr val="FFFF00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 dirty="0"/>
              <a:t>Cease poaching</a:t>
            </a:r>
            <a:endParaRPr sz="15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 dirty="0"/>
              <a:t>Classify animal species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413" name="Google Shape;413;p44"/>
          <p:cNvSpPr txBox="1">
            <a:spLocks noGrp="1"/>
          </p:cNvSpPr>
          <p:nvPr>
            <p:ph type="subTitle" idx="3"/>
          </p:nvPr>
        </p:nvSpPr>
        <p:spPr>
          <a:xfrm>
            <a:off x="6099503" y="3147844"/>
            <a:ext cx="1990800" cy="14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 dirty="0">
                <a:highlight>
                  <a:srgbClr val="FFFF00"/>
                </a:highlight>
              </a:rPr>
              <a:t>Models for environmental sustainability</a:t>
            </a:r>
            <a:endParaRPr sz="1500" dirty="0">
              <a:highlight>
                <a:srgbClr val="FFFF00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>
                <a:highlight>
                  <a:srgbClr val="FFFF00"/>
                </a:highlight>
              </a:rPr>
              <a:t>Monitoring ecosystems</a:t>
            </a:r>
            <a:endParaRPr sz="1500" dirty="0">
              <a:highlight>
                <a:srgbClr val="FFFF00"/>
              </a:highlight>
            </a:endParaRPr>
          </a:p>
        </p:txBody>
      </p:sp>
      <p:sp>
        <p:nvSpPr>
          <p:cNvPr id="414" name="Google Shape;414;p44"/>
          <p:cNvSpPr txBox="1">
            <a:spLocks noGrp="1"/>
          </p:cNvSpPr>
          <p:nvPr>
            <p:ph type="subTitle" idx="4"/>
          </p:nvPr>
        </p:nvSpPr>
        <p:spPr>
          <a:xfrm>
            <a:off x="1053662" y="2915150"/>
            <a:ext cx="1990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     Healthcare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415" name="Google Shape;415;p44"/>
          <p:cNvSpPr txBox="1">
            <a:spLocks noGrp="1"/>
          </p:cNvSpPr>
          <p:nvPr>
            <p:ph type="subTitle" idx="5"/>
          </p:nvPr>
        </p:nvSpPr>
        <p:spPr>
          <a:xfrm>
            <a:off x="3576600" y="2915150"/>
            <a:ext cx="1990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Wildlife</a:t>
            </a:r>
            <a:endParaRPr/>
          </a:p>
        </p:txBody>
      </p:sp>
      <p:sp>
        <p:nvSpPr>
          <p:cNvPr id="416" name="Google Shape;416;p44"/>
          <p:cNvSpPr txBox="1">
            <a:spLocks noGrp="1"/>
          </p:cNvSpPr>
          <p:nvPr>
            <p:ph type="subTitle" idx="6"/>
          </p:nvPr>
        </p:nvSpPr>
        <p:spPr>
          <a:xfrm>
            <a:off x="6099538" y="2915150"/>
            <a:ext cx="1990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Climate Change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417" name="Google Shape;41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3927" y="1306575"/>
            <a:ext cx="1901952" cy="143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"/>
          <p:cNvSpPr txBox="1">
            <a:spLocks noGrp="1"/>
          </p:cNvSpPr>
          <p:nvPr>
            <p:ph type="title"/>
          </p:nvPr>
        </p:nvSpPr>
        <p:spPr>
          <a:xfrm>
            <a:off x="711750" y="220525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Challenges and risks - Algorithm </a:t>
            </a:r>
            <a:r>
              <a:rPr lang="en" dirty="0">
                <a:highlight>
                  <a:srgbClr val="FFFF00"/>
                </a:highlight>
              </a:rPr>
              <a:t>bias</a:t>
            </a:r>
            <a:endParaRPr dirty="0">
              <a:highlight>
                <a:srgbClr val="FFFF00"/>
              </a:highlight>
            </a:endParaRPr>
          </a:p>
        </p:txBody>
      </p:sp>
      <p:pic>
        <p:nvPicPr>
          <p:cNvPr id="423" name="Google Shape;4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25" y="755600"/>
            <a:ext cx="6490845" cy="30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5"/>
          <p:cNvSpPr txBox="1"/>
          <p:nvPr/>
        </p:nvSpPr>
        <p:spPr>
          <a:xfrm>
            <a:off x="792600" y="3847775"/>
            <a:ext cx="6656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➢"/>
            </a:pPr>
            <a:r>
              <a:rPr lang="en" sz="1600" b="1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Gender</a:t>
            </a:r>
            <a:r>
              <a:rPr lang="en" sz="1600" b="1" dirty="0">
                <a:latin typeface="DM Sans"/>
                <a:ea typeface="DM Sans"/>
                <a:cs typeface="DM Sans"/>
                <a:sym typeface="DM Sans"/>
              </a:rPr>
              <a:t> bias</a:t>
            </a:r>
            <a:endParaRPr sz="1600" b="1" dirty="0"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➢"/>
            </a:pPr>
            <a:r>
              <a:rPr lang="en" sz="1600" b="1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Racial</a:t>
            </a:r>
            <a:r>
              <a:rPr lang="en" sz="1600" b="1" dirty="0">
                <a:latin typeface="DM Sans"/>
                <a:ea typeface="DM Sans"/>
                <a:cs typeface="DM Sans"/>
                <a:sym typeface="DM Sans"/>
              </a:rPr>
              <a:t>/ethnic bias</a:t>
            </a:r>
            <a:endParaRPr sz="1600" b="1" dirty="0"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➢"/>
            </a:pPr>
            <a:r>
              <a:rPr lang="en" sz="1600" b="1" dirty="0">
                <a:latin typeface="DM Sans"/>
                <a:ea typeface="DM Sans"/>
                <a:cs typeface="DM Sans"/>
                <a:sym typeface="DM Sans"/>
              </a:rPr>
              <a:t>Bias against people with </a:t>
            </a:r>
            <a:r>
              <a:rPr lang="en" sz="1600" b="1" dirty="0"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disabilities</a:t>
            </a:r>
            <a:endParaRPr sz="1600" b="1" dirty="0"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DM Sans"/>
                <a:ea typeface="DM Sans"/>
                <a:cs typeface="DM Sans"/>
                <a:sym typeface="DM Sans"/>
              </a:rPr>
              <a:t>….</a:t>
            </a:r>
            <a:endParaRPr sz="1600" b="1" dirty="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6"/>
          <p:cNvSpPr txBox="1">
            <a:spLocks noGrp="1"/>
          </p:cNvSpPr>
          <p:nvPr>
            <p:ph type="title"/>
          </p:nvPr>
        </p:nvSpPr>
        <p:spPr>
          <a:xfrm>
            <a:off x="743525" y="22055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 and risks - </a:t>
            </a:r>
            <a:r>
              <a:rPr lang="en" dirty="0">
                <a:highlight>
                  <a:srgbClr val="FFFF00"/>
                </a:highlight>
              </a:rPr>
              <a:t>Privacy</a:t>
            </a:r>
            <a:r>
              <a:rPr lang="en" dirty="0"/>
              <a:t> issues</a:t>
            </a:r>
            <a:endParaRPr dirty="0"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679950" y="3897900"/>
            <a:ext cx="77841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highlight>
                  <a:srgbClr val="FFFF00"/>
                </a:highlight>
              </a:rPr>
              <a:t>Violation of children’s privacy</a:t>
            </a:r>
            <a:r>
              <a:rPr lang="en" sz="1600" dirty="0"/>
              <a:t>: manipulation or dissemination of personal information or images </a:t>
            </a:r>
            <a:r>
              <a:rPr lang="en" sz="1600" dirty="0">
                <a:highlight>
                  <a:srgbClr val="FFFF00"/>
                </a:highlight>
              </a:rPr>
              <a:t>without consent</a:t>
            </a:r>
            <a:endParaRPr sz="1600" dirty="0">
              <a:highlight>
                <a:srgbClr val="FFFF00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Exposure to online risks (including sexual risks, </a:t>
            </a:r>
            <a:r>
              <a:rPr lang="en" sz="1600" dirty="0">
                <a:highlight>
                  <a:srgbClr val="FFFF00"/>
                </a:highlight>
              </a:rPr>
              <a:t>cyberbullying</a:t>
            </a:r>
            <a:r>
              <a:rPr lang="en" sz="1600" dirty="0"/>
              <a:t>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Parental, teacher and peer mediation</a:t>
            </a:r>
            <a:endParaRPr sz="1600" dirty="0"/>
          </a:p>
        </p:txBody>
      </p:sp>
      <p:pic>
        <p:nvPicPr>
          <p:cNvPr id="431" name="Google Shape;4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000" y="648950"/>
            <a:ext cx="2555013" cy="32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376" y="745800"/>
            <a:ext cx="2555025" cy="3055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7"/>
          <p:cNvSpPr txBox="1">
            <a:spLocks noGrp="1"/>
          </p:cNvSpPr>
          <p:nvPr>
            <p:ph type="title"/>
          </p:nvPr>
        </p:nvSpPr>
        <p:spPr>
          <a:xfrm>
            <a:off x="711750" y="321375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 and risks - </a:t>
            </a:r>
            <a:r>
              <a:rPr lang="en" dirty="0">
                <a:highlight>
                  <a:srgbClr val="FFFF00"/>
                </a:highlight>
              </a:rPr>
              <a:t>Surveillance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38" name="Google Shape;438;p47"/>
          <p:cNvSpPr txBox="1">
            <a:spLocks noGrp="1"/>
          </p:cNvSpPr>
          <p:nvPr>
            <p:ph type="body" idx="1"/>
          </p:nvPr>
        </p:nvSpPr>
        <p:spPr>
          <a:xfrm>
            <a:off x="679950" y="815800"/>
            <a:ext cx="77841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of face recognition systems </a:t>
            </a:r>
            <a:endParaRPr sz="1800"/>
          </a:p>
          <a:p>
            <a:pPr marL="9144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For border control 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For law enforcement</a:t>
            </a:r>
            <a:endParaRPr sz="16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Facial recognition and other AI tools in schools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439" name="Google Shape;4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275" y="2285725"/>
            <a:ext cx="4056251" cy="27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>
            <a:spLocks noGrp="1"/>
          </p:cNvSpPr>
          <p:nvPr>
            <p:ph type="title"/>
          </p:nvPr>
        </p:nvSpPr>
        <p:spPr>
          <a:xfrm>
            <a:off x="711750" y="3502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Challenges and risks -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and economic repercussions</a:t>
            </a:r>
            <a:endParaRPr/>
          </a:p>
        </p:txBody>
      </p:sp>
      <p:sp>
        <p:nvSpPr>
          <p:cNvPr id="445" name="Google Shape;445;p48"/>
          <p:cNvSpPr txBox="1">
            <a:spLocks noGrp="1"/>
          </p:cNvSpPr>
          <p:nvPr>
            <p:ph type="body" idx="1"/>
          </p:nvPr>
        </p:nvSpPr>
        <p:spPr>
          <a:xfrm>
            <a:off x="679950" y="989250"/>
            <a:ext cx="7784100" cy="15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AI represents a </a:t>
            </a:r>
            <a:r>
              <a:rPr lang="en" sz="1600" dirty="0">
                <a:highlight>
                  <a:srgbClr val="FFFF00"/>
                </a:highlight>
              </a:rPr>
              <a:t>threat to employment </a:t>
            </a:r>
            <a:r>
              <a:rPr lang="en" sz="1600" dirty="0"/>
              <a:t>(automation, loss of jobs)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Machine learning tasks for big tech companies are carried out by low-paid workers in poorer countries, including refugees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AI can have a significant </a:t>
            </a:r>
            <a:r>
              <a:rPr lang="en" sz="1600" dirty="0">
                <a:highlight>
                  <a:srgbClr val="FFFF00"/>
                </a:highlight>
              </a:rPr>
              <a:t>negative impact on the environment</a:t>
            </a:r>
            <a:endParaRPr sz="1600" dirty="0">
              <a:highlight>
                <a:srgbClr val="FFFF00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pic>
        <p:nvPicPr>
          <p:cNvPr id="446" name="Google Shape;4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525" y="2225975"/>
            <a:ext cx="5111744" cy="28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In-class activities for Topic 1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Applications of AI</a:t>
            </a:r>
            <a:endParaRPr/>
          </a:p>
        </p:txBody>
      </p:sp>
      <p:sp>
        <p:nvSpPr>
          <p:cNvPr id="452" name="Google Shape;452;p49"/>
          <p:cNvSpPr txBox="1">
            <a:spLocks noGrp="1"/>
          </p:cNvSpPr>
          <p:nvPr>
            <p:ph type="body" idx="1"/>
          </p:nvPr>
        </p:nvSpPr>
        <p:spPr>
          <a:xfrm>
            <a:off x="711725" y="1415025"/>
            <a:ext cx="727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1" dirty="0"/>
              <a:t>Discussing  positive impact of AI (in groups) </a:t>
            </a:r>
            <a:r>
              <a:rPr lang="en" sz="1700" dirty="0"/>
              <a:t>[Activity 3.1.1]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1" dirty="0"/>
              <a:t>Discussing negative impact of AI (in groups) </a:t>
            </a:r>
            <a:r>
              <a:rPr lang="en" sz="1700" dirty="0"/>
              <a:t>[Activity 3.1.2]</a:t>
            </a:r>
            <a:endParaRPr sz="1700" b="1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1" dirty="0"/>
              <a:t>Raising questions about future scenarios in AI </a:t>
            </a:r>
            <a:br>
              <a:rPr lang="en" sz="1700" b="1" dirty="0"/>
            </a:br>
            <a:r>
              <a:rPr lang="en" sz="1700" b="1" dirty="0"/>
              <a:t>(“what if” activity = co-design fictions, in groups) </a:t>
            </a:r>
            <a:r>
              <a:rPr lang="en" sz="1700" dirty="0"/>
              <a:t>[Activity 3.1.3]</a:t>
            </a:r>
            <a:endParaRPr sz="17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/>
          </a:p>
          <a:p>
            <a:pPr marL="0" lvl="0" indent="0" algn="l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53" name="Google Shape;453;p49"/>
          <p:cNvSpPr txBox="1"/>
          <p:nvPr/>
        </p:nvSpPr>
        <p:spPr>
          <a:xfrm>
            <a:off x="563675" y="3097275"/>
            <a:ext cx="7720500" cy="646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swald"/>
                <a:ea typeface="Oswald"/>
                <a:cs typeface="Oswald"/>
                <a:sym typeface="Oswald"/>
              </a:rPr>
              <a:t>Jamboard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https://jamboard.google.com/d/1nUXddX5wrDG6mYuE05Y98ZReRtudzIpTSkS-N83sClQ/edit?usp=sharing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>
            <a:spLocks noGrp="1"/>
          </p:cNvSpPr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2 - Ethics of AI (1)</a:t>
            </a:r>
            <a:endParaRPr/>
          </a:p>
        </p:txBody>
      </p:sp>
      <p:sp>
        <p:nvSpPr>
          <p:cNvPr id="467" name="Google Shape;467;p51"/>
          <p:cNvSpPr txBox="1">
            <a:spLocks noGrp="1"/>
          </p:cNvSpPr>
          <p:nvPr>
            <p:ph type="body" idx="1"/>
          </p:nvPr>
        </p:nvSpPr>
        <p:spPr>
          <a:xfrm>
            <a:off x="5007925" y="1152475"/>
            <a:ext cx="39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 dirty="0"/>
              <a:t>“</a:t>
            </a:r>
            <a:r>
              <a:rPr lang="en" sz="1300" b="1" dirty="0"/>
              <a:t>AI will need to be introduced in ways that build </a:t>
            </a:r>
            <a:r>
              <a:rPr lang="en" sz="1300" b="1" dirty="0">
                <a:highlight>
                  <a:srgbClr val="FFFF00"/>
                </a:highlight>
              </a:rPr>
              <a:t>trust</a:t>
            </a:r>
            <a:r>
              <a:rPr lang="en" sz="1300" b="1" dirty="0"/>
              <a:t> and understanding, and respect human and civil rights.”  </a:t>
            </a:r>
            <a:r>
              <a:rPr lang="en" sz="1000" b="1" dirty="0"/>
              <a:t>(European Parliament, 2020)</a:t>
            </a:r>
            <a:endParaRPr sz="1000" b="1" dirty="0"/>
          </a:p>
          <a:p>
            <a:pPr marL="1143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This requires: 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Fairness</a:t>
            </a: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Transparency</a:t>
            </a: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Accountability</a:t>
            </a:r>
            <a:endParaRPr dirty="0">
              <a:solidFill>
                <a:schemeClr val="dk1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Control/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Regulation</a:t>
            </a:r>
            <a:endParaRPr dirty="0">
              <a:solidFill>
                <a:schemeClr val="dk1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68" name="Google Shape;46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25" y="1425699"/>
            <a:ext cx="4242824" cy="24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u Challenge Board for Teacher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FA8DC"/>
      </a:accent1>
      <a:accent2>
        <a:srgbClr val="9FC5E8"/>
      </a:accent2>
      <a:accent3>
        <a:srgbClr val="C27BA0"/>
      </a:accent3>
      <a:accent4>
        <a:srgbClr val="A64D79"/>
      </a:accent4>
      <a:accent5>
        <a:srgbClr val="FFE599"/>
      </a:accent5>
      <a:accent6>
        <a:srgbClr val="FFD9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1068</Words>
  <Application>Microsoft Office PowerPoint</Application>
  <PresentationFormat>Προβολή στην οθόνη (16:9)</PresentationFormat>
  <Paragraphs>117</Paragraphs>
  <Slides>12</Slides>
  <Notes>12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25" baseType="lpstr">
      <vt:lpstr>Comfortaa Medium</vt:lpstr>
      <vt:lpstr>Oswald</vt:lpstr>
      <vt:lpstr>Arial</vt:lpstr>
      <vt:lpstr>Poppins</vt:lpstr>
      <vt:lpstr>Comfortaa</vt:lpstr>
      <vt:lpstr>Questrial</vt:lpstr>
      <vt:lpstr>Arvo</vt:lpstr>
      <vt:lpstr>DM Sans</vt:lpstr>
      <vt:lpstr>Proxima Nova</vt:lpstr>
      <vt:lpstr>Livvic</vt:lpstr>
      <vt:lpstr>Roboto Condensed Light</vt:lpstr>
      <vt:lpstr>Simple Light</vt:lpstr>
      <vt:lpstr>Idu Challenge Board for Teachers by Slidesgo</vt:lpstr>
      <vt:lpstr>Παρουσίαση του PowerPoint</vt:lpstr>
      <vt:lpstr>AGENDA</vt:lpstr>
      <vt:lpstr>Topic 1 - Real-world Applications of AI AI for Good</vt:lpstr>
      <vt:lpstr>  Challenges and risks - Algorithm bias</vt:lpstr>
      <vt:lpstr>Challenges and risks - Privacy issues</vt:lpstr>
      <vt:lpstr>Challenges and risks - Surveillance</vt:lpstr>
      <vt:lpstr> Challenges and risks -  Environmental and economic repercussions</vt:lpstr>
      <vt:lpstr>In-class activities for Topic 1  Real-world Applications of AI</vt:lpstr>
      <vt:lpstr>Topic 2 - Ethics of AI (1)</vt:lpstr>
      <vt:lpstr>Topic 2 - Ethics of AI (2)</vt:lpstr>
      <vt:lpstr>Topic 2 - Ethics and AI (3)</vt:lpstr>
      <vt:lpstr>Ethics of AI - Guiding in class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 4 FUTURE</dc:title>
  <dc:creator>User</dc:creator>
  <cp:lastModifiedBy>ΔΗΜΗΤΡΗΣ ΤΖΗΜΑΣ</cp:lastModifiedBy>
  <cp:revision>6</cp:revision>
  <dcterms:modified xsi:type="dcterms:W3CDTF">2025-03-13T10:39:16Z</dcterms:modified>
</cp:coreProperties>
</file>