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Comfortaa Medium" panose="020B0604020202020204" charset="0"/>
      <p:regular r:id="rId29"/>
      <p:bold r:id="rId30"/>
    </p:embeddedFont>
    <p:embeddedFont>
      <p:font typeface="DM Sans" pitchFamily="2" charset="0"/>
      <p:regular r:id="rId31"/>
      <p:bold r:id="rId32"/>
      <p:italic r:id="rId33"/>
      <p:boldItalic r:id="rId34"/>
    </p:embeddedFont>
    <p:embeddedFont>
      <p:font typeface="Helvetica Neue" panose="020B0604020202020204" charset="0"/>
      <p:regular r:id="rId35"/>
      <p:bold r:id="rId36"/>
      <p:italic r:id="rId37"/>
      <p:boldItalic r:id="rId38"/>
    </p:embeddedFont>
    <p:embeddedFont>
      <p:font typeface="Livvic" pitchFamily="2" charset="0"/>
      <p:regular r:id="rId39"/>
    </p:embeddedFont>
    <p:embeddedFont>
      <p:font typeface="Oswald" panose="00000500000000000000" pitchFamily="2" charset="0"/>
      <p:regular r:id="rId40"/>
      <p:bold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  <p:embeddedFont>
      <p:font typeface="Questrial" pitchFamily="2" charset="0"/>
      <p:regular r:id="rId50"/>
    </p:embeddedFont>
    <p:embeddedFont>
      <p:font typeface="Roboto Condensed Light" panose="02000000000000000000" pitchFamily="2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1871" autoAdjust="0"/>
  </p:normalViewPr>
  <p:slideViewPr>
    <p:cSldViewPr snapToGrid="0">
      <p:cViewPr varScale="1">
        <p:scale>
          <a:sx n="124" d="100"/>
          <a:sy n="124" d="100"/>
        </p:scale>
        <p:origin x="13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c4900129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c49001298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1e4cbe43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f1e4cbe432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1e4cbe43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f1e4cbe43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f1e4cbe43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f1e4cbe43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f1e4cbe4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f1e4cbe4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5b49da30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f5b49da30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f5b49da3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f5b49da3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f5b49da30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f5b49da30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f5b49da30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f5b49da30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f5b49da30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f5b49da30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f5b49da30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f5b49da30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fce2094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fce2094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fce20945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fce209452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1e4cbe43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f1e4cbe432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fc554b75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fc554b75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1e4cbe43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f1e4cbe43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1e4cbe43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1e4cbe43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1e4cbe432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f1e4cbe432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5b49da3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5b49da30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895100" y="3415840"/>
            <a:ext cx="5353800" cy="438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4"/>
          <p:cNvGrpSpPr/>
          <p:nvPr/>
        </p:nvGrpSpPr>
        <p:grpSpPr>
          <a:xfrm rot="-2700000">
            <a:off x="2063418" y="3520241"/>
            <a:ext cx="155279" cy="282935"/>
            <a:chOff x="697900" y="859375"/>
            <a:chExt cx="277200" cy="505088"/>
          </a:xfrm>
        </p:grpSpPr>
        <p:sp>
          <p:nvSpPr>
            <p:cNvPr id="56" name="Google Shape;56;p14"/>
            <p:cNvSpPr/>
            <p:nvPr/>
          </p:nvSpPr>
          <p:spPr>
            <a:xfrm>
              <a:off x="697900" y="859375"/>
              <a:ext cx="277200" cy="277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816508" y="1133463"/>
              <a:ext cx="31800" cy="23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4"/>
          <p:cNvSpPr/>
          <p:nvPr/>
        </p:nvSpPr>
        <p:spPr>
          <a:xfrm rot="5400000">
            <a:off x="8248325" y="426850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rot="5400000">
            <a:off x="8459148" y="642163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109647" y="460599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0" y="4937373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4528374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4117821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45725" y="568128"/>
            <a:ext cx="1715148" cy="333147"/>
            <a:chOff x="6045725" y="615825"/>
            <a:chExt cx="1715148" cy="333147"/>
          </a:xfrm>
        </p:grpSpPr>
        <p:sp>
          <p:nvSpPr>
            <p:cNvPr id="65" name="Google Shape;65;p14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4"/>
          <p:cNvSpPr/>
          <p:nvPr/>
        </p:nvSpPr>
        <p:spPr>
          <a:xfrm rot="5400000">
            <a:off x="113809" y="3055075"/>
            <a:ext cx="827959" cy="82795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5400000">
            <a:off x="396684" y="3337933"/>
            <a:ext cx="260950" cy="52313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5400000" flipH="1">
            <a:off x="210621" y="629818"/>
            <a:ext cx="419215" cy="840450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10800000" flipH="1">
            <a:off x="-3" y="0"/>
            <a:ext cx="419231" cy="84041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762450" y="1553735"/>
            <a:ext cx="7619100" cy="1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95100" y="3405865"/>
            <a:ext cx="53538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711725" y="2150850"/>
            <a:ext cx="77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088400" y="2878461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088400" y="2469461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8088400" y="2058909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81" name="Google Shape;81;p16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6"/>
          <p:cNvSpPr/>
          <p:nvPr/>
        </p:nvSpPr>
        <p:spPr>
          <a:xfrm>
            <a:off x="0" y="97324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487542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0" y="0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 rot="5400000" flipH="1">
            <a:off x="7827951" y="2377001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rot="10800000" flipH="1">
            <a:off x="8495601" y="2529939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8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99" name="Google Shape;99;p1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7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902300" y="3814075"/>
            <a:ext cx="2295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4946075" y="3814075"/>
            <a:ext cx="2295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179258" y="43636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3"/>
          </p:nvPr>
        </p:nvSpPr>
        <p:spPr>
          <a:xfrm>
            <a:off x="1957063" y="3552726"/>
            <a:ext cx="21861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4"/>
          </p:nvPr>
        </p:nvSpPr>
        <p:spPr>
          <a:xfrm>
            <a:off x="5000838" y="3552726"/>
            <a:ext cx="21861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489871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441301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0" y="3925475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400000">
            <a:off x="96025" y="198475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rot="5400000">
            <a:off x="306385" y="408820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8"/>
          <p:cNvGrpSpPr/>
          <p:nvPr/>
        </p:nvGrpSpPr>
        <p:grpSpPr>
          <a:xfrm>
            <a:off x="7103800" y="537500"/>
            <a:ext cx="1715148" cy="333147"/>
            <a:chOff x="6045725" y="615825"/>
            <a:chExt cx="1715148" cy="333147"/>
          </a:xfrm>
        </p:grpSpPr>
        <p:sp>
          <p:nvSpPr>
            <p:cNvPr id="115" name="Google Shape;115;p18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138575" y="2048050"/>
            <a:ext cx="6720000" cy="20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28" name="Google Shape;128;p1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9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140" name="Google Shape;140;p20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avLst/>
              <a:gdLst/>
              <a:ahLst/>
              <a:cxnLst/>
              <a:rect l="l" t="t" r="r" b="b"/>
              <a:pathLst>
                <a:path w="20062" h="20062" extrusionOk="0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avLst/>
              <a:gdLst/>
              <a:ahLst/>
              <a:cxnLst/>
              <a:rect l="l" t="t" r="r" b="b"/>
              <a:pathLst>
                <a:path w="6323" h="12676" extrusionOk="0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0"/>
          <p:cNvSpPr/>
          <p:nvPr/>
        </p:nvSpPr>
        <p:spPr>
          <a:xfrm rot="5400000" flipH="1">
            <a:off x="-748478" y="748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2"/>
          </p:nvPr>
        </p:nvSpPr>
        <p:spPr>
          <a:xfrm>
            <a:off x="1063200" y="2072525"/>
            <a:ext cx="70176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 rot="-5400000">
            <a:off x="2170076" y="424735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 rot="-5400000">
            <a:off x="1760274" y="425537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 rot="-5400000">
            <a:off x="1350498" y="424761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4569825" y="529000"/>
            <a:ext cx="3879600" cy="40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265500" y="1684750"/>
            <a:ext cx="4045200" cy="1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265500" y="3316400"/>
            <a:ext cx="4045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680350" y="843450"/>
            <a:ext cx="3620100" cy="3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 flipH="1">
            <a:off x="-3" y="460594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 rot="5400000">
            <a:off x="4310700" y="4244650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5400000">
            <a:off x="4521523" y="4459963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2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6269500" y="3520350"/>
            <a:ext cx="15678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hasCustomPrompt="1"/>
          </p:nvPr>
        </p:nvSpPr>
        <p:spPr>
          <a:xfrm>
            <a:off x="1668900" y="2549700"/>
            <a:ext cx="5806200" cy="9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 b="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1947150" y="1882350"/>
            <a:ext cx="52497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2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23"/>
          <p:cNvSpPr/>
          <p:nvPr/>
        </p:nvSpPr>
        <p:spPr>
          <a:xfrm rot="-5400000">
            <a:off x="4845107" y="480759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 rot="-5400000">
            <a:off x="4358457" y="480854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>
            <a:off x="3871837" y="4807626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23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177" name="Google Shape;177;p23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_1_1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5026675" y="1789950"/>
            <a:ext cx="30528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0" name="Google Shape;190;p25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91" name="Google Shape;191;p25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5"/>
          <p:cNvSpPr/>
          <p:nvPr/>
        </p:nvSpPr>
        <p:spPr>
          <a:xfrm rot="5400000" flipH="1">
            <a:off x="8415144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4994775" y="1783575"/>
            <a:ext cx="31230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4" name="Google Shape;204;p26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1694450" y="2692725"/>
            <a:ext cx="2784300" cy="14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2196600" y="1513400"/>
            <a:ext cx="4750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27"/>
          <p:cNvSpPr/>
          <p:nvPr/>
        </p:nvSpPr>
        <p:spPr>
          <a:xfrm rot="10800000" flipH="1">
            <a:off x="-6" y="-7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7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19" name="Google Shape;219;p2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subTitle" idx="3"/>
          </p:nvPr>
        </p:nvSpPr>
        <p:spPr>
          <a:xfrm>
            <a:off x="4511050" y="2692725"/>
            <a:ext cx="2784300" cy="14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1"/>
          </p:nvPr>
        </p:nvSpPr>
        <p:spPr>
          <a:xfrm>
            <a:off x="1346350" y="2330300"/>
            <a:ext cx="26868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2"/>
          </p:nvPr>
        </p:nvSpPr>
        <p:spPr>
          <a:xfrm>
            <a:off x="2001300" y="1513400"/>
            <a:ext cx="5141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32" name="Google Shape;232;p28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233" name="Google Shape;233;p28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avLst/>
              <a:gdLst/>
              <a:ahLst/>
              <a:cxnLst/>
              <a:rect l="l" t="t" r="r" b="b"/>
              <a:pathLst>
                <a:path w="20062" h="20062" extrusionOk="0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avLst/>
              <a:gdLst/>
              <a:ahLst/>
              <a:cxnLst/>
              <a:rect l="l" t="t" r="r" b="b"/>
              <a:pathLst>
                <a:path w="6323" h="12676" extrusionOk="0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8"/>
          <p:cNvSpPr/>
          <p:nvPr/>
        </p:nvSpPr>
        <p:spPr>
          <a:xfrm rot="5400000" flipH="1">
            <a:off x="-748478" y="748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43" name="Google Shape;243;p2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44" name="Google Shape;244;p2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9"/>
          <p:cNvSpPr/>
          <p:nvPr/>
        </p:nvSpPr>
        <p:spPr>
          <a:xfrm rot="5400000" flipH="1">
            <a:off x="8415144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56" name="Google Shape;256;p30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30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31"/>
          <p:cNvSpPr/>
          <p:nvPr/>
        </p:nvSpPr>
        <p:spPr>
          <a:xfrm rot="10800000" flipH="1">
            <a:off x="-6" y="-7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67" name="Google Shape;267;p31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1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32"/>
          <p:cNvSpPr/>
          <p:nvPr/>
        </p:nvSpPr>
        <p:spPr>
          <a:xfrm rot="-5400000">
            <a:off x="4845107" y="480759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 rot="-5400000">
            <a:off x="4358457" y="480854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/>
          <p:nvPr/>
        </p:nvSpPr>
        <p:spPr>
          <a:xfrm rot="-5400000">
            <a:off x="3871837" y="4807626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32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283" name="Google Shape;283;p32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713225" y="1824600"/>
            <a:ext cx="52440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body" idx="1"/>
          </p:nvPr>
        </p:nvSpPr>
        <p:spPr>
          <a:xfrm>
            <a:off x="713225" y="1824600"/>
            <a:ext cx="38589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2"/>
          </p:nvPr>
        </p:nvSpPr>
        <p:spPr>
          <a:xfrm>
            <a:off x="4572000" y="1824600"/>
            <a:ext cx="38589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3"/>
          </p:nvPr>
        </p:nvSpPr>
        <p:spPr>
          <a:xfrm>
            <a:off x="713225" y="1026900"/>
            <a:ext cx="77109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1">
  <p:cSld name="CUSTOM_3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subTitle" idx="1"/>
          </p:nvPr>
        </p:nvSpPr>
        <p:spPr>
          <a:xfrm>
            <a:off x="1053662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2"/>
          </p:nvPr>
        </p:nvSpPr>
        <p:spPr>
          <a:xfrm>
            <a:off x="3576600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3"/>
          </p:nvPr>
        </p:nvSpPr>
        <p:spPr>
          <a:xfrm>
            <a:off x="6099538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4"/>
          </p:nvPr>
        </p:nvSpPr>
        <p:spPr>
          <a:xfrm>
            <a:off x="1053662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5"/>
          </p:nvPr>
        </p:nvSpPr>
        <p:spPr>
          <a:xfrm>
            <a:off x="3576600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6"/>
          </p:nvPr>
        </p:nvSpPr>
        <p:spPr>
          <a:xfrm>
            <a:off x="6099538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301" name="Google Shape;301;p35"/>
          <p:cNvGrpSpPr/>
          <p:nvPr/>
        </p:nvGrpSpPr>
        <p:grpSpPr>
          <a:xfrm>
            <a:off x="6664025" y="574503"/>
            <a:ext cx="1715148" cy="333147"/>
            <a:chOff x="6045725" y="615825"/>
            <a:chExt cx="1715148" cy="333147"/>
          </a:xfrm>
        </p:grpSpPr>
        <p:sp>
          <p:nvSpPr>
            <p:cNvPr id="302" name="Google Shape;302;p35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5"/>
          <p:cNvSpPr/>
          <p:nvPr/>
        </p:nvSpPr>
        <p:spPr>
          <a:xfrm rot="-5400000" flipH="1">
            <a:off x="210621" y="629818"/>
            <a:ext cx="419215" cy="840450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rot="10800000" flipH="1">
            <a:off x="-3" y="0"/>
            <a:ext cx="419231" cy="84041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7109647" y="460599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_1"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36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title" idx="2" hasCustomPrompt="1"/>
          </p:nvPr>
        </p:nvSpPr>
        <p:spPr>
          <a:xfrm>
            <a:off x="1438200" y="1675775"/>
            <a:ext cx="31338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321" name="Google Shape;321;p36"/>
          <p:cNvSpPr txBox="1">
            <a:spLocks noGrp="1"/>
          </p:cNvSpPr>
          <p:nvPr>
            <p:ph type="subTitle" idx="1"/>
          </p:nvPr>
        </p:nvSpPr>
        <p:spPr>
          <a:xfrm>
            <a:off x="1601250" y="2242777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3"/>
          </p:nvPr>
        </p:nvSpPr>
        <p:spPr>
          <a:xfrm>
            <a:off x="1601250" y="3692075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4"/>
          </p:nvPr>
        </p:nvSpPr>
        <p:spPr>
          <a:xfrm>
            <a:off x="4989925" y="2892547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title" idx="5" hasCustomPrompt="1"/>
          </p:nvPr>
        </p:nvSpPr>
        <p:spPr>
          <a:xfrm>
            <a:off x="1438200" y="3125075"/>
            <a:ext cx="31338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 idx="6" hasCustomPrompt="1"/>
          </p:nvPr>
        </p:nvSpPr>
        <p:spPr>
          <a:xfrm>
            <a:off x="4873675" y="2325625"/>
            <a:ext cx="30402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334" name="Google Shape;334;p3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7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 txBox="1">
            <a:spLocks noGrp="1"/>
          </p:cNvSpPr>
          <p:nvPr>
            <p:ph type="title" idx="2"/>
          </p:nvPr>
        </p:nvSpPr>
        <p:spPr>
          <a:xfrm>
            <a:off x="3159300" y="3411975"/>
            <a:ext cx="2825400" cy="7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subTitle" idx="1"/>
          </p:nvPr>
        </p:nvSpPr>
        <p:spPr>
          <a:xfrm>
            <a:off x="1493250" y="1875950"/>
            <a:ext cx="61575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ubTitle" idx="1"/>
          </p:nvPr>
        </p:nvSpPr>
        <p:spPr>
          <a:xfrm>
            <a:off x="6028375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2"/>
          </p:nvPr>
        </p:nvSpPr>
        <p:spPr>
          <a:xfrm>
            <a:off x="6028400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3"/>
          </p:nvPr>
        </p:nvSpPr>
        <p:spPr>
          <a:xfrm>
            <a:off x="6028375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subTitle" idx="4"/>
          </p:nvPr>
        </p:nvSpPr>
        <p:spPr>
          <a:xfrm>
            <a:off x="6028350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38"/>
          <p:cNvSpPr txBox="1">
            <a:spLocks noGrp="1"/>
          </p:cNvSpPr>
          <p:nvPr>
            <p:ph type="subTitle" idx="5"/>
          </p:nvPr>
        </p:nvSpPr>
        <p:spPr>
          <a:xfrm>
            <a:off x="1125400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subTitle" idx="6"/>
          </p:nvPr>
        </p:nvSpPr>
        <p:spPr>
          <a:xfrm>
            <a:off x="1125425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8"/>
          <p:cNvSpPr txBox="1">
            <a:spLocks noGrp="1"/>
          </p:cNvSpPr>
          <p:nvPr>
            <p:ph type="subTitle" idx="7"/>
          </p:nvPr>
        </p:nvSpPr>
        <p:spPr>
          <a:xfrm>
            <a:off x="1125400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8" name="Google Shape;348;p38"/>
          <p:cNvSpPr txBox="1">
            <a:spLocks noGrp="1"/>
          </p:cNvSpPr>
          <p:nvPr>
            <p:ph type="subTitle" idx="8"/>
          </p:nvPr>
        </p:nvSpPr>
        <p:spPr>
          <a:xfrm>
            <a:off x="1125375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subTitle" idx="9"/>
          </p:nvPr>
        </p:nvSpPr>
        <p:spPr>
          <a:xfrm>
            <a:off x="3576888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0" name="Google Shape;350;p38"/>
          <p:cNvSpPr txBox="1">
            <a:spLocks noGrp="1"/>
          </p:cNvSpPr>
          <p:nvPr>
            <p:ph type="subTitle" idx="13"/>
          </p:nvPr>
        </p:nvSpPr>
        <p:spPr>
          <a:xfrm>
            <a:off x="3576900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subTitle" idx="14"/>
          </p:nvPr>
        </p:nvSpPr>
        <p:spPr>
          <a:xfrm>
            <a:off x="3576888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subTitle" idx="15"/>
          </p:nvPr>
        </p:nvSpPr>
        <p:spPr>
          <a:xfrm>
            <a:off x="3576875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38"/>
          <p:cNvSpPr/>
          <p:nvPr/>
        </p:nvSpPr>
        <p:spPr>
          <a:xfrm rot="5400000">
            <a:off x="318884" y="474554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8"/>
          <p:cNvSpPr/>
          <p:nvPr/>
        </p:nvSpPr>
        <p:spPr>
          <a:xfrm rot="5400000">
            <a:off x="529245" y="684900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8"/>
          <p:cNvGrpSpPr/>
          <p:nvPr/>
        </p:nvGrpSpPr>
        <p:grpSpPr>
          <a:xfrm rot="-5400000">
            <a:off x="7698600" y="2042362"/>
            <a:ext cx="1715148" cy="333147"/>
            <a:chOff x="6045725" y="615825"/>
            <a:chExt cx="1715148" cy="333147"/>
          </a:xfrm>
        </p:grpSpPr>
        <p:sp>
          <p:nvSpPr>
            <p:cNvPr id="356" name="Google Shape;356;p38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38"/>
          <p:cNvSpPr/>
          <p:nvPr/>
        </p:nvSpPr>
        <p:spPr>
          <a:xfrm rot="5400000">
            <a:off x="3849252" y="4831665"/>
            <a:ext cx="378907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8"/>
          <p:cNvSpPr/>
          <p:nvPr/>
        </p:nvSpPr>
        <p:spPr>
          <a:xfrm rot="5400000">
            <a:off x="4335402" y="4832618"/>
            <a:ext cx="378907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/>
          <p:nvPr/>
        </p:nvSpPr>
        <p:spPr>
          <a:xfrm rot="5400000">
            <a:off x="4822522" y="4831696"/>
            <a:ext cx="378907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9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365" name="Google Shape;365;p3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9"/>
          <p:cNvSpPr/>
          <p:nvPr/>
        </p:nvSpPr>
        <p:spPr>
          <a:xfrm>
            <a:off x="0" y="97324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0" y="487542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0" y="0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 rot="5400000" flipH="1">
            <a:off x="7827951" y="2377001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 rot="10800000" flipH="1">
            <a:off x="8495601" y="2529939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2839552" y="537500"/>
            <a:ext cx="3448800" cy="8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2848450" y="1364750"/>
            <a:ext cx="3456000" cy="1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/>
          <p:nvPr/>
        </p:nvSpPr>
        <p:spPr>
          <a:xfrm>
            <a:off x="2847600" y="3250550"/>
            <a:ext cx="34488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was created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71119352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lab.scratch.mit.edu/fac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quickdraw.withgoogle.com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mojiscavengerhunt.withgoogle.com/" TargetMode="External"/><Relationship Id="rId5" Type="http://schemas.openxmlformats.org/officeDocument/2006/relationships/hyperlink" Target="https://teachable-snake.netlify.app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autodraw.com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rive.google.com/drive/folders/1tSteP04VOlGvoVaCWWxQ41PyOYkM-nN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/>
          <p:nvPr/>
        </p:nvSpPr>
        <p:spPr>
          <a:xfrm>
            <a:off x="1827575" y="3326850"/>
            <a:ext cx="5493600" cy="7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40"/>
          <p:cNvPicPr preferRelativeResize="0"/>
          <p:nvPr/>
        </p:nvPicPr>
        <p:blipFill rotWithShape="1">
          <a:blip r:embed="rId3">
            <a:alphaModFix/>
          </a:blip>
          <a:srcRect r="26486"/>
          <a:stretch/>
        </p:blipFill>
        <p:spPr>
          <a:xfrm>
            <a:off x="3424613" y="4412175"/>
            <a:ext cx="2294770" cy="6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0"/>
          <p:cNvSpPr txBox="1">
            <a:spLocks noGrp="1"/>
          </p:cNvSpPr>
          <p:nvPr>
            <p:ph type="subTitle" idx="1"/>
          </p:nvPr>
        </p:nvSpPr>
        <p:spPr>
          <a:xfrm>
            <a:off x="1787050" y="2276250"/>
            <a:ext cx="58416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>
                <a:solidFill>
                  <a:srgbClr val="999999"/>
                </a:solidFill>
              </a:rPr>
              <a:t>Module 2 </a:t>
            </a:r>
            <a:br>
              <a:rPr lang="en" sz="2700" dirty="0">
                <a:solidFill>
                  <a:srgbClr val="999999"/>
                </a:solidFill>
              </a:rPr>
            </a:br>
            <a:endParaRPr sz="2700" dirty="0"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0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machine learning</a:t>
            </a:r>
            <a:endParaRPr/>
          </a:p>
        </p:txBody>
      </p:sp>
      <p:sp>
        <p:nvSpPr>
          <p:cNvPr id="505" name="Google Shape;505;p50"/>
          <p:cNvSpPr txBox="1"/>
          <p:nvPr/>
        </p:nvSpPr>
        <p:spPr>
          <a:xfrm>
            <a:off x="1080375" y="1080375"/>
            <a:ext cx="6740700" cy="1726200"/>
          </a:xfrm>
          <a:prstGeom prst="rect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Classic Machine learning</a:t>
            </a:r>
            <a:endParaRPr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06" name="Google Shape;5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25" y="1463275"/>
            <a:ext cx="926650" cy="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500" y="1218525"/>
            <a:ext cx="1347175" cy="1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0"/>
          <p:cNvSpPr/>
          <p:nvPr/>
        </p:nvSpPr>
        <p:spPr>
          <a:xfrm>
            <a:off x="6100250" y="1463300"/>
            <a:ext cx="1503000" cy="781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DOG</a:t>
            </a:r>
            <a:endParaRPr sz="1900" b="1"/>
          </a:p>
        </p:txBody>
      </p:sp>
      <p:cxnSp>
        <p:nvCxnSpPr>
          <p:cNvPr id="509" name="Google Shape;509;p50"/>
          <p:cNvCxnSpPr>
            <a:stCxn id="506" idx="3"/>
          </p:cNvCxnSpPr>
          <p:nvPr/>
        </p:nvCxnSpPr>
        <p:spPr>
          <a:xfrm>
            <a:off x="2229475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50"/>
          <p:cNvCxnSpPr/>
          <p:nvPr/>
        </p:nvCxnSpPr>
        <p:spPr>
          <a:xfrm>
            <a:off x="3881925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50"/>
          <p:cNvCxnSpPr/>
          <p:nvPr/>
        </p:nvCxnSpPr>
        <p:spPr>
          <a:xfrm>
            <a:off x="5758262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50"/>
          <p:cNvSpPr txBox="1"/>
          <p:nvPr/>
        </p:nvSpPr>
        <p:spPr>
          <a:xfrm>
            <a:off x="1302775" y="2325125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Input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3" name="Google Shape;513;p50"/>
          <p:cNvSpPr txBox="1"/>
          <p:nvPr/>
        </p:nvSpPr>
        <p:spPr>
          <a:xfrm>
            <a:off x="2579137" y="2194138"/>
            <a:ext cx="138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Dataset labelling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4" name="Google Shape;514;p50"/>
          <p:cNvSpPr txBox="1"/>
          <p:nvPr/>
        </p:nvSpPr>
        <p:spPr>
          <a:xfrm>
            <a:off x="4451525" y="2325125"/>
            <a:ext cx="121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Classification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50"/>
          <p:cNvSpPr txBox="1"/>
          <p:nvPr/>
        </p:nvSpPr>
        <p:spPr>
          <a:xfrm>
            <a:off x="6388400" y="2325125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Output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6" name="Google Shape;51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0803" y="1361213"/>
            <a:ext cx="985375" cy="9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0"/>
          <p:cNvSpPr txBox="1"/>
          <p:nvPr/>
        </p:nvSpPr>
        <p:spPr>
          <a:xfrm>
            <a:off x="1080375" y="3012250"/>
            <a:ext cx="6752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In a task of classification, a classical machine learning algorithm learns on a labeled dataset, providing an answer that the algorithm can use to evaluate its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accuracy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 on training data. This means having a full set of labeled data while training an algorithm. 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fully labeled dataset 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means that each example in the training dataset is tagged with the answer the algorithm should come up with on its own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Dataset labelling is usually a task performed by humans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. 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When shown a new image, the model compares it to the training examples to 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predict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the correct label.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1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1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</a:t>
            </a:r>
            <a:endParaRPr/>
          </a:p>
        </p:txBody>
      </p:sp>
      <p:sp>
        <p:nvSpPr>
          <p:cNvPr id="524" name="Google Shape;524;p51"/>
          <p:cNvSpPr txBox="1"/>
          <p:nvPr/>
        </p:nvSpPr>
        <p:spPr>
          <a:xfrm>
            <a:off x="1080375" y="1156300"/>
            <a:ext cx="6740700" cy="1878900"/>
          </a:xfrm>
          <a:prstGeom prst="rect">
            <a:avLst/>
          </a:prstGeom>
          <a:noFill/>
          <a:ln w="38100" cap="flat" cmpd="sng">
            <a:solidFill>
              <a:srgbClr val="FFC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Deep learning</a:t>
            </a:r>
            <a:endParaRPr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25" name="Google Shape;52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0" y="1568275"/>
            <a:ext cx="985375" cy="9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1"/>
          <p:cNvSpPr/>
          <p:nvPr/>
        </p:nvSpPr>
        <p:spPr>
          <a:xfrm>
            <a:off x="6100250" y="1644813"/>
            <a:ext cx="1503000" cy="781200"/>
          </a:xfrm>
          <a:prstGeom prst="roundRect">
            <a:avLst>
              <a:gd name="adj" fmla="val 16667"/>
            </a:avLst>
          </a:prstGeom>
          <a:solidFill>
            <a:srgbClr val="FFC0A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DOG</a:t>
            </a:r>
            <a:endParaRPr sz="1900" b="1"/>
          </a:p>
        </p:txBody>
      </p:sp>
      <p:grpSp>
        <p:nvGrpSpPr>
          <p:cNvPr id="527" name="Google Shape;527;p51"/>
          <p:cNvGrpSpPr/>
          <p:nvPr/>
        </p:nvGrpSpPr>
        <p:grpSpPr>
          <a:xfrm>
            <a:off x="3081600" y="1335450"/>
            <a:ext cx="2166525" cy="1399925"/>
            <a:chOff x="3104150" y="2970725"/>
            <a:chExt cx="2166525" cy="1399925"/>
          </a:xfrm>
        </p:grpSpPr>
        <p:pic>
          <p:nvPicPr>
            <p:cNvPr id="528" name="Google Shape;528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04150" y="2973250"/>
              <a:ext cx="1397400" cy="139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3275" y="2970725"/>
              <a:ext cx="1397400" cy="1397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30" name="Google Shape;530;p51"/>
          <p:cNvCxnSpPr>
            <a:stCxn id="525" idx="3"/>
          </p:cNvCxnSpPr>
          <p:nvPr/>
        </p:nvCxnSpPr>
        <p:spPr>
          <a:xfrm>
            <a:off x="2229475" y="2060962"/>
            <a:ext cx="600600" cy="0"/>
          </a:xfrm>
          <a:prstGeom prst="straightConnector1">
            <a:avLst/>
          </a:prstGeom>
          <a:noFill/>
          <a:ln w="9525" cap="flat" cmpd="sng">
            <a:solidFill>
              <a:srgbClr val="FFC0A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p51"/>
          <p:cNvCxnSpPr/>
          <p:nvPr/>
        </p:nvCxnSpPr>
        <p:spPr>
          <a:xfrm>
            <a:off x="5373887" y="2035425"/>
            <a:ext cx="600600" cy="0"/>
          </a:xfrm>
          <a:prstGeom prst="straightConnector1">
            <a:avLst/>
          </a:prstGeom>
          <a:noFill/>
          <a:ln w="9525" cap="flat" cmpd="sng">
            <a:solidFill>
              <a:srgbClr val="FFC0A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p51"/>
          <p:cNvSpPr txBox="1"/>
          <p:nvPr/>
        </p:nvSpPr>
        <p:spPr>
          <a:xfrm>
            <a:off x="1361475" y="2553650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Input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3" name="Google Shape;533;p51"/>
          <p:cNvSpPr txBox="1"/>
          <p:nvPr/>
        </p:nvSpPr>
        <p:spPr>
          <a:xfrm>
            <a:off x="6447100" y="2553650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Output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4" name="Google Shape;534;p51"/>
          <p:cNvSpPr txBox="1"/>
          <p:nvPr/>
        </p:nvSpPr>
        <p:spPr>
          <a:xfrm>
            <a:off x="2659706" y="2553650"/>
            <a:ext cx="308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Feature extraction + classification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5" name="Google Shape;535;p51"/>
          <p:cNvSpPr txBox="1"/>
          <p:nvPr/>
        </p:nvSpPr>
        <p:spPr>
          <a:xfrm>
            <a:off x="1080375" y="3431250"/>
            <a:ext cx="6740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Differently from a classical machine learning technique, a deep learning model is handed a dataset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without explicit instructions 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on what to do with it. The training dataset is a collection of examples without a specific desired outcome or correct answer. The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neural network 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then attempts to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automatically find structure in the data by extracting useful features and analyzing its structure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2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2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different approaches</a:t>
            </a:r>
            <a:endParaRPr/>
          </a:p>
        </p:txBody>
      </p:sp>
      <p:sp>
        <p:nvSpPr>
          <p:cNvPr id="542" name="Google Shape;542;p52"/>
          <p:cNvSpPr txBox="1"/>
          <p:nvPr/>
        </p:nvSpPr>
        <p:spPr>
          <a:xfrm>
            <a:off x="1080375" y="2894300"/>
            <a:ext cx="6740700" cy="1878900"/>
          </a:xfrm>
          <a:prstGeom prst="rect">
            <a:avLst/>
          </a:prstGeom>
          <a:noFill/>
          <a:ln w="38100" cap="flat" cmpd="sng">
            <a:solidFill>
              <a:srgbClr val="FFC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Deep learning</a:t>
            </a:r>
            <a:endParaRPr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3" name="Google Shape;543;p52"/>
          <p:cNvSpPr txBox="1"/>
          <p:nvPr/>
        </p:nvSpPr>
        <p:spPr>
          <a:xfrm>
            <a:off x="1080375" y="1080375"/>
            <a:ext cx="6740700" cy="1726200"/>
          </a:xfrm>
          <a:prstGeom prst="rect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Classic Machine learning</a:t>
            </a:r>
            <a:endParaRPr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44" name="Google Shape;5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25" y="1463275"/>
            <a:ext cx="926650" cy="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100" y="3306275"/>
            <a:ext cx="985375" cy="9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7500" y="1218525"/>
            <a:ext cx="1347175" cy="1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2"/>
          <p:cNvSpPr/>
          <p:nvPr/>
        </p:nvSpPr>
        <p:spPr>
          <a:xfrm>
            <a:off x="6100250" y="1463300"/>
            <a:ext cx="1503000" cy="781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DOG</a:t>
            </a:r>
            <a:endParaRPr sz="1900" b="1"/>
          </a:p>
        </p:txBody>
      </p:sp>
      <p:sp>
        <p:nvSpPr>
          <p:cNvPr id="548" name="Google Shape;548;p52"/>
          <p:cNvSpPr/>
          <p:nvPr/>
        </p:nvSpPr>
        <p:spPr>
          <a:xfrm>
            <a:off x="6100250" y="3382813"/>
            <a:ext cx="1503000" cy="781200"/>
          </a:xfrm>
          <a:prstGeom prst="roundRect">
            <a:avLst>
              <a:gd name="adj" fmla="val 16667"/>
            </a:avLst>
          </a:prstGeom>
          <a:solidFill>
            <a:srgbClr val="FFC0A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DOG</a:t>
            </a:r>
            <a:endParaRPr sz="1900" b="1"/>
          </a:p>
        </p:txBody>
      </p:sp>
      <p:grpSp>
        <p:nvGrpSpPr>
          <p:cNvPr id="549" name="Google Shape;549;p52"/>
          <p:cNvGrpSpPr/>
          <p:nvPr/>
        </p:nvGrpSpPr>
        <p:grpSpPr>
          <a:xfrm>
            <a:off x="3081600" y="3073450"/>
            <a:ext cx="2166525" cy="1399925"/>
            <a:chOff x="3104150" y="2970725"/>
            <a:chExt cx="2166525" cy="1399925"/>
          </a:xfrm>
        </p:grpSpPr>
        <p:pic>
          <p:nvPicPr>
            <p:cNvPr id="550" name="Google Shape;550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04150" y="2973250"/>
              <a:ext cx="1397400" cy="139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73275" y="2970725"/>
              <a:ext cx="1397400" cy="1397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52" name="Google Shape;552;p52"/>
          <p:cNvCxnSpPr>
            <a:stCxn id="544" idx="3"/>
          </p:cNvCxnSpPr>
          <p:nvPr/>
        </p:nvCxnSpPr>
        <p:spPr>
          <a:xfrm>
            <a:off x="2229475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52"/>
          <p:cNvCxnSpPr/>
          <p:nvPr/>
        </p:nvCxnSpPr>
        <p:spPr>
          <a:xfrm>
            <a:off x="3881925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" name="Google Shape;554;p52"/>
          <p:cNvCxnSpPr/>
          <p:nvPr/>
        </p:nvCxnSpPr>
        <p:spPr>
          <a:xfrm>
            <a:off x="5758262" y="1926600"/>
            <a:ext cx="2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5" name="Google Shape;555;p52"/>
          <p:cNvCxnSpPr>
            <a:stCxn id="545" idx="3"/>
          </p:cNvCxnSpPr>
          <p:nvPr/>
        </p:nvCxnSpPr>
        <p:spPr>
          <a:xfrm>
            <a:off x="2229475" y="3798962"/>
            <a:ext cx="600600" cy="0"/>
          </a:xfrm>
          <a:prstGeom prst="straightConnector1">
            <a:avLst/>
          </a:prstGeom>
          <a:noFill/>
          <a:ln w="9525" cap="flat" cmpd="sng">
            <a:solidFill>
              <a:srgbClr val="FFC0A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52"/>
          <p:cNvCxnSpPr/>
          <p:nvPr/>
        </p:nvCxnSpPr>
        <p:spPr>
          <a:xfrm>
            <a:off x="5373887" y="3773425"/>
            <a:ext cx="600600" cy="0"/>
          </a:xfrm>
          <a:prstGeom prst="straightConnector1">
            <a:avLst/>
          </a:prstGeom>
          <a:noFill/>
          <a:ln w="9525" cap="flat" cmpd="sng">
            <a:solidFill>
              <a:srgbClr val="FFC0A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7" name="Google Shape;557;p52"/>
          <p:cNvSpPr txBox="1"/>
          <p:nvPr/>
        </p:nvSpPr>
        <p:spPr>
          <a:xfrm>
            <a:off x="1302775" y="2325125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Input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8" name="Google Shape;558;p52"/>
          <p:cNvSpPr txBox="1"/>
          <p:nvPr/>
        </p:nvSpPr>
        <p:spPr>
          <a:xfrm>
            <a:off x="2579137" y="2194138"/>
            <a:ext cx="138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DM Sans"/>
                <a:ea typeface="DM Sans"/>
                <a:cs typeface="DM Sans"/>
                <a:sym typeface="DM Sans"/>
              </a:rPr>
              <a:t>Feature extraction</a:t>
            </a:r>
            <a:endParaRPr sz="1300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9" name="Google Shape;559;p52"/>
          <p:cNvSpPr txBox="1"/>
          <p:nvPr/>
        </p:nvSpPr>
        <p:spPr>
          <a:xfrm>
            <a:off x="4451525" y="2325125"/>
            <a:ext cx="121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Classification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0" name="Google Shape;560;p52"/>
          <p:cNvSpPr txBox="1"/>
          <p:nvPr/>
        </p:nvSpPr>
        <p:spPr>
          <a:xfrm>
            <a:off x="6388400" y="2325125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Output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1" name="Google Shape;561;p52"/>
          <p:cNvSpPr txBox="1"/>
          <p:nvPr/>
        </p:nvSpPr>
        <p:spPr>
          <a:xfrm>
            <a:off x="1361475" y="4291650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Input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52"/>
          <p:cNvSpPr txBox="1"/>
          <p:nvPr/>
        </p:nvSpPr>
        <p:spPr>
          <a:xfrm>
            <a:off x="6447100" y="4291650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Output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52"/>
          <p:cNvSpPr txBox="1"/>
          <p:nvPr/>
        </p:nvSpPr>
        <p:spPr>
          <a:xfrm>
            <a:off x="2659706" y="4291650"/>
            <a:ext cx="3081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Feature extraction + classification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4" name="Google Shape;564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0803" y="1361213"/>
            <a:ext cx="985375" cy="9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3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0" name="Google Shape;5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725" y="1127325"/>
            <a:ext cx="6476851" cy="36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for AI systems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Teachable machine</a:t>
            </a:r>
            <a:endParaRPr/>
          </a:p>
        </p:txBody>
      </p:sp>
      <p:sp>
        <p:nvSpPr>
          <p:cNvPr id="584" name="Google Shape;584;p55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8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Challenge:</a:t>
            </a:r>
            <a:endParaRPr sz="21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Using the dog images provided in the resource, train an algorithm for classifying between two different breeds using 3 images for the training phase. Test the algorithm with a dog image that you find online.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Now train the algorithm with 6 or more images, and test it - </a:t>
            </a:r>
            <a:br>
              <a:rPr lang="en" sz="1600" dirty="0"/>
            </a:br>
            <a:r>
              <a:rPr lang="en" sz="1600" dirty="0"/>
              <a:t>how is the </a:t>
            </a:r>
            <a:r>
              <a:rPr lang="en" sz="1600" dirty="0">
                <a:highlight>
                  <a:srgbClr val="FFFF00"/>
                </a:highlight>
              </a:rPr>
              <a:t>performance</a:t>
            </a:r>
            <a:r>
              <a:rPr lang="en" sz="1600" dirty="0"/>
              <a:t> changed?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Add a third category of dog breed and test the new algorithm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Create a new audio project and use audio recordings for creating a machine learning algorithm that discriminates between two words (yes or no) or between two sounds of your choice</a:t>
            </a:r>
            <a:endParaRPr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7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7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- Introduction</a:t>
            </a:r>
            <a:endParaRPr/>
          </a:p>
        </p:txBody>
      </p:sp>
      <p:pic>
        <p:nvPicPr>
          <p:cNvPr id="597" name="Google Shape;5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000" y="1801750"/>
            <a:ext cx="5184399" cy="26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57"/>
          <p:cNvSpPr txBox="1">
            <a:spLocks noGrp="1"/>
          </p:cNvSpPr>
          <p:nvPr>
            <p:ph type="body" idx="1"/>
          </p:nvPr>
        </p:nvSpPr>
        <p:spPr>
          <a:xfrm>
            <a:off x="575425" y="1076275"/>
            <a:ext cx="792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Scratch is a </a:t>
            </a:r>
            <a:r>
              <a:rPr lang="en" sz="2000" dirty="0">
                <a:highlight>
                  <a:srgbClr val="FFFF00"/>
                </a:highlight>
              </a:rPr>
              <a:t>free</a:t>
            </a:r>
            <a:r>
              <a:rPr lang="en" sz="2000" dirty="0"/>
              <a:t> programming language that uses </a:t>
            </a:r>
            <a:br>
              <a:rPr lang="en" sz="2000" dirty="0"/>
            </a:br>
            <a:r>
              <a:rPr lang="en" sz="2000" dirty="0"/>
              <a:t>code blocks </a:t>
            </a:r>
            <a:endParaRPr sz="20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Free of use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highlight>
                  <a:srgbClr val="FFFF00"/>
                </a:highlight>
              </a:rPr>
              <a:t>Web based</a:t>
            </a:r>
            <a:endParaRPr sz="1600" dirty="0">
              <a:highlight>
                <a:srgbClr val="FFFF00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highlight>
                  <a:srgbClr val="FFFF00"/>
                </a:highlight>
              </a:rPr>
              <a:t>Large community </a:t>
            </a:r>
            <a:r>
              <a:rPr lang="en" sz="1600" dirty="0"/>
              <a:t>of</a:t>
            </a:r>
            <a:br>
              <a:rPr lang="en" sz="1600" dirty="0"/>
            </a:br>
            <a:r>
              <a:rPr lang="en" sz="1600" dirty="0"/>
              <a:t>educators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highlight>
                  <a:srgbClr val="FFFF00"/>
                </a:highlight>
              </a:rPr>
              <a:t>Visual</a:t>
            </a:r>
            <a:r>
              <a:rPr lang="en" sz="1600" dirty="0"/>
              <a:t> language</a:t>
            </a:r>
            <a:endParaRPr sz="16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Lab - Is AI or not?</a:t>
            </a:r>
            <a:endParaRPr/>
          </a:p>
        </p:txBody>
      </p:sp>
      <p:sp>
        <p:nvSpPr>
          <p:cNvPr id="604" name="Google Shape;604;p58"/>
          <p:cNvSpPr txBox="1">
            <a:spLocks noGrp="1"/>
          </p:cNvSpPr>
          <p:nvPr>
            <p:ph type="body" idx="1"/>
          </p:nvPr>
        </p:nvSpPr>
        <p:spPr>
          <a:xfrm>
            <a:off x="679950" y="1924650"/>
            <a:ext cx="696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Challenge:</a:t>
            </a:r>
            <a:endParaRPr sz="21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Translate the text displayed in the program in your language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one more example of AI technology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a written text or audio message of the answer provided by the user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a message if the user write text that is not “yes” o “no”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the system working using “yes” or “no” written in your language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if the answer provided by the user is correct </a:t>
            </a:r>
            <a:br>
              <a:rPr lang="en" sz="1600"/>
            </a:br>
            <a:r>
              <a:rPr lang="en" sz="1600"/>
              <a:t>(Difficult challenge ;)</a:t>
            </a:r>
            <a:endParaRPr sz="1600"/>
          </a:p>
        </p:txBody>
      </p:sp>
      <p:sp>
        <p:nvSpPr>
          <p:cNvPr id="605" name="Google Shape;605;p58"/>
          <p:cNvSpPr txBox="1"/>
          <p:nvPr/>
        </p:nvSpPr>
        <p:spPr>
          <a:xfrm>
            <a:off x="614500" y="1308775"/>
            <a:ext cx="821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Is AI or not - Scratch flowchart - </a:t>
            </a:r>
            <a:r>
              <a:rPr lang="en" sz="1700" u="sng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https://scratch.mit.edu/projects/371119352/</a:t>
            </a:r>
            <a:r>
              <a:rPr lang="en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9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Lab - Face Sensing</a:t>
            </a:r>
            <a:endParaRPr/>
          </a:p>
        </p:txBody>
      </p:sp>
      <p:pic>
        <p:nvPicPr>
          <p:cNvPr id="611" name="Google Shape;61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50" y="975479"/>
            <a:ext cx="7720499" cy="257852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9"/>
          <p:cNvSpPr txBox="1">
            <a:spLocks noGrp="1"/>
          </p:cNvSpPr>
          <p:nvPr>
            <p:ph type="body" idx="1"/>
          </p:nvPr>
        </p:nvSpPr>
        <p:spPr>
          <a:xfrm>
            <a:off x="711725" y="4038525"/>
            <a:ext cx="66534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/>
              <a:t>Combine </a:t>
            </a:r>
            <a:r>
              <a:rPr lang="en" sz="1700" b="1" dirty="0"/>
              <a:t>Scratch programming language</a:t>
            </a:r>
            <a:r>
              <a:rPr lang="en" sz="1700" dirty="0"/>
              <a:t> with some basic algorithms for </a:t>
            </a:r>
            <a:r>
              <a:rPr lang="en" sz="1700" b="1" dirty="0">
                <a:highlight>
                  <a:srgbClr val="FFFF00"/>
                </a:highlight>
              </a:rPr>
              <a:t>facial recognition</a:t>
            </a:r>
            <a:r>
              <a:rPr lang="en" sz="1700" dirty="0">
                <a:highlight>
                  <a:srgbClr val="FFFF00"/>
                </a:highlight>
              </a:rPr>
              <a:t> </a:t>
            </a:r>
            <a:r>
              <a:rPr lang="en" sz="1700" dirty="0"/>
              <a:t>(storing information only in the host machine)</a:t>
            </a:r>
            <a:endParaRPr sz="13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13" name="Google Shape;613;p59"/>
          <p:cNvSpPr txBox="1"/>
          <p:nvPr/>
        </p:nvSpPr>
        <p:spPr>
          <a:xfrm>
            <a:off x="711725" y="35961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https://lab.scratch.mit.edu/face/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0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Lab - Face Sensing</a:t>
            </a:r>
            <a:endParaRPr/>
          </a:p>
        </p:txBody>
      </p:sp>
      <p:sp>
        <p:nvSpPr>
          <p:cNvPr id="619" name="Google Shape;619;p60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8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Challenge: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Open the project “Flapping bird”</a:t>
            </a:r>
            <a:endParaRPr sz="2100"/>
          </a:p>
          <a:p>
            <a:pPr marL="457200" lvl="0" indent="-330200" algn="l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a sound if the head touch the border of the camera area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a message if no faces are recognised in front of the camera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Introduce a second type of elements (e.g. a “bomb”) that </a:t>
            </a:r>
            <a:b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parrot should not touch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1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with Google</a:t>
            </a:r>
            <a:endParaRPr/>
          </a:p>
        </p:txBody>
      </p:sp>
      <p:sp>
        <p:nvSpPr>
          <p:cNvPr id="625" name="Google Shape;625;p61"/>
          <p:cNvSpPr txBox="1"/>
          <p:nvPr/>
        </p:nvSpPr>
        <p:spPr>
          <a:xfrm>
            <a:off x="1116475" y="1467875"/>
            <a:ext cx="7163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Quick Draw - </a:t>
            </a:r>
            <a:r>
              <a:rPr lang="en" sz="1800" u="sng" dirty="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https://quickdraw.withgoogle.com/</a:t>
            </a: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Autodraw - </a:t>
            </a:r>
            <a:r>
              <a:rPr lang="en" sz="1800" u="sng" dirty="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https://www.autodraw.com/</a:t>
            </a: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Teachable Snake - </a:t>
            </a:r>
            <a:r>
              <a:rPr lang="en" sz="1800" u="sng" dirty="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https://teachable-snake.netlify.app/</a:t>
            </a: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Emoji Scavenger Hunt - </a:t>
            </a:r>
            <a:r>
              <a:rPr lang="en" sz="1800" u="sng" dirty="0">
                <a:solidFill>
                  <a:srgbClr val="1155CC"/>
                </a:solidFill>
                <a:latin typeface="Questrial"/>
                <a:ea typeface="Questrial"/>
                <a:cs typeface="Questrial"/>
                <a:sym typeface="Quest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https://emojiscavengerhunt.withgoogle.com/</a:t>
            </a:r>
            <a:endParaRPr sz="21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26" name="Google Shape;626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313" y="1467875"/>
            <a:ext cx="476675" cy="4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625" y="2250637"/>
            <a:ext cx="638050" cy="6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625" y="3070700"/>
            <a:ext cx="638050" cy="6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1"/>
          <p:cNvSpPr txBox="1"/>
          <p:nvPr/>
        </p:nvSpPr>
        <p:spPr>
          <a:xfrm>
            <a:off x="0" y="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100">
              <a:solidFill>
                <a:srgbClr val="E8E7E3"/>
              </a:solidFill>
              <a:highlight>
                <a:srgbClr val="17181C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0" name="Google Shape;630;p61" descr="Woman Detective on Apple iOS 14.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5325" y="3946500"/>
            <a:ext cx="476675" cy="4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711750" y="2087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657625" y="705300"/>
            <a:ext cx="710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 dirty="0">
                <a:solidFill>
                  <a:srgbClr val="434343"/>
                </a:solidFill>
              </a:rPr>
              <a:t>Intro (5’)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Coding</a:t>
            </a:r>
            <a:r>
              <a:rPr lang="en" sz="1500" dirty="0">
                <a:solidFill>
                  <a:srgbClr val="434343"/>
                </a:solidFill>
              </a:rPr>
              <a:t>, 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computational thinking</a:t>
            </a:r>
            <a:r>
              <a:rPr lang="en" sz="1500" dirty="0">
                <a:solidFill>
                  <a:srgbClr val="434343"/>
                </a:solidFill>
              </a:rPr>
              <a:t>, 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robotics</a:t>
            </a:r>
            <a:r>
              <a:rPr lang="en" sz="1500" dirty="0">
                <a:solidFill>
                  <a:srgbClr val="434343"/>
                </a:solidFill>
              </a:rPr>
              <a:t> and AI (10’)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Algorithm</a:t>
            </a:r>
            <a:r>
              <a:rPr lang="en" sz="1500" dirty="0">
                <a:solidFill>
                  <a:srgbClr val="434343"/>
                </a:solidFill>
              </a:rPr>
              <a:t>, 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machine</a:t>
            </a:r>
            <a:r>
              <a:rPr lang="en" sz="1500" dirty="0">
                <a:solidFill>
                  <a:srgbClr val="434343"/>
                </a:solidFill>
              </a:rPr>
              <a:t> learning and 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deep learning </a:t>
            </a:r>
            <a:r>
              <a:rPr lang="en" sz="1500" dirty="0">
                <a:solidFill>
                  <a:srgbClr val="434343"/>
                </a:solidFill>
              </a:rPr>
              <a:t>(10’)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Teachable machine </a:t>
            </a:r>
            <a:r>
              <a:rPr lang="en" sz="1500" dirty="0">
                <a:solidFill>
                  <a:srgbClr val="434343"/>
                </a:solidFill>
              </a:rPr>
              <a:t>+ demo (15’)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Hands-on + </a:t>
            </a:r>
            <a:r>
              <a:rPr lang="en" sz="1500" dirty="0">
                <a:solidFill>
                  <a:srgbClr val="434343"/>
                </a:solidFill>
              </a:rPr>
              <a:t>show &amp; tell (20’)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Discussion</a:t>
            </a:r>
            <a:r>
              <a:rPr lang="en" sz="1500" dirty="0">
                <a:solidFill>
                  <a:srgbClr val="434343"/>
                </a:solidFill>
              </a:rPr>
              <a:t> on Teachable machine (15’) </a:t>
            </a:r>
            <a:endParaRPr sz="15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434343"/>
                </a:solidFill>
              </a:rPr>
              <a:t>BREAK (15’)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Scratch</a:t>
            </a:r>
            <a:r>
              <a:rPr lang="en" sz="1500" dirty="0">
                <a:solidFill>
                  <a:srgbClr val="434343"/>
                </a:solidFill>
              </a:rPr>
              <a:t> and face sensing (10’)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Scratch demo using the flowchart “Is AI or not?” (15’)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Hands-on + show &amp; tell (20’)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Discussion on Face Sensing (15’)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Other tools for class activities (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Google Experiments</a:t>
            </a:r>
            <a:r>
              <a:rPr lang="en" sz="1500" dirty="0">
                <a:solidFill>
                  <a:srgbClr val="434343"/>
                </a:solidFill>
              </a:rPr>
              <a:t>) (20’)</a:t>
            </a:r>
            <a:endParaRPr sz="15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16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Coding, computational thinking, robotics and AI</a:t>
            </a:r>
            <a:endParaRPr/>
          </a:p>
        </p:txBody>
      </p:sp>
      <p:sp>
        <p:nvSpPr>
          <p:cNvPr id="402" name="Google Shape;402;p43"/>
          <p:cNvSpPr/>
          <p:nvPr/>
        </p:nvSpPr>
        <p:spPr>
          <a:xfrm>
            <a:off x="915975" y="1174325"/>
            <a:ext cx="4861800" cy="2454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estrial"/>
                <a:ea typeface="Questrial"/>
                <a:cs typeface="Questrial"/>
                <a:sym typeface="Questrial"/>
              </a:rPr>
              <a:t>Computational thinking</a:t>
            </a:r>
            <a:endParaRPr sz="16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3" name="Google Shape;403;p43"/>
          <p:cNvSpPr/>
          <p:nvPr/>
        </p:nvSpPr>
        <p:spPr>
          <a:xfrm>
            <a:off x="2301675" y="1843675"/>
            <a:ext cx="2270400" cy="1233000"/>
          </a:xfrm>
          <a:prstGeom prst="rect">
            <a:avLst/>
          </a:prstGeom>
          <a:noFill/>
          <a:ln w="28575" cap="flat" cmpd="sng">
            <a:solidFill>
              <a:srgbClr val="FFC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Questrial"/>
                <a:ea typeface="Questrial"/>
                <a:cs typeface="Questrial"/>
                <a:sym typeface="Questrial"/>
              </a:rPr>
              <a:t>Coding</a:t>
            </a:r>
            <a:endParaRPr sz="17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4" name="Google Shape;404;p43"/>
          <p:cNvSpPr/>
          <p:nvPr/>
        </p:nvSpPr>
        <p:spPr>
          <a:xfrm>
            <a:off x="3472200" y="2025750"/>
            <a:ext cx="3468000" cy="2013900"/>
          </a:xfrm>
          <a:prstGeom prst="rect">
            <a:avLst/>
          </a:prstGeom>
          <a:noFill/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Questrial"/>
                <a:ea typeface="Questrial"/>
                <a:cs typeface="Questrial"/>
                <a:sym typeface="Questrial"/>
              </a:rPr>
              <a:t>Robotics</a:t>
            </a:r>
            <a:endParaRPr sz="1800" b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2509000" y="2571750"/>
            <a:ext cx="1389600" cy="2013900"/>
          </a:xfrm>
          <a:prstGeom prst="rect">
            <a:avLst/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Questrial"/>
                <a:ea typeface="Questrial"/>
                <a:cs typeface="Questrial"/>
                <a:sym typeface="Questrial"/>
              </a:rPr>
              <a:t>AI education</a:t>
            </a:r>
            <a:endParaRPr sz="2000" b="1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endParaRPr/>
          </a:p>
        </p:txBody>
      </p:sp>
      <p:sp>
        <p:nvSpPr>
          <p:cNvPr id="411" name="Google Shape;411;p44"/>
          <p:cNvSpPr txBox="1"/>
          <p:nvPr/>
        </p:nvSpPr>
        <p:spPr>
          <a:xfrm>
            <a:off x="763300" y="1186050"/>
            <a:ext cx="628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 algorithm is a set of </a:t>
            </a:r>
            <a:r>
              <a:rPr lang="en" sz="1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instructions</a:t>
            </a:r>
            <a:r>
              <a:rPr lang="en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are followed by a computer in order to accomplish a task. 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2" name="Google Shape;412;p44"/>
          <p:cNvSpPr/>
          <p:nvPr/>
        </p:nvSpPr>
        <p:spPr>
          <a:xfrm>
            <a:off x="6458725" y="19786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/>
          <p:nvPr/>
        </p:nvSpPr>
        <p:spPr>
          <a:xfrm>
            <a:off x="2442575" y="2254675"/>
            <a:ext cx="2489700" cy="998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Algorithm</a:t>
            </a:r>
            <a:b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(Conventional programming)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4" name="Google Shape;414;p44"/>
          <p:cNvSpPr/>
          <p:nvPr/>
        </p:nvSpPr>
        <p:spPr>
          <a:xfrm>
            <a:off x="2442575" y="3757275"/>
            <a:ext cx="2489700" cy="998100"/>
          </a:xfrm>
          <a:prstGeom prst="roundRect">
            <a:avLst>
              <a:gd name="adj" fmla="val 16667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Algorithm</a:t>
            </a:r>
            <a:b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(AI / Machine learning)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15" name="Google Shape;415;p44"/>
          <p:cNvCxnSpPr/>
          <p:nvPr/>
        </p:nvCxnSpPr>
        <p:spPr>
          <a:xfrm>
            <a:off x="804525" y="2454325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44"/>
          <p:cNvCxnSpPr/>
          <p:nvPr/>
        </p:nvCxnSpPr>
        <p:spPr>
          <a:xfrm>
            <a:off x="804525" y="2994500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44"/>
          <p:cNvCxnSpPr/>
          <p:nvPr/>
        </p:nvCxnSpPr>
        <p:spPr>
          <a:xfrm>
            <a:off x="804525" y="3945175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8" name="Google Shape;418;p44"/>
          <p:cNvCxnSpPr/>
          <p:nvPr/>
        </p:nvCxnSpPr>
        <p:spPr>
          <a:xfrm>
            <a:off x="804525" y="4591050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p44"/>
          <p:cNvCxnSpPr/>
          <p:nvPr/>
        </p:nvCxnSpPr>
        <p:spPr>
          <a:xfrm>
            <a:off x="5090775" y="2689175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44"/>
          <p:cNvCxnSpPr/>
          <p:nvPr/>
        </p:nvCxnSpPr>
        <p:spPr>
          <a:xfrm>
            <a:off x="5090775" y="4244750"/>
            <a:ext cx="149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44"/>
          <p:cNvSpPr txBox="1"/>
          <p:nvPr/>
        </p:nvSpPr>
        <p:spPr>
          <a:xfrm>
            <a:off x="962225" y="2110688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Data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2" name="Google Shape;422;p44"/>
          <p:cNvSpPr txBox="1"/>
          <p:nvPr/>
        </p:nvSpPr>
        <p:spPr>
          <a:xfrm>
            <a:off x="962225" y="2681338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Program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3" name="Google Shape;423;p44"/>
          <p:cNvSpPr txBox="1"/>
          <p:nvPr/>
        </p:nvSpPr>
        <p:spPr>
          <a:xfrm>
            <a:off x="962225" y="3655488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Data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44"/>
          <p:cNvSpPr txBox="1"/>
          <p:nvPr/>
        </p:nvSpPr>
        <p:spPr>
          <a:xfrm>
            <a:off x="711725" y="4244750"/>
            <a:ext cx="158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Desired results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5" name="Google Shape;425;p44"/>
          <p:cNvSpPr txBox="1"/>
          <p:nvPr/>
        </p:nvSpPr>
        <p:spPr>
          <a:xfrm>
            <a:off x="5232150" y="3859838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Program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6" name="Google Shape;426;p44"/>
          <p:cNvSpPr txBox="1"/>
          <p:nvPr/>
        </p:nvSpPr>
        <p:spPr>
          <a:xfrm>
            <a:off x="5232150" y="2297488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Results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AI</a:t>
            </a:r>
            <a:endParaRPr/>
          </a:p>
        </p:txBody>
      </p:sp>
      <p:sp>
        <p:nvSpPr>
          <p:cNvPr id="432" name="Google Shape;432;p45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665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3" name="Google Shape;433;p45"/>
          <p:cNvSpPr txBox="1"/>
          <p:nvPr/>
        </p:nvSpPr>
        <p:spPr>
          <a:xfrm>
            <a:off x="1076450" y="1373950"/>
            <a:ext cx="6288600" cy="3195000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Artificial intelligence</a:t>
            </a:r>
            <a:endParaRPr sz="1700"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Field of computer science, which combines computer science and robust datasets, to enable problem-solving</a:t>
            </a:r>
            <a:endParaRPr sz="1600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4" name="Google Shape;434;p45"/>
          <p:cNvSpPr txBox="1"/>
          <p:nvPr/>
        </p:nvSpPr>
        <p:spPr>
          <a:xfrm>
            <a:off x="1291750" y="2407350"/>
            <a:ext cx="5906400" cy="2101200"/>
          </a:xfrm>
          <a:prstGeom prst="rect">
            <a:avLst/>
          </a:prstGeom>
          <a:noFill/>
          <a:ln w="381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Machine learning</a:t>
            </a:r>
            <a:endParaRPr sz="1600"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It is a branch of AI that focuses on the use of computer algorithms that can improve automatically through experience and by the use of data</a:t>
            </a:r>
            <a:endParaRPr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1538350" y="3298125"/>
            <a:ext cx="5372100" cy="1122300"/>
          </a:xfrm>
          <a:prstGeom prst="rect">
            <a:avLst/>
          </a:prstGeom>
          <a:noFill/>
          <a:ln w="38100" cap="flat" cmpd="sng">
            <a:solidFill>
              <a:srgbClr val="FFC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Deep learning</a:t>
            </a:r>
            <a:endParaRPr b="1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13A33"/>
                </a:solidFill>
                <a:latin typeface="Questrial"/>
                <a:ea typeface="Questrial"/>
                <a:cs typeface="Questrial"/>
                <a:sym typeface="Questrial"/>
              </a:rPr>
              <a:t>is a set of techniques that allows a system to automatically discover the representations needed for feature detection or classification from raw data</a:t>
            </a:r>
            <a:endParaRPr sz="1300">
              <a:solidFill>
                <a:srgbClr val="013A3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/>
          <p:nvPr/>
        </p:nvSpPr>
        <p:spPr>
          <a:xfrm>
            <a:off x="4375925" y="2906325"/>
            <a:ext cx="1608900" cy="1186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6"/>
          <p:cNvSpPr/>
          <p:nvPr/>
        </p:nvSpPr>
        <p:spPr>
          <a:xfrm>
            <a:off x="4544838" y="3064975"/>
            <a:ext cx="1608900" cy="1186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>
            <a:off x="4740513" y="3258725"/>
            <a:ext cx="1608900" cy="1186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/>
          <p:nvPr/>
        </p:nvSpPr>
        <p:spPr>
          <a:xfrm>
            <a:off x="4307213" y="1009800"/>
            <a:ext cx="1608900" cy="1186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6"/>
          <p:cNvSpPr/>
          <p:nvPr/>
        </p:nvSpPr>
        <p:spPr>
          <a:xfrm>
            <a:off x="4476125" y="1168450"/>
            <a:ext cx="1608900" cy="1186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/>
          <p:nvPr/>
        </p:nvSpPr>
        <p:spPr>
          <a:xfrm>
            <a:off x="4671800" y="1362200"/>
            <a:ext cx="1608900" cy="1186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6"/>
          <p:cNvSpPr/>
          <p:nvPr/>
        </p:nvSpPr>
        <p:spPr>
          <a:xfrm>
            <a:off x="6486250" y="2125525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/>
          </p:nvPr>
        </p:nvSpPr>
        <p:spPr>
          <a:xfrm>
            <a:off x="711725" y="3089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task</a:t>
            </a:r>
            <a:endParaRPr/>
          </a:p>
        </p:txBody>
      </p:sp>
      <p:sp>
        <p:nvSpPr>
          <p:cNvPr id="448" name="Google Shape;448;p46"/>
          <p:cNvSpPr txBox="1"/>
          <p:nvPr/>
        </p:nvSpPr>
        <p:spPr>
          <a:xfrm>
            <a:off x="657625" y="1280000"/>
            <a:ext cx="3417300" cy="2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Classification problems ask the algorithm to predict a discrete value, identifying the input data as the member of a particular class, or group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. 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In a training dataset of animal images each photo is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pre-labeled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 as cat or dog.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49" name="Google Shape;449;p46"/>
          <p:cNvGrpSpPr/>
          <p:nvPr/>
        </p:nvGrpSpPr>
        <p:grpSpPr>
          <a:xfrm>
            <a:off x="6650414" y="1862410"/>
            <a:ext cx="2496617" cy="2534919"/>
            <a:chOff x="6258575" y="1808450"/>
            <a:chExt cx="2255300" cy="2289900"/>
          </a:xfrm>
        </p:grpSpPr>
        <p:sp>
          <p:nvSpPr>
            <p:cNvPr id="450" name="Google Shape;450;p46"/>
            <p:cNvSpPr/>
            <p:nvPr/>
          </p:nvSpPr>
          <p:spPr>
            <a:xfrm>
              <a:off x="6669854" y="2043310"/>
              <a:ext cx="1806000" cy="70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6258575" y="2043300"/>
              <a:ext cx="1961400" cy="3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7315975" y="1808450"/>
              <a:ext cx="1197900" cy="228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3" name="Google Shape;45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100" y="1957200"/>
            <a:ext cx="1875000" cy="18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6"/>
          <p:cNvSpPr txBox="1"/>
          <p:nvPr/>
        </p:nvSpPr>
        <p:spPr>
          <a:xfrm>
            <a:off x="4989425" y="2509963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Dog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5" name="Google Shape;455;p46"/>
          <p:cNvSpPr txBox="1"/>
          <p:nvPr/>
        </p:nvSpPr>
        <p:spPr>
          <a:xfrm>
            <a:off x="4989425" y="4444413"/>
            <a:ext cx="9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Cat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456" name="Google Shape;456;p46"/>
          <p:cNvCxnSpPr>
            <a:endCxn id="453" idx="1"/>
          </p:cNvCxnSpPr>
          <p:nvPr/>
        </p:nvCxnSpPr>
        <p:spPr>
          <a:xfrm>
            <a:off x="6059400" y="2289900"/>
            <a:ext cx="743700" cy="6048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7" name="Google Shape;457;p46"/>
          <p:cNvCxnSpPr/>
          <p:nvPr/>
        </p:nvCxnSpPr>
        <p:spPr>
          <a:xfrm rot="10800000" flipH="1">
            <a:off x="6009750" y="3326125"/>
            <a:ext cx="774600" cy="699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58" name="Google Shape;4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71800" y="1362200"/>
            <a:ext cx="1608900" cy="11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6" descr="How to know if your cat's tail is broken and what to do?"/>
          <p:cNvPicPr preferRelativeResize="0"/>
          <p:nvPr/>
        </p:nvPicPr>
        <p:blipFill rotWithShape="1">
          <a:blip r:embed="rId5">
            <a:alphaModFix/>
          </a:blip>
          <a:srcRect l="7096" t="5437" r="7096"/>
          <a:stretch/>
        </p:blipFill>
        <p:spPr>
          <a:xfrm>
            <a:off x="4740525" y="3258725"/>
            <a:ext cx="1608900" cy="11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task</a:t>
            </a:r>
            <a:endParaRPr/>
          </a:p>
        </p:txBody>
      </p:sp>
      <p:sp>
        <p:nvSpPr>
          <p:cNvPr id="466" name="Google Shape;466;p47"/>
          <p:cNvSpPr txBox="1"/>
          <p:nvPr/>
        </p:nvSpPr>
        <p:spPr>
          <a:xfrm>
            <a:off x="657625" y="1280000"/>
            <a:ext cx="3417300" cy="3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Classification problems ask the algorithm to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predict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 a discrete value, identifying the input data as the member of a particular class, or group. 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a training dataset of animal images each photo is pr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e-labeled</a:t>
            </a:r>
            <a:r>
              <a:rPr lang="en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as cat or dog. 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The algorithm is then evaluated by how </a:t>
            </a:r>
            <a:r>
              <a:rPr lang="en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accurately</a:t>
            </a:r>
            <a:r>
              <a:rPr lang="en" dirty="0">
                <a:latin typeface="DM Sans"/>
                <a:ea typeface="DM Sans"/>
                <a:cs typeface="DM Sans"/>
                <a:sym typeface="DM Sans"/>
              </a:rPr>
              <a:t> it can correctly classify new images of other cats and dogs.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67" name="Google Shape;467;p47"/>
          <p:cNvGrpSpPr/>
          <p:nvPr/>
        </p:nvGrpSpPr>
        <p:grpSpPr>
          <a:xfrm>
            <a:off x="6622889" y="1639285"/>
            <a:ext cx="2496617" cy="2534919"/>
            <a:chOff x="6258575" y="1808450"/>
            <a:chExt cx="2255300" cy="2289900"/>
          </a:xfrm>
        </p:grpSpPr>
        <p:sp>
          <p:nvSpPr>
            <p:cNvPr id="468" name="Google Shape;468;p47"/>
            <p:cNvSpPr/>
            <p:nvPr/>
          </p:nvSpPr>
          <p:spPr>
            <a:xfrm>
              <a:off x="6669854" y="2043310"/>
              <a:ext cx="1806000" cy="70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6258575" y="2043300"/>
              <a:ext cx="1961400" cy="3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7"/>
            <p:cNvSpPr/>
            <p:nvPr/>
          </p:nvSpPr>
          <p:spPr>
            <a:xfrm>
              <a:off x="7315975" y="1808450"/>
              <a:ext cx="1197900" cy="228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1" name="Google Shape;47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675" y="1804525"/>
            <a:ext cx="1875000" cy="187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47"/>
          <p:cNvCxnSpPr/>
          <p:nvPr/>
        </p:nvCxnSpPr>
        <p:spPr>
          <a:xfrm>
            <a:off x="6570150" y="1691025"/>
            <a:ext cx="798600" cy="364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73" name="Google Shape;47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288" y="1201742"/>
            <a:ext cx="1875000" cy="12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7"/>
          <p:cNvSpPr/>
          <p:nvPr/>
        </p:nvSpPr>
        <p:spPr>
          <a:xfrm>
            <a:off x="5038000" y="4023300"/>
            <a:ext cx="1503000" cy="7812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DOG</a:t>
            </a:r>
            <a:endParaRPr sz="1900" b="1"/>
          </a:p>
        </p:txBody>
      </p:sp>
      <p:cxnSp>
        <p:nvCxnSpPr>
          <p:cNvPr id="475" name="Google Shape;475;p47"/>
          <p:cNvCxnSpPr/>
          <p:nvPr/>
        </p:nvCxnSpPr>
        <p:spPr>
          <a:xfrm flipH="1">
            <a:off x="6622900" y="3518400"/>
            <a:ext cx="810300" cy="504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8"/>
          <p:cNvSpPr/>
          <p:nvPr/>
        </p:nvSpPr>
        <p:spPr>
          <a:xfrm>
            <a:off x="6458725" y="1902400"/>
            <a:ext cx="2618700" cy="31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task</a:t>
            </a:r>
            <a:endParaRPr/>
          </a:p>
        </p:txBody>
      </p:sp>
      <p:sp>
        <p:nvSpPr>
          <p:cNvPr id="482" name="Google Shape;482;p48"/>
          <p:cNvSpPr txBox="1"/>
          <p:nvPr/>
        </p:nvSpPr>
        <p:spPr>
          <a:xfrm>
            <a:off x="657625" y="1280000"/>
            <a:ext cx="3417300" cy="3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Classification problems ask the algorithm to predict a discrete value, identifying the input data as the member of a particular class, or group.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In a training dataset of animal images, that would mean each photo was pre-labeled as cat or dog.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The algorithm is then evaluated by how accurately it can correctly classify new images of other cats and dogs.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3" name="Google Shape;483;p48"/>
          <p:cNvGrpSpPr/>
          <p:nvPr/>
        </p:nvGrpSpPr>
        <p:grpSpPr>
          <a:xfrm>
            <a:off x="4755851" y="1054291"/>
            <a:ext cx="4363656" cy="3670286"/>
            <a:chOff x="4572000" y="1280000"/>
            <a:chExt cx="3941875" cy="3315524"/>
          </a:xfrm>
        </p:grpSpPr>
        <p:pic>
          <p:nvPicPr>
            <p:cNvPr id="484" name="Google Shape;484;p48" descr="Train, Validation, Test Set in Machine Learning— How to understand | by Tek  Around | Medium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0" y="1280000"/>
              <a:ext cx="3941776" cy="3315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48"/>
            <p:cNvSpPr/>
            <p:nvPr/>
          </p:nvSpPr>
          <p:spPr>
            <a:xfrm>
              <a:off x="6669854" y="2043310"/>
              <a:ext cx="1806000" cy="704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6258575" y="2043300"/>
              <a:ext cx="1961400" cy="3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7315975" y="1808450"/>
              <a:ext cx="1197900" cy="228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73825" y="813500"/>
            <a:ext cx="830548" cy="6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8" descr="How to know if your cat's tail is broken and what to do?"/>
          <p:cNvPicPr preferRelativeResize="0"/>
          <p:nvPr/>
        </p:nvPicPr>
        <p:blipFill rotWithShape="1">
          <a:blip r:embed="rId5">
            <a:alphaModFix/>
          </a:blip>
          <a:srcRect l="7096" t="5437" r="7096"/>
          <a:stretch/>
        </p:blipFill>
        <p:spPr>
          <a:xfrm>
            <a:off x="7279027" y="1213865"/>
            <a:ext cx="830547" cy="6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2793" y="3175924"/>
            <a:ext cx="830550" cy="55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9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Teachable machine</a:t>
            </a:r>
            <a:endParaRPr/>
          </a:p>
        </p:txBody>
      </p:sp>
      <p:pic>
        <p:nvPicPr>
          <p:cNvPr id="496" name="Google Shape;4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25" y="1045150"/>
            <a:ext cx="4808801" cy="24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9"/>
          <p:cNvSpPr txBox="1"/>
          <p:nvPr/>
        </p:nvSpPr>
        <p:spPr>
          <a:xfrm>
            <a:off x="876825" y="3924400"/>
            <a:ext cx="726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Dog images for the activity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https://drive.google.com/drive/folders/1tSteP04VOlGvoVaCWWxQ41PyOYkM-nNR</a:t>
            </a:r>
            <a:endParaRPr/>
          </a:p>
        </p:txBody>
      </p:sp>
      <p:sp>
        <p:nvSpPr>
          <p:cNvPr id="498" name="Google Shape;498;p49"/>
          <p:cNvSpPr txBox="1"/>
          <p:nvPr/>
        </p:nvSpPr>
        <p:spPr>
          <a:xfrm>
            <a:off x="876825" y="3498850"/>
            <a:ext cx="4389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Oswald"/>
                <a:ea typeface="Oswald"/>
                <a:cs typeface="Oswald"/>
                <a:sym typeface="Oswald"/>
              </a:rPr>
              <a:t>teachablemachine.withgoogle.com</a:t>
            </a:r>
            <a:endParaRPr sz="17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u Challenge Board for Teacher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FA8DC"/>
      </a:accent1>
      <a:accent2>
        <a:srgbClr val="9FC5E8"/>
      </a:accent2>
      <a:accent3>
        <a:srgbClr val="C27BA0"/>
      </a:accent3>
      <a:accent4>
        <a:srgbClr val="A64D79"/>
      </a:accent4>
      <a:accent5>
        <a:srgbClr val="FFE599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1041</Words>
  <Application>Microsoft Office PowerPoint</Application>
  <PresentationFormat>Προβολή στην οθόνη (16:9)</PresentationFormat>
  <Paragraphs>123</Paragraphs>
  <Slides>19</Slides>
  <Notes>19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33" baseType="lpstr">
      <vt:lpstr>Arvo</vt:lpstr>
      <vt:lpstr>Poppins</vt:lpstr>
      <vt:lpstr>Proxima Nova</vt:lpstr>
      <vt:lpstr>Questrial</vt:lpstr>
      <vt:lpstr>Comfortaa Medium</vt:lpstr>
      <vt:lpstr>Comfortaa</vt:lpstr>
      <vt:lpstr>DM Sans</vt:lpstr>
      <vt:lpstr>Roboto Condensed Light</vt:lpstr>
      <vt:lpstr>Arial</vt:lpstr>
      <vt:lpstr>Helvetica Neue</vt:lpstr>
      <vt:lpstr>Oswald</vt:lpstr>
      <vt:lpstr>Livvic</vt:lpstr>
      <vt:lpstr>Simple Light</vt:lpstr>
      <vt:lpstr>Idu Challenge Board for Teachers by Slidesgo</vt:lpstr>
      <vt:lpstr>Παρουσίαση του PowerPoint</vt:lpstr>
      <vt:lpstr>AGENDA</vt:lpstr>
      <vt:lpstr>Coding, computational thinking, robotics and AI</vt:lpstr>
      <vt:lpstr>Algorithm</vt:lpstr>
      <vt:lpstr>Defining AI</vt:lpstr>
      <vt:lpstr>Classification task</vt:lpstr>
      <vt:lpstr>Classification task</vt:lpstr>
      <vt:lpstr>Classification task</vt:lpstr>
      <vt:lpstr>Teachable machine</vt:lpstr>
      <vt:lpstr>Classical machine learning</vt:lpstr>
      <vt:lpstr>Deep learning</vt:lpstr>
      <vt:lpstr>Two different approaches</vt:lpstr>
      <vt:lpstr>Challenges for AI systems</vt:lpstr>
      <vt:lpstr>Teachable machine</vt:lpstr>
      <vt:lpstr>Scratch - Introduction</vt:lpstr>
      <vt:lpstr>Scratch Lab - Is AI or not?</vt:lpstr>
      <vt:lpstr>Scratch Lab - Face Sensing</vt:lpstr>
      <vt:lpstr>Scratch Lab - Face Sensing</vt:lpstr>
      <vt:lpstr>Experiments with Google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4 FUTURE</dc:title>
  <dc:creator>User</dc:creator>
  <cp:lastModifiedBy>ΔΗΜΗΤΡΗΣ ΤΖΗΜΑΣ</cp:lastModifiedBy>
  <cp:revision>7</cp:revision>
  <dcterms:modified xsi:type="dcterms:W3CDTF">2025-03-13T10:33:53Z</dcterms:modified>
</cp:coreProperties>
</file>