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276" r:id="rId3"/>
    <p:sldId id="281" r:id="rId4"/>
    <p:sldId id="282" r:id="rId5"/>
    <p:sldId id="284" r:id="rId6"/>
    <p:sldId id="286" r:id="rId7"/>
    <p:sldId id="288" r:id="rId8"/>
    <p:sldId id="289" r:id="rId9"/>
    <p:sldId id="293" r:id="rId10"/>
    <p:sldId id="296" r:id="rId11"/>
    <p:sldId id="298" r:id="rId12"/>
    <p:sldId id="299" r:id="rId13"/>
    <p:sldId id="300" r:id="rId14"/>
    <p:sldId id="301" r:id="rId15"/>
    <p:sldId id="303" r:id="rId16"/>
    <p:sldId id="304" r:id="rId17"/>
    <p:sldId id="302" r:id="rId18"/>
    <p:sldId id="275" r:id="rId1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6AA5-677C-49BC-880C-98CEDFFFB64D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EAB89-3B28-4C1F-9F6B-78E63BF926B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Χωρίς</a:t>
            </a:r>
            <a:r>
              <a:rPr lang="el-GR" baseline="0" dirty="0"/>
              <a:t> Σχόλια !!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EAB89-3B28-4C1F-9F6B-78E63BF926BD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AFE9-E8C4-41FF-A277-874740E6DC13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13E2C7-4C67-4F29-8793-A26AD658A9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A5AF8-A073-44F7-9E9D-7F3D7F927245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CC5-367B-4468-9F17-713F4A4F33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2FE45-3BF4-45D8-AAEF-AA5A4FB614DD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B24-BA8B-4CEC-B80A-6638DD58D8D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D67E1-F0EA-47FE-8C9B-8749BF52678D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B48-B8C3-402E-94C8-A464581CE9F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F62AB-45F7-4388-8F81-B74F605EFD19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76AAED-1FDB-4663-87DF-47DFE3BE1DB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161BA-54A5-46B1-90EC-21CCDE48A83E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84E-869C-4DD1-BBA4-5E5155C7233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57BC9-4ED7-444F-953F-925FF7757A1D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C78B-B414-46AE-A34E-CF76880E187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C465A-4EBA-4D5C-BE45-CCEDE3FB514C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3A21-7833-413F-82C9-008842C45E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3501B-FAC5-4905-8235-77CE63E5F3D8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DB2F-49C3-46EE-97CB-6134C8A39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797E3-A4CF-4F51-9127-0C07DE00C5FD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7A24-1F61-47AD-86E1-90735F049280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26AF3-B41E-447B-B4BF-6ED3356111DE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E8651D-812E-4735-80AE-691B0F88D280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A521AD-D24C-44B2-B328-2F79CF341824}" type="datetimeFigureOut">
              <a:rPr lang="el-GR" smtClean="0"/>
              <a:pPr>
                <a:defRPr/>
              </a:pPr>
              <a:t>27/11/2020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821DA6-F3B3-4110-A533-9CEB6C65FB6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asUzfEc09fEVdaHTaMsI4x-ENyF_fhLj/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 algn="ctr" eaLnBrk="1" hangingPunct="1"/>
            <a:endParaRPr lang="el-GR" altLang="el-GR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l-GR" altLang="el-GR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l-GR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i="1" dirty="0"/>
              <a:t>Είναι χρήσιμα τα μαθηματικά της Β΄ </a:t>
            </a:r>
          </a:p>
          <a:p>
            <a:r>
              <a:rPr lang="el-GR" sz="3200" b="1" i="1" dirty="0"/>
              <a:t>για την Γ΄ Λυκείου ; </a:t>
            </a:r>
          </a:p>
          <a:p>
            <a:pPr algn="ctr" eaLnBrk="1" hangingPunct="1"/>
            <a:endParaRPr lang="el-GR" altLang="el-GR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l-GR" altLang="el-GR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l-GR" altLang="el-GR" sz="2000" b="1" dirty="0">
                <a:latin typeface="Times New Roman" pitchFamily="18" charset="0"/>
                <a:cs typeface="Times New Roman" pitchFamily="18" charset="0"/>
              </a:rPr>
              <a:t>Σκέψεις και άποψη του </a:t>
            </a:r>
            <a:r>
              <a:rPr lang="el-GR" altLang="el-GR" sz="1800" b="1" dirty="0">
                <a:latin typeface="Times New Roman" pitchFamily="18" charset="0"/>
                <a:cs typeface="Times New Roman" pitchFamily="18" charset="0"/>
              </a:rPr>
              <a:t>Ιορδάνη Χ. </a:t>
            </a:r>
            <a:r>
              <a:rPr lang="el-GR" altLang="el-GR" sz="1800" b="1" dirty="0" err="1">
                <a:latin typeface="Times New Roman" pitchFamily="18" charset="0"/>
                <a:cs typeface="Times New Roman" pitchFamily="18" charset="0"/>
              </a:rPr>
              <a:t>Κοσόγλου</a:t>
            </a:r>
            <a:r>
              <a:rPr lang="el-GR" altLang="el-GR" sz="1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l-GR" sz="1800" b="1" dirty="0">
                <a:latin typeface="Times New Roman" pitchFamily="18" charset="0"/>
                <a:cs typeface="Times New Roman" pitchFamily="18" charset="0"/>
              </a:rPr>
              <a:t>Msc </a:t>
            </a:r>
            <a:r>
              <a:rPr lang="el-GR" altLang="el-GR" sz="1800" b="1" dirty="0">
                <a:latin typeface="Times New Roman" pitchFamily="18" charset="0"/>
                <a:cs typeface="Times New Roman" pitchFamily="18" charset="0"/>
              </a:rPr>
              <a:t>μαθηματικού ΓΕΛ Εξαπλατάνου</a:t>
            </a:r>
          </a:p>
          <a:p>
            <a:pPr algn="ctr" eaLnBrk="1" hangingPunct="1"/>
            <a:r>
              <a:rPr lang="el-GR" altLang="el-GR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endParaRPr lang="el-GR" altLang="el-GR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l-GR" altLang="el-GR" sz="1800" b="1" dirty="0">
                <a:latin typeface="Times New Roman" pitchFamily="18" charset="0"/>
                <a:cs typeface="Times New Roman" pitchFamily="18" charset="0"/>
              </a:rPr>
              <a:t>Αριδαία,  Φεβρουάριος 2019, Σεπτέμβριος 2020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20680" cy="2319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68346"/>
          </a:xfrm>
        </p:spPr>
        <p:txBody>
          <a:bodyPr>
            <a:normAutofit/>
          </a:bodyPr>
          <a:lstStyle/>
          <a:p>
            <a:pPr algn="ctr"/>
            <a:r>
              <a:rPr lang="el-GR" sz="3600" b="1" i="1" dirty="0">
                <a:latin typeface="Cambria" pitchFamily="18" charset="0"/>
                <a:cs typeface="Times New Roman" pitchFamily="18" charset="0"/>
              </a:rPr>
              <a:t>Η « Άχρηστη » Ευθεία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071546"/>
            <a:ext cx="8750206" cy="55978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Στους μαθητές μου της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Β΄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, κάθε χρόνο δίνω το εξής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φύλλο εργασίας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lin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8715436" cy="5072098"/>
          </a:xfrm>
          <a:prstGeom prst="rect">
            <a:avLst/>
          </a:prstGeom>
        </p:spPr>
      </p:pic>
      <p:sp>
        <p:nvSpPr>
          <p:cNvPr id="5" name="4 - Αριστερό βέλος"/>
          <p:cNvSpPr/>
          <p:nvPr/>
        </p:nvSpPr>
        <p:spPr>
          <a:xfrm>
            <a:off x="3500430" y="6215082"/>
            <a:ext cx="114300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54032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latin typeface="Cambria" pitchFamily="18" charset="0"/>
                <a:cs typeface="Times New Roman" pitchFamily="18" charset="0"/>
              </a:rPr>
              <a:t>Παράδειγμα 6</a:t>
            </a:r>
            <a:r>
              <a:rPr lang="el-GR" sz="3200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sz="3200" b="1" i="1" dirty="0">
                <a:latin typeface="Cambria" pitchFamily="18" charset="0"/>
                <a:cs typeface="Times New Roman" pitchFamily="18" charset="0"/>
              </a:rPr>
              <a:t>  -  Η « Άχρηστη » Ευθεία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857232"/>
            <a:ext cx="8712968" cy="5812128"/>
          </a:xfrm>
        </p:spPr>
        <p:txBody>
          <a:bodyPr>
            <a:normAutofit/>
          </a:bodyPr>
          <a:lstStyle/>
          <a:p>
            <a:pPr fontAlgn="base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Είναι χρήσιμη η Ευθεία; Δείτε μια άσκηση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9 Α΄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σελίδα 121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Γ΄ Λυκ</a:t>
            </a:r>
          </a:p>
          <a:p>
            <a:pPr fontAlgn="base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και ένα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Θεώρημα (Θ.Μ.Τ)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Τι είναι άραγε αυτός ο λόγος ;   </a:t>
            </a:r>
          </a:p>
          <a:p>
            <a:pPr fontAlgn="base"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9 exe 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8643998" cy="2000264"/>
          </a:xfrm>
          <a:prstGeom prst="rect">
            <a:avLst/>
          </a:prstGeom>
        </p:spPr>
      </p:pic>
      <p:pic>
        <p:nvPicPr>
          <p:cNvPr id="6" name="5 - Εικόνα" descr="lagrange theor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871543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96908"/>
          </a:xfrm>
        </p:spPr>
        <p:txBody>
          <a:bodyPr>
            <a:normAutofit/>
          </a:bodyPr>
          <a:lstStyle/>
          <a:p>
            <a:pPr algn="ctr"/>
            <a:r>
              <a:rPr lang="el-GR" b="1" i="1" dirty="0">
                <a:latin typeface="Cambria" pitchFamily="18" charset="0"/>
                <a:cs typeface="Times New Roman" pitchFamily="18" charset="0"/>
              </a:rPr>
              <a:t>Παράδειγμα 7</a:t>
            </a:r>
            <a:r>
              <a:rPr lang="el-GR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b="1" i="1" dirty="0">
                <a:latin typeface="Cambria" pitchFamily="18" charset="0"/>
                <a:cs typeface="Times New Roman" pitchFamily="18" charset="0"/>
              </a:rPr>
              <a:t>   </a:t>
            </a:r>
            <a:r>
              <a:rPr lang="el-GR" sz="2700" b="1" i="1" dirty="0">
                <a:latin typeface="Cambria" pitchFamily="18" charset="0"/>
                <a:cs typeface="Times New Roman" pitchFamily="18" charset="0"/>
              </a:rPr>
              <a:t>Κλίση ευθείας - Παράγωγος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κλίση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ευθείας διδάσκεται στα Μαθηματικά της Β΄.</a:t>
            </a: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Στη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Γ΄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εμπλουτίζεται ακόμη περισσότερο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δείτε τη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σελίδα 96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3 - Εικόνα" descr="kl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871543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96908"/>
          </a:xfrm>
        </p:spPr>
        <p:txBody>
          <a:bodyPr>
            <a:normAutofit/>
          </a:bodyPr>
          <a:lstStyle/>
          <a:p>
            <a:pPr algn="ctr"/>
            <a:r>
              <a:rPr lang="el-GR" b="1" i="1" dirty="0">
                <a:latin typeface="Cambria" pitchFamily="18" charset="0"/>
                <a:cs typeface="Times New Roman" pitchFamily="18" charset="0"/>
              </a:rPr>
              <a:t>Παράδειγμα 8</a:t>
            </a:r>
            <a:r>
              <a:rPr lang="el-GR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b="1" i="1" dirty="0">
                <a:latin typeface="Cambria" pitchFamily="18" charset="0"/>
                <a:cs typeface="Times New Roman" pitchFamily="18" charset="0"/>
              </a:rPr>
              <a:t> : Διανύσματα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5429288"/>
          </a:xfrm>
        </p:spPr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Μέσω αυτών, ορίζεται η ευθεία στα Μαθηματικά της Β΄ .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Δείτε ένα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πρόβλημα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της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Γ΄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Λυκείου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Γενικές σελίδα 176 ).</a:t>
            </a:r>
          </a:p>
          <a:p>
            <a:pPr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exe 1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871543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39784"/>
          </a:xfrm>
        </p:spPr>
        <p:txBody>
          <a:bodyPr/>
          <a:lstStyle/>
          <a:p>
            <a:pPr algn="ctr"/>
            <a:r>
              <a:rPr lang="el-GR" b="1" i="1" dirty="0">
                <a:latin typeface="Cambria" pitchFamily="18" charset="0"/>
                <a:cs typeface="Times New Roman" pitchFamily="18" charset="0"/>
              </a:rPr>
              <a:t>Λύση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15436" cy="5124472"/>
          </a:xfrm>
        </p:spPr>
        <p:txBody>
          <a:bodyPr/>
          <a:lstStyle/>
          <a:p>
            <a:r>
              <a:rPr lang="el-GR" dirty="0"/>
              <a:t>Η λύση που δίνεται :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parallila_orizousa ve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878687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/>
          </a:bodyPr>
          <a:lstStyle/>
          <a:p>
            <a:pPr algn="ctr"/>
            <a:r>
              <a:rPr lang="el-GR" sz="3600" b="1" i="1" dirty="0">
                <a:latin typeface="Cambria" pitchFamily="18" charset="0"/>
                <a:cs typeface="Times New Roman" pitchFamily="18" charset="0"/>
              </a:rPr>
              <a:t>Παράδειγμα </a:t>
            </a:r>
            <a:r>
              <a:rPr lang="en-US" sz="3600" b="1" i="1" dirty="0">
                <a:latin typeface="Cambria" pitchFamily="18" charset="0"/>
                <a:cs typeface="Times New Roman" pitchFamily="18" charset="0"/>
              </a:rPr>
              <a:t>9</a:t>
            </a:r>
            <a:r>
              <a:rPr lang="el-GR" sz="3600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sz="3600" b="1" i="1" dirty="0">
                <a:latin typeface="Cambria" pitchFamily="18" charset="0"/>
                <a:cs typeface="Times New Roman" pitchFamily="18" charset="0"/>
              </a:rPr>
              <a:t> : Πανελλήνιες 2020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95918"/>
            <a:ext cx="8501122" cy="486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latin typeface="Cambria" pitchFamily="18" charset="0"/>
                <a:cs typeface="Times New Roman" pitchFamily="18" charset="0"/>
              </a:rPr>
              <a:t>Παράδειγμα 10</a:t>
            </a:r>
            <a:r>
              <a:rPr lang="el-GR" sz="3200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sz="3200" b="1" i="1" dirty="0">
                <a:latin typeface="Cambria" pitchFamily="18" charset="0"/>
                <a:cs typeface="Times New Roman" pitchFamily="18" charset="0"/>
              </a:rPr>
              <a:t> :  Πανελλήνιες 2020  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47800"/>
            <a:ext cx="8858311" cy="51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/>
          </a:bodyPr>
          <a:lstStyle/>
          <a:p>
            <a:pPr algn="ctr"/>
            <a:r>
              <a:rPr lang="el-GR" sz="3600" b="1" i="1" dirty="0">
                <a:latin typeface="+mn-lt"/>
              </a:rPr>
              <a:t>Επίλογος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643998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2400" dirty="0"/>
              <a:t>Τα μαθηματικά της Β΄ κατά την προσωπική μου άποψη, δεν είναι</a:t>
            </a:r>
          </a:p>
          <a:p>
            <a:pPr>
              <a:buNone/>
            </a:pPr>
            <a:r>
              <a:rPr lang="el-GR" sz="2400" dirty="0"/>
              <a:t>καθόλου άχρηστα.</a:t>
            </a:r>
          </a:p>
          <a:p>
            <a:pPr>
              <a:buNone/>
            </a:pPr>
            <a:r>
              <a:rPr lang="el-GR" sz="2400" dirty="0"/>
              <a:t>Αποτελούν χρησιμότατα εργαλεία για κάθε μαθητή.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Αφαιρώντας τα και πηγαίνοντας κατευθείαν στη Γ΄ , δεν θεωρώ ότι</a:t>
            </a:r>
          </a:p>
          <a:p>
            <a:pPr>
              <a:buNone/>
            </a:pPr>
            <a:r>
              <a:rPr lang="el-GR" sz="2400" dirty="0"/>
              <a:t>έχουμε πολλές ελπίδες εμπέδωσης της ύλης αλλά και επιτυχίας στις</a:t>
            </a:r>
          </a:p>
          <a:p>
            <a:pPr>
              <a:buNone/>
            </a:pPr>
            <a:r>
              <a:rPr lang="el-GR" sz="2400" dirty="0"/>
              <a:t>Πανελλαδικές εξετάσεις (Γ΄ Λυκείου).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Να σταθώ επίσης στο λυπηρό, για μένα γεγονός ό, τι εμείς οι «ίδιοι»</a:t>
            </a:r>
          </a:p>
          <a:p>
            <a:pPr>
              <a:buNone/>
            </a:pPr>
            <a:r>
              <a:rPr lang="el-GR" sz="2400" dirty="0"/>
              <a:t>απαξιώνουμε βασικά κεφάλαια της ύλης των μαθηματικών.</a:t>
            </a:r>
          </a:p>
          <a:p>
            <a:pPr>
              <a:buNone/>
            </a:pPr>
            <a:r>
              <a:rPr lang="el-GR" sz="2400" dirty="0"/>
              <a:t>Χρειάζονται βελτιώσεις τα βιβλία του Λυκείου, φυσικά και Ναι.  </a:t>
            </a:r>
          </a:p>
          <a:p>
            <a:pPr>
              <a:buNone/>
            </a:pPr>
            <a:r>
              <a:rPr lang="el-GR" sz="2400" dirty="0"/>
              <a:t>Το ξήλωνε, πρέπει να σταματήσει άμεσα και να προστεθούν κεφάλαια που</a:t>
            </a:r>
          </a:p>
          <a:p>
            <a:pPr>
              <a:buNone/>
            </a:pPr>
            <a:r>
              <a:rPr lang="el-GR" sz="2400" dirty="0"/>
              <a:t>απουσιάζουν, όπως η </a:t>
            </a:r>
            <a:r>
              <a:rPr lang="el-GR" sz="2400" b="1" i="1" dirty="0"/>
              <a:t>Θεωρία Πινάκων </a:t>
            </a:r>
            <a:r>
              <a:rPr lang="el-GR" sz="2400" dirty="0"/>
              <a:t>, και η</a:t>
            </a:r>
          </a:p>
          <a:p>
            <a:pPr>
              <a:buNone/>
            </a:pPr>
            <a:r>
              <a:rPr lang="el-GR" sz="2400" b="1" i="1" dirty="0"/>
              <a:t>Στατιστική - Πιθανότητες </a:t>
            </a:r>
            <a:r>
              <a:rPr lang="el-GR" sz="2400" dirty="0"/>
              <a:t>.</a:t>
            </a:r>
          </a:p>
          <a:p>
            <a:pPr algn="ctr">
              <a:buNone/>
            </a:pPr>
            <a:endParaRPr lang="el-GR" sz="2400" i="1" dirty="0"/>
          </a:p>
          <a:p>
            <a:pPr algn="ctr">
              <a:buNone/>
            </a:pPr>
            <a:r>
              <a:rPr lang="el-GR" sz="2400" i="1" dirty="0"/>
              <a:t>Σας ευχαριστώ που διαβάσατε τις σκέψεις μου.</a:t>
            </a:r>
            <a:r>
              <a:rPr lang="el-GR" sz="2400" dirty="0"/>
              <a:t>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07288" cy="7326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i="1" cap="none" dirty="0">
                <a:latin typeface="Times New Roman" pitchFamily="18" charset="0"/>
                <a:cs typeface="Times New Roman" pitchFamily="18" charset="0"/>
              </a:rPr>
              <a:t>Πηγές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341438"/>
            <a:ext cx="8784976" cy="532792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 Μαθηματικά Β΄ Μέρος , ΙΤΥΕ Διόφαντος</a:t>
            </a:r>
            <a:r>
              <a:rPr lang="en-US" altLang="el-GR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Έκδοση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2016.</a:t>
            </a:r>
            <a:endParaRPr lang="el-GR" alt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altLang="el-G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https://drive.google.com/file/d/1asUzfEc09fEVdaHTaMsI4x-ENyF_fhLj/view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	  Προσπελάστηκε 25.02.19 και ώρα 14:00.</a:t>
            </a:r>
          </a:p>
          <a:p>
            <a:pPr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Ευκλείδεια Γεωμετρία Β΄, 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σχολικό βιβλίο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, Έκδοση 2005.</a:t>
            </a:r>
          </a:p>
          <a:p>
            <a:pPr>
              <a:buNone/>
            </a:pPr>
            <a:endParaRPr lang="el-GR" altLang="el-G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66 θέματα Ανάλυσης Γ΄ Λυκείου με Λύσεις &amp; σχόλια, 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Γιάννης Θωμαΐδης Δρ.Μαθηματικών – τ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Σχολικός Σύμβουλος,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Εκδόσεις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Ζανταρίδης – Τηλέγραφος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, Έκδοση 2018.</a:t>
            </a:r>
          </a:p>
          <a:p>
            <a:pPr>
              <a:buNone/>
            </a:pPr>
            <a:endParaRPr lang="el-GR" altLang="el-GR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Πανελλήνιες Εξετάσεις Ημερησίων Λυκείων 2018</a:t>
            </a: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Θέμα Γ.</a:t>
            </a:r>
          </a:p>
          <a:p>
            <a:pPr>
              <a:buNone/>
            </a:pPr>
            <a:r>
              <a:rPr lang="el-GR" altLang="el-GR" sz="2400" b="1" dirty="0">
                <a:latin typeface="Times New Roman" pitchFamily="18" charset="0"/>
                <a:cs typeface="Times New Roman" pitchFamily="18" charset="0"/>
              </a:rPr>
              <a:t>[6] </a:t>
            </a:r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Πανελλήνιες Εξετάσεις Ημερησίων Λυκείων 2020</a:t>
            </a:r>
            <a:r>
              <a:rPr lang="el-GR" altLang="el-GR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altLang="el-GR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altLang="el-G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alt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"/>
            <a:ext cx="8435280" cy="1142983"/>
          </a:xfrm>
        </p:spPr>
        <p:txBody>
          <a:bodyPr>
            <a:noAutofit/>
          </a:bodyPr>
          <a:lstStyle/>
          <a:p>
            <a:pPr algn="ctr"/>
            <a:r>
              <a:rPr lang="el-GR" sz="3600" b="1" i="1" dirty="0">
                <a:latin typeface="+mn-lt"/>
              </a:rPr>
              <a:t>Εισαγωγή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12968" cy="5519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Τα τελευταία χρόνια, στα κοινωνικά μέσα 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facebook, blogs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αλλά και σε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συζητήσεις,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επικρατεί η άποψη, από συναδέρφους της ειδικότητας μου ό, τι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μαθηματικά της Β΄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είναι παντελώς άχρηστα για την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Γ΄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Λυκείου και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κατ΄ επέκταση για τις Πανελλήνιες Εξετάσεις.</a:t>
            </a: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Περισσότερο, αναφέρονται στα </a:t>
            </a:r>
            <a:r>
              <a:rPr lang="el-GR" sz="2200" b="1" i="1" dirty="0">
                <a:latin typeface="Times New Roman" pitchFamily="18" charset="0"/>
                <a:cs typeface="Times New Roman" pitchFamily="18" charset="0"/>
              </a:rPr>
              <a:t>Μαθηματικά κατεύθυνσης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της Β΄. Μάλιστα, 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συμβουλεύουν τους μαθητές τους, να μην τα διαβάζουν και να ξεκινήσουν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την προετοιμασία της Γ΄ απ την Β΄ Λυκείου.</a:t>
            </a: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Για την Ευκλείδεια Γεωμετρία της Β΄ , ούτε λόγος !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200" b="1" i="1" dirty="0">
                <a:latin typeface="Times New Roman" pitchFamily="18" charset="0"/>
                <a:cs typeface="Times New Roman" pitchFamily="18" charset="0"/>
              </a:rPr>
              <a:t>Δεν χρειάζεται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είναι η επικρατούσα άποψη !</a:t>
            </a: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Στις παρακάτω διαφάνειες , θα προσπαθήσω, με 10 παραδείγματα, να σας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δείξω – καταθέσω την προσωπική μου άποψη, για το κατά πόσο είναι σημαντικά </a:t>
            </a:r>
          </a:p>
          <a:p>
            <a:pPr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Μαθηματικά της  Β΄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για την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Γ΄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Λυκείου.      </a:t>
            </a: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1"/>
            <a:ext cx="84352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latin typeface="+mn-lt"/>
                <a:cs typeface="Times New Roman" pitchFamily="18" charset="0"/>
              </a:rPr>
              <a:t>Παράδειγμα 1</a:t>
            </a:r>
            <a:r>
              <a:rPr lang="el-GR" b="1" i="1" baseline="30000" dirty="0">
                <a:latin typeface="+mn-lt"/>
                <a:cs typeface="Times New Roman" pitchFamily="18" charset="0"/>
              </a:rPr>
              <a:t>ο</a:t>
            </a:r>
            <a:r>
              <a:rPr lang="el-GR" b="1" i="1" dirty="0">
                <a:latin typeface="+mn-lt"/>
                <a:cs typeface="Times New Roman" pitchFamily="18" charset="0"/>
              </a:rPr>
              <a:t> – Μήκος Κύκλου</a:t>
            </a:r>
            <a:br>
              <a:rPr lang="el-GR" b="1" i="1" dirty="0">
                <a:latin typeface="+mn-lt"/>
                <a:cs typeface="Times New Roman" pitchFamily="18" charset="0"/>
              </a:rPr>
            </a:br>
            <a:endParaRPr lang="el-GR" sz="32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μήκος κύκλου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διδάσκεται αρχικά στη Β΄ Γυμνασίου και στην Ευκλείδεια Γεωμετρία της Β΄ Λυκείου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 Παράγραφος  11.4 ). 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Δείτε την άσκηση 9 Β΄ Ομάδας, σχολικού βιβλίου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Γ΄ Λυκείου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στη σελίδα 152. </a:t>
            </a: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9 e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69496"/>
            <a:ext cx="8501122" cy="251682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7158" y="5214950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Για να βρει, την περίμετρο του στίβου , ο μαθητής πρέπει να γνωρίζει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ό, τι το μήκος κύκλου ακτίνας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είναι ίσο με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latin typeface="+mn-lt"/>
                <a:cs typeface="Times New Roman" pitchFamily="18" charset="0"/>
              </a:rPr>
              <a:t>Παράδειγμα 2</a:t>
            </a:r>
            <a:r>
              <a:rPr lang="el-GR" b="1" i="1" baseline="30000" dirty="0">
                <a:latin typeface="+mn-lt"/>
                <a:cs typeface="Times New Roman" pitchFamily="18" charset="0"/>
              </a:rPr>
              <a:t>ο</a:t>
            </a:r>
            <a:r>
              <a:rPr lang="el-GR" b="1" i="1" dirty="0">
                <a:latin typeface="+mn-lt"/>
                <a:cs typeface="Times New Roman" pitchFamily="18" charset="0"/>
              </a:rPr>
              <a:t> – </a:t>
            </a:r>
            <a:r>
              <a:rPr lang="el-GR" sz="2700" b="1" i="1" dirty="0">
                <a:latin typeface="+mn-lt"/>
                <a:cs typeface="Times New Roman" pitchFamily="18" charset="0"/>
              </a:rPr>
              <a:t>Εμβαδόν Ισοπλεύρου τριγώνου</a:t>
            </a: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964488" cy="5221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ισόπλευρο τρίγωνο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διδάσκεται στο Γυμνάσιο και στην Ευκλείδεια Γεωμετρία της Β΄ Λυκείου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Συγκεκριμένα για το εμβαδόν του, υπάρχει εφαρμογή στο σχολικό βιβλίο της Ευκλείδειας Γεωμετρίας 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Β΄ Λυκείου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στη 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Παράγραφος  10.3 .</a:t>
            </a: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isopleyro_Book Eucl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928934"/>
            <a:ext cx="866301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39784"/>
          </a:xfrm>
        </p:spPr>
        <p:txBody>
          <a:bodyPr>
            <a:normAutofit/>
          </a:bodyPr>
          <a:lstStyle/>
          <a:p>
            <a:pPr algn="ctr"/>
            <a:r>
              <a:rPr lang="el-GR" sz="2400" b="1" i="1" dirty="0">
                <a:latin typeface="+mn-lt"/>
                <a:cs typeface="Times New Roman" pitchFamily="18" charset="0"/>
              </a:rPr>
              <a:t>Εμβαδόν Ισοπλεύρου τριγώνου</a:t>
            </a: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5221560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Δείτε την άσκηση 7 Β΄ Ομάδας, σχολικού βιβλίου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Γ΄ Λυκείου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στη σελίδα 152. </a:t>
            </a: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000" dirty="0"/>
          </a:p>
        </p:txBody>
      </p:sp>
      <p:pic>
        <p:nvPicPr>
          <p:cNvPr id="6" name="5 - Εικόνα" descr="7 e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8643998" cy="2111961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42844" y="450057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Για να βρουν οι μαθητές , το άθροισμα των εμβαδών και συγκεκριμένα το </a:t>
            </a:r>
          </a:p>
          <a:p>
            <a:pPr algn="ctr"/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εμβαδόν του ισοπλεύρου τριγώνου, πρέπει να γνωρίζουν την προηγούμενη </a:t>
            </a:r>
          </a:p>
          <a:p>
            <a:pPr algn="ctr"/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εφαρμογή ή να  καταλήξουν κάπως στον τύπο ! </a:t>
            </a: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39784"/>
          </a:xfrm>
        </p:spPr>
        <p:txBody>
          <a:bodyPr>
            <a:normAutofit/>
          </a:bodyPr>
          <a:lstStyle/>
          <a:p>
            <a:pPr algn="ctr"/>
            <a:r>
              <a:rPr lang="el-GR" b="1" i="1" dirty="0">
                <a:latin typeface="+mn-lt"/>
                <a:cs typeface="Times New Roman" pitchFamily="18" charset="0"/>
              </a:rPr>
              <a:t>Παράδειγμα 3</a:t>
            </a:r>
            <a:r>
              <a:rPr lang="el-GR" b="1" i="1" baseline="30000" dirty="0">
                <a:latin typeface="+mn-lt"/>
                <a:cs typeface="Times New Roman" pitchFamily="18" charset="0"/>
              </a:rPr>
              <a:t>ο</a:t>
            </a:r>
            <a:r>
              <a:rPr lang="el-GR" b="1" i="1" dirty="0">
                <a:latin typeface="+mn-lt"/>
                <a:cs typeface="Times New Roman" pitchFamily="18" charset="0"/>
              </a:rPr>
              <a:t> – Όμοια Τρίγωνα </a:t>
            </a: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357298"/>
            <a:ext cx="8784976" cy="52400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Όμοια τρίγωνα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και γενικά η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Ομοιότητα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διδάσκεται στη Γ΄  Γυμνασίου αλλά και στην Ευκλείδεια Γεωμετρία της Β΄ Λυκείου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(Κεφάλαιο 8).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Δείτε την άσκηση 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3 Β΄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Ομάδας, σχολικού βιβλίου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Γ΄ Λυκείου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στη σελίδα 126. </a:t>
            </a: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3 exe omoiot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82172"/>
            <a:ext cx="8572560" cy="184696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14282" y="4786322"/>
            <a:ext cx="87868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Στη άσκηση, αναζητούμε μια σχέση που συνδέει τα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, y</a:t>
            </a: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Για να βρεθεί, οι μαθητές πρέπει να δείξουν ότι τα δυο ορθογώνια τρίγωνα είναι Όμοια. </a:t>
            </a:r>
          </a:p>
          <a:p>
            <a:pPr algn="ctr"/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 σχέση προκύπτει απ τους λόγους των ανάλογων πλευρών</a:t>
            </a:r>
            <a:endParaRPr 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latin typeface="Cambria" pitchFamily="18" charset="0"/>
                <a:cs typeface="Times New Roman" pitchFamily="18" charset="0"/>
              </a:rPr>
              <a:t>Παράδειγμα 4</a:t>
            </a:r>
            <a:r>
              <a:rPr lang="el-GR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b="1" i="1" dirty="0">
                <a:latin typeface="Cambria" pitchFamily="18" charset="0"/>
                <a:cs typeface="Times New Roman" pitchFamily="18" charset="0"/>
              </a:rPr>
              <a:t> – Κανονικά Πολύγωνα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285860"/>
            <a:ext cx="8712968" cy="55721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Στο νέο του βιβλίο, ο τ. Σχολικός Σύμβουλος και Δρ. μαθηματικών κ. Γ. Θωμαΐδης έχει την παρακάτω άσκηση. </a:t>
            </a:r>
          </a:p>
          <a:p>
            <a:pPr>
              <a:buNone/>
              <a:defRPr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4" name="3 - Εικόνα" descr="thomaidis_e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8715436" cy="4548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txBody>
          <a:bodyPr>
            <a:normAutofit/>
          </a:bodyPr>
          <a:lstStyle/>
          <a:p>
            <a:pPr algn="ctr"/>
            <a:r>
              <a:rPr lang="el-GR" sz="3600" b="1" i="1" dirty="0">
                <a:latin typeface="+mn-lt"/>
              </a:rPr>
              <a:t>Κανονικά Πολύγωνα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221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200" b="1" baseline="300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 ερώτημα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της άσκησης ζητά να δειχθεί ότι το εγγεγραμμένο ισοσκελές τρίγωνο έχει το μέγιστο εμβαδόν αν είναι ισόπλευρο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Πρέπει να γνωρίζει ο μαθητής την παρακάτω θεωρία απ την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παράγραφο 11.4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του σχολικού βιβλίου της Ευκλείδειας Γεωμετρίας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l-GR" dirty="0"/>
          </a:p>
        </p:txBody>
      </p:sp>
      <p:pic>
        <p:nvPicPr>
          <p:cNvPr id="4" name="3 - Εικόνα" descr="isopleyro 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857256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latin typeface="Cambria" pitchFamily="18" charset="0"/>
                <a:cs typeface="Times New Roman" pitchFamily="18" charset="0"/>
              </a:rPr>
              <a:t>Παράδειγμα 5</a:t>
            </a:r>
            <a:r>
              <a:rPr lang="el-GR" b="1" i="1" baseline="30000" dirty="0">
                <a:latin typeface="Cambria" pitchFamily="18" charset="0"/>
                <a:cs typeface="Times New Roman" pitchFamily="18" charset="0"/>
              </a:rPr>
              <a:t>ο</a:t>
            </a:r>
            <a:r>
              <a:rPr lang="el-GR" b="1" i="1" dirty="0">
                <a:latin typeface="Cambria" pitchFamily="18" charset="0"/>
                <a:cs typeface="Times New Roman" pitchFamily="18" charset="0"/>
              </a:rPr>
              <a:t> – </a:t>
            </a:r>
            <a:r>
              <a:rPr lang="el-GR" sz="3600" b="1" i="1" dirty="0">
                <a:latin typeface="Cambria" pitchFamily="18" charset="0"/>
                <a:cs typeface="Times New Roman" pitchFamily="18" charset="0"/>
              </a:rPr>
              <a:t>Θέμα Πανελληνίων 2018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214422"/>
            <a:ext cx="8821644" cy="5454938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Θέμα Γ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, που τόσο δυσκόλεψε τους υποψηφίους του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περιείχε Ευκλείδεια Γεωμετρία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thema panellinies 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4" y="2357430"/>
            <a:ext cx="8715436" cy="42017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1435</TotalTime>
  <Words>900</Words>
  <Application>Microsoft Office PowerPoint</Application>
  <PresentationFormat>Προβολή στην οθόνη (4:3)</PresentationFormat>
  <Paragraphs>121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Calibri</vt:lpstr>
      <vt:lpstr>Cambria</vt:lpstr>
      <vt:lpstr>Franklin Gothic Book</vt:lpstr>
      <vt:lpstr>Perpetua</vt:lpstr>
      <vt:lpstr>Times New Roman</vt:lpstr>
      <vt:lpstr>Trebuchet MS</vt:lpstr>
      <vt:lpstr>Wingdings</vt:lpstr>
      <vt:lpstr>Wingdings 2</vt:lpstr>
      <vt:lpstr>Δικαιοσύνη</vt:lpstr>
      <vt:lpstr> </vt:lpstr>
      <vt:lpstr>Εισαγωγή</vt:lpstr>
      <vt:lpstr>Παράδειγμα 1ο – Μήκος Κύκλου </vt:lpstr>
      <vt:lpstr>Παράδειγμα 2ο – Εμβαδόν Ισοπλεύρου τριγώνου</vt:lpstr>
      <vt:lpstr>Εμβαδόν Ισοπλεύρου τριγώνου</vt:lpstr>
      <vt:lpstr>Παράδειγμα 3ο – Όμοια Τρίγωνα </vt:lpstr>
      <vt:lpstr>Παράδειγμα 4ο – Κανονικά Πολύγωνα</vt:lpstr>
      <vt:lpstr>Κανονικά Πολύγωνα </vt:lpstr>
      <vt:lpstr>Παράδειγμα 5ο – Θέμα Πανελληνίων 2018</vt:lpstr>
      <vt:lpstr>Η « Άχρηστη » Ευθεία</vt:lpstr>
      <vt:lpstr>Παράδειγμα 6ο  -  Η « Άχρηστη » Ευθεία</vt:lpstr>
      <vt:lpstr>Παράδειγμα 7ο   Κλίση ευθείας - Παράγωγος</vt:lpstr>
      <vt:lpstr>Παράδειγμα 8ο : Διανύσματα</vt:lpstr>
      <vt:lpstr>Λύση </vt:lpstr>
      <vt:lpstr>Παράδειγμα 9ο : Πανελλήνιες 2020</vt:lpstr>
      <vt:lpstr>Παράδειγμα 10ο :  Πανελλήνιες 2020  </vt:lpstr>
      <vt:lpstr>Επίλογος</vt:lpstr>
      <vt:lpstr>Πηγές</vt:lpstr>
    </vt:vector>
  </TitlesOfParts>
  <Company>Το όνομα της εταιρείας σας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Τριανταφυλλιά Αραμπατζή</cp:lastModifiedBy>
  <cp:revision>185</cp:revision>
  <dcterms:created xsi:type="dcterms:W3CDTF">2015-10-20T17:50:02Z</dcterms:created>
  <dcterms:modified xsi:type="dcterms:W3CDTF">2020-11-27T20:28:11Z</dcterms:modified>
</cp:coreProperties>
</file>