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FBBEC-C8AC-4FFC-97BE-39A58B96F351}" type="datetimeFigureOut">
              <a:rPr lang="el-GR" smtClean="0"/>
              <a:pPr/>
              <a:t>10/11/2022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3E34-70E1-4E07-8A8C-B14B61D469E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FBBEC-C8AC-4FFC-97BE-39A58B96F351}" type="datetimeFigureOut">
              <a:rPr lang="el-GR" smtClean="0"/>
              <a:pPr/>
              <a:t>10/11/2022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3E34-70E1-4E07-8A8C-B14B61D469E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FBBEC-C8AC-4FFC-97BE-39A58B96F351}" type="datetimeFigureOut">
              <a:rPr lang="el-GR" smtClean="0"/>
              <a:pPr/>
              <a:t>10/11/2022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3E34-70E1-4E07-8A8C-B14B61D469E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FBBEC-C8AC-4FFC-97BE-39A58B96F351}" type="datetimeFigureOut">
              <a:rPr lang="el-GR" smtClean="0"/>
              <a:pPr/>
              <a:t>10/11/2022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3E34-70E1-4E07-8A8C-B14B61D469E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FBBEC-C8AC-4FFC-97BE-39A58B96F351}" type="datetimeFigureOut">
              <a:rPr lang="el-GR" smtClean="0"/>
              <a:pPr/>
              <a:t>10/11/2022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3E34-70E1-4E07-8A8C-B14B61D469E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FBBEC-C8AC-4FFC-97BE-39A58B96F351}" type="datetimeFigureOut">
              <a:rPr lang="el-GR" smtClean="0"/>
              <a:pPr/>
              <a:t>10/11/2022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3E34-70E1-4E07-8A8C-B14B61D469E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FBBEC-C8AC-4FFC-97BE-39A58B96F351}" type="datetimeFigureOut">
              <a:rPr lang="el-GR" smtClean="0"/>
              <a:pPr/>
              <a:t>10/11/2022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3E34-70E1-4E07-8A8C-B14B61D469E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FBBEC-C8AC-4FFC-97BE-39A58B96F351}" type="datetimeFigureOut">
              <a:rPr lang="el-GR" smtClean="0"/>
              <a:pPr/>
              <a:t>10/11/2022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3E34-70E1-4E07-8A8C-B14B61D469E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FBBEC-C8AC-4FFC-97BE-39A58B96F351}" type="datetimeFigureOut">
              <a:rPr lang="el-GR" smtClean="0"/>
              <a:pPr/>
              <a:t>10/11/2022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3E34-70E1-4E07-8A8C-B14B61D469E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FBBEC-C8AC-4FFC-97BE-39A58B96F351}" type="datetimeFigureOut">
              <a:rPr lang="el-GR" smtClean="0"/>
              <a:pPr/>
              <a:t>10/11/2022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43E34-70E1-4E07-8A8C-B14B61D469E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FBBEC-C8AC-4FFC-97BE-39A58B96F351}" type="datetimeFigureOut">
              <a:rPr lang="el-GR" smtClean="0"/>
              <a:pPr/>
              <a:t>10/11/2022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943E34-70E1-4E07-8A8C-B14B61D469E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CBFBBEC-C8AC-4FFC-97BE-39A58B96F351}" type="datetimeFigureOut">
              <a:rPr lang="el-GR" smtClean="0"/>
              <a:pPr/>
              <a:t>10/11/2022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943E34-70E1-4E07-8A8C-B14B61D469E5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MODAL VERBS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827584" y="4437112"/>
            <a:ext cx="7560512" cy="544024"/>
          </a:xfrm>
        </p:spPr>
        <p:txBody>
          <a:bodyPr/>
          <a:lstStyle/>
          <a:p>
            <a:r>
              <a:rPr lang="en-US" dirty="0" smtClean="0"/>
              <a:t>by Teacher Irene </a:t>
            </a:r>
            <a:r>
              <a:rPr lang="en-US" dirty="0" err="1" smtClean="0"/>
              <a:t>Giannitsi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Advice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Should </a:t>
            </a:r>
            <a:r>
              <a:rPr lang="en-US" i="1" dirty="0" smtClean="0">
                <a:solidFill>
                  <a:schemeClr val="accent1"/>
                </a:solidFill>
              </a:rPr>
              <a:t>You </a:t>
            </a:r>
            <a:r>
              <a:rPr lang="en-US" i="1" dirty="0" smtClean="0">
                <a:solidFill>
                  <a:schemeClr val="accent1"/>
                </a:solidFill>
              </a:rPr>
              <a:t>should/ought to  try doing </a:t>
            </a:r>
            <a:r>
              <a:rPr lang="en-US" i="1" dirty="0" smtClean="0">
                <a:solidFill>
                  <a:schemeClr val="accent1"/>
                </a:solidFill>
              </a:rPr>
              <a:t>exercising more</a:t>
            </a:r>
            <a:r>
              <a:rPr lang="en-US" dirty="0" smtClean="0"/>
              <a:t> </a:t>
            </a:r>
            <a:r>
              <a:rPr lang="en-US" dirty="0" smtClean="0"/>
              <a:t>(I advise you to…/it’s a good idea/it’s a good thing to do</a:t>
            </a:r>
            <a:r>
              <a:rPr lang="en-US" dirty="0" smtClean="0"/>
              <a:t>.)</a:t>
            </a:r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Read the following statements and identify their linguistic function. </a:t>
            </a:r>
            <a:endParaRPr lang="el-GR" sz="28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We should eat more fruit and vegetables; we will feel more energetic. </a:t>
            </a:r>
          </a:p>
          <a:p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I must start exercising more. </a:t>
            </a:r>
          </a:p>
          <a:p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James may go to the gym tomorrow. </a:t>
            </a:r>
          </a:p>
          <a:p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Jess should go to bed earlier on weekdays. </a:t>
            </a:r>
          </a:p>
          <a:p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You don’t have to attend the gym session today. </a:t>
            </a:r>
          </a:p>
          <a:p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You may be surprised to hear that many vegetables have herbal qualities. </a:t>
            </a:r>
          </a:p>
          <a:p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You should always read the label of products before you consume them. </a:t>
            </a:r>
            <a:endParaRPr lang="en-US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I mustn’t take this medication until I’ve checked with my doctor. </a:t>
            </a:r>
          </a:p>
          <a:p>
            <a:endParaRPr lang="en-US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Obligation/duty/necessity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3869784"/>
          </a:xfrm>
        </p:spPr>
        <p:txBody>
          <a:bodyPr/>
          <a:lstStyle/>
          <a:p>
            <a:r>
              <a:rPr lang="en-US" dirty="0" smtClean="0"/>
              <a:t>Must (strong obligation to do </a:t>
            </a:r>
            <a:r>
              <a:rPr lang="en-US" dirty="0" err="1" smtClean="0"/>
              <a:t>sth</a:t>
            </a:r>
            <a:r>
              <a:rPr lang="en-US" dirty="0" smtClean="0"/>
              <a:t> which the speaker has decided is necessary). </a:t>
            </a:r>
            <a:r>
              <a:rPr lang="en-US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 must start going to the gym regularly.</a:t>
            </a:r>
          </a:p>
          <a:p>
            <a:r>
              <a:rPr lang="en-US" dirty="0" smtClean="0"/>
              <a:t>have to: (strong obligation/necessity, when somebody other than the speaker has decided that is necessary). </a:t>
            </a:r>
            <a:r>
              <a:rPr lang="en-US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My doctor says that I have to start going to the gym regularly. </a:t>
            </a:r>
          </a:p>
          <a:p>
            <a:r>
              <a:rPr lang="en-US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Jim’s mum keeps telling him that he has to brush his teeth.</a:t>
            </a:r>
            <a:endParaRPr lang="en-US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Moral obligation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should/ought to (less emphatic than must, when </a:t>
            </a:r>
            <a:r>
              <a:rPr lang="en-US" dirty="0" err="1" smtClean="0"/>
              <a:t>sth</a:t>
            </a:r>
            <a:r>
              <a:rPr lang="en-US" dirty="0" smtClean="0"/>
              <a:t> is the right thing to do). </a:t>
            </a:r>
            <a:r>
              <a:rPr lang="en-US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You </a:t>
            </a:r>
            <a:r>
              <a:rPr lang="en-US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ought to respect older people. </a:t>
            </a:r>
            <a:endParaRPr lang="en-US" i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en-US" dirty="0" smtClean="0"/>
              <a:t>Shouldn’t </a:t>
            </a:r>
            <a:r>
              <a:rPr lang="en-US" i="1" dirty="0" smtClean="0">
                <a:solidFill>
                  <a:schemeClr val="accent1"/>
                </a:solidFill>
              </a:rPr>
              <a:t>You shouldn’t talk to your parents like that. Try showing some more respect. After all, they are your parents.</a:t>
            </a:r>
            <a:r>
              <a:rPr lang="en-US" dirty="0" smtClean="0"/>
              <a:t> (it’s the right thing to do). 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Absence of necessity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don’t have to/don’t need to/needn’t (when </a:t>
            </a:r>
            <a:r>
              <a:rPr lang="en-US" dirty="0" err="1" smtClean="0"/>
              <a:t>sth</a:t>
            </a:r>
            <a:r>
              <a:rPr lang="en-US" dirty="0" smtClean="0"/>
              <a:t> isn’t necessary to do in the present or in the future). </a:t>
            </a:r>
            <a:r>
              <a:rPr lang="en-US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Her arm has healed</a:t>
            </a:r>
            <a:r>
              <a:rPr lang="el-GR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;</a:t>
            </a:r>
            <a:r>
              <a:rPr lang="en-US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she doesn’t have to wear a cast. </a:t>
            </a:r>
          </a:p>
          <a:p>
            <a:r>
              <a:rPr lang="en-US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You don’t need to lose weight. </a:t>
            </a:r>
          </a:p>
          <a:p>
            <a:r>
              <a:rPr lang="en-US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You needn’t buy any lettuce for salad</a:t>
            </a:r>
            <a:r>
              <a:rPr lang="el-GR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;</a:t>
            </a:r>
            <a:r>
              <a:rPr lang="en-US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we have plenty at home.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Permission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Can/may/could (to ask/give permission. May is more formal than can. Could is the most formal of the three). </a:t>
            </a:r>
            <a:r>
              <a:rPr lang="en-US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Can/May/Could I borrow your recipe book this week?</a:t>
            </a:r>
          </a:p>
          <a:p>
            <a:r>
              <a:rPr lang="en-US" dirty="0" smtClean="0"/>
              <a:t>Can (when you are allowed to do </a:t>
            </a:r>
            <a:r>
              <a:rPr lang="en-US" dirty="0" err="1" smtClean="0"/>
              <a:t>sth</a:t>
            </a:r>
            <a:r>
              <a:rPr lang="en-US" dirty="0" smtClean="0"/>
              <a:t>) </a:t>
            </a:r>
            <a:r>
              <a:rPr lang="en-US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Julie can stay up late tonight because there is no school tomorrow.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Prohibition/lack of permission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Mustn’t/can’t (when it is forbidden to do </a:t>
            </a:r>
            <a:r>
              <a:rPr lang="en-US" dirty="0" err="1" smtClean="0"/>
              <a:t>sth</a:t>
            </a:r>
            <a:r>
              <a:rPr lang="en-US" dirty="0" smtClean="0"/>
              <a:t>).</a:t>
            </a:r>
            <a:r>
              <a:rPr lang="en-US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You mustn’t/can’t use your mobile phone while the plane is landing.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Inability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Can’t (to express inability in the present/future). </a:t>
            </a:r>
            <a:r>
              <a:rPr lang="en-US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Nicole can play the piano beautifully </a:t>
            </a:r>
            <a:r>
              <a:rPr lang="en-US" dirty="0" smtClean="0"/>
              <a:t>(She is able to). </a:t>
            </a:r>
            <a:r>
              <a:rPr lang="en-US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George can’t play the violin </a:t>
            </a:r>
            <a:r>
              <a:rPr lang="en-US" dirty="0" smtClean="0"/>
              <a:t>(He isn’t able to). 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Offers/suggestions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</a:t>
            </a:r>
            <a:r>
              <a:rPr lang="en-US" i="1" dirty="0" smtClean="0">
                <a:solidFill>
                  <a:schemeClr val="accent1"/>
                </a:solidFill>
              </a:rPr>
              <a:t>Can I get you another serving of pasta? (Would you like me to ….? </a:t>
            </a:r>
            <a:r>
              <a:rPr lang="en-US" dirty="0" smtClean="0"/>
              <a:t>(Informal). </a:t>
            </a:r>
          </a:p>
          <a:p>
            <a:r>
              <a:rPr lang="en-US" dirty="0" smtClean="0"/>
              <a:t>Would </a:t>
            </a:r>
            <a:r>
              <a:rPr lang="en-US" i="1" dirty="0" smtClean="0">
                <a:solidFill>
                  <a:schemeClr val="accent1"/>
                </a:solidFill>
              </a:rPr>
              <a:t>Would you like some more fruit salad? </a:t>
            </a:r>
            <a:r>
              <a:rPr lang="en-US" dirty="0" smtClean="0"/>
              <a:t>(Do you want…?)</a:t>
            </a:r>
          </a:p>
          <a:p>
            <a:r>
              <a:rPr lang="en-US" dirty="0" smtClean="0"/>
              <a:t>Shall </a:t>
            </a:r>
            <a:r>
              <a:rPr lang="en-US" i="1" dirty="0" err="1" smtClean="0">
                <a:solidFill>
                  <a:schemeClr val="accent1"/>
                </a:solidFill>
              </a:rPr>
              <a:t>Shall</a:t>
            </a:r>
            <a:r>
              <a:rPr lang="en-US" i="1" dirty="0" smtClean="0">
                <a:solidFill>
                  <a:schemeClr val="accent1"/>
                </a:solidFill>
              </a:rPr>
              <a:t> I help you chop the vegetables? </a:t>
            </a:r>
            <a:r>
              <a:rPr lang="en-US" dirty="0" smtClean="0"/>
              <a:t>(Would you like me to…?/Do you want me to…?)</a:t>
            </a:r>
          </a:p>
          <a:p>
            <a:r>
              <a:rPr lang="en-US" dirty="0" smtClean="0"/>
              <a:t>Can/Could </a:t>
            </a:r>
            <a:r>
              <a:rPr lang="en-US" i="1" dirty="0" smtClean="0">
                <a:solidFill>
                  <a:schemeClr val="accent1"/>
                </a:solidFill>
              </a:rPr>
              <a:t>We can find something better to do than watch TV all weekend. You could go for a walk on the beach tomorrow morning. </a:t>
            </a:r>
            <a:r>
              <a:rPr lang="en-US" dirty="0" smtClean="0"/>
              <a:t>(Let’s …/Why don’t you…?)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Probability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Will </a:t>
            </a:r>
            <a:r>
              <a:rPr lang="en-US" i="1" dirty="0" smtClean="0">
                <a:solidFill>
                  <a:schemeClr val="accent1"/>
                </a:solidFill>
              </a:rPr>
              <a:t>Beth will finish the marathon</a:t>
            </a:r>
            <a:r>
              <a:rPr lang="el-GR" i="1" dirty="0" smtClean="0">
                <a:solidFill>
                  <a:schemeClr val="accent1"/>
                </a:solidFill>
              </a:rPr>
              <a:t>; </a:t>
            </a:r>
            <a:r>
              <a:rPr lang="en-US" i="1" dirty="0" smtClean="0">
                <a:solidFill>
                  <a:schemeClr val="accent1"/>
                </a:solidFill>
              </a:rPr>
              <a:t>she would never give up </a:t>
            </a:r>
            <a:r>
              <a:rPr lang="en-US" dirty="0" smtClean="0"/>
              <a:t>(It’s 100% certain). </a:t>
            </a:r>
          </a:p>
          <a:p>
            <a:r>
              <a:rPr lang="en-US" dirty="0" smtClean="0"/>
              <a:t>Should/ought to </a:t>
            </a:r>
            <a:r>
              <a:rPr lang="en-US" i="1" dirty="0" smtClean="0">
                <a:solidFill>
                  <a:schemeClr val="accent1"/>
                </a:solidFill>
              </a:rPr>
              <a:t>William should/ought to win the race</a:t>
            </a:r>
            <a:r>
              <a:rPr lang="el-GR" i="1" dirty="0" smtClean="0">
                <a:solidFill>
                  <a:schemeClr val="accent1"/>
                </a:solidFill>
              </a:rPr>
              <a:t>; </a:t>
            </a:r>
            <a:r>
              <a:rPr lang="en-US" i="1" dirty="0" smtClean="0">
                <a:solidFill>
                  <a:schemeClr val="accent1"/>
                </a:solidFill>
              </a:rPr>
              <a:t>he has been training hard for it! </a:t>
            </a:r>
            <a:r>
              <a:rPr lang="en-US" dirty="0" smtClean="0"/>
              <a:t>(It’s 90% certain</a:t>
            </a:r>
            <a:r>
              <a:rPr lang="el-GR" dirty="0" smtClean="0"/>
              <a:t>; </a:t>
            </a:r>
            <a:r>
              <a:rPr lang="en-US" dirty="0" smtClean="0"/>
              <a:t>it’s probable). </a:t>
            </a: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Δικαιοσύνη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53</TotalTime>
  <Words>560</Words>
  <Application>Microsoft Office PowerPoint</Application>
  <PresentationFormat>Προβολή στην οθόνη (4:3)</PresentationFormat>
  <Paragraphs>39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Ροή</vt:lpstr>
      <vt:lpstr>MODAL VERBS</vt:lpstr>
      <vt:lpstr>Obligation/duty/necessity</vt:lpstr>
      <vt:lpstr>Moral obligation</vt:lpstr>
      <vt:lpstr>Absence of necessity</vt:lpstr>
      <vt:lpstr>Permission </vt:lpstr>
      <vt:lpstr>Prohibition/lack of permission</vt:lpstr>
      <vt:lpstr>Inability </vt:lpstr>
      <vt:lpstr>Offers/suggestions</vt:lpstr>
      <vt:lpstr>Probability</vt:lpstr>
      <vt:lpstr>Advice </vt:lpstr>
      <vt:lpstr>Read the following statements and identify their linguistic function.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MODAL VERBS</dc:title>
  <dc:creator>testware</dc:creator>
  <cp:lastModifiedBy>testware</cp:lastModifiedBy>
  <cp:revision>5</cp:revision>
  <dcterms:created xsi:type="dcterms:W3CDTF">2022-11-06T16:25:29Z</dcterms:created>
  <dcterms:modified xsi:type="dcterms:W3CDTF">2022-11-10T17:42:39Z</dcterms:modified>
</cp:coreProperties>
</file>