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A3DDFE-4351-4864-9B40-9BFE4D84AE0F}" v="61" dt="2020-09-28T13:45:32.808"/>
    <p1510:client id="{FF2DDD86-256B-45E5-880F-A45CB0CD9A3F}" v="72" dt="2020-09-28T16:33:27.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notesViewPr>
    <p:cSldViewPr snapToGrid="0">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939D9F-CFCB-41BB-926B-09F192311BDD}" type="doc">
      <dgm:prSet loTypeId="urn:microsoft.com/office/officeart/2005/8/layout/gear1" loCatId="relationship" qsTypeId="urn:microsoft.com/office/officeart/2005/8/quickstyle/simple1" qsCatId="simple" csTypeId="urn:microsoft.com/office/officeart/2005/8/colors/accent1_2" csCatId="accent1" phldr="1"/>
      <dgm:spPr/>
    </dgm:pt>
    <dgm:pt modelId="{0AE1764E-5458-40D6-ABF5-B6396FA3237B}">
      <dgm:prSet phldrT="[Κείμενο]"/>
      <dgm:spPr/>
      <dgm:t>
        <a:bodyPr/>
        <a:lstStyle/>
        <a:p>
          <a:r>
            <a:rPr lang="el-GR" dirty="0">
              <a:solidFill>
                <a:srgbClr val="FF0000"/>
              </a:solidFill>
            </a:rPr>
            <a:t>ΗΘΙΚΗ ΣΥΝΕΙΔΗΣΗ</a:t>
          </a:r>
        </a:p>
      </dgm:t>
    </dgm:pt>
    <dgm:pt modelId="{62F1B3AC-B204-4D7C-949B-BE39A6C1B2A3}" type="parTrans" cxnId="{89ED8B3E-ABB8-4548-82EB-F26350809E79}">
      <dgm:prSet/>
      <dgm:spPr/>
      <dgm:t>
        <a:bodyPr/>
        <a:lstStyle/>
        <a:p>
          <a:endParaRPr lang="el-GR"/>
        </a:p>
      </dgm:t>
    </dgm:pt>
    <dgm:pt modelId="{48EA222A-7C8C-4225-83A7-474241E5FDE1}" type="sibTrans" cxnId="{89ED8B3E-ABB8-4548-82EB-F26350809E79}">
      <dgm:prSet/>
      <dgm:spPr/>
      <dgm:t>
        <a:bodyPr/>
        <a:lstStyle/>
        <a:p>
          <a:endParaRPr lang="el-GR"/>
        </a:p>
      </dgm:t>
    </dgm:pt>
    <dgm:pt modelId="{A85FE217-6A9B-4D96-B15D-13F49EC2C988}">
      <dgm:prSet phldrT="[Κείμενο]"/>
      <dgm:spPr/>
      <dgm:t>
        <a:bodyPr/>
        <a:lstStyle/>
        <a:p>
          <a:r>
            <a:rPr lang="el-GR" dirty="0">
              <a:solidFill>
                <a:srgbClr val="FF0000"/>
              </a:solidFill>
            </a:rPr>
            <a:t>ΑΥΤΟΣΥΝΕΙΔΗΣΙΑ</a:t>
          </a:r>
        </a:p>
      </dgm:t>
    </dgm:pt>
    <dgm:pt modelId="{78C6E97F-308E-4C6F-A367-9146966BFF4E}" type="parTrans" cxnId="{0765C2C2-B6DA-48B3-8BA5-75A4C4750475}">
      <dgm:prSet/>
      <dgm:spPr/>
      <dgm:t>
        <a:bodyPr/>
        <a:lstStyle/>
        <a:p>
          <a:endParaRPr lang="el-GR"/>
        </a:p>
      </dgm:t>
    </dgm:pt>
    <dgm:pt modelId="{34256F89-E6B3-4464-9350-E648763383A1}" type="sibTrans" cxnId="{0765C2C2-B6DA-48B3-8BA5-75A4C4750475}">
      <dgm:prSet/>
      <dgm:spPr/>
      <dgm:t>
        <a:bodyPr/>
        <a:lstStyle/>
        <a:p>
          <a:endParaRPr lang="el-GR"/>
        </a:p>
      </dgm:t>
    </dgm:pt>
    <dgm:pt modelId="{923D29B4-6C56-4EA1-AECF-55347A7619E0}">
      <dgm:prSet phldrT="[Κείμενο]"/>
      <dgm:spPr/>
      <dgm:t>
        <a:bodyPr/>
        <a:lstStyle/>
        <a:p>
          <a:r>
            <a:rPr lang="el-GR" dirty="0">
              <a:solidFill>
                <a:srgbClr val="FF0000"/>
              </a:solidFill>
            </a:rPr>
            <a:t>ΑΝΤΙΚΕΙΜΕΝΟΥ</a:t>
          </a:r>
        </a:p>
      </dgm:t>
    </dgm:pt>
    <dgm:pt modelId="{8F359C05-6E8D-451F-BAF3-E5C589F1D943}" type="parTrans" cxnId="{D3BCE25A-89E4-40C6-B2F9-07A6DFA1A9E8}">
      <dgm:prSet/>
      <dgm:spPr/>
      <dgm:t>
        <a:bodyPr/>
        <a:lstStyle/>
        <a:p>
          <a:endParaRPr lang="el-GR"/>
        </a:p>
      </dgm:t>
    </dgm:pt>
    <dgm:pt modelId="{64BF72FD-D198-4582-9566-9DA72B891A72}" type="sibTrans" cxnId="{D3BCE25A-89E4-40C6-B2F9-07A6DFA1A9E8}">
      <dgm:prSet/>
      <dgm:spPr/>
      <dgm:t>
        <a:bodyPr/>
        <a:lstStyle/>
        <a:p>
          <a:endParaRPr lang="el-GR"/>
        </a:p>
      </dgm:t>
    </dgm:pt>
    <dgm:pt modelId="{B5D48B9B-5C11-4233-AD7E-885E38F0385E}" type="pres">
      <dgm:prSet presAssocID="{CB939D9F-CFCB-41BB-926B-09F192311BDD}" presName="composite" presStyleCnt="0">
        <dgm:presLayoutVars>
          <dgm:chMax val="3"/>
          <dgm:animLvl val="lvl"/>
          <dgm:resizeHandles val="exact"/>
        </dgm:presLayoutVars>
      </dgm:prSet>
      <dgm:spPr/>
    </dgm:pt>
    <dgm:pt modelId="{41008170-EC07-4347-984E-E38072D1ED96}" type="pres">
      <dgm:prSet presAssocID="{0AE1764E-5458-40D6-ABF5-B6396FA3237B}" presName="gear1" presStyleLbl="node1" presStyleIdx="0" presStyleCnt="3">
        <dgm:presLayoutVars>
          <dgm:chMax val="1"/>
          <dgm:bulletEnabled val="1"/>
        </dgm:presLayoutVars>
      </dgm:prSet>
      <dgm:spPr/>
    </dgm:pt>
    <dgm:pt modelId="{9399F154-0749-464C-8C06-B143A198F2BF}" type="pres">
      <dgm:prSet presAssocID="{0AE1764E-5458-40D6-ABF5-B6396FA3237B}" presName="gear1srcNode" presStyleLbl="node1" presStyleIdx="0" presStyleCnt="3"/>
      <dgm:spPr/>
    </dgm:pt>
    <dgm:pt modelId="{8A28049D-B802-43E3-984C-DC8065EC4F50}" type="pres">
      <dgm:prSet presAssocID="{0AE1764E-5458-40D6-ABF5-B6396FA3237B}" presName="gear1dstNode" presStyleLbl="node1" presStyleIdx="0" presStyleCnt="3"/>
      <dgm:spPr/>
    </dgm:pt>
    <dgm:pt modelId="{1FAA076D-FC9B-4C2F-AD3F-09FE289B60B7}" type="pres">
      <dgm:prSet presAssocID="{A85FE217-6A9B-4D96-B15D-13F49EC2C988}" presName="gear2" presStyleLbl="node1" presStyleIdx="1" presStyleCnt="3">
        <dgm:presLayoutVars>
          <dgm:chMax val="1"/>
          <dgm:bulletEnabled val="1"/>
        </dgm:presLayoutVars>
      </dgm:prSet>
      <dgm:spPr/>
    </dgm:pt>
    <dgm:pt modelId="{661A2F8F-B618-44AB-8B56-2011316D2A55}" type="pres">
      <dgm:prSet presAssocID="{A85FE217-6A9B-4D96-B15D-13F49EC2C988}" presName="gear2srcNode" presStyleLbl="node1" presStyleIdx="1" presStyleCnt="3"/>
      <dgm:spPr/>
    </dgm:pt>
    <dgm:pt modelId="{B4BC81BA-429A-4F2B-864B-2E920C192F91}" type="pres">
      <dgm:prSet presAssocID="{A85FE217-6A9B-4D96-B15D-13F49EC2C988}" presName="gear2dstNode" presStyleLbl="node1" presStyleIdx="1" presStyleCnt="3"/>
      <dgm:spPr/>
    </dgm:pt>
    <dgm:pt modelId="{66EB865C-1B3C-41BC-B33F-ECEA562E7383}" type="pres">
      <dgm:prSet presAssocID="{923D29B4-6C56-4EA1-AECF-55347A7619E0}" presName="gear3" presStyleLbl="node1" presStyleIdx="2" presStyleCnt="3"/>
      <dgm:spPr/>
    </dgm:pt>
    <dgm:pt modelId="{C5E995D7-4ACB-4D8E-B5B3-41E2DC080D7C}" type="pres">
      <dgm:prSet presAssocID="{923D29B4-6C56-4EA1-AECF-55347A7619E0}" presName="gear3tx" presStyleLbl="node1" presStyleIdx="2" presStyleCnt="3">
        <dgm:presLayoutVars>
          <dgm:chMax val="1"/>
          <dgm:bulletEnabled val="1"/>
        </dgm:presLayoutVars>
      </dgm:prSet>
      <dgm:spPr/>
    </dgm:pt>
    <dgm:pt modelId="{6F7497B0-0FEE-4843-978B-B666AD752CAC}" type="pres">
      <dgm:prSet presAssocID="{923D29B4-6C56-4EA1-AECF-55347A7619E0}" presName="gear3srcNode" presStyleLbl="node1" presStyleIdx="2" presStyleCnt="3"/>
      <dgm:spPr/>
    </dgm:pt>
    <dgm:pt modelId="{77036445-7079-48A6-B277-8B4A3A3BA216}" type="pres">
      <dgm:prSet presAssocID="{923D29B4-6C56-4EA1-AECF-55347A7619E0}" presName="gear3dstNode" presStyleLbl="node1" presStyleIdx="2" presStyleCnt="3"/>
      <dgm:spPr/>
    </dgm:pt>
    <dgm:pt modelId="{23C9AF5E-66B9-4554-84D9-960271242BB6}" type="pres">
      <dgm:prSet presAssocID="{48EA222A-7C8C-4225-83A7-474241E5FDE1}" presName="connector1" presStyleLbl="sibTrans2D1" presStyleIdx="0" presStyleCnt="3"/>
      <dgm:spPr/>
    </dgm:pt>
    <dgm:pt modelId="{A848DB94-8D73-47FA-8EEB-CC81F4A864F6}" type="pres">
      <dgm:prSet presAssocID="{34256F89-E6B3-4464-9350-E648763383A1}" presName="connector2" presStyleLbl="sibTrans2D1" presStyleIdx="1" presStyleCnt="3"/>
      <dgm:spPr/>
    </dgm:pt>
    <dgm:pt modelId="{2FA309BD-AE4B-4ACB-94A9-380C1D90F328}" type="pres">
      <dgm:prSet presAssocID="{64BF72FD-D198-4582-9566-9DA72B891A72}" presName="connector3" presStyleLbl="sibTrans2D1" presStyleIdx="2" presStyleCnt="3"/>
      <dgm:spPr/>
    </dgm:pt>
  </dgm:ptLst>
  <dgm:cxnLst>
    <dgm:cxn modelId="{1FB3E10A-67C5-4013-BC98-7B13EAEAFCB3}" type="presOf" srcId="{A85FE217-6A9B-4D96-B15D-13F49EC2C988}" destId="{661A2F8F-B618-44AB-8B56-2011316D2A55}" srcOrd="1" destOrd="0" presId="urn:microsoft.com/office/officeart/2005/8/layout/gear1"/>
    <dgm:cxn modelId="{D6586315-0AAE-4836-9F6C-C5767B4B6AD4}" type="presOf" srcId="{0AE1764E-5458-40D6-ABF5-B6396FA3237B}" destId="{8A28049D-B802-43E3-984C-DC8065EC4F50}" srcOrd="2" destOrd="0" presId="urn:microsoft.com/office/officeart/2005/8/layout/gear1"/>
    <dgm:cxn modelId="{D3FC4B29-2DE9-4CCA-A87B-64C3C9FA166B}" type="presOf" srcId="{A85FE217-6A9B-4D96-B15D-13F49EC2C988}" destId="{1FAA076D-FC9B-4C2F-AD3F-09FE289B60B7}" srcOrd="0" destOrd="0" presId="urn:microsoft.com/office/officeart/2005/8/layout/gear1"/>
    <dgm:cxn modelId="{A0210A3A-011D-4B85-8194-2AF77F3E7F28}" type="presOf" srcId="{48EA222A-7C8C-4225-83A7-474241E5FDE1}" destId="{23C9AF5E-66B9-4554-84D9-960271242BB6}" srcOrd="0" destOrd="0" presId="urn:microsoft.com/office/officeart/2005/8/layout/gear1"/>
    <dgm:cxn modelId="{D8111D3C-A56A-44A1-9A4B-B1C53DB27571}" type="presOf" srcId="{34256F89-E6B3-4464-9350-E648763383A1}" destId="{A848DB94-8D73-47FA-8EEB-CC81F4A864F6}" srcOrd="0" destOrd="0" presId="urn:microsoft.com/office/officeart/2005/8/layout/gear1"/>
    <dgm:cxn modelId="{89ED8B3E-ABB8-4548-82EB-F26350809E79}" srcId="{CB939D9F-CFCB-41BB-926B-09F192311BDD}" destId="{0AE1764E-5458-40D6-ABF5-B6396FA3237B}" srcOrd="0" destOrd="0" parTransId="{62F1B3AC-B204-4D7C-949B-BE39A6C1B2A3}" sibTransId="{48EA222A-7C8C-4225-83A7-474241E5FDE1}"/>
    <dgm:cxn modelId="{BF22503F-91BC-48D3-BBCA-E08DFDE98D2B}" type="presOf" srcId="{923D29B4-6C56-4EA1-AECF-55347A7619E0}" destId="{C5E995D7-4ACB-4D8E-B5B3-41E2DC080D7C}" srcOrd="1" destOrd="0" presId="urn:microsoft.com/office/officeart/2005/8/layout/gear1"/>
    <dgm:cxn modelId="{38785F46-72B7-4A12-A00B-2B9DCF2A1FD4}" type="presOf" srcId="{923D29B4-6C56-4EA1-AECF-55347A7619E0}" destId="{66EB865C-1B3C-41BC-B33F-ECEA562E7383}" srcOrd="0" destOrd="0" presId="urn:microsoft.com/office/officeart/2005/8/layout/gear1"/>
    <dgm:cxn modelId="{376E706F-DC55-443A-B64A-AA864A26CC7C}" type="presOf" srcId="{64BF72FD-D198-4582-9566-9DA72B891A72}" destId="{2FA309BD-AE4B-4ACB-94A9-380C1D90F328}" srcOrd="0" destOrd="0" presId="urn:microsoft.com/office/officeart/2005/8/layout/gear1"/>
    <dgm:cxn modelId="{6D071F77-250E-4994-B916-DC2E3AEE33FD}" type="presOf" srcId="{0AE1764E-5458-40D6-ABF5-B6396FA3237B}" destId="{9399F154-0749-464C-8C06-B143A198F2BF}" srcOrd="1" destOrd="0" presId="urn:microsoft.com/office/officeart/2005/8/layout/gear1"/>
    <dgm:cxn modelId="{D3BCE25A-89E4-40C6-B2F9-07A6DFA1A9E8}" srcId="{CB939D9F-CFCB-41BB-926B-09F192311BDD}" destId="{923D29B4-6C56-4EA1-AECF-55347A7619E0}" srcOrd="2" destOrd="0" parTransId="{8F359C05-6E8D-451F-BAF3-E5C589F1D943}" sibTransId="{64BF72FD-D198-4582-9566-9DA72B891A72}"/>
    <dgm:cxn modelId="{6A8CB6B0-B71B-4ADF-8605-E91872E44EE4}" type="presOf" srcId="{CB939D9F-CFCB-41BB-926B-09F192311BDD}" destId="{B5D48B9B-5C11-4233-AD7E-885E38F0385E}" srcOrd="0" destOrd="0" presId="urn:microsoft.com/office/officeart/2005/8/layout/gear1"/>
    <dgm:cxn modelId="{7249ACB9-1DCE-4400-B9D5-9733F26BCD63}" type="presOf" srcId="{923D29B4-6C56-4EA1-AECF-55347A7619E0}" destId="{6F7497B0-0FEE-4843-978B-B666AD752CAC}" srcOrd="2" destOrd="0" presId="urn:microsoft.com/office/officeart/2005/8/layout/gear1"/>
    <dgm:cxn modelId="{58358BBC-3FF4-4A16-915F-1344CFDB3BE0}" type="presOf" srcId="{923D29B4-6C56-4EA1-AECF-55347A7619E0}" destId="{77036445-7079-48A6-B277-8B4A3A3BA216}" srcOrd="3" destOrd="0" presId="urn:microsoft.com/office/officeart/2005/8/layout/gear1"/>
    <dgm:cxn modelId="{0765C2C2-B6DA-48B3-8BA5-75A4C4750475}" srcId="{CB939D9F-CFCB-41BB-926B-09F192311BDD}" destId="{A85FE217-6A9B-4D96-B15D-13F49EC2C988}" srcOrd="1" destOrd="0" parTransId="{78C6E97F-308E-4C6F-A367-9146966BFF4E}" sibTransId="{34256F89-E6B3-4464-9350-E648763383A1}"/>
    <dgm:cxn modelId="{886F64C3-85C5-4B7B-9EC3-495D65E69B98}" type="presOf" srcId="{0AE1764E-5458-40D6-ABF5-B6396FA3237B}" destId="{41008170-EC07-4347-984E-E38072D1ED96}" srcOrd="0" destOrd="0" presId="urn:microsoft.com/office/officeart/2005/8/layout/gear1"/>
    <dgm:cxn modelId="{25CC47DE-20DB-4BCB-9057-1A623E728C51}" type="presOf" srcId="{A85FE217-6A9B-4D96-B15D-13F49EC2C988}" destId="{B4BC81BA-429A-4F2B-864B-2E920C192F91}" srcOrd="2" destOrd="0" presId="urn:microsoft.com/office/officeart/2005/8/layout/gear1"/>
    <dgm:cxn modelId="{C2C98F36-AE13-410D-B58B-F17CEA5C744A}" type="presParOf" srcId="{B5D48B9B-5C11-4233-AD7E-885E38F0385E}" destId="{41008170-EC07-4347-984E-E38072D1ED96}" srcOrd="0" destOrd="0" presId="urn:microsoft.com/office/officeart/2005/8/layout/gear1"/>
    <dgm:cxn modelId="{1F2752E6-D9A3-4908-B609-D7BC1262E78D}" type="presParOf" srcId="{B5D48B9B-5C11-4233-AD7E-885E38F0385E}" destId="{9399F154-0749-464C-8C06-B143A198F2BF}" srcOrd="1" destOrd="0" presId="urn:microsoft.com/office/officeart/2005/8/layout/gear1"/>
    <dgm:cxn modelId="{3AEFDFBC-A57B-4A06-A4DF-CC4BB9AB1B0A}" type="presParOf" srcId="{B5D48B9B-5C11-4233-AD7E-885E38F0385E}" destId="{8A28049D-B802-43E3-984C-DC8065EC4F50}" srcOrd="2" destOrd="0" presId="urn:microsoft.com/office/officeart/2005/8/layout/gear1"/>
    <dgm:cxn modelId="{FA9F7B1F-6E0D-4140-8D78-7D47CCFA2B30}" type="presParOf" srcId="{B5D48B9B-5C11-4233-AD7E-885E38F0385E}" destId="{1FAA076D-FC9B-4C2F-AD3F-09FE289B60B7}" srcOrd="3" destOrd="0" presId="urn:microsoft.com/office/officeart/2005/8/layout/gear1"/>
    <dgm:cxn modelId="{CD1BA2A8-28BF-4050-82A4-F87FA94768E2}" type="presParOf" srcId="{B5D48B9B-5C11-4233-AD7E-885E38F0385E}" destId="{661A2F8F-B618-44AB-8B56-2011316D2A55}" srcOrd="4" destOrd="0" presId="urn:microsoft.com/office/officeart/2005/8/layout/gear1"/>
    <dgm:cxn modelId="{48D18783-2E9A-4D61-B64D-1BCC9D8C7049}" type="presParOf" srcId="{B5D48B9B-5C11-4233-AD7E-885E38F0385E}" destId="{B4BC81BA-429A-4F2B-864B-2E920C192F91}" srcOrd="5" destOrd="0" presId="urn:microsoft.com/office/officeart/2005/8/layout/gear1"/>
    <dgm:cxn modelId="{D32B85C3-5E89-49BA-85ED-AB5FC85B4A66}" type="presParOf" srcId="{B5D48B9B-5C11-4233-AD7E-885E38F0385E}" destId="{66EB865C-1B3C-41BC-B33F-ECEA562E7383}" srcOrd="6" destOrd="0" presId="urn:microsoft.com/office/officeart/2005/8/layout/gear1"/>
    <dgm:cxn modelId="{FE5461F6-8217-4FDC-A57A-E0B620E44363}" type="presParOf" srcId="{B5D48B9B-5C11-4233-AD7E-885E38F0385E}" destId="{C5E995D7-4ACB-4D8E-B5B3-41E2DC080D7C}" srcOrd="7" destOrd="0" presId="urn:microsoft.com/office/officeart/2005/8/layout/gear1"/>
    <dgm:cxn modelId="{941B8D71-ADFC-4B66-995F-63FA9B0E6DE5}" type="presParOf" srcId="{B5D48B9B-5C11-4233-AD7E-885E38F0385E}" destId="{6F7497B0-0FEE-4843-978B-B666AD752CAC}" srcOrd="8" destOrd="0" presId="urn:microsoft.com/office/officeart/2005/8/layout/gear1"/>
    <dgm:cxn modelId="{8CFC8508-8916-47B6-B7B7-AD556F99A3C1}" type="presParOf" srcId="{B5D48B9B-5C11-4233-AD7E-885E38F0385E}" destId="{77036445-7079-48A6-B277-8B4A3A3BA216}" srcOrd="9" destOrd="0" presId="urn:microsoft.com/office/officeart/2005/8/layout/gear1"/>
    <dgm:cxn modelId="{98E3412A-1DE4-4B8D-8D3F-F3CFBD02A784}" type="presParOf" srcId="{B5D48B9B-5C11-4233-AD7E-885E38F0385E}" destId="{23C9AF5E-66B9-4554-84D9-960271242BB6}" srcOrd="10" destOrd="0" presId="urn:microsoft.com/office/officeart/2005/8/layout/gear1"/>
    <dgm:cxn modelId="{491C72C2-BB38-4991-9602-122AECF0B242}" type="presParOf" srcId="{B5D48B9B-5C11-4233-AD7E-885E38F0385E}" destId="{A848DB94-8D73-47FA-8EEB-CC81F4A864F6}" srcOrd="11" destOrd="0" presId="urn:microsoft.com/office/officeart/2005/8/layout/gear1"/>
    <dgm:cxn modelId="{09933013-BE76-465B-B414-F94E2DD36F97}" type="presParOf" srcId="{B5D48B9B-5C11-4233-AD7E-885E38F0385E}" destId="{2FA309BD-AE4B-4ACB-94A9-380C1D90F328}"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08170-EC07-4347-984E-E38072D1ED96}">
      <dsp:nvSpPr>
        <dsp:cNvPr id="0" name=""/>
        <dsp:cNvSpPr/>
      </dsp:nvSpPr>
      <dsp:spPr>
        <a:xfrm>
          <a:off x="4621530" y="1611630"/>
          <a:ext cx="1969770" cy="1969770"/>
        </a:xfrm>
        <a:prstGeom prst="gear9">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l-GR" sz="700" kern="1200" dirty="0">
              <a:solidFill>
                <a:srgbClr val="FF0000"/>
              </a:solidFill>
            </a:rPr>
            <a:t>ΗΘΙΚΗ ΣΥΝΕΙΔΗΣΗ</a:t>
          </a:r>
        </a:p>
      </dsp:txBody>
      <dsp:txXfrm>
        <a:off x="5017541" y="2073039"/>
        <a:ext cx="1177748" cy="1012503"/>
      </dsp:txXfrm>
    </dsp:sp>
    <dsp:sp modelId="{1FAA076D-FC9B-4C2F-AD3F-09FE289B60B7}">
      <dsp:nvSpPr>
        <dsp:cNvPr id="0" name=""/>
        <dsp:cNvSpPr/>
      </dsp:nvSpPr>
      <dsp:spPr>
        <a:xfrm>
          <a:off x="3475481" y="1146048"/>
          <a:ext cx="1432560" cy="1432560"/>
        </a:xfrm>
        <a:prstGeom prst="gear6">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l-GR" sz="700" kern="1200" dirty="0">
              <a:solidFill>
                <a:srgbClr val="FF0000"/>
              </a:solidFill>
            </a:rPr>
            <a:t>ΑΥΤΟΣΥΝΕΙΔΗΣΙΑ</a:t>
          </a:r>
        </a:p>
      </dsp:txBody>
      <dsp:txXfrm>
        <a:off x="3836132" y="1508879"/>
        <a:ext cx="711258" cy="706898"/>
      </dsp:txXfrm>
    </dsp:sp>
    <dsp:sp modelId="{66EB865C-1B3C-41BC-B33F-ECEA562E7383}">
      <dsp:nvSpPr>
        <dsp:cNvPr id="0" name=""/>
        <dsp:cNvSpPr/>
      </dsp:nvSpPr>
      <dsp:spPr>
        <a:xfrm rot="20700000">
          <a:off x="4277861" y="157727"/>
          <a:ext cx="1403616" cy="1403616"/>
        </a:xfrm>
        <a:prstGeom prst="gear6">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l-GR" sz="700" kern="1200" dirty="0">
              <a:solidFill>
                <a:srgbClr val="FF0000"/>
              </a:solidFill>
            </a:rPr>
            <a:t>ΑΝΤΙΚΕΙΜΕΝΟΥ</a:t>
          </a:r>
        </a:p>
      </dsp:txBody>
      <dsp:txXfrm rot="-20700000">
        <a:off x="4585715" y="465582"/>
        <a:ext cx="787908" cy="787908"/>
      </dsp:txXfrm>
    </dsp:sp>
    <dsp:sp modelId="{23C9AF5E-66B9-4554-84D9-960271242BB6}">
      <dsp:nvSpPr>
        <dsp:cNvPr id="0" name=""/>
        <dsp:cNvSpPr/>
      </dsp:nvSpPr>
      <dsp:spPr>
        <a:xfrm>
          <a:off x="4463455" y="1318137"/>
          <a:ext cx="2521305" cy="2521305"/>
        </a:xfrm>
        <a:prstGeom prst="circularArrow">
          <a:avLst>
            <a:gd name="adj1" fmla="val 4688"/>
            <a:gd name="adj2" fmla="val 299029"/>
            <a:gd name="adj3" fmla="val 2499662"/>
            <a:gd name="adj4" fmla="val 15897299"/>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48DB94-8D73-47FA-8EEB-CC81F4A864F6}">
      <dsp:nvSpPr>
        <dsp:cNvPr id="0" name=""/>
        <dsp:cNvSpPr/>
      </dsp:nvSpPr>
      <dsp:spPr>
        <a:xfrm>
          <a:off x="3221778" y="831706"/>
          <a:ext cx="1831886" cy="1831886"/>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FA309BD-AE4B-4ACB-94A9-380C1D90F328}">
      <dsp:nvSpPr>
        <dsp:cNvPr id="0" name=""/>
        <dsp:cNvSpPr/>
      </dsp:nvSpPr>
      <dsp:spPr>
        <a:xfrm>
          <a:off x="3953190" y="-147086"/>
          <a:ext cx="1975142" cy="1975142"/>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E0AD9-A842-4C2D-BCD1-3ACBABF17DE6}" type="datetimeFigureOut">
              <a:rPr lang="el-GR" smtClean="0"/>
              <a:t>18/9/2021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DC0DB-4715-454D-934F-A8611FAEBAAA}" type="slidenum">
              <a:rPr lang="el-GR" smtClean="0"/>
              <a:t>‹#›</a:t>
            </a:fld>
            <a:endParaRPr lang="el-GR"/>
          </a:p>
        </p:txBody>
      </p:sp>
    </p:spTree>
    <p:extLst>
      <p:ext uri="{BB962C8B-B14F-4D97-AF65-F5344CB8AC3E}">
        <p14:creationId xmlns:p14="http://schemas.microsoft.com/office/powerpoint/2010/main" val="2906966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9/18/2021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9/18/2021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9/18/2021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10C293-2661-4D55-9563-121DDE376BC4}"/>
              </a:ext>
            </a:extLst>
          </p:cNvPr>
          <p:cNvSpPr>
            <a:spLocks noGrp="1"/>
          </p:cNvSpPr>
          <p:nvPr>
            <p:ph type="ctrTitle"/>
          </p:nvPr>
        </p:nvSpPr>
        <p:spPr/>
        <p:txBody>
          <a:bodyPr/>
          <a:lstStyle/>
          <a:p>
            <a:r>
              <a:rPr lang="el-GR" dirty="0" err="1"/>
              <a:t>συνειδηση</a:t>
            </a:r>
            <a:endParaRPr lang="el-GR" dirty="0"/>
          </a:p>
        </p:txBody>
      </p:sp>
      <p:sp>
        <p:nvSpPr>
          <p:cNvPr id="3" name="Υπότιτλος 2">
            <a:extLst>
              <a:ext uri="{FF2B5EF4-FFF2-40B4-BE49-F238E27FC236}">
                <a16:creationId xmlns:a16="http://schemas.microsoft.com/office/drawing/2014/main" id="{819B40F5-2DC4-4BF9-839B-F241AFDA447C}"/>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93166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03BD5A-9A53-45BF-9125-C979FE61AE9C}"/>
              </a:ext>
            </a:extLst>
          </p:cNvPr>
          <p:cNvSpPr>
            <a:spLocks noGrp="1"/>
          </p:cNvSpPr>
          <p:nvPr>
            <p:ph type="title"/>
          </p:nvPr>
        </p:nvSpPr>
        <p:spPr/>
        <p:txBody>
          <a:bodyPr/>
          <a:lstStyle/>
          <a:p>
            <a:pPr algn="ctr"/>
            <a:r>
              <a:rPr lang="el-GR" dirty="0"/>
              <a:t>ΕΝΝΟΙΟΛΟΓΗΣΗ</a:t>
            </a:r>
          </a:p>
        </p:txBody>
      </p:sp>
      <p:sp>
        <p:nvSpPr>
          <p:cNvPr id="3" name="Θέση περιεχομένου 2">
            <a:extLst>
              <a:ext uri="{FF2B5EF4-FFF2-40B4-BE49-F238E27FC236}">
                <a16:creationId xmlns:a16="http://schemas.microsoft.com/office/drawing/2014/main" id="{5D86AE7A-BBDF-4B03-B9C9-39E781A7D6E9}"/>
              </a:ext>
            </a:extLst>
          </p:cNvPr>
          <p:cNvSpPr>
            <a:spLocks noGrp="1"/>
          </p:cNvSpPr>
          <p:nvPr>
            <p:ph sz="half" idx="1"/>
          </p:nvPr>
        </p:nvSpPr>
        <p:spPr>
          <a:xfrm>
            <a:off x="1353844" y="2285999"/>
            <a:ext cx="4447786" cy="3581401"/>
          </a:xfrm>
        </p:spPr>
        <p:txBody>
          <a:bodyPr/>
          <a:lstStyle/>
          <a:p>
            <a:r>
              <a:rPr lang="el-GR" dirty="0"/>
              <a:t>Πράττουμε κάτι και καταλαβαίνουμε ότι το πράττουμε , άρα έχουμε συνείδηση (</a:t>
            </a:r>
            <a:r>
              <a:rPr lang="en-US" dirty="0" err="1"/>
              <a:t>conscientia</a:t>
            </a:r>
            <a:r>
              <a:rPr lang="en-US" dirty="0"/>
              <a:t>) (Descartes).</a:t>
            </a:r>
          </a:p>
          <a:p>
            <a:pPr marL="0" indent="0">
              <a:buNone/>
            </a:pPr>
            <a:endParaRPr lang="el-GR" dirty="0"/>
          </a:p>
        </p:txBody>
      </p:sp>
      <p:sp>
        <p:nvSpPr>
          <p:cNvPr id="4" name="Θέση περιεχομένου 3">
            <a:extLst>
              <a:ext uri="{FF2B5EF4-FFF2-40B4-BE49-F238E27FC236}">
                <a16:creationId xmlns:a16="http://schemas.microsoft.com/office/drawing/2014/main" id="{52B47ECA-3FE5-46AE-A5D2-D10F35022F79}"/>
              </a:ext>
            </a:extLst>
          </p:cNvPr>
          <p:cNvSpPr>
            <a:spLocks noGrp="1"/>
          </p:cNvSpPr>
          <p:nvPr>
            <p:ph sz="half" idx="2"/>
          </p:nvPr>
        </p:nvSpPr>
        <p:spPr/>
        <p:txBody>
          <a:bodyPr/>
          <a:lstStyle/>
          <a:p>
            <a:r>
              <a:rPr lang="el-GR" dirty="0"/>
              <a:t>Η συνείδηση παράγει με αφετηρία την καθαρή εσωτερικότητα (</a:t>
            </a:r>
            <a:r>
              <a:rPr lang="en-US" dirty="0"/>
              <a:t>Leibniz), </a:t>
            </a:r>
            <a:r>
              <a:rPr lang="el-GR" dirty="0"/>
              <a:t>πέρα από τα όρια της συνείδησης μάς ξεφεύγει ο εαυτός</a:t>
            </a:r>
          </a:p>
        </p:txBody>
      </p:sp>
      <p:pic>
        <p:nvPicPr>
          <p:cNvPr id="1026" name="Picture 2" descr="René Descartes - Wikipedia">
            <a:extLst>
              <a:ext uri="{FF2B5EF4-FFF2-40B4-BE49-F238E27FC236}">
                <a16:creationId xmlns:a16="http://schemas.microsoft.com/office/drawing/2014/main" id="{B83A9EBF-C346-493A-AD35-7B0FD2D112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0710" y="3429000"/>
            <a:ext cx="14097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ottfried Wilhelm Leibniz - Wikipedia">
            <a:extLst>
              <a:ext uri="{FF2B5EF4-FFF2-40B4-BE49-F238E27FC236}">
                <a16:creationId xmlns:a16="http://schemas.microsoft.com/office/drawing/2014/main" id="{4B09A35D-FC88-4738-A937-99C5913C4A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8667" y="3721085"/>
            <a:ext cx="13906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51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F91936-9A33-4A5B-A712-0F8F87A0FAAB}"/>
              </a:ext>
            </a:extLst>
          </p:cNvPr>
          <p:cNvSpPr>
            <a:spLocks noGrp="1"/>
          </p:cNvSpPr>
          <p:nvPr>
            <p:ph type="title"/>
          </p:nvPr>
        </p:nvSpPr>
        <p:spPr/>
        <p:txBody>
          <a:bodyPr/>
          <a:lstStyle/>
          <a:p>
            <a:pPr algn="ctr"/>
            <a:r>
              <a:rPr lang="el-GR" dirty="0"/>
              <a:t>ΔΙΑΣΤΑΣΕΙΣ ΣΥΝΕΙΔΗΣΗΣ</a:t>
            </a:r>
          </a:p>
        </p:txBody>
      </p:sp>
      <p:graphicFrame>
        <p:nvGraphicFramePr>
          <p:cNvPr id="6" name="Θέση περιεχομένου 5">
            <a:extLst>
              <a:ext uri="{FF2B5EF4-FFF2-40B4-BE49-F238E27FC236}">
                <a16:creationId xmlns:a16="http://schemas.microsoft.com/office/drawing/2014/main" id="{9DB30A23-D03C-4CB4-8F3E-548E6C9E22DB}"/>
              </a:ext>
            </a:extLst>
          </p:cNvPr>
          <p:cNvGraphicFramePr>
            <a:graphicFrameLocks noGrp="1"/>
          </p:cNvGraphicFramePr>
          <p:nvPr>
            <p:ph idx="1"/>
            <p:extLst>
              <p:ext uri="{D42A27DB-BD31-4B8C-83A1-F6EECF244321}">
                <p14:modId xmlns:p14="http://schemas.microsoft.com/office/powerpoint/2010/main" val="2568233969"/>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841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B8AAB4-D32A-4A3A-B168-248D18BCB166}"/>
              </a:ext>
            </a:extLst>
          </p:cNvPr>
          <p:cNvSpPr>
            <a:spLocks noGrp="1"/>
          </p:cNvSpPr>
          <p:nvPr>
            <p:ph type="ctrTitle"/>
          </p:nvPr>
        </p:nvSpPr>
        <p:spPr/>
        <p:txBody>
          <a:bodyPr/>
          <a:lstStyle/>
          <a:p>
            <a:r>
              <a:rPr lang="el-GR" sz="5400" dirty="0"/>
              <a:t>Η  ΗΘΙΚΗ ΕΜΠΕΙΡΙΑ Ως ΣΗΜΕΙΟ Της ΣΥΝΕΙΔΗΣΗΣ</a:t>
            </a:r>
          </a:p>
        </p:txBody>
      </p:sp>
      <p:sp>
        <p:nvSpPr>
          <p:cNvPr id="3" name="Υπότιτλος 2">
            <a:extLst>
              <a:ext uri="{FF2B5EF4-FFF2-40B4-BE49-F238E27FC236}">
                <a16:creationId xmlns:a16="http://schemas.microsoft.com/office/drawing/2014/main" id="{3B059684-0434-46F1-8C80-41B35CA854E4}"/>
              </a:ext>
            </a:extLst>
          </p:cNvPr>
          <p:cNvSpPr>
            <a:spLocks noGrp="1"/>
          </p:cNvSpPr>
          <p:nvPr>
            <p:ph type="subTitle" idx="1"/>
          </p:nvPr>
        </p:nvSpPr>
        <p:spPr/>
        <p:txBody>
          <a:bodyPr/>
          <a:lstStyle/>
          <a:p>
            <a:r>
              <a:rPr lang="el-GR" dirty="0"/>
              <a:t>ΕΓΩ-ΜΟΝΑΔΑ                ΕΓΩ -ΟΜΗΡΟΣ </a:t>
            </a:r>
          </a:p>
        </p:txBody>
      </p:sp>
      <p:sp>
        <p:nvSpPr>
          <p:cNvPr id="4" name="Βέλος: Δεξιό 3">
            <a:extLst>
              <a:ext uri="{FF2B5EF4-FFF2-40B4-BE49-F238E27FC236}">
                <a16:creationId xmlns:a16="http://schemas.microsoft.com/office/drawing/2014/main" id="{6B180253-0D43-4A99-A8A5-0920500B71B6}"/>
              </a:ext>
            </a:extLst>
          </p:cNvPr>
          <p:cNvSpPr/>
          <p:nvPr/>
        </p:nvSpPr>
        <p:spPr>
          <a:xfrm>
            <a:off x="5548544" y="39860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73263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F3BB6F-E28B-4602-A485-9FA2CB7F5127}"/>
              </a:ext>
            </a:extLst>
          </p:cNvPr>
          <p:cNvSpPr>
            <a:spLocks noGrp="1"/>
          </p:cNvSpPr>
          <p:nvPr>
            <p:ph type="title"/>
          </p:nvPr>
        </p:nvSpPr>
        <p:spPr/>
        <p:txBody>
          <a:bodyPr/>
          <a:lstStyle/>
          <a:p>
            <a:pPr algn="ctr"/>
            <a:r>
              <a:rPr lang="el-GR" dirty="0"/>
              <a:t>ΤΟ ΕΊΝΑΙ ΚΑΙ ΤΟ ΜΗΔΕΝ</a:t>
            </a:r>
          </a:p>
        </p:txBody>
      </p:sp>
      <p:sp>
        <p:nvSpPr>
          <p:cNvPr id="3" name="Θέση περιεχομένου 2">
            <a:extLst>
              <a:ext uri="{FF2B5EF4-FFF2-40B4-BE49-F238E27FC236}">
                <a16:creationId xmlns:a16="http://schemas.microsoft.com/office/drawing/2014/main" id="{6F23507D-B627-4692-8023-D72430676D90}"/>
              </a:ext>
            </a:extLst>
          </p:cNvPr>
          <p:cNvSpPr>
            <a:spLocks noGrp="1"/>
          </p:cNvSpPr>
          <p:nvPr>
            <p:ph idx="1"/>
          </p:nvPr>
        </p:nvSpPr>
        <p:spPr/>
        <p:txBody>
          <a:bodyPr/>
          <a:lstStyle/>
          <a:p>
            <a:r>
              <a:rPr lang="el-GR" dirty="0"/>
              <a:t>Η ασυνειδησία της </a:t>
            </a:r>
            <a:r>
              <a:rPr lang="el-GR" dirty="0" err="1"/>
              <a:t>γεγονότητας</a:t>
            </a:r>
            <a:r>
              <a:rPr lang="el-GR" dirty="0"/>
              <a:t> με </a:t>
            </a:r>
            <a:r>
              <a:rPr lang="el-GR" dirty="0" err="1"/>
              <a:t>πραγμοποιεί</a:t>
            </a:r>
            <a:r>
              <a:rPr lang="el-GR" dirty="0"/>
              <a:t> </a:t>
            </a:r>
          </a:p>
          <a:p>
            <a:endParaRPr lang="el-GR" dirty="0"/>
          </a:p>
          <a:p>
            <a:pPr marL="0" indent="0">
              <a:buNone/>
            </a:pPr>
            <a:r>
              <a:rPr lang="el-GR" dirty="0"/>
              <a:t>				ΕΝΏ</a:t>
            </a:r>
          </a:p>
          <a:p>
            <a:r>
              <a:rPr lang="el-GR" dirty="0"/>
              <a:t>Η συνείδηση της υπερβατικότητας της </a:t>
            </a:r>
            <a:r>
              <a:rPr lang="el-GR" dirty="0" err="1"/>
              <a:t>γεγονότητάς</a:t>
            </a:r>
            <a:r>
              <a:rPr lang="el-GR" dirty="0"/>
              <a:t> μου θα καθορίσει το Υποκείμενο</a:t>
            </a:r>
          </a:p>
          <a:p>
            <a:endParaRPr lang="el-GR" dirty="0"/>
          </a:p>
          <a:p>
            <a:pPr marL="0" indent="0">
              <a:buNone/>
            </a:pPr>
            <a:r>
              <a:rPr lang="el-GR" dirty="0"/>
              <a:t>ΑΡΑ</a:t>
            </a:r>
          </a:p>
          <a:p>
            <a:pPr marL="0" indent="0">
              <a:buNone/>
            </a:pPr>
            <a:r>
              <a:rPr lang="el-GR" dirty="0"/>
              <a:t>Η ΣΥΝΕΙΔΗΣΗ = ΕΥΘΥΝΗ</a:t>
            </a:r>
          </a:p>
        </p:txBody>
      </p:sp>
    </p:spTree>
    <p:extLst>
      <p:ext uri="{BB962C8B-B14F-4D97-AF65-F5344CB8AC3E}">
        <p14:creationId xmlns:p14="http://schemas.microsoft.com/office/powerpoint/2010/main" val="41468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79B7AD-F246-47E0-B58D-76FB3205501B}"/>
              </a:ext>
            </a:extLst>
          </p:cNvPr>
          <p:cNvSpPr>
            <a:spLocks noGrp="1"/>
          </p:cNvSpPr>
          <p:nvPr>
            <p:ph type="title"/>
          </p:nvPr>
        </p:nvSpPr>
        <p:spPr/>
        <p:txBody>
          <a:bodyPr/>
          <a:lstStyle/>
          <a:p>
            <a:pPr algn="ctr"/>
            <a:r>
              <a:rPr lang="el-GR" dirty="0"/>
              <a:t>ΕΥΘΥΝΗ;</a:t>
            </a:r>
          </a:p>
        </p:txBody>
      </p:sp>
      <p:sp>
        <p:nvSpPr>
          <p:cNvPr id="3" name="Θέση περιεχομένου 2">
            <a:extLst>
              <a:ext uri="{FF2B5EF4-FFF2-40B4-BE49-F238E27FC236}">
                <a16:creationId xmlns:a16="http://schemas.microsoft.com/office/drawing/2014/main" id="{1487F7DE-FA5E-48BA-AADD-79A8F6F0271B}"/>
              </a:ext>
            </a:extLst>
          </p:cNvPr>
          <p:cNvSpPr>
            <a:spLocks noGrp="1"/>
          </p:cNvSpPr>
          <p:nvPr>
            <p:ph idx="1"/>
          </p:nvPr>
        </p:nvSpPr>
        <p:spPr/>
        <p:txBody>
          <a:bodyPr/>
          <a:lstStyle/>
          <a:p>
            <a:pPr>
              <a:buFont typeface="Wingdings" panose="05000000000000000000" pitchFamily="2" charset="2"/>
              <a:buChar char="Ø"/>
            </a:pPr>
            <a:endParaRPr lang="el-GR" dirty="0"/>
          </a:p>
          <a:p>
            <a:pPr>
              <a:buFont typeface="Wingdings" panose="05000000000000000000" pitchFamily="2" charset="2"/>
              <a:buChar char="Ø"/>
            </a:pPr>
            <a:r>
              <a:rPr lang="el-GR" dirty="0"/>
              <a:t>ΑΠΕΝΑΝΤΙ ΣΕ ΠΟΙΟΝ;</a:t>
            </a:r>
          </a:p>
          <a:p>
            <a:pPr>
              <a:buFont typeface="Wingdings" panose="05000000000000000000" pitchFamily="2" charset="2"/>
              <a:buChar char="Ø"/>
            </a:pPr>
            <a:endParaRPr lang="el-GR" dirty="0"/>
          </a:p>
          <a:p>
            <a:pPr>
              <a:buFont typeface="Wingdings" panose="05000000000000000000" pitchFamily="2" charset="2"/>
              <a:buChar char="Ø"/>
            </a:pPr>
            <a:r>
              <a:rPr lang="el-GR" dirty="0"/>
              <a:t>ΝΟΕΙΤΑΙ ΕΤΣΙ ΚΑΠΟΙΑ ΔΥΝΑΤΟΤΗΤΑ ΕΛΕΥΘΕΡΙΑΣ;</a:t>
            </a:r>
          </a:p>
        </p:txBody>
      </p:sp>
    </p:spTree>
    <p:extLst>
      <p:ext uri="{BB962C8B-B14F-4D97-AF65-F5344CB8AC3E}">
        <p14:creationId xmlns:p14="http://schemas.microsoft.com/office/powerpoint/2010/main" val="390724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315C10-98C2-4E2F-A7BC-C44561F1EF03}"/>
              </a:ext>
            </a:extLst>
          </p:cNvPr>
          <p:cNvSpPr>
            <a:spLocks noGrp="1"/>
          </p:cNvSpPr>
          <p:nvPr>
            <p:ph type="title"/>
          </p:nvPr>
        </p:nvSpPr>
        <p:spPr/>
        <p:txBody>
          <a:bodyPr/>
          <a:lstStyle/>
          <a:p>
            <a:r>
              <a:rPr lang="en-US" dirty="0" err="1"/>
              <a:t>Renaut</a:t>
            </a:r>
            <a:r>
              <a:rPr lang="en-US" dirty="0"/>
              <a:t>, A. (2017). </a:t>
            </a:r>
            <a:r>
              <a:rPr lang="el-GR" i="1" dirty="0"/>
              <a:t>Η Φιλοσοφία, </a:t>
            </a:r>
            <a:r>
              <a:rPr lang="el-GR" dirty="0"/>
              <a:t>σ. 58.</a:t>
            </a:r>
          </a:p>
        </p:txBody>
      </p:sp>
      <p:sp>
        <p:nvSpPr>
          <p:cNvPr id="3" name="Θέση περιεχομένου 2">
            <a:extLst>
              <a:ext uri="{FF2B5EF4-FFF2-40B4-BE49-F238E27FC236}">
                <a16:creationId xmlns:a16="http://schemas.microsoft.com/office/drawing/2014/main" id="{8099728C-B3DD-4A3B-BDDB-B0E34E8699D3}"/>
              </a:ext>
            </a:extLst>
          </p:cNvPr>
          <p:cNvSpPr>
            <a:spLocks noGrp="1"/>
          </p:cNvSpPr>
          <p:nvPr>
            <p:ph idx="1"/>
          </p:nvPr>
        </p:nvSpPr>
        <p:spPr/>
        <p:txBody>
          <a:bodyPr/>
          <a:lstStyle/>
          <a:p>
            <a:r>
              <a:rPr lang="el-GR" dirty="0"/>
              <a:t>[…] δεν θα έπρεπε άραγε να μελετήσουμε εκ νέου τη συνείδηση με βάση εκείνο το μοντέλο, που δεν είναι πλέον μονολογικό αλλά «διαλογικό», σύμφωνα με το οποίο οι συνειδήσεις συγκροτούνται κυριολεκτικά ως συνειδήσεις, δηλαδή θεμελιωδώς ως ηθικές συνειδήσεις, μέσα από τον διάλογο που συνάπτουν μεταξύ τους; […] μια ανανεωμένη φιλοσοφία της συνείδησης θα όφειλε πρωτίστως να αναδείξει ακόμη περισσότερο τη συνάρτηση μεταξύ «ηθικής συνείδησης και επικοινωνιακής δραστηριότητας».</a:t>
            </a:r>
          </a:p>
          <a:p>
            <a:pPr marL="0" indent="0">
              <a:buNone/>
            </a:pPr>
            <a:r>
              <a:rPr lang="el-GR" dirty="0"/>
              <a:t>ΕΡΩΤΗΣΗ</a:t>
            </a:r>
          </a:p>
          <a:p>
            <a:pPr marL="0" indent="0">
              <a:buNone/>
            </a:pPr>
            <a:r>
              <a:rPr lang="el-GR" dirty="0"/>
              <a:t>Πρόκειται  για ένα θέμα που λαμβάνει χώρα στο εσωτερικό ενός στοχασμού για το υποκείμενο ή </a:t>
            </a:r>
            <a:r>
              <a:rPr lang="el-GR" dirty="0" err="1"/>
              <a:t>εντασσεται</a:t>
            </a:r>
            <a:r>
              <a:rPr lang="el-GR" dirty="0"/>
              <a:t> στο πλαίσιο </a:t>
            </a:r>
            <a:r>
              <a:rPr lang="el-GR"/>
              <a:t>της επικοινωνίας;</a:t>
            </a:r>
            <a:endParaRPr lang="el-GR" dirty="0"/>
          </a:p>
        </p:txBody>
      </p:sp>
    </p:spTree>
    <p:extLst>
      <p:ext uri="{BB962C8B-B14F-4D97-AF65-F5344CB8AC3E}">
        <p14:creationId xmlns:p14="http://schemas.microsoft.com/office/powerpoint/2010/main" val="255153267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TF00001241</Template>
  <TotalTime>35</TotalTime>
  <Words>212</Words>
  <Application>Microsoft Office PowerPoint</Application>
  <PresentationFormat>Ευρεία οθόνη</PresentationFormat>
  <Paragraphs>27</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vt:i4>
      </vt:variant>
    </vt:vector>
  </HeadingPairs>
  <TitlesOfParts>
    <vt:vector size="11" baseType="lpstr">
      <vt:lpstr>Calibri</vt:lpstr>
      <vt:lpstr>Franklin Gothic Book</vt:lpstr>
      <vt:lpstr>Wingdings</vt:lpstr>
      <vt:lpstr>Crop</vt:lpstr>
      <vt:lpstr>συνειδηση</vt:lpstr>
      <vt:lpstr>ΕΝΝΟΙΟΛΟΓΗΣΗ</vt:lpstr>
      <vt:lpstr>ΔΙΑΣΤΑΣΕΙΣ ΣΥΝΕΙΔΗΣΗΣ</vt:lpstr>
      <vt:lpstr>Η  ΗΘΙΚΗ ΕΜΠΕΙΡΙΑ Ως ΣΗΜΕΙΟ Της ΣΥΝΕΙΔΗΣΗΣ</vt:lpstr>
      <vt:lpstr>ΤΟ ΕΊΝΑΙ ΚΑΙ ΤΟ ΜΗΔΕΝ</vt:lpstr>
      <vt:lpstr>ΕΥΘΥΝΗ;</vt:lpstr>
      <vt:lpstr>Renaut, A. (2017). Η Φιλοσοφία, σ. 58.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Φωτεινή Κυριακού</dc:creator>
  <cp:lastModifiedBy>Φωτεινή Κυριακού</cp:lastModifiedBy>
  <cp:revision>11</cp:revision>
  <dcterms:created xsi:type="dcterms:W3CDTF">2020-09-28T13:44:46Z</dcterms:created>
  <dcterms:modified xsi:type="dcterms:W3CDTF">2021-09-18T06:45:32Z</dcterms:modified>
</cp:coreProperties>
</file>