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1"/>
  </p:notesMasterIdLst>
  <p:handoutMasterIdLst>
    <p:handoutMasterId r:id="rId12"/>
  </p:handoutMasterIdLst>
  <p:sldIdLst>
    <p:sldId id="257" r:id="rId2"/>
    <p:sldId id="258" r:id="rId3"/>
    <p:sldId id="261" r:id="rId4"/>
    <p:sldId id="259" r:id="rId5"/>
    <p:sldId id="266" r:id="rId6"/>
    <p:sldId id="262" r:id="rId7"/>
    <p:sldId id="263" r:id="rId8"/>
    <p:sldId id="264" r:id="rId9"/>
    <p:sldId id="265" r:id="rId1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440" autoAdjust="0"/>
  </p:normalViewPr>
  <p:slideViewPr>
    <p:cSldViewPr snapToGrid="0">
      <p:cViewPr varScale="1">
        <p:scale>
          <a:sx n="86" d="100"/>
          <a:sy n="86" d="100"/>
        </p:scale>
        <p:origin x="56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38A0B5AA-2182-41E5-BEA9-19B21D9B04F2}"/>
    <pc:docChg chg="undo custSel addSld modSld sldOrd">
      <pc:chgData name="Φωτεινή Κυριακού" userId="70667911f1c7cc56" providerId="LiveId" clId="{38A0B5AA-2182-41E5-BEA9-19B21D9B04F2}" dt="2021-05-04T16:20:45.352" v="1998" actId="478"/>
      <pc:docMkLst>
        <pc:docMk/>
      </pc:docMkLst>
      <pc:sldChg chg="addSp delSp mod">
        <pc:chgData name="Φωτεινή Κυριακού" userId="70667911f1c7cc56" providerId="LiveId" clId="{38A0B5AA-2182-41E5-BEA9-19B21D9B04F2}" dt="2021-05-04T16:20:45.352" v="1998" actId="478"/>
        <pc:sldMkLst>
          <pc:docMk/>
          <pc:sldMk cId="1736693185" sldId="257"/>
        </pc:sldMkLst>
        <pc:spChg chg="del">
          <ac:chgData name="Φωτεινή Κυριακού" userId="70667911f1c7cc56" providerId="LiveId" clId="{38A0B5AA-2182-41E5-BEA9-19B21D9B04F2}" dt="2021-05-04T16:20:45.352" v="1998" actId="478"/>
          <ac:spMkLst>
            <pc:docMk/>
            <pc:sldMk cId="1736693185" sldId="257"/>
            <ac:spMk id="3" creationId="{C8722DDC-8EEE-4A06-8DFE-B44871EAA2CF}"/>
          </ac:spMkLst>
        </pc:spChg>
        <pc:picChg chg="add del">
          <ac:chgData name="Φωτεινή Κυριακού" userId="70667911f1c7cc56" providerId="LiveId" clId="{38A0B5AA-2182-41E5-BEA9-19B21D9B04F2}" dt="2021-05-04T16:20:40.783" v="1997" actId="478"/>
          <ac:picMkLst>
            <pc:docMk/>
            <pc:sldMk cId="1736693185" sldId="257"/>
            <ac:picMk id="5" creationId="{6D3BA21E-E6C8-4E14-8E53-C5DF567E9DFF}"/>
          </ac:picMkLst>
        </pc:picChg>
      </pc:sldChg>
      <pc:sldChg chg="modSp mod">
        <pc:chgData name="Φωτεινή Κυριακού" userId="70667911f1c7cc56" providerId="LiveId" clId="{38A0B5AA-2182-41E5-BEA9-19B21D9B04F2}" dt="2021-05-04T16:18:27.472" v="1893" actId="20577"/>
        <pc:sldMkLst>
          <pc:docMk/>
          <pc:sldMk cId="325232847" sldId="259"/>
        </pc:sldMkLst>
        <pc:spChg chg="mod">
          <ac:chgData name="Φωτεινή Κυριακού" userId="70667911f1c7cc56" providerId="LiveId" clId="{38A0B5AA-2182-41E5-BEA9-19B21D9B04F2}" dt="2021-05-04T16:18:27.472" v="1893" actId="20577"/>
          <ac:spMkLst>
            <pc:docMk/>
            <pc:sldMk cId="325232847" sldId="259"/>
            <ac:spMk id="2" creationId="{D19AB22F-67C9-4222-9454-F950FA7D854D}"/>
          </ac:spMkLst>
        </pc:spChg>
        <pc:spChg chg="mod">
          <ac:chgData name="Φωτεινή Κυριακού" userId="70667911f1c7cc56" providerId="LiveId" clId="{38A0B5AA-2182-41E5-BEA9-19B21D9B04F2}" dt="2021-05-04T16:17:48.375" v="1865" actId="20577"/>
          <ac:spMkLst>
            <pc:docMk/>
            <pc:sldMk cId="325232847" sldId="259"/>
            <ac:spMk id="3" creationId="{FD48BCF2-8D12-46B4-89D0-9369DA29A765}"/>
          </ac:spMkLst>
        </pc:spChg>
      </pc:sldChg>
      <pc:sldChg chg="modSp mod ord">
        <pc:chgData name="Φωτεινή Κυριακού" userId="70667911f1c7cc56" providerId="LiveId" clId="{38A0B5AA-2182-41E5-BEA9-19B21D9B04F2}" dt="2021-05-04T16:05:13.577" v="620"/>
        <pc:sldMkLst>
          <pc:docMk/>
          <pc:sldMk cId="2195975620" sldId="261"/>
        </pc:sldMkLst>
        <pc:spChg chg="mod">
          <ac:chgData name="Φωτεινή Κυριακού" userId="70667911f1c7cc56" providerId="LiveId" clId="{38A0B5AA-2182-41E5-BEA9-19B21D9B04F2}" dt="2021-05-04T16:05:05.694" v="618" actId="27636"/>
          <ac:spMkLst>
            <pc:docMk/>
            <pc:sldMk cId="2195975620" sldId="261"/>
            <ac:spMk id="3" creationId="{E2F9413E-54AF-49B3-91CF-BD4A6A5850A7}"/>
          </ac:spMkLst>
        </pc:spChg>
      </pc:sldChg>
      <pc:sldChg chg="modSp new mod">
        <pc:chgData name="Φωτεινή Κυριακού" userId="70667911f1c7cc56" providerId="LiveId" clId="{38A0B5AA-2182-41E5-BEA9-19B21D9B04F2}" dt="2021-05-04T16:20:11.952" v="1995" actId="947"/>
        <pc:sldMkLst>
          <pc:docMk/>
          <pc:sldMk cId="3151192846" sldId="266"/>
        </pc:sldMkLst>
        <pc:spChg chg="mod">
          <ac:chgData name="Φωτεινή Κυριακού" userId="70667911f1c7cc56" providerId="LiveId" clId="{38A0B5AA-2182-41E5-BEA9-19B21D9B04F2}" dt="2021-05-04T16:20:11.952" v="1995" actId="947"/>
          <ac:spMkLst>
            <pc:docMk/>
            <pc:sldMk cId="3151192846" sldId="266"/>
            <ac:spMk id="2" creationId="{DFE6A14E-2C90-4089-A6A2-0B8D711FB9E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EC5B5D-5655-4114-BBFA-771CC8E8E94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3E0F349-04C0-4586-9D84-1545144A89D6}">
      <dgm:prSet/>
      <dgm:spPr/>
      <dgm:t>
        <a:bodyPr/>
        <a:lstStyle/>
        <a:p>
          <a:r>
            <a:rPr lang="el-GR"/>
            <a:t>Περιγράφει τη σφαίρα του πολιτισμικού στοιχείου σε αντίθεση με ό,τι ονομάζουμε φύση.</a:t>
          </a:r>
          <a:endParaRPr lang="en-US"/>
        </a:p>
      </dgm:t>
    </dgm:pt>
    <dgm:pt modelId="{696B22FE-CE74-4E4B-99F3-F5CC3751BA36}" type="parTrans" cxnId="{D1F5DEDF-CBB5-47D7-84CB-1291952A8265}">
      <dgm:prSet/>
      <dgm:spPr/>
      <dgm:t>
        <a:bodyPr/>
        <a:lstStyle/>
        <a:p>
          <a:endParaRPr lang="en-US"/>
        </a:p>
      </dgm:t>
    </dgm:pt>
    <dgm:pt modelId="{C5E6A1A8-A75F-41DC-A805-B836C70987D4}" type="sibTrans" cxnId="{D1F5DEDF-CBB5-47D7-84CB-1291952A8265}">
      <dgm:prSet/>
      <dgm:spPr/>
      <dgm:t>
        <a:bodyPr/>
        <a:lstStyle/>
        <a:p>
          <a:endParaRPr lang="en-US"/>
        </a:p>
      </dgm:t>
    </dgm:pt>
    <dgm:pt modelId="{6126BEF2-EE6E-4025-AAB0-E5B6ECBE9B98}">
      <dgm:prSet/>
      <dgm:spPr/>
      <dgm:t>
        <a:bodyPr/>
        <a:lstStyle/>
        <a:p>
          <a:r>
            <a:rPr lang="el-GR"/>
            <a:t>Στον ενικό: ο άνθρωπος αξιοποιεί τις γλωσσικές, διανοητικές, πνευματικές, ηθικές και καλλιτεχνικές ικανότητές του. Έτσι, καθιστά ικανή την ανάδυση γλωσσών, γνώσεων επιστημονικού, τεχνικού, φιλοσοφικού, θρησκευτικού χαρακτήρα, ή έργων τέχνης. ΔΙΑΣΤΑΣΗ ΑΝΘΡΩΠΙΝΟΤΗΤΑΣ</a:t>
          </a:r>
          <a:endParaRPr lang="en-US"/>
        </a:p>
      </dgm:t>
    </dgm:pt>
    <dgm:pt modelId="{9E65D45B-51E4-40CF-BCA8-95DB1F4894EE}" type="parTrans" cxnId="{A640186D-8FCC-45BE-80E6-BE1A96DD0D1E}">
      <dgm:prSet/>
      <dgm:spPr/>
      <dgm:t>
        <a:bodyPr/>
        <a:lstStyle/>
        <a:p>
          <a:endParaRPr lang="en-US"/>
        </a:p>
      </dgm:t>
    </dgm:pt>
    <dgm:pt modelId="{13B5713F-4002-4494-8936-308E3F99AA22}" type="sibTrans" cxnId="{A640186D-8FCC-45BE-80E6-BE1A96DD0D1E}">
      <dgm:prSet/>
      <dgm:spPr/>
      <dgm:t>
        <a:bodyPr/>
        <a:lstStyle/>
        <a:p>
          <a:endParaRPr lang="en-US"/>
        </a:p>
      </dgm:t>
    </dgm:pt>
    <dgm:pt modelId="{70129ADC-1F38-4AC3-AD19-90CF4A116EB4}">
      <dgm:prSet/>
      <dgm:spPr/>
      <dgm:t>
        <a:bodyPr/>
        <a:lstStyle/>
        <a:p>
          <a:r>
            <a:rPr lang="el-GR"/>
            <a:t>Στον πληθυντικό: το σύνολο των ειδικών πολιτισμικών εκφάνσεων μιας ανθρώπινης ομάδας. ΔΙΑΦΟΡΟΠΟΙΗΣΗ.</a:t>
          </a:r>
          <a:endParaRPr lang="en-US"/>
        </a:p>
      </dgm:t>
    </dgm:pt>
    <dgm:pt modelId="{1517594C-DB3D-41B0-A9EC-B48F105EEE03}" type="parTrans" cxnId="{659A41AA-73CB-4564-B00D-04C2B0424116}">
      <dgm:prSet/>
      <dgm:spPr/>
      <dgm:t>
        <a:bodyPr/>
        <a:lstStyle/>
        <a:p>
          <a:endParaRPr lang="en-US"/>
        </a:p>
      </dgm:t>
    </dgm:pt>
    <dgm:pt modelId="{76857E55-163E-4A25-9085-CF52EC6EDDE9}" type="sibTrans" cxnId="{659A41AA-73CB-4564-B00D-04C2B0424116}">
      <dgm:prSet/>
      <dgm:spPr/>
      <dgm:t>
        <a:bodyPr/>
        <a:lstStyle/>
        <a:p>
          <a:endParaRPr lang="en-US"/>
        </a:p>
      </dgm:t>
    </dgm:pt>
    <dgm:pt modelId="{3485E2FB-2947-4CB0-8D73-DEE998596DAE}" type="pres">
      <dgm:prSet presAssocID="{CFEC5B5D-5655-4114-BBFA-771CC8E8E940}" presName="linear" presStyleCnt="0">
        <dgm:presLayoutVars>
          <dgm:animLvl val="lvl"/>
          <dgm:resizeHandles val="exact"/>
        </dgm:presLayoutVars>
      </dgm:prSet>
      <dgm:spPr/>
    </dgm:pt>
    <dgm:pt modelId="{E57FABFD-B20E-42F2-A0D3-C1DFA09DC7D6}" type="pres">
      <dgm:prSet presAssocID="{63E0F349-04C0-4586-9D84-1545144A89D6}" presName="parentText" presStyleLbl="node1" presStyleIdx="0" presStyleCnt="3">
        <dgm:presLayoutVars>
          <dgm:chMax val="0"/>
          <dgm:bulletEnabled val="1"/>
        </dgm:presLayoutVars>
      </dgm:prSet>
      <dgm:spPr/>
    </dgm:pt>
    <dgm:pt modelId="{20A3D5FE-D580-467B-9A96-ACFC36D23B57}" type="pres">
      <dgm:prSet presAssocID="{C5E6A1A8-A75F-41DC-A805-B836C70987D4}" presName="spacer" presStyleCnt="0"/>
      <dgm:spPr/>
    </dgm:pt>
    <dgm:pt modelId="{125258D6-03C0-4173-A574-00BDECDA1BA2}" type="pres">
      <dgm:prSet presAssocID="{6126BEF2-EE6E-4025-AAB0-E5B6ECBE9B98}" presName="parentText" presStyleLbl="node1" presStyleIdx="1" presStyleCnt="3">
        <dgm:presLayoutVars>
          <dgm:chMax val="0"/>
          <dgm:bulletEnabled val="1"/>
        </dgm:presLayoutVars>
      </dgm:prSet>
      <dgm:spPr/>
    </dgm:pt>
    <dgm:pt modelId="{B2B706F4-CB95-4FDD-B21C-88A4D21597D4}" type="pres">
      <dgm:prSet presAssocID="{13B5713F-4002-4494-8936-308E3F99AA22}" presName="spacer" presStyleCnt="0"/>
      <dgm:spPr/>
    </dgm:pt>
    <dgm:pt modelId="{70AFE992-8E62-4F3E-A5A3-B743CA34786F}" type="pres">
      <dgm:prSet presAssocID="{70129ADC-1F38-4AC3-AD19-90CF4A116EB4}" presName="parentText" presStyleLbl="node1" presStyleIdx="2" presStyleCnt="3">
        <dgm:presLayoutVars>
          <dgm:chMax val="0"/>
          <dgm:bulletEnabled val="1"/>
        </dgm:presLayoutVars>
      </dgm:prSet>
      <dgm:spPr/>
    </dgm:pt>
  </dgm:ptLst>
  <dgm:cxnLst>
    <dgm:cxn modelId="{17B24039-4186-4AEE-95D3-41FDB04C726B}" type="presOf" srcId="{6126BEF2-EE6E-4025-AAB0-E5B6ECBE9B98}" destId="{125258D6-03C0-4173-A574-00BDECDA1BA2}" srcOrd="0" destOrd="0" presId="urn:microsoft.com/office/officeart/2005/8/layout/vList2"/>
    <dgm:cxn modelId="{D5B7335E-370B-4F40-940B-4EB6B51B0DD1}" type="presOf" srcId="{70129ADC-1F38-4AC3-AD19-90CF4A116EB4}" destId="{70AFE992-8E62-4F3E-A5A3-B743CA34786F}" srcOrd="0" destOrd="0" presId="urn:microsoft.com/office/officeart/2005/8/layout/vList2"/>
    <dgm:cxn modelId="{A640186D-8FCC-45BE-80E6-BE1A96DD0D1E}" srcId="{CFEC5B5D-5655-4114-BBFA-771CC8E8E940}" destId="{6126BEF2-EE6E-4025-AAB0-E5B6ECBE9B98}" srcOrd="1" destOrd="0" parTransId="{9E65D45B-51E4-40CF-BCA8-95DB1F4894EE}" sibTransId="{13B5713F-4002-4494-8936-308E3F99AA22}"/>
    <dgm:cxn modelId="{659A41AA-73CB-4564-B00D-04C2B0424116}" srcId="{CFEC5B5D-5655-4114-BBFA-771CC8E8E940}" destId="{70129ADC-1F38-4AC3-AD19-90CF4A116EB4}" srcOrd="2" destOrd="0" parTransId="{1517594C-DB3D-41B0-A9EC-B48F105EEE03}" sibTransId="{76857E55-163E-4A25-9085-CF52EC6EDDE9}"/>
    <dgm:cxn modelId="{80615DB8-85ED-440A-9A30-5F82B45BE0BC}" type="presOf" srcId="{63E0F349-04C0-4586-9D84-1545144A89D6}" destId="{E57FABFD-B20E-42F2-A0D3-C1DFA09DC7D6}" srcOrd="0" destOrd="0" presId="urn:microsoft.com/office/officeart/2005/8/layout/vList2"/>
    <dgm:cxn modelId="{D63729D1-E082-40C2-A0FF-67164F50E06B}" type="presOf" srcId="{CFEC5B5D-5655-4114-BBFA-771CC8E8E940}" destId="{3485E2FB-2947-4CB0-8D73-DEE998596DAE}" srcOrd="0" destOrd="0" presId="urn:microsoft.com/office/officeart/2005/8/layout/vList2"/>
    <dgm:cxn modelId="{D1F5DEDF-CBB5-47D7-84CB-1291952A8265}" srcId="{CFEC5B5D-5655-4114-BBFA-771CC8E8E940}" destId="{63E0F349-04C0-4586-9D84-1545144A89D6}" srcOrd="0" destOrd="0" parTransId="{696B22FE-CE74-4E4B-99F3-F5CC3751BA36}" sibTransId="{C5E6A1A8-A75F-41DC-A805-B836C70987D4}"/>
    <dgm:cxn modelId="{0599BD31-C6A6-4053-9C95-E892F6391264}" type="presParOf" srcId="{3485E2FB-2947-4CB0-8D73-DEE998596DAE}" destId="{E57FABFD-B20E-42F2-A0D3-C1DFA09DC7D6}" srcOrd="0" destOrd="0" presId="urn:microsoft.com/office/officeart/2005/8/layout/vList2"/>
    <dgm:cxn modelId="{56E495A1-99BB-446C-AAF4-49544AF15939}" type="presParOf" srcId="{3485E2FB-2947-4CB0-8D73-DEE998596DAE}" destId="{20A3D5FE-D580-467B-9A96-ACFC36D23B57}" srcOrd="1" destOrd="0" presId="urn:microsoft.com/office/officeart/2005/8/layout/vList2"/>
    <dgm:cxn modelId="{C6B353C4-AA0A-419D-9882-336BBCAE52A7}" type="presParOf" srcId="{3485E2FB-2947-4CB0-8D73-DEE998596DAE}" destId="{125258D6-03C0-4173-A574-00BDECDA1BA2}" srcOrd="2" destOrd="0" presId="urn:microsoft.com/office/officeart/2005/8/layout/vList2"/>
    <dgm:cxn modelId="{B24E9724-11DA-4F4C-9F32-811C0C1D36A8}" type="presParOf" srcId="{3485E2FB-2947-4CB0-8D73-DEE998596DAE}" destId="{B2B706F4-CB95-4FDD-B21C-88A4D21597D4}" srcOrd="3" destOrd="0" presId="urn:microsoft.com/office/officeart/2005/8/layout/vList2"/>
    <dgm:cxn modelId="{AC78A072-F53F-4178-BEFB-8EC524E7AF63}" type="presParOf" srcId="{3485E2FB-2947-4CB0-8D73-DEE998596DAE}" destId="{70AFE992-8E62-4F3E-A5A3-B743CA34786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7FABFD-B20E-42F2-A0D3-C1DFA09DC7D6}">
      <dsp:nvSpPr>
        <dsp:cNvPr id="0" name=""/>
        <dsp:cNvSpPr/>
      </dsp:nvSpPr>
      <dsp:spPr>
        <a:xfrm>
          <a:off x="0" y="294540"/>
          <a:ext cx="10058399" cy="10503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Περιγράφει τη σφαίρα του πολιτισμικού στοιχείου σε αντίθεση με ό,τι ονομάζουμε φύση.</a:t>
          </a:r>
          <a:endParaRPr lang="en-US" sz="1900" kern="1200"/>
        </a:p>
      </dsp:txBody>
      <dsp:txXfrm>
        <a:off x="51275" y="345815"/>
        <a:ext cx="9955849" cy="947817"/>
      </dsp:txXfrm>
    </dsp:sp>
    <dsp:sp modelId="{125258D6-03C0-4173-A574-00BDECDA1BA2}">
      <dsp:nvSpPr>
        <dsp:cNvPr id="0" name=""/>
        <dsp:cNvSpPr/>
      </dsp:nvSpPr>
      <dsp:spPr>
        <a:xfrm>
          <a:off x="0" y="1399628"/>
          <a:ext cx="10058399" cy="10503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Στον ενικό: ο άνθρωπος αξιοποιεί τις γλωσσικές, διανοητικές, πνευματικές, ηθικές και καλλιτεχνικές ικανότητές του. Έτσι, καθιστά ικανή την ανάδυση γλωσσών, γνώσεων επιστημονικού, τεχνικού, φιλοσοφικού, θρησκευτικού χαρακτήρα, ή έργων τέχνης. ΔΙΑΣΤΑΣΗ ΑΝΘΡΩΠΙΝΟΤΗΤΑΣ</a:t>
          </a:r>
          <a:endParaRPr lang="en-US" sz="1900" kern="1200"/>
        </a:p>
      </dsp:txBody>
      <dsp:txXfrm>
        <a:off x="51275" y="1450903"/>
        <a:ext cx="9955849" cy="947817"/>
      </dsp:txXfrm>
    </dsp:sp>
    <dsp:sp modelId="{70AFE992-8E62-4F3E-A5A3-B743CA34786F}">
      <dsp:nvSpPr>
        <dsp:cNvPr id="0" name=""/>
        <dsp:cNvSpPr/>
      </dsp:nvSpPr>
      <dsp:spPr>
        <a:xfrm>
          <a:off x="0" y="2504715"/>
          <a:ext cx="10058399" cy="10503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Στον πληθυντικό: το σύνολο των ειδικών πολιτισμικών εκφάνσεων μιας ανθρώπινης ομάδας. ΔΙΑΦΟΡΟΠΟΙΗΣΗ.</a:t>
          </a:r>
          <a:endParaRPr lang="en-US" sz="1900" kern="1200"/>
        </a:p>
      </dsp:txBody>
      <dsp:txXfrm>
        <a:off x="51275" y="2555990"/>
        <a:ext cx="9955849" cy="94781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56F51AF-A732-4B95-AD80-88A162DEE581}" type="datetime1">
              <a:rPr lang="el-GR" smtClean="0"/>
              <a:t>4/5/2021</a:t>
            </a:fld>
            <a:endParaRPr lang="en-US"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D069EF6C-D7CA-4F0B-BF31-83834918D93B}" type="datetime1">
              <a:rPr lang="el-GR" smtClean="0"/>
              <a:t>4/5/2021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
              <a:t>Κάντε κλικ για επεξεργασία των στυλ κειμένου του υποδείγματος</a:t>
            </a:r>
            <a:endParaRPr lang="en-US"/>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5" name="Ορθογώνιο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10" name="Ορθογώνιο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Ορθογώνιο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Ορθογώνιο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Ομάδα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Ευθεία γραμμή σύνδεσης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Τίτλος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Υπότιτλος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a:t>Κάντε κλικ για να επεξεργαστείτε τον υπότιτλο του υποδείγματος</a:t>
            </a:r>
            <a:endParaRPr lang="en-US" dirty="0"/>
          </a:p>
        </p:txBody>
      </p:sp>
      <p:sp>
        <p:nvSpPr>
          <p:cNvPr id="20" name="Θέση ημερομηνίας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58AFCD6D-186F-4CB1-A992-04633AC8A8C3}" type="datetime1">
              <a:rPr lang="el-GR" smtClean="0"/>
              <a:t>4/5/2021</a:t>
            </a:fld>
            <a:endParaRPr lang="en-US" dirty="0"/>
          </a:p>
        </p:txBody>
      </p:sp>
      <p:sp>
        <p:nvSpPr>
          <p:cNvPr id="21" name="Σύμβολο κράτησης θέσης υποσέλιδου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22" name="Σύμβολο κράτησης θέσης αριθμού διαφάνειας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7D8ECF41-DDC8-4B30-8D26-EF64C934BA07}" type="datetime1">
              <a:rPr lang="el-GR" smtClean="0"/>
              <a:t>4/5/2021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991600" y="762000"/>
            <a:ext cx="2362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ατακόρυφου κειμένου 2"/>
          <p:cNvSpPr>
            <a:spLocks noGrp="1"/>
          </p:cNvSpPr>
          <p:nvPr>
            <p:ph type="body" orient="vert" idx="1"/>
          </p:nvPr>
        </p:nvSpPr>
        <p:spPr>
          <a:xfrm>
            <a:off x="838200" y="762000"/>
            <a:ext cx="8077200" cy="5257800"/>
          </a:xfrm>
        </p:spPr>
        <p:txBody>
          <a:bodyPr vert="eaVert"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28F978-E265-4C28-B13C-7CC9AF31FB44}" type="datetime1">
              <a:rPr lang="el-GR" smtClean="0"/>
              <a:t>4/5/2021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ημερομηνίας 3"/>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22EF7337-642E-41C0-A996-E878DE5B1E2D}" type="datetime1">
              <a:rPr lang="el-GR" smtClean="0"/>
              <a:t>4/5/2021</a:t>
            </a:fld>
            <a:endParaRPr lang="en-US"/>
          </a:p>
        </p:txBody>
      </p:sp>
      <p:sp>
        <p:nvSpPr>
          <p:cNvPr id="5" name="Θέση υποσέλιδου 4"/>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6" name="Θέση αριθμού διαφάνειας 5"/>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useBgFill="1">
        <p:nvSpPr>
          <p:cNvPr id="23" name="Ορθογώνιο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Ορθογώνιο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Ορθογώνιο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grpSp>
        <p:nvGrpSpPr>
          <p:cNvPr id="16" name="Ομάδα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Ευθεία γραμμή σύνδεσης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Θέση κειμένου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latin typeface="Tahoma" panose="020B0604030504040204" pitchFamily="34" charset="0"/>
                <a:ea typeface="Tahoma" panose="020B0604030504040204" pitchFamily="34" charset="0"/>
                <a:cs typeface="Tahoma" panose="020B0604030504040204" pitchFamily="34" charset="0"/>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a:t>Στυλ κειμένου υποδείγματος</a:t>
            </a:r>
          </a:p>
        </p:txBody>
      </p:sp>
      <p:sp>
        <p:nvSpPr>
          <p:cNvPr id="4" name="Θέση ημερομηνίας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Tahoma" panose="020B0604030504040204" pitchFamily="34" charset="0"/>
                <a:ea typeface="Tahoma" panose="020B0604030504040204" pitchFamily="34" charset="0"/>
                <a:cs typeface="Tahoma" panose="020B0604030504040204" pitchFamily="34" charset="0"/>
              </a:defRPr>
            </a:lvl1pPr>
          </a:lstStyle>
          <a:p>
            <a:fld id="{C4726F15-017D-47C2-A8E2-C8FB3AD810B8}" type="datetime1">
              <a:rPr lang="el-GR" smtClean="0"/>
              <a:t>4/5/2021</a:t>
            </a:fld>
            <a:endParaRPr dirty="0"/>
          </a:p>
        </p:txBody>
      </p:sp>
      <p:sp>
        <p:nvSpPr>
          <p:cNvPr id="5" name="Θέση υποσέλιδου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Τίτλος 7"/>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sz="half" idx="1"/>
          </p:nvPr>
        </p:nvSpPr>
        <p:spPr>
          <a:xfrm>
            <a:off x="106680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περιεχομένου 3"/>
          <p:cNvSpPr>
            <a:spLocks noGrp="1"/>
          </p:cNvSpPr>
          <p:nvPr>
            <p:ph sz="half" idx="2"/>
          </p:nvPr>
        </p:nvSpPr>
        <p:spPr>
          <a:xfrm>
            <a:off x="6461760" y="2103120"/>
            <a:ext cx="4663440" cy="3749040"/>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5" name="Θέση ημερομηνίας 4"/>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A47ADBAD-8C7A-4EC0-9718-CA6DB5272FEE}" type="datetime1">
              <a:rPr lang="el-GR" smtClean="0"/>
              <a:t>4/5/2021</a:t>
            </a:fld>
            <a:endParaRPr lang="en-US"/>
          </a:p>
        </p:txBody>
      </p:sp>
      <p:sp>
        <p:nvSpPr>
          <p:cNvPr id="6" name="Θέση υποσέλιδου 5"/>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7" name="Θέση αριθμού διαφάνειας 6"/>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κειμένου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4" name="Θέση περιεχομένου 3"/>
          <p:cNvSpPr>
            <a:spLocks noGrp="1"/>
          </p:cNvSpPr>
          <p:nvPr>
            <p:ph sz="half" idx="2"/>
          </p:nvPr>
        </p:nvSpPr>
        <p:spPr>
          <a:xfrm>
            <a:off x="1069848" y="2792472"/>
            <a:ext cx="4663440" cy="3163825"/>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5" name="Θέση κειμένου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a:t>Στυλ κειμένου υποδείγματος</a:t>
            </a:r>
          </a:p>
        </p:txBody>
      </p:sp>
      <p:sp>
        <p:nvSpPr>
          <p:cNvPr id="6" name="Θέση περιεχομένου 5"/>
          <p:cNvSpPr>
            <a:spLocks noGrp="1"/>
          </p:cNvSpPr>
          <p:nvPr>
            <p:ph sz="quarter" idx="4"/>
          </p:nvPr>
        </p:nvSpPr>
        <p:spPr>
          <a:xfrm>
            <a:off x="6458712" y="2792471"/>
            <a:ext cx="4663440" cy="3164509"/>
          </a:xfrm>
        </p:spPr>
        <p:txBody>
          <a:bodyPr rtlCol="0"/>
          <a:lstStyle>
            <a:lvl1pPr>
              <a:defRPr sz="18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l"/>
          </a:p>
        </p:txBody>
      </p:sp>
      <p:sp>
        <p:nvSpPr>
          <p:cNvPr id="7" name="Θέση ημερομηνίας 6"/>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8028775A-533D-4449-9986-9EFA972C7D2A}" type="datetime1">
              <a:rPr lang="el-GR" smtClean="0"/>
              <a:t>4/5/2021</a:t>
            </a:fld>
            <a:endParaRPr lang="en-US"/>
          </a:p>
        </p:txBody>
      </p:sp>
      <p:sp>
        <p:nvSpPr>
          <p:cNvPr id="8" name="Θέση υποσέλιδου 7"/>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9" name="Θέση αριθμού διαφάνειας 8"/>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ημερομηνίας 2"/>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C966C6D0-2DBD-4904-AD46-9927370509CC}" type="datetime1">
              <a:rPr lang="el-GR" smtClean="0"/>
              <a:t>4/5/2021</a:t>
            </a:fld>
            <a:endParaRPr lang="en-US"/>
          </a:p>
        </p:txBody>
      </p:sp>
      <p:sp>
        <p:nvSpPr>
          <p:cNvPr id="4" name="Θέση υποσέλιδου 3"/>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5" name="Θέση αριθμού διαφάνειας 4"/>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5E55D1BC-25AA-49FA-931F-2B51A7604E1A}" type="datetime1">
              <a:rPr lang="el-GR" smtClean="0"/>
              <a:t>4/5/2021</a:t>
            </a:fld>
            <a:endParaRPr lang="en-US"/>
          </a:p>
        </p:txBody>
      </p:sp>
      <p:sp>
        <p:nvSpPr>
          <p:cNvPr id="3" name="Θέση υποσέλιδου 2"/>
          <p:cNvSpPr>
            <a:spLocks noGrp="1"/>
          </p:cNvSpPr>
          <p:nvPr>
            <p:ph type="ftr" sz="quarter" idx="11"/>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4" name="Θέση αριθμού διαφάνειας 3"/>
          <p:cNvSpPr>
            <a:spLocks noGrp="1"/>
          </p:cNvSpPr>
          <p:nvPr>
            <p:ph type="sldNum" sz="quarter" idx="12"/>
          </p:nvPr>
        </p:nvSpPr>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0" name="Ορθογώνιο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Ορθογώνιο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600" b="0" kern="1200" cap="none" spc="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3" name="Θέση περιεχομένου 2"/>
          <p:cNvSpPr>
            <a:spLocks noGrp="1"/>
          </p:cNvSpPr>
          <p:nvPr>
            <p:ph idx="1"/>
          </p:nvPr>
        </p:nvSpPr>
        <p:spPr>
          <a:xfrm>
            <a:off x="685800" y="609600"/>
            <a:ext cx="6858000" cy="5334000"/>
          </a:xfrm>
        </p:spPr>
        <p:txBody>
          <a:bodyPr rtlCol="0"/>
          <a:lstStyle>
            <a:lvl1pPr>
              <a:defRPr sz="1900">
                <a:latin typeface="Tahoma" panose="020B0604030504040204" pitchFamily="34" charset="0"/>
                <a:ea typeface="Tahoma" panose="020B0604030504040204" pitchFamily="34" charset="0"/>
                <a:cs typeface="Tahoma" panose="020B0604030504040204" pitchFamily="34" charset="0"/>
              </a:defRPr>
            </a:lvl1pPr>
            <a:lvl2pPr>
              <a:defRPr sz="1600">
                <a:latin typeface="Tahoma" panose="020B0604030504040204" pitchFamily="34" charset="0"/>
                <a:ea typeface="Tahoma" panose="020B0604030504040204" pitchFamily="34" charset="0"/>
                <a:cs typeface="Tahoma" panose="020B0604030504040204" pitchFamily="34" charset="0"/>
              </a:defRPr>
            </a:lvl2pPr>
            <a:lvl3pPr>
              <a:defRPr sz="1400">
                <a:latin typeface="Tahoma" panose="020B0604030504040204" pitchFamily="34" charset="0"/>
                <a:ea typeface="Tahoma" panose="020B0604030504040204" pitchFamily="34" charset="0"/>
                <a:cs typeface="Tahoma" panose="020B0604030504040204" pitchFamily="34" charset="0"/>
              </a:defRPr>
            </a:lvl3pPr>
            <a:lvl4pPr>
              <a:defRPr sz="1400">
                <a:latin typeface="Tahoma" panose="020B0604030504040204" pitchFamily="34" charset="0"/>
                <a:ea typeface="Tahoma" panose="020B0604030504040204" pitchFamily="34" charset="0"/>
                <a:cs typeface="Tahoma" panose="020B0604030504040204" pitchFamily="34" charset="0"/>
              </a:defRPr>
            </a:lvl4pPr>
            <a:lvl5pPr>
              <a:defRPr sz="1400">
                <a:latin typeface="Tahoma" panose="020B0604030504040204" pitchFamily="34" charset="0"/>
                <a:ea typeface="Tahoma" panose="020B0604030504040204" pitchFamily="34" charset="0"/>
                <a:cs typeface="Tahoma" panose="020B0604030504040204" pitchFamily="34" charset="0"/>
              </a:defRPr>
            </a:lvl5pPr>
            <a:lvl6pPr>
              <a:defRPr sz="1400"/>
            </a:lvl6pPr>
            <a:lvl7pPr>
              <a:defRPr sz="1400"/>
            </a:lvl7pPr>
            <a:lvl8pPr>
              <a:defRPr sz="1400"/>
            </a:lvl8pPr>
            <a:lvl9pPr>
              <a:defRPr sz="1400"/>
            </a:lvl9pPr>
          </a:lstStyle>
          <a:p>
            <a:pPr lvl="0" rtl="0"/>
            <a:r>
              <a:rPr lang="el-GR"/>
              <a:t>Στυλ κειμένου υποδείγματος</a:t>
            </a:r>
          </a:p>
          <a:p>
            <a:pPr lvl="1" rtl="0"/>
            <a:r>
              <a:rPr lang="el-GR"/>
              <a:t>Δεύτερο επίπεδο</a:t>
            </a:r>
          </a:p>
          <a:p>
            <a:pPr lvl="2" rtl="0"/>
            <a:r>
              <a:rPr lang="el-GR"/>
              <a:t>Τρίτο επίπεδο</a:t>
            </a:r>
          </a:p>
          <a:p>
            <a:pPr lvl="3" rtl="0"/>
            <a:r>
              <a:rPr lang="el-GR"/>
              <a:t>Τέταρτο επίπεδο</a:t>
            </a:r>
          </a:p>
          <a:p>
            <a:pPr lvl="4" rtl="0"/>
            <a:r>
              <a:rPr lang="el-GR"/>
              <a:t>Πέμπτο επίπεδο</a:t>
            </a:r>
            <a:endParaRPr lang="en-US" dirty="0"/>
          </a:p>
        </p:txBody>
      </p:sp>
      <p:sp>
        <p:nvSpPr>
          <p:cNvPr id="4" name="Θέση κειμένου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
        <p:nvSpPr>
          <p:cNvPr id="8" name="Θέση ημερομηνίας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1CA78744-24EC-494D-B7CB-8839643E769B}" type="datetime1">
              <a:rPr lang="el-GR" smtClean="0"/>
              <a:t>4/5/2021</a:t>
            </a:fld>
            <a:endParaRPr lang="en-US"/>
          </a:p>
        </p:txBody>
      </p:sp>
      <p:sp>
        <p:nvSpPr>
          <p:cNvPr id="9" name="Θέση υποσέλιδου 8"/>
          <p:cNvSpPr>
            <a:spLocks noGrp="1"/>
          </p:cNvSpPr>
          <p:nvPr>
            <p:ph type="ftr" sz="quarter" idx="11"/>
          </p:nvPr>
        </p:nvSpPr>
        <p:spPr>
          <a:xfrm>
            <a:off x="685801" y="6035040"/>
            <a:ext cx="4584700" cy="365760"/>
          </a:xfrm>
        </p:spPr>
        <p:txBody>
          <a:bodyPr rtlCol="0"/>
          <a:lstStyle>
            <a:lvl1pPr algn="l">
              <a:defRPr>
                <a:latin typeface="Tahoma" panose="020B0604030504040204" pitchFamily="34" charset="0"/>
                <a:ea typeface="Tahoma" panose="020B0604030504040204" pitchFamily="34" charset="0"/>
                <a:cs typeface="Tahoma" panose="020B0604030504040204" pitchFamily="34" charset="0"/>
              </a:defRPr>
            </a:lvl1pPr>
          </a:lstStyle>
          <a:p>
            <a:endParaRPr lang="en-US"/>
          </a:p>
        </p:txBody>
      </p:sp>
      <p:sp>
        <p:nvSpPr>
          <p:cNvPr id="11" name="Θέση αριθμού διαφάνειας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Σύμβολο κράτησης θέσης εικόνας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atin typeface="Tahoma" panose="020B0604030504040204" pitchFamily="34" charset="0"/>
                <a:ea typeface="Tahoma" panose="020B0604030504040204" pitchFamily="34" charset="0"/>
                <a:cs typeface="Tahom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a:t>Κάντε κλικ στο εικονίδιο για να προσθέσετε εικόνα</a:t>
            </a:r>
            <a:endParaRPr lang="en-US" dirty="0"/>
          </a:p>
        </p:txBody>
      </p:sp>
      <p:sp>
        <p:nvSpPr>
          <p:cNvPr id="5" name="Θέση ημερομηνίας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fld id="{1CAB2649-1202-4868-BA4A-60237461304C}" type="datetime1">
              <a:rPr lang="el-GR" smtClean="0"/>
              <a:t>4/5/2021</a:t>
            </a:fld>
            <a:endParaRPr lang="en-US" dirty="0"/>
          </a:p>
        </p:txBody>
      </p:sp>
      <p:sp>
        <p:nvSpPr>
          <p:cNvPr id="6" name="Θέση υποσέλιδου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defRPr>
            </a:lvl1pPr>
          </a:lstStyle>
          <a:p>
            <a:pPr algn="l"/>
            <a:endParaRPr lang="el-GR"/>
          </a:p>
        </p:txBody>
      </p:sp>
      <p:sp>
        <p:nvSpPr>
          <p:cNvPr id="7" name="Θέση αριθμού διαφάνειας 6"/>
          <p:cNvSpPr>
            <a:spLocks noGrp="1"/>
          </p:cNvSpPr>
          <p:nvPr>
            <p:ph type="sldNum" sz="quarter" idx="12"/>
          </p:nvPr>
        </p:nvSpPr>
        <p:spPr>
          <a:xfrm>
            <a:off x="10396728" y="6035040"/>
            <a:ext cx="1225296" cy="365760"/>
          </a:xfrm>
        </p:spPr>
        <p:txBody>
          <a:bodyPr rtlCol="0"/>
          <a:lstStyle>
            <a:lvl1pPr>
              <a:defRPr>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
        <p:nvSpPr>
          <p:cNvPr id="12" name="Ορθογώνιο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title"/>
          </p:nvPr>
        </p:nvSpPr>
        <p:spPr>
          <a:xfrm>
            <a:off x="8477250" y="603504"/>
            <a:ext cx="3144774" cy="1645920"/>
          </a:xfrm>
        </p:spPr>
        <p:txBody>
          <a:bodyPr rtlCol="0" anchor="b">
            <a:noAutofit/>
          </a:bodyPr>
          <a:lstStyle>
            <a:lvl1pPr algn="l">
              <a:lnSpc>
                <a:spcPct val="100000"/>
              </a:lnSpc>
              <a:defRPr sz="2600" b="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rtl="0"/>
            <a:r>
              <a:rPr lang="el-GR"/>
              <a:t>Κάντε κλικ για να επεξεργαστείτε τον τίτλο υποδείγματος</a:t>
            </a:r>
            <a:endParaRPr lang="en-US" dirty="0"/>
          </a:p>
        </p:txBody>
      </p:sp>
      <p:sp>
        <p:nvSpPr>
          <p:cNvPr id="4" name="Θέση κειμένου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a:t>Στυλ κειμένου υποδείγματος</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Ορθογώνιο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Ορθογώνιο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Ορθογώνιο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Θέση τίτλου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l" dirty="0"/>
              <a:t>Κάντε κλικ για να επεξεργαστείτε το Στυλ κύριου τίτλου</a:t>
            </a:r>
            <a:endParaRPr lang="en-US" dirty="0"/>
          </a:p>
        </p:txBody>
      </p:sp>
      <p:sp>
        <p:nvSpPr>
          <p:cNvPr id="3" name="Θέση κειμένου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el"/>
              <a:t>Κάντε κλικ για επεξεργασία των στυλ κειμένου του υποδείγματος</a:t>
            </a:r>
          </a:p>
          <a:p>
            <a:pPr lvl="1" rtl="0"/>
            <a:r>
              <a:rPr lang="el"/>
              <a:t>Δεύτερου επιπέδου</a:t>
            </a:r>
          </a:p>
          <a:p>
            <a:pPr lvl="2" rtl="0"/>
            <a:r>
              <a:rPr lang="el"/>
              <a:t>Τρίτου επιπέδου</a:t>
            </a:r>
          </a:p>
          <a:p>
            <a:pPr lvl="3" rtl="0"/>
            <a:r>
              <a:rPr lang="el"/>
              <a:t>Τέταρτου επιπέδου</a:t>
            </a:r>
          </a:p>
          <a:p>
            <a:pPr lvl="4" rtl="0"/>
            <a:r>
              <a:rPr lang="el"/>
              <a:t>Πέμπτου επιπέδου</a:t>
            </a:r>
            <a:endParaRPr lang="en-US" dirty="0"/>
          </a:p>
        </p:txBody>
      </p:sp>
      <p:sp>
        <p:nvSpPr>
          <p:cNvPr id="4" name="Θέση ημερομηνίας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9B721D6-F633-492A-8060-B74549A20BB4}" type="datetime1">
              <a:rPr lang="el-GR" smtClean="0"/>
              <a:t>4/5/2021</a:t>
            </a:fld>
            <a:endParaRPr lang="en-US" dirty="0"/>
          </a:p>
        </p:txBody>
      </p:sp>
      <p:sp>
        <p:nvSpPr>
          <p:cNvPr id="5" name="Θέση υποσέλιδου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Θέση αριθμού διαφάνειας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Εικόνα 4" descr="Εικόνα που περιέχει ύφασμα, πίνακα, κόκκινο, καλυμμένο&#10;&#10;Αυτόματη δημιουργία περιγραφής">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64" name="Ορθογώνιο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Ορθογώνιο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Τίτλος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pPr rtl="0"/>
            <a:r>
              <a:rPr lang="el-GR" sz="4400" dirty="0">
                <a:solidFill>
                  <a:schemeClr val="tx1"/>
                </a:solidFill>
                <a:latin typeface="Tahoma" panose="020B0604030504040204" pitchFamily="34" charset="0"/>
                <a:ea typeface="Tahoma" panose="020B0604030504040204" pitchFamily="34" charset="0"/>
                <a:cs typeface="Tahoma" panose="020B0604030504040204" pitchFamily="34" charset="0"/>
              </a:rPr>
              <a:t>ΠΟΛΙΤΙΣΜΟΣ-ΤΕΧ</a:t>
            </a:r>
            <a:r>
              <a:rPr lang="el-GR" sz="4400" dirty="0">
                <a:solidFill>
                  <a:schemeClr val="tx1"/>
                </a:solidFill>
              </a:rPr>
              <a:t>ΝΗ</a:t>
            </a:r>
            <a:endParaRPr lang="el" sz="44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96078D-6010-4D0D-ABC3-17C7E1A00F81}"/>
              </a:ext>
            </a:extLst>
          </p:cNvPr>
          <p:cNvSpPr>
            <a:spLocks noGrp="1"/>
          </p:cNvSpPr>
          <p:nvPr>
            <p:ph type="title"/>
          </p:nvPr>
        </p:nvSpPr>
        <p:spPr>
          <a:xfrm>
            <a:off x="1066800" y="642594"/>
            <a:ext cx="10058400" cy="1371600"/>
          </a:xfrm>
        </p:spPr>
        <p:txBody>
          <a:bodyPr anchor="ctr">
            <a:normAutofit/>
          </a:bodyPr>
          <a:lstStyle/>
          <a:p>
            <a:r>
              <a:rPr lang="el-GR" dirty="0"/>
              <a:t> ΠΟΛΙΤΙΣΜΟΣ</a:t>
            </a:r>
          </a:p>
        </p:txBody>
      </p:sp>
      <p:sp>
        <p:nvSpPr>
          <p:cNvPr id="4" name="Θέση ημερομηνίας 3">
            <a:extLst>
              <a:ext uri="{FF2B5EF4-FFF2-40B4-BE49-F238E27FC236}">
                <a16:creationId xmlns:a16="http://schemas.microsoft.com/office/drawing/2014/main" id="{58980EC0-9632-4E3E-95A8-244B9BDBE112}"/>
              </a:ext>
            </a:extLst>
          </p:cNvPr>
          <p:cNvSpPr>
            <a:spLocks noGrp="1"/>
          </p:cNvSpPr>
          <p:nvPr>
            <p:ph type="dt" sz="half" idx="10"/>
          </p:nvPr>
        </p:nvSpPr>
        <p:spPr>
          <a:xfrm>
            <a:off x="7256794" y="6035040"/>
            <a:ext cx="2893045" cy="365760"/>
          </a:xfrm>
        </p:spPr>
        <p:txBody>
          <a:bodyPr anchor="b">
            <a:normAutofit/>
          </a:bodyPr>
          <a:lstStyle/>
          <a:p>
            <a:pPr>
              <a:spcAft>
                <a:spcPts val="600"/>
              </a:spcAft>
            </a:pPr>
            <a:fld id="{22EF7337-642E-41C0-A996-E878DE5B1E2D}" type="datetime1">
              <a:rPr lang="el-GR" smtClean="0"/>
              <a:pPr>
                <a:spcAft>
                  <a:spcPts val="600"/>
                </a:spcAft>
              </a:pPr>
              <a:t>4/5/2021</a:t>
            </a:fld>
            <a:endParaRPr lang="en-US"/>
          </a:p>
        </p:txBody>
      </p:sp>
      <p:graphicFrame>
        <p:nvGraphicFramePr>
          <p:cNvPr id="6" name="Θέση περιεχομένου 2">
            <a:extLst>
              <a:ext uri="{FF2B5EF4-FFF2-40B4-BE49-F238E27FC236}">
                <a16:creationId xmlns:a16="http://schemas.microsoft.com/office/drawing/2014/main" id="{493C623E-7F1A-4A79-A955-E21BFBF7D8BC}"/>
              </a:ext>
            </a:extLst>
          </p:cNvPr>
          <p:cNvGraphicFramePr>
            <a:graphicFrameLocks noGrp="1"/>
          </p:cNvGraphicFramePr>
          <p:nvPr>
            <p:ph idx="1"/>
            <p:extLst>
              <p:ext uri="{D42A27DB-BD31-4B8C-83A1-F6EECF244321}">
                <p14:modId xmlns:p14="http://schemas.microsoft.com/office/powerpoint/2010/main" val="564477083"/>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644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AAB0B8-A4E3-47C5-AFCD-960AFFAF8405}"/>
              </a:ext>
            </a:extLst>
          </p:cNvPr>
          <p:cNvSpPr>
            <a:spLocks noGrp="1"/>
          </p:cNvSpPr>
          <p:nvPr>
            <p:ph type="title"/>
          </p:nvPr>
        </p:nvSpPr>
        <p:spPr/>
        <p:txBody>
          <a:bodyPr/>
          <a:lstStyle/>
          <a:p>
            <a:r>
              <a:rPr lang="el-GR" dirty="0"/>
              <a:t>Ο ΧΩΡΟΣ ΤΟΥ ΠΟΛΙΤΙΣΜΟΥ: ΝΑ ΤΟΝ ΔΙΑΦΥΛΑΞΟΥΜΕ;</a:t>
            </a:r>
          </a:p>
        </p:txBody>
      </p:sp>
      <p:sp>
        <p:nvSpPr>
          <p:cNvPr id="3" name="Θέση περιεχομένου 2">
            <a:extLst>
              <a:ext uri="{FF2B5EF4-FFF2-40B4-BE49-F238E27FC236}">
                <a16:creationId xmlns:a16="http://schemas.microsoft.com/office/drawing/2014/main" id="{E2F9413E-54AF-49B3-91CF-BD4A6A5850A7}"/>
              </a:ext>
            </a:extLst>
          </p:cNvPr>
          <p:cNvSpPr>
            <a:spLocks noGrp="1"/>
          </p:cNvSpPr>
          <p:nvPr>
            <p:ph idx="1"/>
          </p:nvPr>
        </p:nvSpPr>
        <p:spPr/>
        <p:txBody>
          <a:bodyPr>
            <a:normAutofit lnSpcReduction="10000"/>
          </a:bodyPr>
          <a:lstStyle/>
          <a:p>
            <a:r>
              <a:rPr lang="el-GR" sz="2400" dirty="0"/>
              <a:t>(</a:t>
            </a:r>
            <a:r>
              <a:rPr lang="en-US" sz="2400" dirty="0" err="1"/>
              <a:t>Levis</a:t>
            </a:r>
            <a:r>
              <a:rPr lang="en-US" sz="2400" dirty="0"/>
              <a:t>-Strauss)</a:t>
            </a:r>
            <a:r>
              <a:rPr lang="el-GR" sz="2400" dirty="0"/>
              <a:t> Δομισμός, </a:t>
            </a:r>
            <a:r>
              <a:rPr lang="el-GR" sz="2400" dirty="0" err="1"/>
              <a:t>αναστοχασμός</a:t>
            </a:r>
            <a:r>
              <a:rPr lang="el-GR" sz="2400" dirty="0"/>
              <a:t> πολιτισμού όχι αντιθετικά προς τη φύση αλλά επανεγγραφή του στη φύση και επανένταξη του ανθρώπου στη γενική οικονομία της ζωής (φυσικό περιβάλλον). Μήπως εξιδανίκευση της φύσης;</a:t>
            </a:r>
          </a:p>
          <a:p>
            <a:r>
              <a:rPr lang="el-GR" sz="2400" dirty="0"/>
              <a:t>Η αξιοπρέπεια του ανθρώπου συνίσταται στη δυνατότητά του να εντάσσεται στη φύση ή στην ικανότητά του να αποσπάται από το φυσικό κύκλο της ζωής  (κατανάλωση- </a:t>
            </a:r>
            <a:r>
              <a:rPr lang="en-US" sz="2400" dirty="0"/>
              <a:t>Hannah Arendt)</a:t>
            </a:r>
            <a:r>
              <a:rPr lang="el-GR" sz="2400" dirty="0"/>
              <a:t>;</a:t>
            </a:r>
          </a:p>
          <a:p>
            <a:r>
              <a:rPr lang="el-GR" sz="2400" dirty="0"/>
              <a:t>Ποιες προϋποθέσεις πρέπει να πληροί μια σχέση με τη φύση ώστε να μην είναι καταστροφική για τον πολιτισμό;</a:t>
            </a:r>
          </a:p>
          <a:p>
            <a:endParaRPr lang="el-GR" dirty="0"/>
          </a:p>
          <a:p>
            <a:endParaRPr lang="el-GR" dirty="0"/>
          </a:p>
        </p:txBody>
      </p:sp>
      <p:sp>
        <p:nvSpPr>
          <p:cNvPr id="4" name="Θέση ημερομηνίας 3">
            <a:extLst>
              <a:ext uri="{FF2B5EF4-FFF2-40B4-BE49-F238E27FC236}">
                <a16:creationId xmlns:a16="http://schemas.microsoft.com/office/drawing/2014/main" id="{A0DB9791-40D1-46C8-BEA3-9B1DED3B8F12}"/>
              </a:ext>
            </a:extLst>
          </p:cNvPr>
          <p:cNvSpPr>
            <a:spLocks noGrp="1"/>
          </p:cNvSpPr>
          <p:nvPr>
            <p:ph type="dt" sz="half" idx="10"/>
          </p:nvPr>
        </p:nvSpPr>
        <p:spPr/>
        <p:txBody>
          <a:bodyPr/>
          <a:lstStyle/>
          <a:p>
            <a:fld id="{22EF7337-642E-41C0-A996-E878DE5B1E2D}" type="datetime1">
              <a:rPr lang="el-GR" smtClean="0"/>
              <a:t>4/5/2021</a:t>
            </a:fld>
            <a:endParaRPr lang="en-US"/>
          </a:p>
        </p:txBody>
      </p:sp>
    </p:spTree>
    <p:extLst>
      <p:ext uri="{BB962C8B-B14F-4D97-AF65-F5344CB8AC3E}">
        <p14:creationId xmlns:p14="http://schemas.microsoft.com/office/powerpoint/2010/main" val="219597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9AB22F-67C9-4222-9454-F950FA7D854D}"/>
              </a:ext>
            </a:extLst>
          </p:cNvPr>
          <p:cNvSpPr>
            <a:spLocks noGrp="1"/>
          </p:cNvSpPr>
          <p:nvPr>
            <p:ph type="title"/>
          </p:nvPr>
        </p:nvSpPr>
        <p:spPr/>
        <p:txBody>
          <a:bodyPr/>
          <a:lstStyle/>
          <a:p>
            <a:r>
              <a:rPr lang="el-GR" dirty="0"/>
              <a:t>ΚΑ</a:t>
            </a:r>
            <a:r>
              <a:rPr lang="en-US" dirty="0"/>
              <a:t>NT</a:t>
            </a:r>
            <a:endParaRPr lang="el-GR" dirty="0"/>
          </a:p>
        </p:txBody>
      </p:sp>
      <p:sp>
        <p:nvSpPr>
          <p:cNvPr id="3" name="Θέση περιεχομένου 2">
            <a:extLst>
              <a:ext uri="{FF2B5EF4-FFF2-40B4-BE49-F238E27FC236}">
                <a16:creationId xmlns:a16="http://schemas.microsoft.com/office/drawing/2014/main" id="{FD48BCF2-8D12-46B4-89D0-9369DA29A765}"/>
              </a:ext>
            </a:extLst>
          </p:cNvPr>
          <p:cNvSpPr>
            <a:spLocks noGrp="1"/>
          </p:cNvSpPr>
          <p:nvPr>
            <p:ph idx="1"/>
          </p:nvPr>
        </p:nvSpPr>
        <p:spPr/>
        <p:txBody>
          <a:bodyPr>
            <a:normAutofit fontScale="92500" lnSpcReduction="20000"/>
          </a:bodyPr>
          <a:lstStyle/>
          <a:p>
            <a:r>
              <a:rPr lang="el-GR" dirty="0"/>
              <a:t>Ο </a:t>
            </a:r>
            <a:r>
              <a:rPr lang="en-US" dirty="0"/>
              <a:t>Kant </a:t>
            </a:r>
            <a:r>
              <a:rPr lang="el-GR" dirty="0"/>
              <a:t>υιοθετεί την οπτική γωνία του Διαφωτισμού: «Αν ξεκινήσουμε από την ελληνική ιστορία […], αν ακολουθήσουμε την επιρροή της στη διαμόρφωση και τις δυσμορφίες του πολιτικού σώματος του ρωμαϊκού λαού που απορρόφησε το ελληνικό κράτος, εν συνεχεία την επιρροή του ρωμαϊκού λαού στους βαρβάρους που με τη σειρά τους το κατέστρεψαν, για να φτάσουμε στην εποχή μας, αν επίσης συνυπολογίσουμε κατά περίσταση την πολιτική ιστορία άλλων λαών έτσι όπως κατακτούμε σταδιακά τη γνώση της, με τη μεσολάβηση αυτών των φωτισμένων εθνών, θα διακρίνουμε μια σταθερή πορεία ως προς τη βελτίωση της πολιτικής συγκρότησης στην ήπειρό μας (που κατά τα φαινόμενα θα προσφέρει κάποια μέρα  νόμους σε όλες τις άλλες ηπείρους)».</a:t>
            </a:r>
          </a:p>
          <a:p>
            <a:pPr marL="0" indent="0" algn="r">
              <a:buNone/>
            </a:pPr>
            <a:r>
              <a:rPr lang="el-GR" i="1" dirty="0"/>
              <a:t>Η ιδέα μιας καθολικής ιστορίας από κοσμοπολιτική σκοπιά</a:t>
            </a:r>
          </a:p>
          <a:p>
            <a:pPr marL="0" indent="0">
              <a:buNone/>
            </a:pPr>
            <a:r>
              <a:rPr lang="el-GR" dirty="0"/>
              <a:t>   </a:t>
            </a:r>
          </a:p>
          <a:p>
            <a:pPr marL="0" indent="0">
              <a:buNone/>
            </a:pPr>
            <a:r>
              <a:rPr lang="el-GR" dirty="0"/>
              <a:t>Εγχείρημα συγκριτικό (καθολικό σχέδιο ιστορίας στο οποίο τοποθετούνται σε σειρά οι εποχές και οι πολιτισμοί, ως στάδια μιας διαδικασίας που οδηγεί στο καλύτερο δυνατό πολιτικό καθεστώς, θέαση ανθρώπινης ιστορίας στο σύνολό της).</a:t>
            </a:r>
          </a:p>
          <a:p>
            <a:pPr>
              <a:buFont typeface="Wingdings" panose="05000000000000000000" pitchFamily="2" charset="2"/>
              <a:buChar char="v"/>
            </a:pPr>
            <a:r>
              <a:rPr lang="el-GR" sz="2000" u="sng" dirty="0"/>
              <a:t>Έζησαν δηλ. όλες οι προηγούμενες γενιές προς χάριν της τελευταίας;</a:t>
            </a:r>
          </a:p>
          <a:p>
            <a:pPr>
              <a:buFont typeface="Wingdings" panose="05000000000000000000" pitchFamily="2" charset="2"/>
              <a:buChar char="v"/>
            </a:pPr>
            <a:r>
              <a:rPr lang="el-GR" sz="2000" u="sng" dirty="0"/>
              <a:t>Ή: η οικουμενικότητα του ανθρώπινου γένους παραμερίζει την </a:t>
            </a:r>
            <a:r>
              <a:rPr lang="el-GR" sz="2000" u="sng" dirty="0" err="1"/>
              <a:t>πληθυντικότητα</a:t>
            </a:r>
            <a:r>
              <a:rPr lang="el-GR" sz="2000" u="sng" dirty="0"/>
              <a:t> των πολιτισμών;</a:t>
            </a:r>
          </a:p>
        </p:txBody>
      </p:sp>
      <p:sp>
        <p:nvSpPr>
          <p:cNvPr id="4" name="Θέση ημερομηνίας 3">
            <a:extLst>
              <a:ext uri="{FF2B5EF4-FFF2-40B4-BE49-F238E27FC236}">
                <a16:creationId xmlns:a16="http://schemas.microsoft.com/office/drawing/2014/main" id="{75559EE5-3652-4617-B218-515BC660BBAD}"/>
              </a:ext>
            </a:extLst>
          </p:cNvPr>
          <p:cNvSpPr>
            <a:spLocks noGrp="1"/>
          </p:cNvSpPr>
          <p:nvPr>
            <p:ph type="dt" sz="half" idx="10"/>
          </p:nvPr>
        </p:nvSpPr>
        <p:spPr/>
        <p:txBody>
          <a:bodyPr/>
          <a:lstStyle/>
          <a:p>
            <a:fld id="{22EF7337-642E-41C0-A996-E878DE5B1E2D}" type="datetime1">
              <a:rPr lang="el-GR" smtClean="0"/>
              <a:t>4/5/2021</a:t>
            </a:fld>
            <a:endParaRPr lang="en-US"/>
          </a:p>
        </p:txBody>
      </p:sp>
    </p:spTree>
    <p:extLst>
      <p:ext uri="{BB962C8B-B14F-4D97-AF65-F5344CB8AC3E}">
        <p14:creationId xmlns:p14="http://schemas.microsoft.com/office/powerpoint/2010/main" val="325232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E6A14E-2C90-4089-A6A2-0B8D711FB9EF}"/>
              </a:ext>
            </a:extLst>
          </p:cNvPr>
          <p:cNvSpPr>
            <a:spLocks noGrp="1"/>
          </p:cNvSpPr>
          <p:nvPr>
            <p:ph type="title"/>
          </p:nvPr>
        </p:nvSpPr>
        <p:spPr/>
        <p:txBody>
          <a:bodyPr>
            <a:normAutofit fontScale="90000"/>
          </a:bodyPr>
          <a:lstStyle/>
          <a:p>
            <a:br>
              <a:rPr lang="en-US" cap="all" dirty="0"/>
            </a:br>
            <a:r>
              <a:rPr lang="en-US" cap="all" dirty="0"/>
              <a:t>Tocqueville</a:t>
            </a:r>
            <a:br>
              <a:rPr lang="en-US" cap="all" dirty="0"/>
            </a:br>
            <a:br>
              <a:rPr lang="en-US" cap="all" dirty="0"/>
            </a:br>
            <a:br>
              <a:rPr lang="en-US" b="1" cap="all" dirty="0"/>
            </a:br>
            <a:endParaRPr lang="el-GR" cap="all" dirty="0"/>
          </a:p>
        </p:txBody>
      </p:sp>
      <p:sp>
        <p:nvSpPr>
          <p:cNvPr id="3" name="Θέση περιεχομένου 2">
            <a:extLst>
              <a:ext uri="{FF2B5EF4-FFF2-40B4-BE49-F238E27FC236}">
                <a16:creationId xmlns:a16="http://schemas.microsoft.com/office/drawing/2014/main" id="{F0531C4D-DA0C-4DEF-AE29-AF61C298B671}"/>
              </a:ext>
            </a:extLst>
          </p:cNvPr>
          <p:cNvSpPr>
            <a:spLocks noGrp="1"/>
          </p:cNvSpPr>
          <p:nvPr>
            <p:ph idx="1"/>
          </p:nvPr>
        </p:nvSpPr>
        <p:spPr/>
        <p:txBody>
          <a:bodyPr/>
          <a:lstStyle/>
          <a:p>
            <a:endParaRPr lang="el-GR" dirty="0"/>
          </a:p>
        </p:txBody>
      </p:sp>
      <p:sp>
        <p:nvSpPr>
          <p:cNvPr id="4" name="Θέση ημερομηνίας 3">
            <a:extLst>
              <a:ext uri="{FF2B5EF4-FFF2-40B4-BE49-F238E27FC236}">
                <a16:creationId xmlns:a16="http://schemas.microsoft.com/office/drawing/2014/main" id="{79CB77E1-5CEB-47AC-9187-112BD44819F1}"/>
              </a:ext>
            </a:extLst>
          </p:cNvPr>
          <p:cNvSpPr>
            <a:spLocks noGrp="1"/>
          </p:cNvSpPr>
          <p:nvPr>
            <p:ph type="dt" sz="half" idx="10"/>
          </p:nvPr>
        </p:nvSpPr>
        <p:spPr/>
        <p:txBody>
          <a:bodyPr/>
          <a:lstStyle/>
          <a:p>
            <a:fld id="{22EF7337-642E-41C0-A996-E878DE5B1E2D}" type="datetime1">
              <a:rPr lang="el-GR" smtClean="0"/>
              <a:t>4/5/2021</a:t>
            </a:fld>
            <a:endParaRPr lang="en-US"/>
          </a:p>
        </p:txBody>
      </p:sp>
    </p:spTree>
    <p:extLst>
      <p:ext uri="{BB962C8B-B14F-4D97-AF65-F5344CB8AC3E}">
        <p14:creationId xmlns:p14="http://schemas.microsoft.com/office/powerpoint/2010/main" val="315119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1">
            <a:extLst>
              <a:ext uri="{FF2B5EF4-FFF2-40B4-BE49-F238E27FC236}">
                <a16:creationId xmlns:a16="http://schemas.microsoft.com/office/drawing/2014/main" id="{ACA790D2-6F0B-4DAC-80C6-6E1F190D1438}"/>
              </a:ext>
            </a:extLst>
          </p:cNvPr>
          <p:cNvSpPr>
            <a:spLocks noGrp="1"/>
          </p:cNvSpPr>
          <p:nvPr>
            <p:ph type="pic" idx="1"/>
          </p:nvPr>
        </p:nvSpPr>
        <p:spPr/>
      </p:sp>
      <p:sp>
        <p:nvSpPr>
          <p:cNvPr id="3" name="Θέση ημερομηνίας 2">
            <a:extLst>
              <a:ext uri="{FF2B5EF4-FFF2-40B4-BE49-F238E27FC236}">
                <a16:creationId xmlns:a16="http://schemas.microsoft.com/office/drawing/2014/main" id="{F6FBF071-19CA-471A-819D-D8DDBC4286EC}"/>
              </a:ext>
            </a:extLst>
          </p:cNvPr>
          <p:cNvSpPr>
            <a:spLocks noGrp="1"/>
          </p:cNvSpPr>
          <p:nvPr>
            <p:ph type="dt" sz="half" idx="10"/>
          </p:nvPr>
        </p:nvSpPr>
        <p:spPr/>
        <p:txBody>
          <a:bodyPr/>
          <a:lstStyle/>
          <a:p>
            <a:fld id="{1CAB2649-1202-4868-BA4A-60237461304C}" type="datetime1">
              <a:rPr lang="el-GR" smtClean="0"/>
              <a:t>4/5/2021</a:t>
            </a:fld>
            <a:endParaRPr lang="en-US" dirty="0"/>
          </a:p>
        </p:txBody>
      </p:sp>
      <p:sp>
        <p:nvSpPr>
          <p:cNvPr id="4" name="Τίτλος 3">
            <a:extLst>
              <a:ext uri="{FF2B5EF4-FFF2-40B4-BE49-F238E27FC236}">
                <a16:creationId xmlns:a16="http://schemas.microsoft.com/office/drawing/2014/main" id="{6957FF0A-C0D7-408C-BBC8-65C34B4910EB}"/>
              </a:ext>
            </a:extLst>
          </p:cNvPr>
          <p:cNvSpPr>
            <a:spLocks noGrp="1"/>
          </p:cNvSpPr>
          <p:nvPr>
            <p:ph type="title"/>
          </p:nvPr>
        </p:nvSpPr>
        <p:spPr/>
        <p:txBody>
          <a:bodyPr/>
          <a:lstStyle/>
          <a:p>
            <a:r>
              <a:rPr lang="el-GR" dirty="0"/>
              <a:t>ΤΕΧΝΗ</a:t>
            </a:r>
          </a:p>
        </p:txBody>
      </p:sp>
      <p:sp>
        <p:nvSpPr>
          <p:cNvPr id="5" name="Θέση κειμένου 4">
            <a:extLst>
              <a:ext uri="{FF2B5EF4-FFF2-40B4-BE49-F238E27FC236}">
                <a16:creationId xmlns:a16="http://schemas.microsoft.com/office/drawing/2014/main" id="{BA8C3B2B-8C9C-4119-9105-95D1677F4CED}"/>
              </a:ext>
            </a:extLst>
          </p:cNvPr>
          <p:cNvSpPr>
            <a:spLocks noGrp="1"/>
          </p:cNvSpPr>
          <p:nvPr>
            <p:ph type="body" sz="half" idx="2"/>
          </p:nvPr>
        </p:nvSpPr>
        <p:spPr/>
        <p:txBody>
          <a:bodyPr/>
          <a:lstStyle/>
          <a:p>
            <a:r>
              <a:rPr lang="el-GR" sz="2000" i="1" dirty="0"/>
              <a:t>Τέχνη είναι η </a:t>
            </a:r>
            <a:r>
              <a:rPr lang="el-GR" sz="2000" i="1" dirty="0" err="1"/>
              <a:t>αθετούμενη</a:t>
            </a:r>
            <a:r>
              <a:rPr lang="el-GR" sz="2000" i="1" dirty="0"/>
              <a:t> υπόσχεση ευτυχίας.</a:t>
            </a:r>
          </a:p>
          <a:p>
            <a:pPr algn="r"/>
            <a:r>
              <a:rPr lang="el-GR" dirty="0"/>
              <a:t> </a:t>
            </a:r>
          </a:p>
          <a:p>
            <a:pPr algn="r"/>
            <a:r>
              <a:rPr lang="en-US" sz="1400" dirty="0"/>
              <a:t>Theodor Adorno, </a:t>
            </a:r>
            <a:r>
              <a:rPr lang="el-GR" sz="1400" dirty="0"/>
              <a:t>Αισθητική Θεωρία, σ. 235.</a:t>
            </a:r>
          </a:p>
        </p:txBody>
      </p:sp>
    </p:spTree>
    <p:extLst>
      <p:ext uri="{BB962C8B-B14F-4D97-AF65-F5344CB8AC3E}">
        <p14:creationId xmlns:p14="http://schemas.microsoft.com/office/powerpoint/2010/main" val="3011085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3D2CDF26-98F0-46D2-8CDE-944DF8F9ADE1}"/>
              </a:ext>
            </a:extLst>
          </p:cNvPr>
          <p:cNvSpPr>
            <a:spLocks noGrp="1"/>
          </p:cNvSpPr>
          <p:nvPr>
            <p:ph type="title"/>
          </p:nvPr>
        </p:nvSpPr>
        <p:spPr/>
        <p:txBody>
          <a:bodyPr/>
          <a:lstStyle/>
          <a:p>
            <a:r>
              <a:rPr lang="el-GR" dirty="0"/>
              <a:t>ΑΙΣΘΗΤΙΚΗ</a:t>
            </a:r>
          </a:p>
        </p:txBody>
      </p:sp>
      <p:sp>
        <p:nvSpPr>
          <p:cNvPr id="7" name="Θέση περιεχομένου 6">
            <a:extLst>
              <a:ext uri="{FF2B5EF4-FFF2-40B4-BE49-F238E27FC236}">
                <a16:creationId xmlns:a16="http://schemas.microsoft.com/office/drawing/2014/main" id="{50C064C8-58FB-4D4E-AEA3-40BD0BD81982}"/>
              </a:ext>
            </a:extLst>
          </p:cNvPr>
          <p:cNvSpPr>
            <a:spLocks noGrp="1"/>
          </p:cNvSpPr>
          <p:nvPr>
            <p:ph idx="1"/>
          </p:nvPr>
        </p:nvSpPr>
        <p:spPr/>
        <p:txBody>
          <a:bodyPr/>
          <a:lstStyle/>
          <a:p>
            <a:endParaRPr lang="el-GR"/>
          </a:p>
        </p:txBody>
      </p:sp>
      <p:sp>
        <p:nvSpPr>
          <p:cNvPr id="3" name="Θέση ημερομηνίας 2">
            <a:extLst>
              <a:ext uri="{FF2B5EF4-FFF2-40B4-BE49-F238E27FC236}">
                <a16:creationId xmlns:a16="http://schemas.microsoft.com/office/drawing/2014/main" id="{67EEC4A8-61F9-409E-A339-43926555DF4E}"/>
              </a:ext>
            </a:extLst>
          </p:cNvPr>
          <p:cNvSpPr>
            <a:spLocks noGrp="1"/>
          </p:cNvSpPr>
          <p:nvPr>
            <p:ph type="dt" sz="half" idx="10"/>
          </p:nvPr>
        </p:nvSpPr>
        <p:spPr/>
        <p:txBody>
          <a:bodyPr/>
          <a:lstStyle/>
          <a:p>
            <a:fld id="{1CAB2649-1202-4868-BA4A-60237461304C}" type="datetime1">
              <a:rPr lang="el-GR" smtClean="0"/>
              <a:t>4/5/2021</a:t>
            </a:fld>
            <a:endParaRPr lang="en-US" dirty="0"/>
          </a:p>
        </p:txBody>
      </p:sp>
    </p:spTree>
    <p:extLst>
      <p:ext uri="{BB962C8B-B14F-4D97-AF65-F5344CB8AC3E}">
        <p14:creationId xmlns:p14="http://schemas.microsoft.com/office/powerpoint/2010/main" val="803341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57C464-E714-4D14-9A37-3B59E79133E9}"/>
              </a:ext>
            </a:extLst>
          </p:cNvPr>
          <p:cNvSpPr>
            <a:spLocks noGrp="1"/>
          </p:cNvSpPr>
          <p:nvPr>
            <p:ph type="title"/>
          </p:nvPr>
        </p:nvSpPr>
        <p:spPr/>
        <p:txBody>
          <a:bodyPr/>
          <a:lstStyle/>
          <a:p>
            <a:r>
              <a:rPr lang="el-GR" dirty="0"/>
              <a:t>ΩΡΑΙΟ ΚΑΙ ΑΛΗΘΕΣ</a:t>
            </a:r>
          </a:p>
        </p:txBody>
      </p:sp>
      <p:sp>
        <p:nvSpPr>
          <p:cNvPr id="3" name="Θέση περιεχομένου 2">
            <a:extLst>
              <a:ext uri="{FF2B5EF4-FFF2-40B4-BE49-F238E27FC236}">
                <a16:creationId xmlns:a16="http://schemas.microsoft.com/office/drawing/2014/main" id="{368E7555-0CB1-4718-B8FF-630958855278}"/>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F1C98F25-C539-407B-A7BC-5D9B500E079B}"/>
              </a:ext>
            </a:extLst>
          </p:cNvPr>
          <p:cNvSpPr>
            <a:spLocks noGrp="1"/>
          </p:cNvSpPr>
          <p:nvPr>
            <p:ph type="dt" sz="half" idx="10"/>
          </p:nvPr>
        </p:nvSpPr>
        <p:spPr/>
        <p:txBody>
          <a:bodyPr/>
          <a:lstStyle/>
          <a:p>
            <a:fld id="{22EF7337-642E-41C0-A996-E878DE5B1E2D}" type="datetime1">
              <a:rPr lang="el-GR" smtClean="0"/>
              <a:t>4/5/2021</a:t>
            </a:fld>
            <a:endParaRPr lang="en-US"/>
          </a:p>
        </p:txBody>
      </p:sp>
    </p:spTree>
    <p:extLst>
      <p:ext uri="{BB962C8B-B14F-4D97-AF65-F5344CB8AC3E}">
        <p14:creationId xmlns:p14="http://schemas.microsoft.com/office/powerpoint/2010/main" val="537523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2E45C4-153D-4612-B9C4-96CE67455CD6}"/>
              </a:ext>
            </a:extLst>
          </p:cNvPr>
          <p:cNvSpPr>
            <a:spLocks noGrp="1"/>
          </p:cNvSpPr>
          <p:nvPr>
            <p:ph type="title"/>
          </p:nvPr>
        </p:nvSpPr>
        <p:spPr/>
        <p:txBody>
          <a:bodyPr/>
          <a:lstStyle/>
          <a:p>
            <a:r>
              <a:rPr lang="el-GR" dirty="0"/>
              <a:t>ΣΥΓΧΡΟΝΗ ΤΕΧΝΗ</a:t>
            </a:r>
          </a:p>
        </p:txBody>
      </p:sp>
      <p:sp>
        <p:nvSpPr>
          <p:cNvPr id="3" name="Θέση περιεχομένου 2">
            <a:extLst>
              <a:ext uri="{FF2B5EF4-FFF2-40B4-BE49-F238E27FC236}">
                <a16:creationId xmlns:a16="http://schemas.microsoft.com/office/drawing/2014/main" id="{DF97FBA1-89DE-45F4-A328-0276CE980EAF}"/>
              </a:ext>
            </a:extLst>
          </p:cNvPr>
          <p:cNvSpPr>
            <a:spLocks noGrp="1"/>
          </p:cNvSpPr>
          <p:nvPr>
            <p:ph idx="1"/>
          </p:nvPr>
        </p:nvSpPr>
        <p:spPr/>
        <p:txBody>
          <a:bodyPr/>
          <a:lstStyle/>
          <a:p>
            <a:endParaRPr lang="el-GR"/>
          </a:p>
        </p:txBody>
      </p:sp>
      <p:sp>
        <p:nvSpPr>
          <p:cNvPr id="4" name="Θέση ημερομηνίας 3">
            <a:extLst>
              <a:ext uri="{FF2B5EF4-FFF2-40B4-BE49-F238E27FC236}">
                <a16:creationId xmlns:a16="http://schemas.microsoft.com/office/drawing/2014/main" id="{0EF52AD8-34BA-48D0-BBEF-E854DDF871AF}"/>
              </a:ext>
            </a:extLst>
          </p:cNvPr>
          <p:cNvSpPr>
            <a:spLocks noGrp="1"/>
          </p:cNvSpPr>
          <p:nvPr>
            <p:ph type="dt" sz="half" idx="10"/>
          </p:nvPr>
        </p:nvSpPr>
        <p:spPr/>
        <p:txBody>
          <a:bodyPr/>
          <a:lstStyle/>
          <a:p>
            <a:fld id="{22EF7337-642E-41C0-A996-E878DE5B1E2D}" type="datetime1">
              <a:rPr lang="el-GR" smtClean="0"/>
              <a:t>4/5/2021</a:t>
            </a:fld>
            <a:endParaRPr lang="en-US"/>
          </a:p>
        </p:txBody>
      </p:sp>
    </p:spTree>
    <p:extLst>
      <p:ext uri="{BB962C8B-B14F-4D97-AF65-F5344CB8AC3E}">
        <p14:creationId xmlns:p14="http://schemas.microsoft.com/office/powerpoint/2010/main" val="3945145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97_TF56410444" id="{C55840D0-0A86-479A-9FD3-B8599DC43E6E}" vid="{2B943CE8-C9E5-4E0C-8B94-45BBA14C1D1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{091FC115-F156-4988-9A63-26EDF82CD2D2}tf56410444_win32</Template>
  <TotalTime>94</TotalTime>
  <Words>399</Words>
  <Application>Microsoft Office PowerPoint</Application>
  <PresentationFormat>Ευρεία οθόνη</PresentationFormat>
  <Paragraphs>32</Paragraphs>
  <Slides>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vt:i4>
      </vt:variant>
    </vt:vector>
  </HeadingPairs>
  <TitlesOfParts>
    <vt:vector size="15" baseType="lpstr">
      <vt:lpstr>Arial</vt:lpstr>
      <vt:lpstr>Calibri</vt:lpstr>
      <vt:lpstr>Garamond</vt:lpstr>
      <vt:lpstr>Tahoma</vt:lpstr>
      <vt:lpstr>Wingdings</vt:lpstr>
      <vt:lpstr>SavonVTI</vt:lpstr>
      <vt:lpstr>ΠΟΛΙΤΙΣΜΟΣ-ΤΕΧΝΗ</vt:lpstr>
      <vt:lpstr> ΠΟΛΙΤΙΣΜΟΣ</vt:lpstr>
      <vt:lpstr>Ο ΧΩΡΟΣ ΤΟΥ ΠΟΛΙΤΙΣΜΟΥ: ΝΑ ΤΟΝ ΔΙΑΦΥΛΑΞΟΥΜΕ;</vt:lpstr>
      <vt:lpstr>ΚΑNT</vt:lpstr>
      <vt:lpstr> Tocqueville   </vt:lpstr>
      <vt:lpstr>ΤΕΧΝΗ</vt:lpstr>
      <vt:lpstr>ΑΙΣΘΗΤΙΚΗ</vt:lpstr>
      <vt:lpstr>ΩΡΑΙΟ ΚΑΙ ΑΛΗΘΕΣ</vt:lpstr>
      <vt:lpstr>ΣΥΓΧΡΟΝΗ ΤΕΧΝΗ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ΠΟΛΙΤΙΣΜΟΣ-ΤΕΧΝΗ</dc:title>
  <dc:creator>Φωτεινή Κυριακού</dc:creator>
  <cp:lastModifiedBy>Φωτεινή Κυριακού</cp:lastModifiedBy>
  <cp:revision>6</cp:revision>
  <dcterms:created xsi:type="dcterms:W3CDTF">2021-05-04T11:40:17Z</dcterms:created>
  <dcterms:modified xsi:type="dcterms:W3CDTF">2021-05-04T16:21:02Z</dcterms:modified>
</cp:coreProperties>
</file>