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8CC30A-B30E-4F92-8698-3A53177B70DD}" type="doc">
      <dgm:prSet loTypeId="urn:microsoft.com/office/officeart/2005/8/layout/process2" loCatId="process" qsTypeId="urn:microsoft.com/office/officeart/2005/8/quickstyle/simple2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E87AF419-772F-4207-B108-45A0E5512354}">
      <dgm:prSet/>
      <dgm:spPr/>
      <dgm:t>
        <a:bodyPr/>
        <a:lstStyle/>
        <a:p>
          <a:r>
            <a:rPr lang="el-GR" b="1" u="sng"/>
            <a:t>ΑΛΗΘΕΙΑ</a:t>
          </a:r>
          <a:endParaRPr lang="en-US"/>
        </a:p>
      </dgm:t>
    </dgm:pt>
    <dgm:pt modelId="{61D28FA5-1C37-45FE-85C7-92B92C773645}" type="parTrans" cxnId="{A0AD8207-AB1D-4244-A842-6D531AB1830C}">
      <dgm:prSet/>
      <dgm:spPr/>
      <dgm:t>
        <a:bodyPr/>
        <a:lstStyle/>
        <a:p>
          <a:endParaRPr lang="en-US"/>
        </a:p>
      </dgm:t>
    </dgm:pt>
    <dgm:pt modelId="{6224A67A-59D5-4C09-823D-907D34BB15CA}" type="sibTrans" cxnId="{A0AD8207-AB1D-4244-A842-6D531AB1830C}">
      <dgm:prSet/>
      <dgm:spPr/>
      <dgm:t>
        <a:bodyPr/>
        <a:lstStyle/>
        <a:p>
          <a:endParaRPr lang="en-US"/>
        </a:p>
      </dgm:t>
    </dgm:pt>
    <dgm:pt modelId="{EDD6A3B7-145A-4BB7-AFEF-9271D53D34F6}">
      <dgm:prSet/>
      <dgm:spPr/>
      <dgm:t>
        <a:bodyPr/>
        <a:lstStyle/>
        <a:p>
          <a:r>
            <a:rPr lang="el-GR"/>
            <a:t>ΠΡΟΚΕΙΤΑΙ ΓΙΑ ΓΝΩΣΙΑΚΕΣ ΚΑΙ ΗΘΙΚΕΣ ΑΛΗΘΕΙΕΣ</a:t>
          </a:r>
          <a:endParaRPr lang="en-US"/>
        </a:p>
      </dgm:t>
    </dgm:pt>
    <dgm:pt modelId="{3BF9DBBF-DA81-4DA5-92FD-FDC954B181D5}" type="parTrans" cxnId="{21012836-7AE6-447A-B061-A21973613D43}">
      <dgm:prSet/>
      <dgm:spPr/>
      <dgm:t>
        <a:bodyPr/>
        <a:lstStyle/>
        <a:p>
          <a:endParaRPr lang="en-US"/>
        </a:p>
      </dgm:t>
    </dgm:pt>
    <dgm:pt modelId="{168AA66A-C57E-4569-949F-E724898EDE02}" type="sibTrans" cxnId="{21012836-7AE6-447A-B061-A21973613D43}">
      <dgm:prSet/>
      <dgm:spPr/>
      <dgm:t>
        <a:bodyPr/>
        <a:lstStyle/>
        <a:p>
          <a:endParaRPr lang="en-US"/>
        </a:p>
      </dgm:t>
    </dgm:pt>
    <dgm:pt modelId="{11F0050E-B0B5-4F04-B5ED-CFC3449D38FE}">
      <dgm:prSet/>
      <dgm:spPr/>
      <dgm:t>
        <a:bodyPr/>
        <a:lstStyle/>
        <a:p>
          <a:r>
            <a:rPr lang="el-GR"/>
            <a:t>ΑΛΗΘΗΣ ΕΊΝΑΙ Η ΑΠΟΦΑΝΣΗ Η ΜΗ ΑΝΤΙΦΑΤΙΚΗ (ΣΥΝΕΚΤΙΚΗ) ΚΑΙ ΣΥΜΦΩΝΗ ΜΕ ΤΗΝ ΠΡΑΓΜΑΤΙΚΟΤΗΤΑ: Η ΑΜΦΙΣΒΗΤΗΣΗ ΑΥΤΩΝ ΤΩΝ ΚΡΙΤΗΡΙΩΝ  ΚΑΘΙΣΤΑ ΤΗΝ ΑΛΗΘΕΙΑ ΦΙΛΟΣΟΦΙΚΟ ΠΡΟΒΛΗΜΑ</a:t>
          </a:r>
          <a:endParaRPr lang="en-US"/>
        </a:p>
      </dgm:t>
    </dgm:pt>
    <dgm:pt modelId="{D302F5D4-EE0F-453B-B27C-D534B018F10A}" type="parTrans" cxnId="{679D5C76-7A8C-4802-B9E2-F53C2E42A0FE}">
      <dgm:prSet/>
      <dgm:spPr/>
      <dgm:t>
        <a:bodyPr/>
        <a:lstStyle/>
        <a:p>
          <a:endParaRPr lang="en-US"/>
        </a:p>
      </dgm:t>
    </dgm:pt>
    <dgm:pt modelId="{65851B57-B131-491F-8644-7D5057C4A955}" type="sibTrans" cxnId="{679D5C76-7A8C-4802-B9E2-F53C2E42A0FE}">
      <dgm:prSet/>
      <dgm:spPr/>
      <dgm:t>
        <a:bodyPr/>
        <a:lstStyle/>
        <a:p>
          <a:endParaRPr lang="en-US"/>
        </a:p>
      </dgm:t>
    </dgm:pt>
    <dgm:pt modelId="{EFDB3FE3-3CF2-4F14-93AA-A49FC7FD9096}">
      <dgm:prSet/>
      <dgm:spPr/>
      <dgm:t>
        <a:bodyPr/>
        <a:lstStyle/>
        <a:p>
          <a:r>
            <a:rPr lang="el-GR" b="1" u="sng"/>
            <a:t>ΓΙΑ ΤΟ ΤΕΛΟΣ ΤΗΣ ΣΥΖΗΤΗΣΗΣ: ΥΠΑΡΧΟΥΝ ΠΡΑΚΤΙΚΕΣ ΑΛΗΘΕΙΕΣ;</a:t>
          </a:r>
          <a:endParaRPr lang="en-US"/>
        </a:p>
      </dgm:t>
    </dgm:pt>
    <dgm:pt modelId="{A685A2CF-E4E7-4E58-8C2E-D82EE4D45600}" type="parTrans" cxnId="{DF1D47D2-F7FF-41B9-94BD-488B4F8158C7}">
      <dgm:prSet/>
      <dgm:spPr/>
      <dgm:t>
        <a:bodyPr/>
        <a:lstStyle/>
        <a:p>
          <a:endParaRPr lang="en-US"/>
        </a:p>
      </dgm:t>
    </dgm:pt>
    <dgm:pt modelId="{A613FF31-3A8C-49AA-8EB7-0D1DE6A3C1C9}" type="sibTrans" cxnId="{DF1D47D2-F7FF-41B9-94BD-488B4F8158C7}">
      <dgm:prSet/>
      <dgm:spPr/>
      <dgm:t>
        <a:bodyPr/>
        <a:lstStyle/>
        <a:p>
          <a:endParaRPr lang="en-US"/>
        </a:p>
      </dgm:t>
    </dgm:pt>
    <dgm:pt modelId="{2789894B-7085-4E65-AAE5-2CB8AF1C1A62}" type="pres">
      <dgm:prSet presAssocID="{228CC30A-B30E-4F92-8698-3A53177B70DD}" presName="linearFlow" presStyleCnt="0">
        <dgm:presLayoutVars>
          <dgm:resizeHandles val="exact"/>
        </dgm:presLayoutVars>
      </dgm:prSet>
      <dgm:spPr/>
    </dgm:pt>
    <dgm:pt modelId="{2EDD3539-133D-42BC-95FB-60EBA1184CAD}" type="pres">
      <dgm:prSet presAssocID="{E87AF419-772F-4207-B108-45A0E5512354}" presName="node" presStyleLbl="node1" presStyleIdx="0" presStyleCnt="4">
        <dgm:presLayoutVars>
          <dgm:bulletEnabled val="1"/>
        </dgm:presLayoutVars>
      </dgm:prSet>
      <dgm:spPr/>
    </dgm:pt>
    <dgm:pt modelId="{5DDCB491-6EB5-44A0-8014-DA9AAEB516D1}" type="pres">
      <dgm:prSet presAssocID="{6224A67A-59D5-4C09-823D-907D34BB15CA}" presName="sibTrans" presStyleLbl="sibTrans2D1" presStyleIdx="0" presStyleCnt="3"/>
      <dgm:spPr/>
    </dgm:pt>
    <dgm:pt modelId="{CF9A0CD5-9356-4040-8164-4C104D748799}" type="pres">
      <dgm:prSet presAssocID="{6224A67A-59D5-4C09-823D-907D34BB15CA}" presName="connectorText" presStyleLbl="sibTrans2D1" presStyleIdx="0" presStyleCnt="3"/>
      <dgm:spPr/>
    </dgm:pt>
    <dgm:pt modelId="{D8D717B1-1E38-429A-A75A-A81CF701BAAB}" type="pres">
      <dgm:prSet presAssocID="{EDD6A3B7-145A-4BB7-AFEF-9271D53D34F6}" presName="node" presStyleLbl="node1" presStyleIdx="1" presStyleCnt="4">
        <dgm:presLayoutVars>
          <dgm:bulletEnabled val="1"/>
        </dgm:presLayoutVars>
      </dgm:prSet>
      <dgm:spPr/>
    </dgm:pt>
    <dgm:pt modelId="{BA3EDA7D-6D76-4C05-82D0-7091AD1A7328}" type="pres">
      <dgm:prSet presAssocID="{168AA66A-C57E-4569-949F-E724898EDE02}" presName="sibTrans" presStyleLbl="sibTrans2D1" presStyleIdx="1" presStyleCnt="3"/>
      <dgm:spPr/>
    </dgm:pt>
    <dgm:pt modelId="{332F79ED-7F94-430F-AE28-4EF3AC33B046}" type="pres">
      <dgm:prSet presAssocID="{168AA66A-C57E-4569-949F-E724898EDE02}" presName="connectorText" presStyleLbl="sibTrans2D1" presStyleIdx="1" presStyleCnt="3"/>
      <dgm:spPr/>
    </dgm:pt>
    <dgm:pt modelId="{2AB9DD64-BBA4-4B1E-A76C-A8C5A4766CFC}" type="pres">
      <dgm:prSet presAssocID="{11F0050E-B0B5-4F04-B5ED-CFC3449D38FE}" presName="node" presStyleLbl="node1" presStyleIdx="2" presStyleCnt="4">
        <dgm:presLayoutVars>
          <dgm:bulletEnabled val="1"/>
        </dgm:presLayoutVars>
      </dgm:prSet>
      <dgm:spPr/>
    </dgm:pt>
    <dgm:pt modelId="{B9FA944E-6D60-44D9-8738-DF6E83116A97}" type="pres">
      <dgm:prSet presAssocID="{65851B57-B131-491F-8644-7D5057C4A955}" presName="sibTrans" presStyleLbl="sibTrans2D1" presStyleIdx="2" presStyleCnt="3"/>
      <dgm:spPr/>
    </dgm:pt>
    <dgm:pt modelId="{DC2DD039-1066-4C14-9872-1AD2D7DEF9F5}" type="pres">
      <dgm:prSet presAssocID="{65851B57-B131-491F-8644-7D5057C4A955}" presName="connectorText" presStyleLbl="sibTrans2D1" presStyleIdx="2" presStyleCnt="3"/>
      <dgm:spPr/>
    </dgm:pt>
    <dgm:pt modelId="{6FE9E48E-F5BB-47A5-B108-752450165888}" type="pres">
      <dgm:prSet presAssocID="{EFDB3FE3-3CF2-4F14-93AA-A49FC7FD9096}" presName="node" presStyleLbl="node1" presStyleIdx="3" presStyleCnt="4">
        <dgm:presLayoutVars>
          <dgm:bulletEnabled val="1"/>
        </dgm:presLayoutVars>
      </dgm:prSet>
      <dgm:spPr/>
    </dgm:pt>
  </dgm:ptLst>
  <dgm:cxnLst>
    <dgm:cxn modelId="{A0AD8207-AB1D-4244-A842-6D531AB1830C}" srcId="{228CC30A-B30E-4F92-8698-3A53177B70DD}" destId="{E87AF419-772F-4207-B108-45A0E5512354}" srcOrd="0" destOrd="0" parTransId="{61D28FA5-1C37-45FE-85C7-92B92C773645}" sibTransId="{6224A67A-59D5-4C09-823D-907D34BB15CA}"/>
    <dgm:cxn modelId="{FD59101B-DA9E-41CC-B58D-46500A43EED0}" type="presOf" srcId="{6224A67A-59D5-4C09-823D-907D34BB15CA}" destId="{CF9A0CD5-9356-4040-8164-4C104D748799}" srcOrd="1" destOrd="0" presId="urn:microsoft.com/office/officeart/2005/8/layout/process2"/>
    <dgm:cxn modelId="{21012836-7AE6-447A-B061-A21973613D43}" srcId="{228CC30A-B30E-4F92-8698-3A53177B70DD}" destId="{EDD6A3B7-145A-4BB7-AFEF-9271D53D34F6}" srcOrd="1" destOrd="0" parTransId="{3BF9DBBF-DA81-4DA5-92FD-FDC954B181D5}" sibTransId="{168AA66A-C57E-4569-949F-E724898EDE02}"/>
    <dgm:cxn modelId="{C0512C46-F209-4424-833C-67E51C1CFCD0}" type="presOf" srcId="{168AA66A-C57E-4569-949F-E724898EDE02}" destId="{BA3EDA7D-6D76-4C05-82D0-7091AD1A7328}" srcOrd="0" destOrd="0" presId="urn:microsoft.com/office/officeart/2005/8/layout/process2"/>
    <dgm:cxn modelId="{679D5C76-7A8C-4802-B9E2-F53C2E42A0FE}" srcId="{228CC30A-B30E-4F92-8698-3A53177B70DD}" destId="{11F0050E-B0B5-4F04-B5ED-CFC3449D38FE}" srcOrd="2" destOrd="0" parTransId="{D302F5D4-EE0F-453B-B27C-D534B018F10A}" sibTransId="{65851B57-B131-491F-8644-7D5057C4A955}"/>
    <dgm:cxn modelId="{03C89592-F038-40C7-94A9-630C8EFCE234}" type="presOf" srcId="{168AA66A-C57E-4569-949F-E724898EDE02}" destId="{332F79ED-7F94-430F-AE28-4EF3AC33B046}" srcOrd="1" destOrd="0" presId="urn:microsoft.com/office/officeart/2005/8/layout/process2"/>
    <dgm:cxn modelId="{E360C59D-2596-4E51-BE2E-B28E9C3E0273}" type="presOf" srcId="{11F0050E-B0B5-4F04-B5ED-CFC3449D38FE}" destId="{2AB9DD64-BBA4-4B1E-A76C-A8C5A4766CFC}" srcOrd="0" destOrd="0" presId="urn:microsoft.com/office/officeart/2005/8/layout/process2"/>
    <dgm:cxn modelId="{6F98E9A2-B72A-4229-9F35-A9991641819F}" type="presOf" srcId="{EFDB3FE3-3CF2-4F14-93AA-A49FC7FD9096}" destId="{6FE9E48E-F5BB-47A5-B108-752450165888}" srcOrd="0" destOrd="0" presId="urn:microsoft.com/office/officeart/2005/8/layout/process2"/>
    <dgm:cxn modelId="{5B932ED2-29CC-4B2D-A7AD-B22988EF326D}" type="presOf" srcId="{228CC30A-B30E-4F92-8698-3A53177B70DD}" destId="{2789894B-7085-4E65-AAE5-2CB8AF1C1A62}" srcOrd="0" destOrd="0" presId="urn:microsoft.com/office/officeart/2005/8/layout/process2"/>
    <dgm:cxn modelId="{DF1D47D2-F7FF-41B9-94BD-488B4F8158C7}" srcId="{228CC30A-B30E-4F92-8698-3A53177B70DD}" destId="{EFDB3FE3-3CF2-4F14-93AA-A49FC7FD9096}" srcOrd="3" destOrd="0" parTransId="{A685A2CF-E4E7-4E58-8C2E-D82EE4D45600}" sibTransId="{A613FF31-3A8C-49AA-8EB7-0D1DE6A3C1C9}"/>
    <dgm:cxn modelId="{56BF62D6-5A01-450C-83EF-A225BFE2EF38}" type="presOf" srcId="{6224A67A-59D5-4C09-823D-907D34BB15CA}" destId="{5DDCB491-6EB5-44A0-8014-DA9AAEB516D1}" srcOrd="0" destOrd="0" presId="urn:microsoft.com/office/officeart/2005/8/layout/process2"/>
    <dgm:cxn modelId="{37CB30DF-5B9E-4DD8-8794-5E5E5BA8EF5B}" type="presOf" srcId="{65851B57-B131-491F-8644-7D5057C4A955}" destId="{B9FA944E-6D60-44D9-8738-DF6E83116A97}" srcOrd="0" destOrd="0" presId="urn:microsoft.com/office/officeart/2005/8/layout/process2"/>
    <dgm:cxn modelId="{B1ABDBEA-F2D3-4C15-B63E-A390C0BCCD3A}" type="presOf" srcId="{EDD6A3B7-145A-4BB7-AFEF-9271D53D34F6}" destId="{D8D717B1-1E38-429A-A75A-A81CF701BAAB}" srcOrd="0" destOrd="0" presId="urn:microsoft.com/office/officeart/2005/8/layout/process2"/>
    <dgm:cxn modelId="{0493ADF6-433B-44AE-962A-4DCF72CB6A17}" type="presOf" srcId="{65851B57-B131-491F-8644-7D5057C4A955}" destId="{DC2DD039-1066-4C14-9872-1AD2D7DEF9F5}" srcOrd="1" destOrd="0" presId="urn:microsoft.com/office/officeart/2005/8/layout/process2"/>
    <dgm:cxn modelId="{D54E23F7-DA42-4364-906C-77FB2968AC99}" type="presOf" srcId="{E87AF419-772F-4207-B108-45A0E5512354}" destId="{2EDD3539-133D-42BC-95FB-60EBA1184CAD}" srcOrd="0" destOrd="0" presId="urn:microsoft.com/office/officeart/2005/8/layout/process2"/>
    <dgm:cxn modelId="{CCBF1F06-5009-4EB9-B5B1-F95115814DDA}" type="presParOf" srcId="{2789894B-7085-4E65-AAE5-2CB8AF1C1A62}" destId="{2EDD3539-133D-42BC-95FB-60EBA1184CAD}" srcOrd="0" destOrd="0" presId="urn:microsoft.com/office/officeart/2005/8/layout/process2"/>
    <dgm:cxn modelId="{9C4E2DE5-53D6-404A-B1DC-19C42A22C917}" type="presParOf" srcId="{2789894B-7085-4E65-AAE5-2CB8AF1C1A62}" destId="{5DDCB491-6EB5-44A0-8014-DA9AAEB516D1}" srcOrd="1" destOrd="0" presId="urn:microsoft.com/office/officeart/2005/8/layout/process2"/>
    <dgm:cxn modelId="{E6E76D22-06A5-460F-B1AD-44FB609BBA4A}" type="presParOf" srcId="{5DDCB491-6EB5-44A0-8014-DA9AAEB516D1}" destId="{CF9A0CD5-9356-4040-8164-4C104D748799}" srcOrd="0" destOrd="0" presId="urn:microsoft.com/office/officeart/2005/8/layout/process2"/>
    <dgm:cxn modelId="{04A7B695-2B81-42C4-B1D6-3CABB2084906}" type="presParOf" srcId="{2789894B-7085-4E65-AAE5-2CB8AF1C1A62}" destId="{D8D717B1-1E38-429A-A75A-A81CF701BAAB}" srcOrd="2" destOrd="0" presId="urn:microsoft.com/office/officeart/2005/8/layout/process2"/>
    <dgm:cxn modelId="{FAE60BF5-23A9-4064-922B-176F49563F20}" type="presParOf" srcId="{2789894B-7085-4E65-AAE5-2CB8AF1C1A62}" destId="{BA3EDA7D-6D76-4C05-82D0-7091AD1A7328}" srcOrd="3" destOrd="0" presId="urn:microsoft.com/office/officeart/2005/8/layout/process2"/>
    <dgm:cxn modelId="{A9104F69-9A39-41DD-AC5D-21B8D3D89A6F}" type="presParOf" srcId="{BA3EDA7D-6D76-4C05-82D0-7091AD1A7328}" destId="{332F79ED-7F94-430F-AE28-4EF3AC33B046}" srcOrd="0" destOrd="0" presId="urn:microsoft.com/office/officeart/2005/8/layout/process2"/>
    <dgm:cxn modelId="{AE22CD3B-E3E5-417E-8884-4E3728598845}" type="presParOf" srcId="{2789894B-7085-4E65-AAE5-2CB8AF1C1A62}" destId="{2AB9DD64-BBA4-4B1E-A76C-A8C5A4766CFC}" srcOrd="4" destOrd="0" presId="urn:microsoft.com/office/officeart/2005/8/layout/process2"/>
    <dgm:cxn modelId="{88E27B98-FA5D-4C43-87E5-65A9AB310A6D}" type="presParOf" srcId="{2789894B-7085-4E65-AAE5-2CB8AF1C1A62}" destId="{B9FA944E-6D60-44D9-8738-DF6E83116A97}" srcOrd="5" destOrd="0" presId="urn:microsoft.com/office/officeart/2005/8/layout/process2"/>
    <dgm:cxn modelId="{FD6A8ECA-F995-4A4F-B91F-8B3F8EBEB2B4}" type="presParOf" srcId="{B9FA944E-6D60-44D9-8738-DF6E83116A97}" destId="{DC2DD039-1066-4C14-9872-1AD2D7DEF9F5}" srcOrd="0" destOrd="0" presId="urn:microsoft.com/office/officeart/2005/8/layout/process2"/>
    <dgm:cxn modelId="{AE68B327-4463-4DF5-9BB1-A6CD99CCF62B}" type="presParOf" srcId="{2789894B-7085-4E65-AAE5-2CB8AF1C1A62}" destId="{6FE9E48E-F5BB-47A5-B108-752450165888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D3539-133D-42BC-95FB-60EBA1184CAD}">
      <dsp:nvSpPr>
        <dsp:cNvPr id="0" name=""/>
        <dsp:cNvSpPr/>
      </dsp:nvSpPr>
      <dsp:spPr>
        <a:xfrm>
          <a:off x="1336532" y="2723"/>
          <a:ext cx="3286410" cy="101315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u="sng" kern="1200"/>
            <a:t>ΑΛΗΘΕΙΑ</a:t>
          </a:r>
          <a:endParaRPr lang="en-US" sz="1300" kern="1200"/>
        </a:p>
      </dsp:txBody>
      <dsp:txXfrm>
        <a:off x="1366206" y="32397"/>
        <a:ext cx="3227062" cy="953803"/>
      </dsp:txXfrm>
    </dsp:sp>
    <dsp:sp modelId="{5DDCB491-6EB5-44A0-8014-DA9AAEB516D1}">
      <dsp:nvSpPr>
        <dsp:cNvPr id="0" name=""/>
        <dsp:cNvSpPr/>
      </dsp:nvSpPr>
      <dsp:spPr>
        <a:xfrm rot="5400000">
          <a:off x="2789771" y="1041203"/>
          <a:ext cx="379931" cy="45591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-5400000">
        <a:off x="2842962" y="1079197"/>
        <a:ext cx="273550" cy="265952"/>
      </dsp:txXfrm>
    </dsp:sp>
    <dsp:sp modelId="{D8D717B1-1E38-429A-A75A-A81CF701BAAB}">
      <dsp:nvSpPr>
        <dsp:cNvPr id="0" name=""/>
        <dsp:cNvSpPr/>
      </dsp:nvSpPr>
      <dsp:spPr>
        <a:xfrm>
          <a:off x="1336532" y="1522450"/>
          <a:ext cx="3286410" cy="101315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/>
            <a:t>ΠΡΟΚΕΙΤΑΙ ΓΙΑ ΓΝΩΣΙΑΚΕΣ ΚΑΙ ΗΘΙΚΕΣ ΑΛΗΘΕΙΕΣ</a:t>
          </a:r>
          <a:endParaRPr lang="en-US" sz="1300" kern="1200"/>
        </a:p>
      </dsp:txBody>
      <dsp:txXfrm>
        <a:off x="1366206" y="1552124"/>
        <a:ext cx="3227062" cy="953803"/>
      </dsp:txXfrm>
    </dsp:sp>
    <dsp:sp modelId="{BA3EDA7D-6D76-4C05-82D0-7091AD1A7328}">
      <dsp:nvSpPr>
        <dsp:cNvPr id="0" name=""/>
        <dsp:cNvSpPr/>
      </dsp:nvSpPr>
      <dsp:spPr>
        <a:xfrm rot="5400000">
          <a:off x="2789771" y="2560931"/>
          <a:ext cx="379931" cy="45591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-5400000">
        <a:off x="2842962" y="2598925"/>
        <a:ext cx="273550" cy="265952"/>
      </dsp:txXfrm>
    </dsp:sp>
    <dsp:sp modelId="{2AB9DD64-BBA4-4B1E-A76C-A8C5A4766CFC}">
      <dsp:nvSpPr>
        <dsp:cNvPr id="0" name=""/>
        <dsp:cNvSpPr/>
      </dsp:nvSpPr>
      <dsp:spPr>
        <a:xfrm>
          <a:off x="1336532" y="3042178"/>
          <a:ext cx="3286410" cy="101315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/>
            <a:t>ΑΛΗΘΗΣ ΕΊΝΑΙ Η ΑΠΟΦΑΝΣΗ Η ΜΗ ΑΝΤΙΦΑΤΙΚΗ (ΣΥΝΕΚΤΙΚΗ) ΚΑΙ ΣΥΜΦΩΝΗ ΜΕ ΤΗΝ ΠΡΑΓΜΑΤΙΚΟΤΗΤΑ: Η ΑΜΦΙΣΒΗΤΗΣΗ ΑΥΤΩΝ ΤΩΝ ΚΡΙΤΗΡΙΩΝ  ΚΑΘΙΣΤΑ ΤΗΝ ΑΛΗΘΕΙΑ ΦΙΛΟΣΟΦΙΚΟ ΠΡΟΒΛΗΜΑ</a:t>
          </a:r>
          <a:endParaRPr lang="en-US" sz="1300" kern="1200"/>
        </a:p>
      </dsp:txBody>
      <dsp:txXfrm>
        <a:off x="1366206" y="3071852"/>
        <a:ext cx="3227062" cy="953803"/>
      </dsp:txXfrm>
    </dsp:sp>
    <dsp:sp modelId="{B9FA944E-6D60-44D9-8738-DF6E83116A97}">
      <dsp:nvSpPr>
        <dsp:cNvPr id="0" name=""/>
        <dsp:cNvSpPr/>
      </dsp:nvSpPr>
      <dsp:spPr>
        <a:xfrm rot="5400000">
          <a:off x="2789771" y="4080658"/>
          <a:ext cx="379931" cy="45591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-5400000">
        <a:off x="2842962" y="4118652"/>
        <a:ext cx="273550" cy="265952"/>
      </dsp:txXfrm>
    </dsp:sp>
    <dsp:sp modelId="{6FE9E48E-F5BB-47A5-B108-752450165888}">
      <dsp:nvSpPr>
        <dsp:cNvPr id="0" name=""/>
        <dsp:cNvSpPr/>
      </dsp:nvSpPr>
      <dsp:spPr>
        <a:xfrm>
          <a:off x="1336532" y="4561905"/>
          <a:ext cx="3286410" cy="101315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u="sng" kern="1200"/>
            <a:t>ΓΙΑ ΤΟ ΤΕΛΟΣ ΤΗΣ ΣΥΖΗΤΗΣΗΣ: ΥΠΑΡΧΟΥΝ ΠΡΑΚΤΙΚΕΣ ΑΛΗΘΕΙΕΣ;</a:t>
          </a:r>
          <a:endParaRPr lang="en-US" sz="1300" kern="1200"/>
        </a:p>
      </dsp:txBody>
      <dsp:txXfrm>
        <a:off x="1366206" y="4591579"/>
        <a:ext cx="3227062" cy="953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BA7F3F-D56F-4C06-84AC-03FC83B06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15374B5-D7C8-4AA9-BE65-DB7A0CA9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73A7452-ED0F-4903-A620-8D103E556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6A3F6CE-D581-4C37-8822-4F4A68325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63AAFE2E-E187-4E4B-83DD-1D9F7EB54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>
            <a:normAutofit/>
          </a:bodyPr>
          <a:lstStyle/>
          <a:p>
            <a:r>
              <a:rPr lang="el-GR" dirty="0"/>
              <a:t>Ο ΟΡΘΟΣ ΛΟΓΟΣ ΚΑΙ ΤΟ ΠΡΑΓΜΑΤΙΚΟ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55FBD2E-5B13-445D-9A67-4065A8E4E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53403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3638F2F-4688-4030-B1CC-80272444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48C811F0-0ED8-4A7B-BFDE-6433C690E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973751" y="303896"/>
            <a:ext cx="1910102" cy="257067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5DC85A-B39D-4164-8909-3D1F9640A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0123" y="1327356"/>
            <a:ext cx="4872677" cy="44825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/>
              <a:t>ΜΕ ΤΗ ΘΕΜΑΤΙΚΗ ΤΗΣ ΑΝΤΙΛΗΨΗΣ ΣΥΝΥΦΑΙΝΟΝΤΑΙ ΚΑΙ ΟΙ ΕΞΗΣ: ΑΛΗΘΕΙΑ, ΘΕΩΡΙΑ ΚΑΙ ΕΜΠΕΙΡΙΑ, ΑΠΟΔΕΙΞΗ, ΕΡΜΗΝΕΙΑ, ΑΣΥΝΕΙΔΗΤΟ.</a:t>
            </a:r>
          </a:p>
          <a:p>
            <a:endParaRPr lang="el-G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C19CEE-435E-4643-849E-5194A5743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453386"/>
            <a:ext cx="12191998" cy="4046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2DAC179-C790-4427-B1A0-AF7E55B8E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A392D87-3787-45D6-976E-B85674C09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3836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EFE8E04-DEE3-49FD-89A2-285FAD1CB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B36B509B-6649-45FE-9C71-40251E020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175224"/>
              </p:ext>
            </p:extLst>
          </p:nvPr>
        </p:nvGraphicFramePr>
        <p:xfrm>
          <a:off x="784225" y="639763"/>
          <a:ext cx="5959475" cy="5577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511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A3B894B-2CCF-4C22-A842-BC0578CA2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el-GR" sz="5400">
                <a:solidFill>
                  <a:schemeClr val="bg2"/>
                </a:solidFill>
              </a:rPr>
              <a:t>ΜΗ ΑΝΤΙΦΑΣΗ-ΣΥΜΦΩΝΙΑ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Θέση περιεχομένου 2">
            <a:extLst>
              <a:ext uri="{FF2B5EF4-FFF2-40B4-BE49-F238E27FC236}">
                <a16:creationId xmlns:a16="http://schemas.microsoft.com/office/drawing/2014/main" id="{29B96859-5387-4711-887F-781A7C841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1800"/>
              <a:t>ΑΡΧΗ ΤΗΣ ΤΑΥΤΟΤΗΤΑΣ Η΄ ΤΗΣ ΜΗ ΑΝΤΙΦΑΣΗΣ</a:t>
            </a:r>
          </a:p>
          <a:p>
            <a:pPr marL="0" indent="0">
              <a:buNone/>
            </a:pPr>
            <a:r>
              <a:rPr lang="el-GR" sz="1800"/>
              <a:t>(ΑΝΤΙΘΕΤΗ ΑΠΟΨΗ ΥΙΟΘΕΤΕΙ Ο ΧΕΓΚΕΛ: Η ΑΝΤΙΦΑΣΗ ΌΧΙ ΕΜΠΟΔΙΟ, ΑΛΛΑ ΣΤΙΓΜΗ ΣΤΗΝ ΕΚΔΙΠΛΩΣΗ ΤΗΣ ΑΛΗΘΕΙΑΣ, ΝΙΤΣΕ: ΟΙ ΑΝΘΡΩΠΟΙ ΑΔΥΝΑΤΟΥΝ ΜΠΡΟΣΤΑ ΣΤΟ ΑΝΤΙΦΑΤΙΚΟ ΠΟΥ ΕΝΕΧΕΙ Η ΠΡΑΓΜΑΤΙΚΟΤΗΤΑ)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1800"/>
              <a:t>ΚΡΙΤΗΡΙΟ ΤΗΣ ΣΥΜΦΩΝΙΑΣ: Η ΑΝΤΙΣΤΟΙΧΙΑ ΜΕ ΤΑ ΠΡΑΓΜΑΤΑ.</a:t>
            </a:r>
          </a:p>
          <a:p>
            <a:pPr marL="0" indent="0">
              <a:buNone/>
            </a:pPr>
            <a:r>
              <a:rPr lang="el-GR" sz="1800"/>
              <a:t>Η ΑΛΗΘΕΙΑ «ΑΝΑΠΑΡΙΣΤΑ» ΤΟ ΠΡΑΓΜΑ όπως ΑΚΡΙΒΩΣ ΕΊΝΑΙ: ΜΕ ΠΟΙΟΝ ΤΡΟΠΟ ΕΊΝΑΙ ΑΛΗΘΕΙΣ ΤΕΤΟΙΕΣ ΠΑΡΑΣΤΑΣΕΙΣ;</a:t>
            </a:r>
          </a:p>
          <a:p>
            <a:endParaRPr lang="el-GR" sz="1800"/>
          </a:p>
        </p:txBody>
      </p:sp>
    </p:spTree>
    <p:extLst>
      <p:ext uri="{BB962C8B-B14F-4D97-AF65-F5344CB8AC3E}">
        <p14:creationId xmlns:p14="http://schemas.microsoft.com/office/powerpoint/2010/main" val="1107125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B1CA72E-0222-49FB-A270-E4B6BD82D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el-GR" sz="5400">
                <a:solidFill>
                  <a:schemeClr val="bg2"/>
                </a:solidFill>
              </a:rPr>
              <a:t>ΚΑΡΤΕΣΙΟΣ ΚΑΙ ΑΛΗΘΕΙΑ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EFFB0D-CE93-4215-8421-8C5C15C2F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800" dirty="0"/>
              <a:t>ΒΕΒΑΙΟΤΗΤΑ: Η ΠΑΡΑΓΩΓΙΚΗ ΣΚΕΨΗ ΣΥΝΕΧΗΣ ΚΑΙ ΑΔΙΑΚΟΠΗ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800" dirty="0"/>
              <a:t>ΠΩΣ ΣΥΛΛΑΜΒΑΝΟΥΜΕ ΤΙΣ ΠΡΩΤΕΣ ΑΛΗΘΕΙΕΣ; ΚΡΙΤΗΡΙΟ ΠΡΟΔΗΛΟΤΗΤΑΣ, ΣΑΦΗΝΕΙΑΣ ΚΑΙ ΕΥΚΡΙΝΕΙΑΣ</a:t>
            </a:r>
          </a:p>
        </p:txBody>
      </p:sp>
    </p:spTree>
    <p:extLst>
      <p:ext uri="{BB962C8B-B14F-4D97-AF65-F5344CB8AC3E}">
        <p14:creationId xmlns:p14="http://schemas.microsoft.com/office/powerpoint/2010/main" val="98335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C41B62B-FD6B-4E9C-97B1-22451B3C6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el-GR" sz="5400">
                <a:solidFill>
                  <a:schemeClr val="bg2"/>
                </a:solidFill>
              </a:rPr>
              <a:t>ΣΥΝΕΠΩΣ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99ED8BC-F241-4640-8118-5FF6D6A35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r>
              <a:rPr lang="el-GR" sz="1800" dirty="0"/>
              <a:t>Η ΑΛΗΘΕΙΑ ΩΣ ΤΟΠΟΣ ΣΥΝΑΝΤΗΣΗΣ ΥΠΟΚΕΙΜΕΝΟΥ ΚΑΙ ΠΡΑΓΜΑΤΟΣ ΜΕΤΑΤΟΠΙΖΕΤΑΙ ΣΤΟΝ ΧΩΡΟ ΤΟΥ ΥΠΟΚΕΙΜΕΝΟΥ ΚΑΙ ΤΩΝ ΕΜΠΕΙΡΙΩΝ ΤΟΥ, ΕΣΩΤΕΡΙΚΟ ΥΠΟΚΕΙΜΕΝΙΚΟΤΗΤΑΣ.</a:t>
            </a:r>
          </a:p>
          <a:p>
            <a:pPr marL="0" indent="0">
              <a:buNone/>
            </a:pPr>
            <a:endParaRPr lang="el-GR" sz="1800" dirty="0"/>
          </a:p>
          <a:p>
            <a:pPr marL="0" indent="0">
              <a:buNone/>
            </a:pPr>
            <a:r>
              <a:rPr lang="el-GR" sz="1800" b="1" dirty="0"/>
              <a:t>ΑΝ ΦΤΑΝΟΥΜΕ ΣΤΟ ΑΛΗΘΕΣ ΜΕ ΤΗ ΜΕΣΟΛΑΒΗΣΗ ΤΗΣ ΕΡΓΑΣΙΑΣ ΤΩΝ ΙΚΑΝΟΤΗΤΩΝ ΜΑΣ, ΠΩΣ ΦΤΑΝΟΥΜΕ ΣΤΗΝ ΑΝΕΞΑΡΤΗΤΗ ΑΠΌ ΕΜΑΣ ΠΡΑΓΜΑΤΙΚΟΤΗΤΑ;</a:t>
            </a:r>
          </a:p>
        </p:txBody>
      </p:sp>
    </p:spTree>
    <p:extLst>
      <p:ext uri="{BB962C8B-B14F-4D97-AF65-F5344CB8AC3E}">
        <p14:creationId xmlns:p14="http://schemas.microsoft.com/office/powerpoint/2010/main" val="303492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2D1C3C5-5D40-43DF-A6FB-FC5BEE4A2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el-GR" sz="4200">
                <a:solidFill>
                  <a:schemeClr val="bg2"/>
                </a:solidFill>
              </a:rPr>
              <a:t>ΚΑΝΤΙΑΝΗ ΠΡΟΣΕΓΓΙΣΗ: ΑΝΑΝΕΩΣΗ ΤΟΥ ΠΡΟΒΛΗΜΑΤΟΣ ΠΕΡΙ ΤΟΥ ΑΛΗΘΟΥΣ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88C7B3-5B31-40B3-85EF-09A0BC59F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r>
              <a:rPr lang="el-GR" sz="1500" dirty="0"/>
              <a:t>ΥΠΟΛΑΝΘΑΝΕΙ ΤΟ ΠΡΟΒΛΗΜΑ ΤΟΥ ‘ΚΑΘΕΑΥΤΟ’: ΚΑΝΤ</a:t>
            </a:r>
          </a:p>
          <a:p>
            <a:r>
              <a:rPr lang="el-GR" sz="1500" dirty="0"/>
              <a:t>ΑΫΛΟΚΡΑΤΙΑ (</a:t>
            </a:r>
            <a:r>
              <a:rPr lang="en-US" sz="1500" dirty="0"/>
              <a:t>BERKELEY)</a:t>
            </a:r>
            <a:r>
              <a:rPr lang="el-GR" sz="1500" dirty="0"/>
              <a:t>: ΥΠΑΡΧΕΙ ΜΟΝΟ ΤΟ ΠΝΕΥΜΑ ΚΑΙ ΟΙ ΠΑΡΑΣΤΑΣΕΙΣ ΤΟΥ, ΟΛΟΚΛΗΡΩΤΙΚΗ ΦΕΝΑΚΗ, ΑΠΟΡΡΙΨΗ ΤΟΥ ΚΑΘΕΑΥΤΟ.</a:t>
            </a:r>
          </a:p>
          <a:p>
            <a:r>
              <a:rPr lang="el-GR" sz="1500" dirty="0"/>
              <a:t>Η ΠΕΡΑΤΟΤΗΤΑ ΜΑΣ: ΜΑΣ ΚΑΘΙΣΤΑ ΜΗ ΔΗΜΙΟΥΡΓΟΥΣ ΤΩΝ ΠΑΡΑΣΤΑΣΕΩΝ ΠΟΥ ΣΧΗΜΑΤΙΖΟΥΜΕ (ΤΙ ΓΙΝΕΤΑΙ ΜΕ ΤΟΥΣ ΗΘΙΚΟΥΣ ΣΚΟΠΟΥΣ;): Η ΔΙΑΝΟΙΑ ΜΑΣ ΔΕΝ ΕΊΝΑΙ Η ΑΙΤΙΑ ΤΩΝ ΑΝΤΙΚΕΙΜΕΝΩΝ</a:t>
            </a:r>
          </a:p>
          <a:p>
            <a:r>
              <a:rPr lang="el-GR" sz="1500" dirty="0"/>
              <a:t>ΠΩΣ ΠΡΟΚΥΠΤΕΙ Η ΣΥΜΦΩΝΙΑ ΜΕ ΤΑ ΠΡΑΓΜΑΤΑ; ΌΧΙ ΑΜΙΓΩΣ ΡΕΑΛΙΣΤΙΚΑ Η΄ ΑΜΙΓΩΣ ΙΔΕΑΛΙΣΤΙΚΑ.</a:t>
            </a:r>
          </a:p>
          <a:p>
            <a:r>
              <a:rPr lang="el-GR" sz="1500" dirty="0"/>
              <a:t>Η ΚΑΝΤΙΑΝΗ ΑΛΗΘΕΙΑ ΣΥΝΔΕΕΤΑΙ ΜΕ ΤΟΝ ΟΡΟ ΔΙΥΠΟΚΕΙΜΕΝΙΚΟΤΗΤΑ: ΣΥΜΦΩΝΙΑ ΜΕΤΑΞΥ ΤΩΝ ΥΠΟΚΕΙΜΕΝΩΝ: Η ΠΟΙΚΙΛΟΜΟΡΦΙΑ ΤΩΝ ΠΛΗΡΟΦΟΡΙΩΝ ΥΠΑΓΕΤΑΙ ΣΕ ΜΙΑ ΑΡΧΗ ΕΝΟΠΟΙΗΣΗΣ Η ΟΠΟΙΑ ΜΑΣ ΠΡΟΣΦΕΡΕΤΑΙ ΑΠΌ ΚΟΙΝΟΥΣ ΣΕ </a:t>
            </a:r>
            <a:r>
              <a:rPr lang="el-GR" sz="1500" dirty="0" err="1"/>
              <a:t>ΟΛΟΥς</a:t>
            </a:r>
            <a:r>
              <a:rPr lang="el-GR" sz="1500" dirty="0"/>
              <a:t> </a:t>
            </a:r>
            <a:r>
              <a:rPr lang="el-GR" sz="1500" dirty="0" err="1"/>
              <a:t>ΚΑΝΟΝΕς</a:t>
            </a:r>
            <a:r>
              <a:rPr lang="el-GR" sz="1500" dirty="0"/>
              <a:t>, ΤΙΣ ΚΑΤΗΓΟΡΙΕΣ.</a:t>
            </a:r>
          </a:p>
        </p:txBody>
      </p:sp>
    </p:spTree>
    <p:extLst>
      <p:ext uri="{BB962C8B-B14F-4D97-AF65-F5344CB8AC3E}">
        <p14:creationId xmlns:p14="http://schemas.microsoft.com/office/powerpoint/2010/main" val="652134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2069FA3-21E5-426A-9FCB-6C29AEC8B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el-GR" sz="5400">
                <a:solidFill>
                  <a:schemeClr val="bg2"/>
                </a:solidFill>
              </a:rPr>
              <a:t>ΥΠΑΡΧΟΥΝ ΠΡΑΚΤΙΚΕΣ ΑΛΗΘΕΙΕΣ;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AE9F62-AB50-44E2-BCEF-33EA19946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r>
              <a:rPr lang="el-GR" sz="1800"/>
              <a:t>ΑΞΙΟΛΟΓΙΚΕΣ ΚΡΙΣΕΙΣ ΚΑΙ ΣΥΜΜΟΡΦΙΑ ΜΕ ΈΝΑ ΚΑΘΕΑΥΤΟ</a:t>
            </a:r>
          </a:p>
          <a:p>
            <a:r>
              <a:rPr lang="el-GR" sz="1800"/>
              <a:t>ΑΞΙΩΣΗ ΚΑΘΟΛΙΚΟΤΗΤΑΣ: ΚΑΝΤΙΑΝΗ ΚΛΗΡΟΝΟΜΙΑ</a:t>
            </a:r>
          </a:p>
        </p:txBody>
      </p:sp>
    </p:spTree>
    <p:extLst>
      <p:ext uri="{BB962C8B-B14F-4D97-AF65-F5344CB8AC3E}">
        <p14:creationId xmlns:p14="http://schemas.microsoft.com/office/powerpoint/2010/main" val="3735839263"/>
      </p:ext>
    </p:extLst>
  </p:cSld>
  <p:clrMapOvr>
    <a:masterClrMapping/>
  </p:clrMapOvr>
</p:sld>
</file>

<file path=ppt/theme/theme1.xml><?xml version="1.0" encoding="utf-8"?>
<a:theme xmlns:a="http://schemas.openxmlformats.org/drawingml/2006/main" name="Περικοπή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TM10001105[[fn=Περικοπή]]</Template>
  <TotalTime>66</TotalTime>
  <Words>343</Words>
  <Application>Microsoft Office PowerPoint</Application>
  <PresentationFormat>Ευρεία οθόνη</PresentationFormat>
  <Paragraphs>27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1" baseType="lpstr">
      <vt:lpstr>Franklin Gothic Book</vt:lpstr>
      <vt:lpstr>Wingdings</vt:lpstr>
      <vt:lpstr>Περικοπή</vt:lpstr>
      <vt:lpstr>Ο ΟΡΘΟΣ ΛΟΓΟΣ ΚΑΙ ΤΟ ΠΡΑΓΜΑΤΙΚΟ</vt:lpstr>
      <vt:lpstr>Παρουσίαση του PowerPoint</vt:lpstr>
      <vt:lpstr>Παρουσίαση του PowerPoint</vt:lpstr>
      <vt:lpstr>ΜΗ ΑΝΤΙΦΑΣΗ-ΣΥΜΦΩΝΙΑ</vt:lpstr>
      <vt:lpstr>ΚΑΡΤΕΣΙΟΣ ΚΑΙ ΑΛΗΘΕΙΑ</vt:lpstr>
      <vt:lpstr>ΣΥΝΕΠΩΣ</vt:lpstr>
      <vt:lpstr>ΚΑΝΤΙΑΝΗ ΠΡΟΣΕΓΓΙΣΗ: ΑΝΑΝΕΩΣΗ ΤΟΥ ΠΡΟΒΛΗΜΑΤΟΣ ΠΕΡΙ ΤΟΥ ΑΛΗΘΟΥΣ</vt:lpstr>
      <vt:lpstr>ΥΠΑΡΧΟΥΝ ΠΡΑΚΤΙΚΕΣ ΑΛΗΘΕΙΕΣ;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ΟΡΘΟΣ ΛΟΓΟΣ ΚΑΙ ΤΟ ΠΡΑΓΜΑΤΙΚΟ</dc:title>
  <dc:creator>Φωτεινή Κυριακού</dc:creator>
  <cp:lastModifiedBy>Φωτεινή Κυριακού</cp:lastModifiedBy>
  <cp:revision>1</cp:revision>
  <dcterms:created xsi:type="dcterms:W3CDTF">2021-11-21T09:10:06Z</dcterms:created>
  <dcterms:modified xsi:type="dcterms:W3CDTF">2021-11-21T10:17:02Z</dcterms:modified>
</cp:coreProperties>
</file>