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5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</p:sldIdLst>
  <p:sldSz cx="9144000" cy="6858000" type="screen4x3"/>
  <p:notesSz cx="6772275" cy="99028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72275" cy="99028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3700" cy="493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charset="2"/>
              <a:buNone/>
              <a:tabLst>
                <a:tab pos="0" algn="l"/>
                <a:tab pos="909638" algn="l"/>
                <a:tab pos="1820863" algn="l"/>
                <a:tab pos="2732088" algn="l"/>
                <a:tab pos="3643313" algn="l"/>
                <a:tab pos="4554538" algn="l"/>
                <a:tab pos="5465763" algn="l"/>
                <a:tab pos="6376988" algn="l"/>
                <a:tab pos="7288213" algn="l"/>
                <a:tab pos="8199438" algn="l"/>
                <a:tab pos="9110663" algn="l"/>
                <a:tab pos="10021888" algn="l"/>
                <a:tab pos="10933113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Tahoma" charset="0"/>
              </a:defRPr>
            </a:lvl1pPr>
          </a:lstStyle>
          <a:p>
            <a:endParaRPr 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35400" y="0"/>
            <a:ext cx="2933700" cy="4937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0" algn="l"/>
                <a:tab pos="909638" algn="l"/>
                <a:tab pos="1820863" algn="l"/>
                <a:tab pos="2732088" algn="l"/>
                <a:tab pos="3643313" algn="l"/>
                <a:tab pos="4554538" algn="l"/>
                <a:tab pos="5465763" algn="l"/>
                <a:tab pos="6376988" algn="l"/>
                <a:tab pos="7288213" algn="l"/>
                <a:tab pos="8199438" algn="l"/>
                <a:tab pos="9110663" algn="l"/>
                <a:tab pos="10021888" algn="l"/>
                <a:tab pos="10933113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Tahoma" charset="0"/>
              </a:defRPr>
            </a:lvl1pPr>
          </a:lstStyle>
          <a:p>
            <a:endParaRPr lang="el-G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911225" y="742950"/>
            <a:ext cx="4949825" cy="3711575"/>
          </a:xfrm>
          <a:prstGeom prst="rect">
            <a:avLst/>
          </a:prstGeom>
          <a:solidFill>
            <a:srgbClr val="FFFF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6275" y="4703763"/>
            <a:ext cx="5418138" cy="44545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080" tIns="45720" rIns="9108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405938"/>
            <a:ext cx="2933700" cy="493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080" tIns="45720" rIns="91080" bIns="45720" numCol="1" anchor="b" anchorCtr="0" compatLnSpc="1">
            <a:prstTxWarp prst="textNoShape">
              <a:avLst/>
            </a:prstTxWarp>
          </a:bodyPr>
          <a:lstStyle>
            <a:lvl1pPr marL="215900" indent="-215900">
              <a:buSzPct val="45000"/>
              <a:buFont typeface="Wingdings" charset="2"/>
              <a:buNone/>
              <a:tabLst>
                <a:tab pos="0" algn="l"/>
                <a:tab pos="909638" algn="l"/>
                <a:tab pos="1820863" algn="l"/>
                <a:tab pos="2732088" algn="l"/>
                <a:tab pos="3643313" algn="l"/>
                <a:tab pos="4554538" algn="l"/>
                <a:tab pos="5465763" algn="l"/>
                <a:tab pos="6376988" algn="l"/>
                <a:tab pos="7288213" algn="l"/>
                <a:tab pos="8199438" algn="l"/>
                <a:tab pos="9110663" algn="l"/>
                <a:tab pos="10021888" algn="l"/>
                <a:tab pos="10933113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Tahoma" charset="0"/>
              </a:defRPr>
            </a:lvl1pPr>
          </a:lstStyle>
          <a:p>
            <a:endParaRPr 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35400" y="9405938"/>
            <a:ext cx="2933700" cy="493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080" tIns="45720" rIns="91080" bIns="45720" numCol="1" anchor="b" anchorCtr="0" compatLnSpc="1">
            <a:prstTxWarp prst="textNoShape">
              <a:avLst/>
            </a:prstTxWarp>
          </a:bodyPr>
          <a:lstStyle>
            <a:lvl1pPr marL="215900" indent="-215900" algn="r">
              <a:buSzPct val="45000"/>
              <a:buFont typeface="Wingdings" charset="2"/>
              <a:buNone/>
              <a:tabLst>
                <a:tab pos="0" algn="l"/>
                <a:tab pos="909638" algn="l"/>
                <a:tab pos="1820863" algn="l"/>
                <a:tab pos="2732088" algn="l"/>
                <a:tab pos="3643313" algn="l"/>
                <a:tab pos="4554538" algn="l"/>
                <a:tab pos="5465763" algn="l"/>
                <a:tab pos="6376988" algn="l"/>
                <a:tab pos="7288213" algn="l"/>
                <a:tab pos="8199438" algn="l"/>
                <a:tab pos="9110663" algn="l"/>
                <a:tab pos="10021888" algn="l"/>
                <a:tab pos="10933113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cs typeface="Tahoma" charset="0"/>
              </a:defRPr>
            </a:lvl1pPr>
          </a:lstStyle>
          <a:p>
            <a:fld id="{20FD1B26-D657-4664-8DE4-46A8A46AE299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0303CB-CABC-445D-87F6-92D7E12A8653}" type="slidenum">
              <a:rPr lang="el-GR"/>
              <a:pPr/>
              <a:t>1</a:t>
            </a:fld>
            <a:endParaRPr lang="el-GR"/>
          </a:p>
        </p:txBody>
      </p:sp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244F53-854F-486C-89C2-0FE49E702369}" type="slidenum">
              <a:rPr lang="el-GR"/>
              <a:pPr/>
              <a:t>10</a:t>
            </a:fld>
            <a:endParaRPr lang="el-GR"/>
          </a:p>
        </p:txBody>
      </p:sp>
      <p:sp>
        <p:nvSpPr>
          <p:cNvPr id="665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115D03-FCC8-4CD0-A408-16929A36C354}" type="slidenum">
              <a:rPr lang="el-GR"/>
              <a:pPr/>
              <a:t>11</a:t>
            </a:fld>
            <a:endParaRPr lang="el-GR"/>
          </a:p>
        </p:txBody>
      </p:sp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F9BE7A-5C96-4E80-BEAE-EF936E54F2C0}" type="slidenum">
              <a:rPr lang="el-GR"/>
              <a:pPr/>
              <a:t>12</a:t>
            </a:fld>
            <a:endParaRPr lang="el-GR"/>
          </a:p>
        </p:txBody>
      </p:sp>
      <p:sp>
        <p:nvSpPr>
          <p:cNvPr id="686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6D0D2C-7EC1-4FFD-9E35-616740F51D86}" type="slidenum">
              <a:rPr lang="el-GR"/>
              <a:pPr/>
              <a:t>13</a:t>
            </a:fld>
            <a:endParaRPr lang="el-GR"/>
          </a:p>
        </p:txBody>
      </p:sp>
      <p:sp>
        <p:nvSpPr>
          <p:cNvPr id="696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C121D6-F0EB-4CA4-8741-11BA9C2DCDA5}" type="slidenum">
              <a:rPr lang="el-GR"/>
              <a:pPr/>
              <a:t>14</a:t>
            </a:fld>
            <a:endParaRPr lang="el-GR"/>
          </a:p>
        </p:txBody>
      </p:sp>
      <p:sp>
        <p:nvSpPr>
          <p:cNvPr id="706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B8B21D-D1F2-4525-AAFE-1AD7F5616014}" type="slidenum">
              <a:rPr lang="el-GR"/>
              <a:pPr/>
              <a:t>15</a:t>
            </a:fld>
            <a:endParaRPr lang="el-GR"/>
          </a:p>
        </p:txBody>
      </p:sp>
      <p:sp>
        <p:nvSpPr>
          <p:cNvPr id="716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133874-32CE-4A95-820C-4B5EFB9C66F2}" type="slidenum">
              <a:rPr lang="el-GR"/>
              <a:pPr/>
              <a:t>16</a:t>
            </a:fld>
            <a:endParaRPr lang="el-GR"/>
          </a:p>
        </p:txBody>
      </p:sp>
      <p:sp>
        <p:nvSpPr>
          <p:cNvPr id="727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EFCEC2-6325-4F55-9B6B-D26382738000}" type="slidenum">
              <a:rPr lang="el-GR"/>
              <a:pPr/>
              <a:t>17</a:t>
            </a:fld>
            <a:endParaRPr lang="el-GR"/>
          </a:p>
        </p:txBody>
      </p:sp>
      <p:sp>
        <p:nvSpPr>
          <p:cNvPr id="737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E1D94D-BCBE-4A1A-95C9-0E0FEB8F27FF}" type="slidenum">
              <a:rPr lang="el-GR"/>
              <a:pPr/>
              <a:t>18</a:t>
            </a:fld>
            <a:endParaRPr lang="el-GR"/>
          </a:p>
        </p:txBody>
      </p:sp>
      <p:sp>
        <p:nvSpPr>
          <p:cNvPr id="747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119BB9-66EF-413F-A943-90FA3E14F78D}" type="slidenum">
              <a:rPr lang="el-GR"/>
              <a:pPr/>
              <a:t>19</a:t>
            </a:fld>
            <a:endParaRPr lang="el-GR"/>
          </a:p>
        </p:txBody>
      </p:sp>
      <p:sp>
        <p:nvSpPr>
          <p:cNvPr id="757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F51485-AABD-4ABD-A36F-EE8D1E637060}" type="slidenum">
              <a:rPr lang="el-GR"/>
              <a:pPr/>
              <a:t>2</a:t>
            </a:fld>
            <a:endParaRPr lang="el-GR"/>
          </a:p>
        </p:txBody>
      </p:sp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475314-D1F8-4028-AC76-F7B1CF1C388A}" type="slidenum">
              <a:rPr lang="el-GR"/>
              <a:pPr/>
              <a:t>20</a:t>
            </a:fld>
            <a:endParaRPr lang="el-GR"/>
          </a:p>
        </p:txBody>
      </p:sp>
      <p:sp>
        <p:nvSpPr>
          <p:cNvPr id="768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8DD0B4-C008-45CC-B804-BCF8A04FFD3F}" type="slidenum">
              <a:rPr lang="el-GR"/>
              <a:pPr/>
              <a:t>21</a:t>
            </a:fld>
            <a:endParaRPr lang="el-GR"/>
          </a:p>
        </p:txBody>
      </p:sp>
      <p:sp>
        <p:nvSpPr>
          <p:cNvPr id="778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1FA6CE-4CE5-4F2B-9494-5887634E35D3}" type="slidenum">
              <a:rPr lang="el-GR"/>
              <a:pPr/>
              <a:t>22</a:t>
            </a:fld>
            <a:endParaRPr lang="el-GR"/>
          </a:p>
        </p:txBody>
      </p:sp>
      <p:sp>
        <p:nvSpPr>
          <p:cNvPr id="788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9058D4-5FA8-4E8A-81F8-2D5C820B9B13}" type="slidenum">
              <a:rPr lang="el-GR"/>
              <a:pPr/>
              <a:t>23</a:t>
            </a:fld>
            <a:endParaRPr lang="el-GR"/>
          </a:p>
        </p:txBody>
      </p:sp>
      <p:sp>
        <p:nvSpPr>
          <p:cNvPr id="798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A6D71C-F619-4041-8FC3-447C143CA4F2}" type="slidenum">
              <a:rPr lang="el-GR"/>
              <a:pPr/>
              <a:t>24</a:t>
            </a:fld>
            <a:endParaRPr lang="el-GR"/>
          </a:p>
        </p:txBody>
      </p:sp>
      <p:sp>
        <p:nvSpPr>
          <p:cNvPr id="808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33984-FF10-4CDE-BF64-F83D5482D2C1}" type="slidenum">
              <a:rPr lang="el-GR"/>
              <a:pPr/>
              <a:t>25</a:t>
            </a:fld>
            <a:endParaRPr lang="el-GR"/>
          </a:p>
        </p:txBody>
      </p:sp>
      <p:sp>
        <p:nvSpPr>
          <p:cNvPr id="819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5A4D85-DD90-48AF-9D2F-ED45A2276595}" type="slidenum">
              <a:rPr lang="el-GR"/>
              <a:pPr/>
              <a:t>26</a:t>
            </a:fld>
            <a:endParaRPr lang="el-GR"/>
          </a:p>
        </p:txBody>
      </p:sp>
      <p:sp>
        <p:nvSpPr>
          <p:cNvPr id="829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C3F50C-70D5-4C43-8F06-CC1CBD027666}" type="slidenum">
              <a:rPr lang="el-GR"/>
              <a:pPr/>
              <a:t>27</a:t>
            </a:fld>
            <a:endParaRPr lang="el-GR"/>
          </a:p>
        </p:txBody>
      </p:sp>
      <p:sp>
        <p:nvSpPr>
          <p:cNvPr id="839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88B6F1-FDDF-4DEB-8C8A-7B20B406DFD8}" type="slidenum">
              <a:rPr lang="el-GR"/>
              <a:pPr/>
              <a:t>28</a:t>
            </a:fld>
            <a:endParaRPr lang="el-GR"/>
          </a:p>
        </p:txBody>
      </p:sp>
      <p:sp>
        <p:nvSpPr>
          <p:cNvPr id="849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93BFD0-4786-4D5D-881F-C56F456539E4}" type="slidenum">
              <a:rPr lang="el-GR"/>
              <a:pPr/>
              <a:t>29</a:t>
            </a:fld>
            <a:endParaRPr lang="el-GR"/>
          </a:p>
        </p:txBody>
      </p:sp>
      <p:sp>
        <p:nvSpPr>
          <p:cNvPr id="860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B6D0F9-3D22-4FAA-84EC-65BD521C778D}" type="slidenum">
              <a:rPr lang="el-GR"/>
              <a:pPr/>
              <a:t>3</a:t>
            </a:fld>
            <a:endParaRPr lang="el-GR"/>
          </a:p>
        </p:txBody>
      </p:sp>
      <p:sp>
        <p:nvSpPr>
          <p:cNvPr id="593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3CF934-1036-4988-990F-A8F8FD7580FD}" type="slidenum">
              <a:rPr lang="el-GR"/>
              <a:pPr/>
              <a:t>30</a:t>
            </a:fld>
            <a:endParaRPr lang="el-GR"/>
          </a:p>
        </p:txBody>
      </p:sp>
      <p:sp>
        <p:nvSpPr>
          <p:cNvPr id="870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A9130B-B31F-4956-AE11-D09B7C6EBE2E}" type="slidenum">
              <a:rPr lang="el-GR"/>
              <a:pPr/>
              <a:t>31</a:t>
            </a:fld>
            <a:endParaRPr lang="el-GR"/>
          </a:p>
        </p:txBody>
      </p:sp>
      <p:sp>
        <p:nvSpPr>
          <p:cNvPr id="880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A2C1D3-AC9E-486A-86FC-08561FE40894}" type="slidenum">
              <a:rPr lang="el-GR"/>
              <a:pPr/>
              <a:t>32</a:t>
            </a:fld>
            <a:endParaRPr lang="el-GR"/>
          </a:p>
        </p:txBody>
      </p:sp>
      <p:sp>
        <p:nvSpPr>
          <p:cNvPr id="890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0D5D01-30FF-4DFD-BE4F-EB21682C45E1}" type="slidenum">
              <a:rPr lang="el-GR"/>
              <a:pPr/>
              <a:t>33</a:t>
            </a:fld>
            <a:endParaRPr lang="el-GR"/>
          </a:p>
        </p:txBody>
      </p:sp>
      <p:sp>
        <p:nvSpPr>
          <p:cNvPr id="901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D255C6-D5B2-4355-B817-B813B41F5EF6}" type="slidenum">
              <a:rPr lang="el-GR"/>
              <a:pPr/>
              <a:t>34</a:t>
            </a:fld>
            <a:endParaRPr lang="el-GR"/>
          </a:p>
        </p:txBody>
      </p:sp>
      <p:sp>
        <p:nvSpPr>
          <p:cNvPr id="911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FFC1C7F-2894-4265-AD6B-941F1A49B284}" type="slidenum">
              <a:rPr lang="el-GR"/>
              <a:pPr/>
              <a:t>35</a:t>
            </a:fld>
            <a:endParaRPr lang="el-GR"/>
          </a:p>
        </p:txBody>
      </p:sp>
      <p:sp>
        <p:nvSpPr>
          <p:cNvPr id="921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C84581-C6BE-4BEC-BA73-8549C896891F}" type="slidenum">
              <a:rPr lang="el-GR"/>
              <a:pPr/>
              <a:t>36</a:t>
            </a:fld>
            <a:endParaRPr lang="el-GR"/>
          </a:p>
        </p:txBody>
      </p:sp>
      <p:sp>
        <p:nvSpPr>
          <p:cNvPr id="931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69213BA-6C9C-40EF-896F-EACFE7F04679}" type="slidenum">
              <a:rPr lang="el-GR"/>
              <a:pPr/>
              <a:t>37</a:t>
            </a:fld>
            <a:endParaRPr lang="el-GR"/>
          </a:p>
        </p:txBody>
      </p:sp>
      <p:sp>
        <p:nvSpPr>
          <p:cNvPr id="942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4B28E0-4D6A-41C0-A387-2FDF65D8B007}" type="slidenum">
              <a:rPr lang="el-GR"/>
              <a:pPr/>
              <a:t>38</a:t>
            </a:fld>
            <a:endParaRPr lang="el-GR"/>
          </a:p>
        </p:txBody>
      </p:sp>
      <p:sp>
        <p:nvSpPr>
          <p:cNvPr id="952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3F4EDF-507D-48ED-A07E-30377248EC81}" type="slidenum">
              <a:rPr lang="el-GR"/>
              <a:pPr/>
              <a:t>39</a:t>
            </a:fld>
            <a:endParaRPr lang="el-GR"/>
          </a:p>
        </p:txBody>
      </p:sp>
      <p:sp>
        <p:nvSpPr>
          <p:cNvPr id="962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EA35A5-FE45-46F5-BCFB-2757DBDD4F40}" type="slidenum">
              <a:rPr lang="el-GR"/>
              <a:pPr/>
              <a:t>4</a:t>
            </a:fld>
            <a:endParaRPr lang="el-GR"/>
          </a:p>
        </p:txBody>
      </p:sp>
      <p:sp>
        <p:nvSpPr>
          <p:cNvPr id="604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85E6F5-2E42-4E36-A8CC-7ACA14AE6CDA}" type="slidenum">
              <a:rPr lang="el-GR"/>
              <a:pPr/>
              <a:t>40</a:t>
            </a:fld>
            <a:endParaRPr lang="el-GR"/>
          </a:p>
        </p:txBody>
      </p:sp>
      <p:sp>
        <p:nvSpPr>
          <p:cNvPr id="972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128405-085A-4010-9F86-13B9B3D1404A}" type="slidenum">
              <a:rPr lang="el-GR"/>
              <a:pPr/>
              <a:t>41</a:t>
            </a:fld>
            <a:endParaRPr lang="el-GR"/>
          </a:p>
        </p:txBody>
      </p:sp>
      <p:sp>
        <p:nvSpPr>
          <p:cNvPr id="983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56CD88-2012-4577-AE0F-AFBC9C577526}" type="slidenum">
              <a:rPr lang="el-GR"/>
              <a:pPr/>
              <a:t>42</a:t>
            </a:fld>
            <a:endParaRPr lang="el-GR"/>
          </a:p>
        </p:txBody>
      </p:sp>
      <p:sp>
        <p:nvSpPr>
          <p:cNvPr id="993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946592-0FD3-40AB-A03E-F9BF1B32F342}" type="slidenum">
              <a:rPr lang="el-GR"/>
              <a:pPr/>
              <a:t>43</a:t>
            </a:fld>
            <a:endParaRPr lang="el-GR"/>
          </a:p>
        </p:txBody>
      </p:sp>
      <p:sp>
        <p:nvSpPr>
          <p:cNvPr id="1003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0BDED9-1A5D-40AB-B9EC-866B5AA64624}" type="slidenum">
              <a:rPr lang="el-GR"/>
              <a:pPr/>
              <a:t>44</a:t>
            </a:fld>
            <a:endParaRPr lang="el-GR"/>
          </a:p>
        </p:txBody>
      </p:sp>
      <p:sp>
        <p:nvSpPr>
          <p:cNvPr id="1013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DD7DB16-27C7-4B89-94A7-2E50DAEE6C94}" type="slidenum">
              <a:rPr lang="el-GR"/>
              <a:pPr/>
              <a:t>45</a:t>
            </a:fld>
            <a:endParaRPr lang="el-GR"/>
          </a:p>
        </p:txBody>
      </p:sp>
      <p:sp>
        <p:nvSpPr>
          <p:cNvPr id="1024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E01E2F-3A68-45E4-B03F-6860622B59C3}" type="slidenum">
              <a:rPr lang="el-GR"/>
              <a:pPr/>
              <a:t>46</a:t>
            </a:fld>
            <a:endParaRPr lang="el-GR"/>
          </a:p>
        </p:txBody>
      </p:sp>
      <p:sp>
        <p:nvSpPr>
          <p:cNvPr id="1034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799819-691F-421E-B35B-9407D095463F}" type="slidenum">
              <a:rPr lang="el-GR"/>
              <a:pPr/>
              <a:t>47</a:t>
            </a:fld>
            <a:endParaRPr lang="el-GR"/>
          </a:p>
        </p:txBody>
      </p:sp>
      <p:sp>
        <p:nvSpPr>
          <p:cNvPr id="1044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99AC03B-94A6-4A85-A125-5DE40A447E51}" type="slidenum">
              <a:rPr lang="el-GR"/>
              <a:pPr/>
              <a:t>48</a:t>
            </a:fld>
            <a:endParaRPr lang="el-GR"/>
          </a:p>
        </p:txBody>
      </p:sp>
      <p:sp>
        <p:nvSpPr>
          <p:cNvPr id="1054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5D8C36-2379-418B-8C0A-540476FAA47B}" type="slidenum">
              <a:rPr lang="el-GR"/>
              <a:pPr/>
              <a:t>49</a:t>
            </a:fld>
            <a:endParaRPr lang="el-GR"/>
          </a:p>
        </p:txBody>
      </p:sp>
      <p:sp>
        <p:nvSpPr>
          <p:cNvPr id="1064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DB18DF-C27E-43DA-80C0-24AF05D1AE5E}" type="slidenum">
              <a:rPr lang="el-GR"/>
              <a:pPr/>
              <a:t>5</a:t>
            </a:fld>
            <a:endParaRPr lang="el-GR"/>
          </a:p>
        </p:txBody>
      </p:sp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7B8868-A41C-4D70-A340-457B0F1AEF61}" type="slidenum">
              <a:rPr lang="el-GR"/>
              <a:pPr/>
              <a:t>50</a:t>
            </a:fld>
            <a:endParaRPr lang="el-GR"/>
          </a:p>
        </p:txBody>
      </p:sp>
      <p:sp>
        <p:nvSpPr>
          <p:cNvPr id="1075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E72A6A-0F7D-4361-979D-9A87F3A9979E}" type="slidenum">
              <a:rPr lang="el-GR"/>
              <a:pPr/>
              <a:t>51</a:t>
            </a:fld>
            <a:endParaRPr lang="el-GR"/>
          </a:p>
        </p:txBody>
      </p:sp>
      <p:sp>
        <p:nvSpPr>
          <p:cNvPr id="1085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794960-AA93-4FD1-B2AC-57024A152757}" type="slidenum">
              <a:rPr lang="el-GR"/>
              <a:pPr/>
              <a:t>52</a:t>
            </a:fld>
            <a:endParaRPr lang="el-GR"/>
          </a:p>
        </p:txBody>
      </p:sp>
      <p:sp>
        <p:nvSpPr>
          <p:cNvPr id="1095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D3D238-64C7-4B20-B34B-AE539BBDCD0A}" type="slidenum">
              <a:rPr lang="el-GR"/>
              <a:pPr/>
              <a:t>6</a:t>
            </a:fld>
            <a:endParaRPr lang="el-GR"/>
          </a:p>
        </p:txBody>
      </p:sp>
      <p:sp>
        <p:nvSpPr>
          <p:cNvPr id="624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20D4E42-1467-4027-A17D-D5EFDAEB51BF}" type="slidenum">
              <a:rPr lang="el-GR"/>
              <a:pPr/>
              <a:t>7</a:t>
            </a:fld>
            <a:endParaRPr lang="el-GR"/>
          </a:p>
        </p:txBody>
      </p:sp>
      <p:sp>
        <p:nvSpPr>
          <p:cNvPr id="634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8BAFE5-A135-4ED7-801D-A042B97551EF}" type="slidenum">
              <a:rPr lang="el-GR"/>
              <a:pPr/>
              <a:t>8</a:t>
            </a:fld>
            <a:endParaRPr lang="el-GR"/>
          </a:p>
        </p:txBody>
      </p:sp>
      <p:sp>
        <p:nvSpPr>
          <p:cNvPr id="645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699998-24B0-47A7-B7E8-37FC1D73EE93}" type="slidenum">
              <a:rPr lang="el-GR"/>
              <a:pPr/>
              <a:t>9</a:t>
            </a:fld>
            <a:endParaRPr lang="el-GR"/>
          </a:p>
        </p:txBody>
      </p:sp>
      <p:sp>
        <p:nvSpPr>
          <p:cNvPr id="655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11225" y="742950"/>
            <a:ext cx="4951413" cy="37131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76275" y="4703763"/>
            <a:ext cx="5419725" cy="44561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43C204-E928-4115-9057-A7EC7C3EE41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8192A7C-901D-4AB7-817B-237435EC694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5813" cy="5634038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34038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9C7B5E2-340B-46FD-BCF4-89B83115EAD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8013" cy="8096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28013" cy="4606925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>
          <a:xfrm>
            <a:off x="827088" y="6248400"/>
            <a:ext cx="6911975" cy="45561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>
          <a:xfrm>
            <a:off x="7885113" y="6284913"/>
            <a:ext cx="944562" cy="455612"/>
          </a:xfrm>
        </p:spPr>
        <p:txBody>
          <a:bodyPr/>
          <a:lstStyle>
            <a:lvl1pPr>
              <a:defRPr/>
            </a:lvl1pPr>
          </a:lstStyle>
          <a:p>
            <a:fld id="{B85AEF02-5986-4769-8C05-9ED0228176FF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8013" cy="8096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37013" cy="46069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6613" y="1484313"/>
            <a:ext cx="4038600" cy="46069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0"/>
          </p:nvPr>
        </p:nvSpPr>
        <p:spPr>
          <a:xfrm>
            <a:off x="827088" y="6248400"/>
            <a:ext cx="6911975" cy="45561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>
          <a:xfrm>
            <a:off x="7885113" y="6284913"/>
            <a:ext cx="944562" cy="455612"/>
          </a:xfrm>
        </p:spPr>
        <p:txBody>
          <a:bodyPr/>
          <a:lstStyle>
            <a:lvl1pPr>
              <a:defRPr/>
            </a:lvl1pPr>
          </a:lstStyle>
          <a:p>
            <a:fld id="{81CCFE3F-C2D7-42D2-8833-600711E7EA1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6BE64D1-0A0F-417A-BEEF-43B54B60610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2742B0-CB78-46B1-BABC-4CDC5AA8F24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6CF7D2-E907-43F6-B47A-1FEEED11C29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64B9133-33DE-4F75-A0D5-B0392EF2233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2FB2349-4C57-43E5-A71D-620F397465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652042B-3AFE-4E1D-A9F9-0FCFCCCA2DA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245C90-5D7D-4536-8559-1D3E1B01732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2EDABB5-FB57-4BEA-898D-E2368EC6C8D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1B31235-E0D8-419E-9E73-8568AC0123E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B3ED44D-1569-4EFB-B204-E787C372305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F2E4267-8A91-4609-B7C7-7B38372A443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1600200"/>
            <a:ext cx="2132013" cy="4525963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248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0127BA-C768-47C9-8CE4-9D75C2581F8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971800" y="1828800"/>
            <a:ext cx="6018213" cy="220821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5613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455F5163-AA34-4872-991A-F579D46B445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01FEB74-B99C-4B32-81AF-5B35606AD2A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7013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6613" y="1484313"/>
            <a:ext cx="4038600" cy="4606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7758A3-D466-4CC5-8A77-8CEE760BF29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7E45F19-0050-42F1-928C-95299C6EABB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B70676C-0A96-434B-9636-1353D79843C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B08C8DB-3ED3-427C-ACE2-4ACC3037752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EF8700D-9F37-463C-8918-B2B41CB515E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D1D4117-5B4A-444E-BE65-9BBF1EB1BE7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308725"/>
            <a:ext cx="285750" cy="504825"/>
          </a:xfrm>
          <a:prstGeom prst="rect">
            <a:avLst/>
          </a:prstGeom>
          <a:gradFill rotWithShape="0">
            <a:gsLst>
              <a:gs pos="0">
                <a:srgbClr val="FCC66E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 flipH="1">
            <a:off x="8316913" y="6381750"/>
            <a:ext cx="431800" cy="287338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CC66E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827088" y="6248400"/>
            <a:ext cx="6911975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800" b="1">
                <a:solidFill>
                  <a:srgbClr val="969696"/>
                </a:solidFill>
                <a:cs typeface="Tahoma" charset="0"/>
              </a:defRPr>
            </a:lvl1pPr>
          </a:lstStyle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285750" cy="620713"/>
          </a:xfrm>
          <a:prstGeom prst="rect">
            <a:avLst/>
          </a:prstGeom>
          <a:gradFill rotWithShape="0">
            <a:gsLst>
              <a:gs pos="0">
                <a:srgbClr val="FCC66E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12750" y="134938"/>
            <a:ext cx="8731250" cy="274637"/>
          </a:xfrm>
          <a:prstGeom prst="rect">
            <a:avLst/>
          </a:prstGeom>
          <a:gradFill rotWithShape="0">
            <a:gsLst>
              <a:gs pos="0">
                <a:srgbClr val="FF9900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09575" y="134938"/>
            <a:ext cx="138113" cy="141287"/>
          </a:xfrm>
          <a:prstGeom prst="rect">
            <a:avLst/>
          </a:prstGeom>
          <a:solidFill>
            <a:srgbClr val="FCC66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47688" y="0"/>
            <a:ext cx="139700" cy="138113"/>
          </a:xfrm>
          <a:prstGeom prst="rect">
            <a:avLst/>
          </a:prstGeom>
          <a:solidFill>
            <a:srgbClr val="FCC66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547688" y="134938"/>
            <a:ext cx="139700" cy="141287"/>
          </a:xfrm>
          <a:prstGeom prst="rect">
            <a:avLst/>
          </a:prstGeom>
          <a:solidFill>
            <a:srgbClr val="FBA31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74638" y="274638"/>
            <a:ext cx="136525" cy="138112"/>
          </a:xfrm>
          <a:prstGeom prst="rect">
            <a:avLst/>
          </a:prstGeom>
          <a:solidFill>
            <a:srgbClr val="FCC66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31763" y="136525"/>
            <a:ext cx="141287" cy="138113"/>
          </a:xfrm>
          <a:prstGeom prst="rect">
            <a:avLst/>
          </a:prstGeom>
          <a:solidFill>
            <a:srgbClr val="FF99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09575" y="271463"/>
            <a:ext cx="138113" cy="138112"/>
          </a:xfrm>
          <a:prstGeom prst="rect">
            <a:avLst/>
          </a:prstGeom>
          <a:solidFill>
            <a:srgbClr val="FBA31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74638" y="409575"/>
            <a:ext cx="136525" cy="136525"/>
          </a:xfrm>
          <a:prstGeom prst="rect">
            <a:avLst/>
          </a:prstGeom>
          <a:solidFill>
            <a:srgbClr val="FBA31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8013" cy="809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Πατήστε για επεξεργασία της μορφής κειμένου του τίτλου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8013" cy="46069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Πατήστε για επεξεργασία της μορφής κειμένου διάρθρωσης</a:t>
            </a:r>
          </a:p>
          <a:p>
            <a:pPr lvl="1"/>
            <a:r>
              <a:rPr lang="en-GB" smtClean="0"/>
              <a:t>Δεύτερο επίπεδο διάρθρωσης</a:t>
            </a:r>
          </a:p>
          <a:p>
            <a:pPr lvl="2"/>
            <a:r>
              <a:rPr lang="en-GB" smtClean="0"/>
              <a:t>Τρίτο επίπεδο διάρθρωσης</a:t>
            </a:r>
          </a:p>
          <a:p>
            <a:pPr lvl="3"/>
            <a:r>
              <a:rPr lang="en-GB" smtClean="0"/>
              <a:t>Τέταρτο επίπεδο διάρθρωσης</a:t>
            </a:r>
          </a:p>
          <a:p>
            <a:pPr lvl="4"/>
            <a:r>
              <a:rPr lang="en-GB" smtClean="0"/>
              <a:t>Πέμπτο επίπεδο διάρθρωσης</a:t>
            </a:r>
          </a:p>
          <a:p>
            <a:pPr lvl="4"/>
            <a:r>
              <a:rPr lang="en-GB" smtClean="0"/>
              <a:t>Έκτο επίπεδο διάρθρωσης</a:t>
            </a:r>
          </a:p>
          <a:p>
            <a:pPr lvl="4"/>
            <a:r>
              <a:rPr lang="en-GB" smtClean="0"/>
              <a:t>Έβδομο επίπεδο διάρθρωσης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755650" y="6453188"/>
            <a:ext cx="7561263" cy="215900"/>
          </a:xfrm>
          <a:prstGeom prst="rect">
            <a:avLst/>
          </a:prstGeom>
          <a:solidFill>
            <a:srgbClr val="C0C0C0">
              <a:alpha val="21999"/>
            </a:srgbClr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8388350" y="6453188"/>
            <a:ext cx="136525" cy="138112"/>
          </a:xfrm>
          <a:prstGeom prst="rect">
            <a:avLst/>
          </a:prstGeom>
          <a:solidFill>
            <a:srgbClr val="FBA31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8604250" y="6524625"/>
            <a:ext cx="215900" cy="144463"/>
          </a:xfrm>
          <a:prstGeom prst="rect">
            <a:avLst/>
          </a:prstGeom>
          <a:solidFill>
            <a:srgbClr val="FBA313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7885113" y="6284913"/>
            <a:ext cx="944562" cy="4556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 Black" pitchFamily="32" charset="0"/>
                <a:cs typeface="Tahoma" charset="0"/>
              </a:defRPr>
            </a:lvl1pPr>
          </a:lstStyle>
          <a:p>
            <a:fld id="{45FE5E89-D000-4549-A5C7-808CCB057BA6}" type="slidenum">
              <a:rPr lang="el-GR"/>
              <a:pPr/>
              <a:t>‹#›</a:t>
            </a:fld>
            <a:endParaRPr lang="el-GR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5" cstate="print"/>
          <a:srcRect l="49323"/>
          <a:stretch>
            <a:fillRect/>
          </a:stretch>
        </p:blipFill>
        <p:spPr bwMode="auto">
          <a:xfrm>
            <a:off x="71438" y="6237288"/>
            <a:ext cx="684212" cy="5857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8316913" y="6524625"/>
            <a:ext cx="139700" cy="141288"/>
          </a:xfrm>
          <a:prstGeom prst="rect">
            <a:avLst/>
          </a:prstGeom>
          <a:solidFill>
            <a:srgbClr val="FCC66E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  <p:sldLayoutId id="2147483674" r:id="rId13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Verdana" pitchFamily="32" charset="0"/>
          <a:ea typeface="Noto Sans CJK SC" charset="0"/>
          <a:cs typeface="Noto Sans CJK SC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rgbClr val="FCC66E"/>
              </a:gs>
              <a:gs pos="100000">
                <a:srgbClr val="FFFFFF"/>
              </a:gs>
            </a:gsLst>
            <a:lin ang="0" scaled="1"/>
          </a:gra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716088" y="2335213"/>
            <a:ext cx="7427912" cy="2533650"/>
          </a:xfrm>
          <a:prstGeom prst="rect">
            <a:avLst/>
          </a:prstGeom>
          <a:solidFill>
            <a:srgbClr val="FF990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0" y="1711325"/>
            <a:ext cx="2865438" cy="3155950"/>
            <a:chOff x="0" y="1078"/>
            <a:chExt cx="1805" cy="1988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361" y="2663"/>
              <a:ext cx="362" cy="403"/>
            </a:xfrm>
            <a:prstGeom prst="rect">
              <a:avLst/>
            </a:prstGeom>
            <a:solidFill>
              <a:srgbClr val="FBA31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1081" y="1471"/>
              <a:ext cx="361" cy="404"/>
            </a:xfrm>
            <a:prstGeom prst="rect">
              <a:avLst/>
            </a:prstGeom>
            <a:solidFill>
              <a:srgbClr val="FCC66E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1437" y="1078"/>
              <a:ext cx="368" cy="399"/>
            </a:xfrm>
            <a:prstGeom prst="rect">
              <a:avLst/>
            </a:prstGeom>
            <a:solidFill>
              <a:srgbClr val="FCC66E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719" y="2663"/>
              <a:ext cx="367" cy="403"/>
            </a:xfrm>
            <a:prstGeom prst="rect">
              <a:avLst/>
            </a:prstGeom>
            <a:solidFill>
              <a:srgbClr val="FF99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1437" y="1471"/>
              <a:ext cx="368" cy="404"/>
            </a:xfrm>
            <a:prstGeom prst="rect">
              <a:avLst/>
            </a:prstGeom>
            <a:solidFill>
              <a:srgbClr val="FBA31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719" y="1870"/>
              <a:ext cx="367" cy="398"/>
            </a:xfrm>
            <a:prstGeom prst="rect">
              <a:avLst/>
            </a:prstGeom>
            <a:solidFill>
              <a:srgbClr val="FCC66E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0" y="1870"/>
              <a:ext cx="366" cy="398"/>
            </a:xfrm>
            <a:prstGeom prst="rect">
              <a:avLst/>
            </a:prstGeom>
            <a:solidFill>
              <a:srgbClr val="FF9900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1081" y="1870"/>
              <a:ext cx="361" cy="398"/>
            </a:xfrm>
            <a:prstGeom prst="rect">
              <a:avLst/>
            </a:prstGeom>
            <a:solidFill>
              <a:srgbClr val="FBA31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361" y="2263"/>
              <a:ext cx="362" cy="405"/>
            </a:xfrm>
            <a:prstGeom prst="rect">
              <a:avLst/>
            </a:prstGeom>
            <a:solidFill>
              <a:srgbClr val="FCC66E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719" y="2263"/>
              <a:ext cx="367" cy="405"/>
            </a:xfrm>
            <a:prstGeom prst="rect">
              <a:avLst/>
            </a:prstGeom>
            <a:solidFill>
              <a:srgbClr val="FBA313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3201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Tahoma" charset="0"/>
              </a:defRPr>
            </a:lvl1pPr>
          </a:lstStyle>
          <a:p>
            <a:endParaRPr lang="el-GR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Tahoma" charset="0"/>
              </a:defRPr>
            </a:lvl1pPr>
          </a:lstStyle>
          <a:p>
            <a:endParaRPr lang="el-G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Arial Black" pitchFamily="32" charset="0"/>
                <a:cs typeface="Tahoma" charset="0"/>
              </a:defRPr>
            </a:lvl1pPr>
          </a:lstStyle>
          <a:p>
            <a:fld id="{E95F3B3F-E2AB-40BF-A77C-5E61DC1037A2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2971800" y="1828800"/>
            <a:ext cx="6018213" cy="2208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Πατήστε για επεξεργασία της μορφής κειμένου του τίτλου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/>
        </p:nvSpPr>
        <p:spPr bwMode="auto">
          <a:xfrm>
            <a:off x="2971800" y="4267200"/>
            <a:ext cx="6018213" cy="17510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ts val="850"/>
              </a:spcBef>
            </a:pPr>
            <a:r>
              <a:rPr lang="en-GB" sz="3400">
                <a:solidFill>
                  <a:srgbClr val="000000"/>
                </a:solidFill>
                <a:latin typeface="Verdana" pitchFamily="32" charset="0"/>
                <a:ea typeface="Noto Sans CJK SC" charset="0"/>
                <a:cs typeface="Noto Sans CJK SC" charset="0"/>
              </a:rPr>
              <a:t>Πατήστε για προσθήκη κειμένου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 b="1">
          <a:solidFill>
            <a:srgbClr val="FFFFFF"/>
          </a:solidFill>
          <a:latin typeface="Verdana" pitchFamily="32" charset="0"/>
          <a:ea typeface="Noto Sans CJK SC" charset="0"/>
          <a:cs typeface="Noto Sans CJK SC" charset="0"/>
        </a:defRPr>
      </a:lvl9pPr>
    </p:titleStyle>
    <p:bodyStyle>
      <a:lvl1pPr marL="342900" indent="-342900" algn="l" defTabSz="449263" rtl="0" fontAlgn="base"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ctr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ctr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2349500"/>
            <a:ext cx="7993062" cy="259238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800">
                <a:solidFill>
                  <a:srgbClr val="000000"/>
                </a:solidFill>
              </a:rPr>
              <a:t>Ενότητα Α.</a:t>
            </a:r>
            <a:r>
              <a:rPr lang="en-US" sz="3800">
                <a:solidFill>
                  <a:srgbClr val="000000"/>
                </a:solidFill>
              </a:rPr>
              <a:t>10-11</a:t>
            </a:r>
            <a:r>
              <a:rPr lang="el-GR" sz="3800">
                <a:solidFill>
                  <a:srgbClr val="000000"/>
                </a:solidFill>
              </a:rPr>
              <a:t/>
            </a:r>
            <a:br>
              <a:rPr lang="el-GR" sz="3800">
                <a:solidFill>
                  <a:srgbClr val="000000"/>
                </a:solidFill>
              </a:rPr>
            </a:br>
            <a:r>
              <a:rPr lang="el-GR" sz="1200">
                <a:solidFill>
                  <a:srgbClr val="000000"/>
                </a:solidFill>
              </a:rPr>
              <a:t/>
            </a:r>
            <a:br>
              <a:rPr lang="el-GR" sz="1200">
                <a:solidFill>
                  <a:srgbClr val="000000"/>
                </a:solidFill>
              </a:rPr>
            </a:br>
            <a:r>
              <a:rPr lang="el-GR" sz="3200">
                <a:solidFill>
                  <a:srgbClr val="000000"/>
                </a:solidFill>
              </a:rPr>
              <a:t>Διεπαφή Εφαρμογής Παγκόσμιου Ιστού (</a:t>
            </a:r>
            <a:r>
              <a:rPr lang="en-US" sz="3200">
                <a:solidFill>
                  <a:srgbClr val="000000"/>
                </a:solidFill>
              </a:rPr>
              <a:t>Front End Programming</a:t>
            </a:r>
            <a:r>
              <a:rPr lang="el-GR" sz="320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49991"/>
          <a:stretch>
            <a:fillRect/>
          </a:stretch>
        </p:blipFill>
        <p:spPr bwMode="auto">
          <a:xfrm>
            <a:off x="6300788" y="692150"/>
            <a:ext cx="2593975" cy="22526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7950" y="188913"/>
            <a:ext cx="7632700" cy="13128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ts val="2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40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Επιμόρφωση Εκπαιδευτικών Πληροφορικής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5BDCB30-F09D-47B7-96D9-EA018139606D}" type="slidenum">
              <a:rPr lang="el-GR"/>
              <a:pPr/>
              <a:t>10</a:t>
            </a:fld>
            <a:endParaRPr lang="el-GR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Περιεχόμενα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Τι είναι </a:t>
            </a:r>
            <a:r>
              <a:rPr lang="en-US"/>
              <a:t>CSS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Πλεονεκτήματα </a:t>
            </a:r>
            <a:r>
              <a:rPr lang="en-US"/>
              <a:t>CSS </a:t>
            </a:r>
            <a:r>
              <a:rPr lang="el-GR"/>
              <a:t>μορφοποίησης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Συντακτικό του </a:t>
            </a:r>
            <a:r>
              <a:rPr lang="en-US"/>
              <a:t>CSS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Ιδιότητες </a:t>
            </a:r>
            <a:r>
              <a:rPr lang="en-US"/>
              <a:t>CSS 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Εφαρμογή </a:t>
            </a:r>
            <a:r>
              <a:rPr lang="en-US"/>
              <a:t>CSS </a:t>
            </a:r>
            <a:r>
              <a:rPr lang="el-GR"/>
              <a:t>κανόνων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Επικάλυψη </a:t>
            </a:r>
            <a:r>
              <a:rPr lang="en-US"/>
              <a:t>CSS </a:t>
            </a:r>
            <a:r>
              <a:rPr lang="el-GR"/>
              <a:t>κανόνων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Υποστήριξη </a:t>
            </a:r>
            <a:r>
              <a:rPr lang="en-US"/>
              <a:t>CSS </a:t>
            </a:r>
            <a:r>
              <a:rPr lang="el-GR"/>
              <a:t>στο </a:t>
            </a:r>
            <a:r>
              <a:rPr lang="en-US"/>
              <a:t>NVU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/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/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/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/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793016D-6284-4361-A3C5-00BC8BE5F4C4}" type="slidenum">
              <a:rPr lang="el-GR"/>
              <a:pPr/>
              <a:t>11</a:t>
            </a:fld>
            <a:endParaRPr lang="el-GR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86995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Μορφοποίηση με 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HTML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80400" cy="3886200"/>
          </a:xfrm>
          <a:ln/>
        </p:spPr>
        <p:txBody>
          <a:bodyPr/>
          <a:lstStyle/>
          <a:p>
            <a:pPr indent="-341313">
              <a:lnSpc>
                <a:spcPct val="8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600"/>
              <a:t>Η </a:t>
            </a:r>
            <a:r>
              <a:rPr lang="en-US" sz="2600"/>
              <a:t>HTML </a:t>
            </a:r>
            <a:r>
              <a:rPr lang="el-GR" sz="2600"/>
              <a:t>είναι σχεδιασμένη για να περιγράφει το</a:t>
            </a:r>
            <a:r>
              <a:rPr lang="en-US" sz="2600"/>
              <a:t> </a:t>
            </a:r>
            <a:r>
              <a:rPr lang="el-GR" sz="2600" u="sng"/>
              <a:t>περιεχόμενο</a:t>
            </a:r>
            <a:r>
              <a:rPr lang="el-GR" sz="2600"/>
              <a:t>,</a:t>
            </a:r>
            <a:r>
              <a:rPr lang="en-US" sz="2600"/>
              <a:t> </a:t>
            </a:r>
            <a:r>
              <a:rPr lang="el-GR" sz="2600" u="sng"/>
              <a:t>όχι τη μορφοποίηση</a:t>
            </a:r>
            <a:r>
              <a:rPr lang="el-GR" sz="2600"/>
              <a:t>.</a:t>
            </a:r>
            <a:r>
              <a:rPr lang="el-GR" sz="2800"/>
              <a:t>  </a:t>
            </a:r>
          </a:p>
          <a:p>
            <a:pPr indent="-341313">
              <a:lnSpc>
                <a:spcPct val="8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600"/>
          </a:p>
          <a:p>
            <a:pPr indent="-341313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Παράδειγμα:</a:t>
            </a:r>
          </a:p>
          <a:p>
            <a:pPr indent="-341313">
              <a:lnSpc>
                <a:spcPct val="80000"/>
              </a:lnSpc>
              <a:spcBef>
                <a:spcPts val="6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&lt;</a:t>
            </a:r>
            <a:r>
              <a:rPr lang="en-US" sz="2400"/>
              <a:t>font color=</a:t>
            </a:r>
            <a:r>
              <a:rPr lang="en-US" sz="2600"/>
              <a:t>"</a:t>
            </a:r>
            <a:r>
              <a:rPr lang="en-US" sz="2400"/>
              <a:t>yellow</a:t>
            </a:r>
            <a:r>
              <a:rPr lang="en-US" sz="2600"/>
              <a:t>"&gt;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/>
              <a:t>	&lt;p&gt;An HTML formatted paragraph&lt;/p&gt;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/>
              <a:t>&lt;/font&gt;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/>
          </a:p>
          <a:p>
            <a:pPr indent="-341313">
              <a:lnSpc>
                <a:spcPct val="80000"/>
              </a:lnSpc>
              <a:spcBef>
                <a:spcPts val="6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Προϋποθέτει π.χ. &lt;</a:t>
            </a:r>
            <a:r>
              <a:rPr lang="en-US" sz="2400"/>
              <a:t>font&gt;…&lt;</a:t>
            </a:r>
            <a:r>
              <a:rPr lang="el-GR" sz="2400"/>
              <a:t>/</a:t>
            </a:r>
            <a:r>
              <a:rPr lang="en-US" sz="2400"/>
              <a:t>font&gt; </a:t>
            </a:r>
            <a:r>
              <a:rPr lang="el-GR" sz="2400"/>
              <a:t>ενότητες για τη μορφοποίηση κάθε στοιχείου της σελίδας!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C7A6FA3-8977-4342-BD79-CC85620D06AF}" type="slidenum">
              <a:rPr lang="el-GR"/>
              <a:pPr/>
              <a:t>12</a:t>
            </a:fld>
            <a:endParaRPr lang="el-GR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86995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Cascading Style Sheets</a:t>
            </a:r>
            <a:r>
              <a:rPr lang="el-GR" b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886200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Επικαλυπτόμενα φύλλα στυλ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/>
              <a:t>W3C</a:t>
            </a:r>
            <a:r>
              <a:rPr lang="el-GR" sz="2400"/>
              <a:t> πρότυπο</a:t>
            </a:r>
            <a:r>
              <a:rPr lang="en-US" sz="2400"/>
              <a:t>: </a:t>
            </a:r>
            <a:r>
              <a:rPr lang="el-GR" sz="2400"/>
              <a:t>«</a:t>
            </a:r>
            <a:r>
              <a:rPr lang="en-US" sz="2400"/>
              <a:t>T</a:t>
            </a:r>
            <a:r>
              <a:rPr lang="el-GR" sz="2400"/>
              <a:t>ο </a:t>
            </a:r>
            <a:r>
              <a:rPr lang="en-US" sz="2400"/>
              <a:t>CSS</a:t>
            </a:r>
            <a:r>
              <a:rPr lang="el-GR" sz="2400"/>
              <a:t> είναι ένας μηχανισμός για να προσθέσουμε </a:t>
            </a:r>
            <a:r>
              <a:rPr lang="el-GR" sz="2400" u="sng"/>
              <a:t>στυλ</a:t>
            </a:r>
            <a:r>
              <a:rPr lang="el-GR" sz="2400"/>
              <a:t> σε ένα </a:t>
            </a:r>
            <a:r>
              <a:rPr lang="en-US" sz="2400"/>
              <a:t>web</a:t>
            </a:r>
            <a:r>
              <a:rPr lang="el-GR" sz="2400"/>
              <a:t> έγγραφο»</a:t>
            </a:r>
            <a:r>
              <a:rPr lang="en-US" sz="2400"/>
              <a:t>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πιο διαδεδομένη γλώσσα περιγραφής στυλ</a:t>
            </a:r>
            <a:r>
              <a:rPr lang="en-US" sz="2400"/>
              <a:t> </a:t>
            </a:r>
            <a:r>
              <a:rPr lang="el-GR" sz="2400"/>
              <a:t>για </a:t>
            </a:r>
            <a:r>
              <a:rPr lang="en-US" sz="2400"/>
              <a:t>web </a:t>
            </a:r>
            <a:r>
              <a:rPr lang="el-GR" sz="2400"/>
              <a:t>έγγραφα (</a:t>
            </a:r>
            <a:r>
              <a:rPr lang="en-US" sz="2400"/>
              <a:t>HTML, XHTML, XML).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Οι γλώσσες περιγραφής στυλ συνεργάζονται με </a:t>
            </a:r>
            <a:r>
              <a:rPr lang="en-US" sz="2400"/>
              <a:t>markup </a:t>
            </a:r>
            <a:r>
              <a:rPr lang="el-GR" sz="2400"/>
              <a:t>γλώσσες για να περιγράψουν πλήρως το περιεχόμενο και την παρουσίαση του σε μια σελίδα</a:t>
            </a:r>
            <a:r>
              <a:rPr lang="en-US" sz="2400"/>
              <a:t>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Το στυλ περιλαμβάνει θέματα όπως χρώματα, γραμματοσειρές, μεγέθη, διάταξη, τοποθέτηση κλπ</a:t>
            </a:r>
            <a:r>
              <a:rPr lang="en-US" sz="2400"/>
              <a:t>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Το πρότυπο </a:t>
            </a:r>
            <a:r>
              <a:rPr lang="en-US" sz="2400"/>
              <a:t>CSS </a:t>
            </a:r>
            <a:r>
              <a:rPr lang="el-GR" sz="2400"/>
              <a:t>υποστηρίζεται από τους περισσότερους διαδεδομένους </a:t>
            </a:r>
            <a:r>
              <a:rPr lang="en-US" sz="2400"/>
              <a:t>browsers.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E84BC78-7054-42E0-8DBA-02090B942D29}" type="slidenum">
              <a:rPr lang="el-GR"/>
              <a:pPr/>
              <a:t>13</a:t>
            </a:fld>
            <a:endParaRPr lang="el-GR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/>
              <a:t>Πλεονεκτήματα μορφοποίησης με </a:t>
            </a:r>
            <a:r>
              <a:rPr lang="en-US" sz="3200"/>
              <a:t>CSS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Διαχωρίζει περιεχόμενο από παρουσίαση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Απλούστευση, οικονομία, σαφήνεια και απόδοση σε σχεδίαση, υλοποίηση, έλεγχο &amp; συντήρηση</a:t>
            </a:r>
            <a:r>
              <a:rPr lang="en-US" sz="2400"/>
              <a:t> </a:t>
            </a:r>
            <a:r>
              <a:rPr lang="el-GR" sz="2400"/>
              <a:t>περιεχομένου και στυλ 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Επαναχρησιμοποίηση, επεκτασιμότητα περιεχομένου και στυλ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Μορφοποίηση πολλών ιστοσελίδων με ένα στυλ (π.χ. μορφοποίηση όλων των σελίδων ενός ιστοτόπου με το ίδιο στυλ)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Ευελιξία ως προς το μέσο αναπαράστασης</a:t>
            </a:r>
            <a:r>
              <a:rPr lang="el-GR"/>
              <a:t> 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ADBD979E-0E73-4CBB-B0D3-CC49F96BEFAF}" type="slidenum">
              <a:rPr lang="el-GR"/>
              <a:pPr/>
              <a:t>14</a:t>
            </a:fld>
            <a:endParaRPr lang="el-GR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Σύνταξη </a:t>
            </a:r>
            <a:r>
              <a:rPr lang="en-US"/>
              <a:t>CSS </a:t>
            </a:r>
            <a:r>
              <a:rPr lang="el-GR"/>
              <a:t>κανόνων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51387"/>
          </a:xfrm>
          <a:ln/>
        </p:spPr>
        <p:txBody>
          <a:bodyPr/>
          <a:lstStyle/>
          <a:p>
            <a:pPr indent="-341313" algn="ctr">
              <a:lnSpc>
                <a:spcPct val="80000"/>
              </a:lnSpc>
              <a:spcBef>
                <a:spcPts val="2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000" b="1"/>
          </a:p>
          <a:p>
            <a:pPr indent="-341313" algn="ctr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 b="1"/>
              <a:t>Επιλογέας {Ιδιότητα: Τιμή</a:t>
            </a:r>
            <a:r>
              <a:rPr lang="en-US" sz="2000" b="1"/>
              <a:t>;</a:t>
            </a:r>
            <a:r>
              <a:rPr lang="el-GR" sz="2000" b="1"/>
              <a:t>}</a:t>
            </a:r>
          </a:p>
          <a:p>
            <a:pPr indent="-341313" algn="ctr">
              <a:lnSpc>
                <a:spcPct val="80000"/>
              </a:lnSpc>
              <a:spcBef>
                <a:spcPts val="2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000" b="1"/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 u="sng"/>
              <a:t>Επιλογέας (</a:t>
            </a:r>
            <a:r>
              <a:rPr lang="en-US" sz="2000" u="sng"/>
              <a:t>Selector)</a:t>
            </a:r>
            <a:r>
              <a:rPr lang="el-GR" sz="2000" u="sng"/>
              <a:t>: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Τύπος – Μορφοποίηση όλων των στοιχείων του τύπου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 </a:t>
            </a:r>
            <a:r>
              <a:rPr lang="en-US" sz="1800"/>
              <a:t>h1 {color: red;}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Κλάση – Μορφοποίηση όλων των αντικειμένων της κλάσης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 .</a:t>
            </a:r>
            <a:r>
              <a:rPr lang="en-US" sz="1800"/>
              <a:t>info {font-weight: bold;}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Αντικείμενο – Μορφοποίηση ενός μόνο στοιχείου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#</a:t>
            </a:r>
            <a:r>
              <a:rPr lang="en-US" sz="1800"/>
              <a:t>footer {background-color: gray;}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Συνδυασμός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#</a:t>
            </a:r>
            <a:r>
              <a:rPr lang="en-US" sz="1800"/>
              <a:t>footer h5 {color: red;}</a:t>
            </a:r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i="1"/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 u="sng"/>
              <a:t>Ιδιότητα – Τιμή: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Για κάθε </a:t>
            </a:r>
            <a:r>
              <a:rPr lang="en-US" sz="2000"/>
              <a:t>CSS </a:t>
            </a:r>
            <a:r>
              <a:rPr lang="el-GR" sz="2000"/>
              <a:t>ιδιότητα (π.χ. </a:t>
            </a:r>
            <a:r>
              <a:rPr lang="en-US" sz="2000"/>
              <a:t>font-weight)</a:t>
            </a:r>
            <a:r>
              <a:rPr lang="el-GR" sz="2000"/>
              <a:t>, το πρότυπο ορίζει λίστα αποδεκτών τιμών</a:t>
            </a:r>
            <a:r>
              <a:rPr lang="en-US" sz="2000"/>
              <a:t> (</a:t>
            </a:r>
            <a:r>
              <a:rPr lang="el-GR" sz="2000"/>
              <a:t>π.χ. </a:t>
            </a:r>
            <a:r>
              <a:rPr lang="en-US" sz="2000"/>
              <a:t>normal / bold)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69D89B0-9803-47D4-9C03-82B9B6240C7D}" type="slidenum">
              <a:rPr lang="el-GR"/>
              <a:pPr/>
              <a:t>15</a:t>
            </a:fld>
            <a:endParaRPr lang="el-GR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CSS </a:t>
            </a:r>
            <a:r>
              <a:rPr lang="el-GR"/>
              <a:t>ιδιότητες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Ιδιότητες γραμματοσειρών 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/>
              <a:t>font-family, font-style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Ιδιότητες χρωμάτων και φόντου</a:t>
            </a:r>
            <a:r>
              <a:rPr lang="en-US" sz="2000"/>
              <a:t> 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/>
              <a:t>color, background-image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Ιδιότητες κειμένου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/>
              <a:t>letter-spacing, text-align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Ιδιότητες πλαισίου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/>
              <a:t>margin-left, border-width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Ιδιότητες λίστας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/>
              <a:t>list-style-type, list-style-image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Ιδιότητες τοποθέτησης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/>
              <a:t>left, visibility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Ιδιότητες εκτύπωσης</a:t>
            </a:r>
          </a:p>
          <a:p>
            <a:pPr lvl="1" indent="-284163">
              <a:lnSpc>
                <a:spcPct val="80000"/>
              </a:lnSpc>
              <a:spcBef>
                <a:spcPts val="45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/>
              <a:t>page-break-before, page-break-after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/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/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4CC5C03-112A-451A-B217-9F78E56EFB00}" type="slidenum">
              <a:rPr lang="el-GR"/>
              <a:pPr/>
              <a:t>16</a:t>
            </a:fld>
            <a:endParaRPr lang="el-GR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Εφαρμογή </a:t>
            </a:r>
            <a:r>
              <a:rPr lang="en-US"/>
              <a:t>CSS</a:t>
            </a:r>
            <a:r>
              <a:rPr lang="el-GR"/>
              <a:t> κανόνων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indent="-341313" algn="ctr">
              <a:spcBef>
                <a:spcPts val="7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 u="sng"/>
              <a:t>Ένθετο στυλ</a:t>
            </a:r>
          </a:p>
          <a:p>
            <a:pPr lvl="1" indent="-284163">
              <a:spcBef>
                <a:spcPts val="4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/>
          </a:p>
          <a:p>
            <a:pPr lvl="1" indent="-284163">
              <a:spcBef>
                <a:spcPts val="5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/>
              <a:t>&lt;body style="background-color: gray;"&gt;</a:t>
            </a:r>
          </a:p>
          <a:p>
            <a:pPr lvl="1" indent="-284163">
              <a:spcBef>
                <a:spcPts val="5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/>
              <a:t>    &lt;p&gt;Μορφοποίηση </a:t>
            </a:r>
            <a:r>
              <a:rPr lang="el-GR" sz="2200"/>
              <a:t>με ένθετο στυλ</a:t>
            </a:r>
            <a:r>
              <a:rPr lang="en-US" sz="2200"/>
              <a:t>&lt;/p&gt;</a:t>
            </a:r>
          </a:p>
          <a:p>
            <a:pPr lvl="1" indent="-284163">
              <a:spcBef>
                <a:spcPts val="5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200"/>
              <a:t>&lt;/body&gt;</a:t>
            </a:r>
            <a:r>
              <a:rPr lang="el-GR" sz="2200"/>
              <a:t> </a:t>
            </a:r>
          </a:p>
          <a:p>
            <a:pPr lvl="1" indent="-284163">
              <a:spcBef>
                <a:spcPts val="55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200"/>
          </a:p>
          <a:p>
            <a:pPr marL="341313" indent="-339725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Μορφοποίηση ενός στοιχείου με κάθε κανόνα</a:t>
            </a:r>
          </a:p>
          <a:p>
            <a:pPr marL="341313" indent="-339725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Μη αποδοτικό και ιδιαίτερα πολύπλοκο</a:t>
            </a:r>
          </a:p>
          <a:p>
            <a:pPr marL="341313" indent="-339725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Χρήση της </a:t>
            </a:r>
            <a:r>
              <a:rPr lang="en-US" sz="2400"/>
              <a:t>HTML </a:t>
            </a:r>
            <a:r>
              <a:rPr lang="el-GR" sz="2400"/>
              <a:t>ιδιότητας </a:t>
            </a:r>
            <a:r>
              <a:rPr lang="en-US" sz="2400"/>
              <a:t>style</a:t>
            </a:r>
          </a:p>
          <a:p>
            <a:pPr lvl="1" indent="-284163"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/>
          </a:p>
          <a:p>
            <a:pPr marL="341313" indent="-339725">
              <a:spcBef>
                <a:spcPts val="10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000"/>
          </a:p>
          <a:p>
            <a:pPr marL="341313" indent="-339725">
              <a:spcBef>
                <a:spcPts val="10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000"/>
          </a:p>
          <a:p>
            <a:pPr marL="341313" indent="-339725">
              <a:spcBef>
                <a:spcPts val="10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F5DBB9B-C5E3-4B55-86E4-BA49A3DC5CFA}" type="slidenum">
              <a:rPr lang="el-GR"/>
              <a:pPr/>
              <a:t>17</a:t>
            </a:fld>
            <a:endParaRPr lang="el-GR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Εφαρμογή </a:t>
            </a:r>
            <a:r>
              <a:rPr lang="en-US"/>
              <a:t>CSS </a:t>
            </a:r>
            <a:r>
              <a:rPr lang="el-GR"/>
              <a:t>κανόνων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indent="-341313" algn="ctr">
              <a:lnSpc>
                <a:spcPct val="8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 u="sng"/>
              <a:t>Ενσωματωμένο στυλ</a:t>
            </a:r>
          </a:p>
          <a:p>
            <a:pPr lvl="1" indent="-284163">
              <a:lnSpc>
                <a:spcPct val="80000"/>
              </a:lnSpc>
              <a:spcBef>
                <a:spcPts val="1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400"/>
          </a:p>
          <a:p>
            <a:pPr lvl="1" indent="-284163">
              <a:lnSpc>
                <a:spcPct val="8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&lt;head&gt;</a:t>
            </a:r>
          </a:p>
          <a:p>
            <a:pPr lvl="1" indent="-284163">
              <a:lnSpc>
                <a:spcPct val="8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    &lt;title&gt;Μορφοποίηση με ενσωματωμένο στυλ&lt;/title&gt;</a:t>
            </a:r>
          </a:p>
          <a:p>
            <a:pPr lvl="1" indent="-284163">
              <a:lnSpc>
                <a:spcPct val="8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    &lt;style type="text/css"&gt;</a:t>
            </a:r>
          </a:p>
          <a:p>
            <a:pPr lvl="1" indent="-284163">
              <a:lnSpc>
                <a:spcPct val="8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      body {background-color: gray;}</a:t>
            </a:r>
          </a:p>
          <a:p>
            <a:pPr lvl="1" indent="-284163">
              <a:lnSpc>
                <a:spcPct val="8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    &lt;/style&gt;</a:t>
            </a:r>
          </a:p>
          <a:p>
            <a:pPr lvl="1" indent="-284163">
              <a:lnSpc>
                <a:spcPct val="8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  &lt;/head&gt;</a:t>
            </a:r>
          </a:p>
          <a:p>
            <a:pPr lvl="1" indent="-284163">
              <a:lnSpc>
                <a:spcPct val="80000"/>
              </a:lnSpc>
              <a:spcBef>
                <a:spcPts val="400"/>
              </a:spcBef>
              <a:buClrTx/>
              <a:buSzPct val="8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/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Το μπλοκ των </a:t>
            </a:r>
            <a:r>
              <a:rPr lang="en-US" sz="2000"/>
              <a:t>CSS </a:t>
            </a:r>
            <a:r>
              <a:rPr lang="el-GR" sz="2000"/>
              <a:t>κανόνων μορφοποιεί όλα τα στοιχεία της σελίδας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Περιορίζει την επανάληψη κανόνων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Κάθε σελίδα πρέπει να ορίζει και να συντηρεί τους δικούς της κανόνες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Χρήση της </a:t>
            </a:r>
            <a:r>
              <a:rPr lang="en-US" sz="2000"/>
              <a:t>HTML </a:t>
            </a:r>
            <a:r>
              <a:rPr lang="el-GR" sz="2000"/>
              <a:t>ετικέτας &lt;</a:t>
            </a:r>
            <a:r>
              <a:rPr lang="en-US" sz="2000"/>
              <a:t>style</a:t>
            </a:r>
            <a:r>
              <a:rPr lang="el-GR" sz="2000"/>
              <a:t>&gt; μέσα στην ενότητα &lt;</a:t>
            </a:r>
            <a:r>
              <a:rPr lang="en-US" sz="2000"/>
              <a:t>head&gt;…&lt;/head&gt;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F462FC8-9113-4EF4-ADE5-06575132440A}" type="slidenum">
              <a:rPr lang="el-GR"/>
              <a:pPr/>
              <a:t>18</a:t>
            </a:fld>
            <a:endParaRPr lang="el-GR"/>
          </a:p>
        </p:txBody>
      </p:sp>
      <p:sp>
        <p:nvSpPr>
          <p:cNvPr id="215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Εφαρμογή </a:t>
            </a:r>
            <a:r>
              <a:rPr lang="en-US"/>
              <a:t>CSS </a:t>
            </a:r>
            <a:r>
              <a:rPr lang="el-GR"/>
              <a:t>κανόνων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indent="-341313" algn="ctr">
              <a:lnSpc>
                <a:spcPct val="80000"/>
              </a:lnSpc>
              <a:spcBef>
                <a:spcPts val="7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 u="sng"/>
              <a:t>Εξωτερικό φύλλο στυλ</a:t>
            </a:r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&lt;head&gt;</a:t>
            </a:r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	&lt;link rel="stylesheet" type="text/css" href="style.css"/&gt;</a:t>
            </a:r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&lt;/head&gt;</a:t>
            </a:r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/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Οι </a:t>
            </a:r>
            <a:r>
              <a:rPr lang="en-US" sz="2000"/>
              <a:t>CSS </a:t>
            </a:r>
            <a:r>
              <a:rPr lang="el-GR" sz="2000"/>
              <a:t>κανόνες ορίζονται σε ένα σημείο, σε ξεχωριστό αρχείο (π.χ. </a:t>
            </a:r>
            <a:r>
              <a:rPr lang="en-US" sz="2000"/>
              <a:t>style.css)</a:t>
            </a:r>
            <a:r>
              <a:rPr lang="el-GR" sz="2000"/>
              <a:t> και επαναχρησιμοποιούνται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Η </a:t>
            </a:r>
            <a:r>
              <a:rPr lang="en-US" sz="2000"/>
              <a:t>HTML </a:t>
            </a:r>
            <a:r>
              <a:rPr lang="el-GR" sz="2000"/>
              <a:t>σελίδα συνδέεται με το εξωτερικό αρχείο 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To </a:t>
            </a:r>
            <a:r>
              <a:rPr lang="el-GR" sz="2000"/>
              <a:t>εξωτερικό αρχείο μπορεί να συνδεθεί και να μορφοποιήσει πολλές </a:t>
            </a:r>
            <a:r>
              <a:rPr lang="en-US" sz="2000"/>
              <a:t>HTML </a:t>
            </a:r>
            <a:r>
              <a:rPr lang="el-GR" sz="2000"/>
              <a:t>σελίδες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Επαναχρησιμοποίηση στυλ, ευκολία συντήρησης &amp; επέκτασης, πλήρης διαχωρισμός περιεχομένου από παρουσίαση</a:t>
            </a:r>
          </a:p>
          <a:p>
            <a:pPr marL="341313" indent="-339725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Χρήση της </a:t>
            </a:r>
            <a:r>
              <a:rPr lang="en-US" sz="2000"/>
              <a:t>HTML </a:t>
            </a:r>
            <a:r>
              <a:rPr lang="el-GR" sz="2000"/>
              <a:t>ετικέτας &lt;</a:t>
            </a:r>
            <a:r>
              <a:rPr lang="en-US" sz="2000"/>
              <a:t>style</a:t>
            </a:r>
            <a:r>
              <a:rPr lang="el-GR" sz="2000"/>
              <a:t>&gt; μέσα στην ενότητα &lt;</a:t>
            </a:r>
            <a:r>
              <a:rPr lang="en-US" sz="2000"/>
              <a:t>head&gt;…&lt;/head&gt;</a:t>
            </a:r>
          </a:p>
          <a:p>
            <a:pPr indent="-341313">
              <a:lnSpc>
                <a:spcPct val="80000"/>
              </a:lnSpc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A9DD5EA-1ABF-4605-AA93-919C9AB50F15}" type="slidenum">
              <a:rPr lang="el-GR"/>
              <a:pPr/>
              <a:t>19</a:t>
            </a:fld>
            <a:endParaRPr lang="el-GR"/>
          </a:p>
        </p:txBody>
      </p:sp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Επικάλυψη </a:t>
            </a:r>
            <a:r>
              <a:rPr lang="en-US"/>
              <a:t>CSS </a:t>
            </a:r>
            <a:r>
              <a:rPr lang="el-GR"/>
              <a:t>κανόνων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Στην πράξη συνδυάζονται οι τρεις τρόποι εφαρμογής στυλ, με αποτέλεσμα να υπάρχει επικάλυψη των </a:t>
            </a:r>
            <a:r>
              <a:rPr lang="en-US" sz="2000"/>
              <a:t>CSS </a:t>
            </a:r>
            <a:r>
              <a:rPr lang="el-GR" sz="2000"/>
              <a:t>κανόνων.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Σε γενικές γραμμές, όταν υπάρχει επικάλυψη κανόνων, οι ειδικότεροι κανόνες υπερισχύουν έναντι των γενικότερων. 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To</a:t>
            </a:r>
            <a:r>
              <a:rPr lang="el-GR" sz="2000"/>
              <a:t> πρότυπο </a:t>
            </a:r>
            <a:r>
              <a:rPr lang="en-US" sz="2000"/>
              <a:t>CSS </a:t>
            </a:r>
            <a:r>
              <a:rPr lang="el-GR" sz="2000"/>
              <a:t>ορίζει προτεραιότητες στην εφαρμογή κανόνων με τεχνικές επίλυσης διαφορών (υλοποιημένες με βάρη) που προσομοιάζει στον καταρράκτη (</a:t>
            </a:r>
            <a:r>
              <a:rPr lang="en-US" sz="2000"/>
              <a:t>cascade)</a:t>
            </a:r>
            <a:r>
              <a:rPr lang="el-GR" sz="2000"/>
              <a:t>. Πιο συγκεκριμένα, οι κανόνες εφαρμόζονται με την παρακάτω σειρά: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Κανόνες του φυλλομετρητή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Κανόνες ορισμένοι από το χρήστη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Κανόνες εξωτερικού </a:t>
            </a:r>
            <a:r>
              <a:rPr lang="en-US" sz="1800"/>
              <a:t>.css </a:t>
            </a:r>
            <a:r>
              <a:rPr lang="el-GR" sz="1800"/>
              <a:t>αρχείου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Ενσωματωμένοι κανόνες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Ένθετοι κανόνες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Κανόνες που μαρκάρονται ως </a:t>
            </a:r>
            <a:r>
              <a:rPr lang="en-US" sz="1800"/>
              <a:t>!important</a:t>
            </a:r>
          </a:p>
          <a:p>
            <a:pPr marL="341313" indent="-341313">
              <a:lnSpc>
                <a:spcPct val="80000"/>
              </a:lnSpc>
              <a:spcBef>
                <a:spcPts val="45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800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6804025" y="4076700"/>
            <a:ext cx="1588" cy="1439863"/>
          </a:xfrm>
          <a:prstGeom prst="line">
            <a:avLst/>
          </a:prstGeom>
          <a:noFill/>
          <a:ln w="76320" cap="flat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948488" y="4221163"/>
            <a:ext cx="1368425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Αύξουσα σειρά βαρύτητας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C575ABC-C33E-452F-84F0-556D9E2723E9}" type="slidenum">
              <a:rPr lang="el-GR"/>
              <a:pPr/>
              <a:t>2</a:t>
            </a:fld>
            <a:endParaRPr lang="el-GR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86995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Εισαγωγή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3886200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>
                <a:solidFill>
                  <a:srgbClr val="FF9900"/>
                </a:solidFill>
              </a:rPr>
              <a:t>Στόχος</a:t>
            </a:r>
            <a:r>
              <a:rPr lang="el-GR" sz="2400"/>
              <a:t> των δύο αυτών ενοτήτων είναι η παρουσίαση </a:t>
            </a:r>
            <a:r>
              <a:rPr lang="el-GR" sz="2400">
                <a:solidFill>
                  <a:srgbClr val="FF9900"/>
                </a:solidFill>
              </a:rPr>
              <a:t>σύγχρονων τεχνολογιών προγραμματισμού διεπαφών</a:t>
            </a:r>
            <a:r>
              <a:rPr lang="el-GR" sz="2400"/>
              <a:t> για εφαρμογές του </a:t>
            </a:r>
            <a:r>
              <a:rPr lang="el-GR" sz="2400">
                <a:solidFill>
                  <a:srgbClr val="FF9900"/>
                </a:solidFill>
              </a:rPr>
              <a:t>Παγκόσμιου Ιστού</a:t>
            </a:r>
            <a:r>
              <a:rPr lang="el-GR" sz="2400"/>
              <a:t>. 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400"/>
          </a:p>
          <a:p>
            <a:pPr marL="341313" indent="-341313">
              <a:spcBef>
                <a:spcPts val="7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/>
              <a:t>Ο όρος που χρησιμοποιείται σήμερα για την γενική αναφορά στο σύνολο αυτών των τεχνολογιών είναι </a:t>
            </a:r>
            <a:r>
              <a:rPr lang="en-US" sz="2800">
                <a:solidFill>
                  <a:srgbClr val="FF9900"/>
                </a:solidFill>
                <a:ea typeface="SimSun" charset="-122"/>
              </a:rPr>
              <a:t>Dynamic HTML</a:t>
            </a:r>
            <a:r>
              <a:rPr lang="el-GR" sz="2800"/>
              <a:t> </a:t>
            </a:r>
            <a:r>
              <a:rPr lang="el-GR" sz="2800">
                <a:solidFill>
                  <a:srgbClr val="FF9900"/>
                </a:solidFill>
              </a:rPr>
              <a:t>(</a:t>
            </a:r>
            <a:r>
              <a:rPr lang="en-US" sz="2800">
                <a:solidFill>
                  <a:srgbClr val="FF9900"/>
                </a:solidFill>
                <a:ea typeface="SimSun" charset="-122"/>
              </a:rPr>
              <a:t>DHTML</a:t>
            </a:r>
            <a:r>
              <a:rPr lang="el-GR" sz="2800">
                <a:solidFill>
                  <a:srgbClr val="FF9900"/>
                </a:solidFill>
              </a:rPr>
              <a:t>)</a:t>
            </a:r>
            <a:r>
              <a:rPr lang="el-GR" sz="2800"/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8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8DBA18A4-25DE-4F7C-9A2F-D562D0349BFC}" type="slidenum">
              <a:rPr lang="el-GR"/>
              <a:pPr/>
              <a:t>20</a:t>
            </a:fld>
            <a:endParaRPr lang="el-GR"/>
          </a:p>
        </p:txBody>
      </p:sp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/>
              <a:t>Παράδειγμα επικάλυψης </a:t>
            </a:r>
            <a:r>
              <a:rPr lang="en-US" sz="2800"/>
              <a:t>CSS </a:t>
            </a:r>
            <a:r>
              <a:rPr lang="el-GR" sz="2800"/>
              <a:t>κανόνων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608512"/>
          </a:xfrm>
          <a:ln/>
        </p:spPr>
        <p:txBody>
          <a:bodyPr/>
          <a:lstStyle/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/>
              <a:t>&lt;html&gt;&lt;head&gt;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9900"/>
                </a:solidFill>
              </a:rPr>
              <a:t>	&lt;link rel="stylesheet" type="text/css" href="demostyles.css"&gt;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FF"/>
                </a:solidFill>
              </a:rPr>
              <a:t>	&lt;style type="text/css"&gt;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FF"/>
                </a:solidFill>
              </a:rPr>
              <a:t>	</a:t>
            </a:r>
            <a:r>
              <a:rPr lang="el-GR" sz="1600">
                <a:solidFill>
                  <a:srgbClr val="0000FF"/>
                </a:solidFill>
              </a:rPr>
              <a:t>	</a:t>
            </a:r>
            <a:r>
              <a:rPr lang="en-US" sz="1600">
                <a:solidFill>
                  <a:srgbClr val="0000FF"/>
                </a:solidFill>
              </a:rPr>
              <a:t>h3 {font-size: 25pt; font-style: italic}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FF"/>
                </a:solidFill>
              </a:rPr>
              <a:t>	&lt;/style&gt;&lt;/head&gt;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>
                <a:solidFill>
                  <a:srgbClr val="0000FF"/>
                </a:solidFill>
              </a:rPr>
              <a:t>&lt;body&gt;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/>
              <a:t>	&lt;h3&gt;CSS tutorial&lt;/h3&gt;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/>
              <a:t>	&lt;h3 </a:t>
            </a:r>
            <a:r>
              <a:rPr lang="en-US" sz="1600">
                <a:solidFill>
                  <a:srgbClr val="FF0066"/>
                </a:solidFill>
              </a:rPr>
              <a:t>style= "font-style: normal"</a:t>
            </a:r>
            <a:r>
              <a:rPr lang="en-US" sz="1600"/>
              <a:t>&gt; Applying CSS rules &lt;/h3&gt;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/>
              <a:t>	&lt;h2&gt;Syntax&lt;/h2&gt;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/>
              <a:t>	&lt;p </a:t>
            </a:r>
            <a:r>
              <a:rPr lang="en-US" sz="1600">
                <a:solidFill>
                  <a:srgbClr val="009900"/>
                </a:solidFill>
              </a:rPr>
              <a:t>class=p1</a:t>
            </a:r>
            <a:r>
              <a:rPr lang="en-US" sz="1600"/>
              <a:t>&gt;Remember:&lt;/p&gt;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/>
              <a:t>	&lt;p </a:t>
            </a:r>
            <a:r>
              <a:rPr lang="en-US" sz="1600">
                <a:solidFill>
                  <a:srgbClr val="009900"/>
                </a:solidFill>
              </a:rPr>
              <a:t>class=p2</a:t>
            </a:r>
            <a:r>
              <a:rPr lang="en-US" sz="1600"/>
              <a:t>&gt;Inline rules prevail!&lt;/p&gt;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/>
              <a:t>&lt;/body&gt;&lt;/html&gt;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/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u="sng"/>
              <a:t>demostyles.css: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 u="sng"/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h2 {text-decoration: underline;}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h3 {font-family: serif; font-size: 130%; color: red;}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.p1 {font-size: 11pt; margin-left: 100px;}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.p2 {font-family: arial; font-type: bold;}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/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9900"/>
                </a:solidFill>
              </a:rPr>
              <a:t>						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FF"/>
                </a:solidFill>
              </a:rPr>
              <a:t>						</a:t>
            </a:r>
          </a:p>
          <a:p>
            <a:pPr indent="-341313"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FF0066"/>
                </a:solidFill>
              </a:rPr>
              <a:t>						</a:t>
            </a:r>
          </a:p>
        </p:txBody>
      </p:sp>
      <p:sp>
        <p:nvSpPr>
          <p:cNvPr id="23555" name="AutoShape 3"/>
          <p:cNvSpPr>
            <a:spLocks/>
          </p:cNvSpPr>
          <p:nvPr/>
        </p:nvSpPr>
        <p:spPr bwMode="auto">
          <a:xfrm>
            <a:off x="7092950" y="1700213"/>
            <a:ext cx="1655763" cy="792162"/>
          </a:xfrm>
          <a:prstGeom prst="borderCallout2">
            <a:avLst>
              <a:gd name="adj1" fmla="val 14431"/>
              <a:gd name="adj2" fmla="val -4602"/>
              <a:gd name="adj3" fmla="val 14431"/>
              <a:gd name="adj4" fmla="val -19079"/>
              <a:gd name="adj5" fmla="val -10819"/>
              <a:gd name="adj6" fmla="val -71620"/>
            </a:avLst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9900"/>
                </a:solidFill>
                <a:ea typeface="Noto Sans CJK SC" charset="0"/>
                <a:cs typeface="Noto Sans CJK SC" charset="0"/>
              </a:rPr>
              <a:t>Εξωτερικό αρχείο </a:t>
            </a:r>
            <a:r>
              <a:rPr lang="en-US" sz="1600">
                <a:solidFill>
                  <a:srgbClr val="009900"/>
                </a:solidFill>
                <a:ea typeface="Noto Sans CJK SC" charset="0"/>
                <a:cs typeface="Noto Sans CJK SC" charset="0"/>
              </a:rPr>
              <a:t>CSS </a:t>
            </a:r>
            <a:r>
              <a:rPr lang="el-GR" sz="1600">
                <a:solidFill>
                  <a:srgbClr val="009900"/>
                </a:solidFill>
                <a:ea typeface="Noto Sans CJK SC" charset="0"/>
                <a:cs typeface="Noto Sans CJK SC" charset="0"/>
              </a:rPr>
              <a:t>κανόνων</a:t>
            </a:r>
          </a:p>
        </p:txBody>
      </p:sp>
      <p:sp>
        <p:nvSpPr>
          <p:cNvPr id="23556" name="AutoShape 4"/>
          <p:cNvSpPr>
            <a:spLocks/>
          </p:cNvSpPr>
          <p:nvPr/>
        </p:nvSpPr>
        <p:spPr bwMode="auto">
          <a:xfrm>
            <a:off x="5219700" y="2133600"/>
            <a:ext cx="1655763" cy="601663"/>
          </a:xfrm>
          <a:prstGeom prst="borderCallout2">
            <a:avLst>
              <a:gd name="adj1" fmla="val 18995"/>
              <a:gd name="adj2" fmla="val -4602"/>
              <a:gd name="adj3" fmla="val 18995"/>
              <a:gd name="adj4" fmla="val -11315"/>
              <a:gd name="adj5" fmla="val -6069"/>
              <a:gd name="adj6" fmla="val -36338"/>
            </a:avLst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FF"/>
                </a:solidFill>
                <a:ea typeface="Noto Sans CJK SC" charset="0"/>
                <a:cs typeface="Noto Sans CJK SC" charset="0"/>
              </a:rPr>
              <a:t>Ενσωματωμένο στυλ</a:t>
            </a:r>
          </a:p>
        </p:txBody>
      </p:sp>
      <p:sp>
        <p:nvSpPr>
          <p:cNvPr id="23557" name="AutoShape 5"/>
          <p:cNvSpPr>
            <a:spLocks/>
          </p:cNvSpPr>
          <p:nvPr/>
        </p:nvSpPr>
        <p:spPr bwMode="auto">
          <a:xfrm>
            <a:off x="5292725" y="3573463"/>
            <a:ext cx="1368425" cy="358775"/>
          </a:xfrm>
          <a:prstGeom prst="borderCallout2">
            <a:avLst>
              <a:gd name="adj1" fmla="val 31856"/>
              <a:gd name="adj2" fmla="val -5569"/>
              <a:gd name="adj3" fmla="val 31856"/>
              <a:gd name="adj4" fmla="val -5569"/>
              <a:gd name="adj5" fmla="val -137167"/>
              <a:gd name="adj6" fmla="val -88282"/>
            </a:avLst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FF0066"/>
                </a:solidFill>
                <a:ea typeface="Noto Sans CJK SC" charset="0"/>
                <a:cs typeface="Noto Sans CJK SC" charset="0"/>
              </a:rPr>
              <a:t>Ένθετο στυλ</a:t>
            </a:r>
          </a:p>
          <a:p>
            <a:pPr>
              <a:lnSpc>
                <a:spcPct val="80000"/>
              </a:lnSpc>
              <a:spcBef>
                <a:spcPts val="4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>
              <a:solidFill>
                <a:srgbClr val="FF0066"/>
              </a:solidFill>
              <a:ea typeface="Noto Sans CJK SC" charset="0"/>
              <a:cs typeface="Noto Sans CJK SC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31D79A0-0ABA-408D-9EA7-92E3C470B3B6}" type="slidenum">
              <a:rPr lang="el-GR"/>
              <a:pPr/>
              <a:t>21</a:t>
            </a:fld>
            <a:endParaRPr lang="el-GR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000"/>
              <a:t>Παράδειγμα επικάλυψης </a:t>
            </a:r>
            <a:r>
              <a:rPr lang="en-US" sz="3000"/>
              <a:t>CSS </a:t>
            </a:r>
            <a:r>
              <a:rPr lang="el-GR" sz="3000"/>
              <a:t>κανόνων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57200" y="1484313"/>
            <a:ext cx="8229600" cy="15843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2195513" y="1916113"/>
          <a:ext cx="4708525" cy="2797175"/>
        </p:xfrm>
        <a:graphic>
          <a:graphicData uri="http://schemas.openxmlformats.org/presentationml/2006/ole">
            <p:oleObj spid="_x0000_s24579" r:id="rId4" imgW="3943901" imgH="2343477" progId="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D643CCC-40D5-42D7-9A48-B0DD10C3C636}" type="slidenum">
              <a:rPr lang="el-GR"/>
              <a:pPr/>
              <a:t>22</a:t>
            </a:fld>
            <a:endParaRPr lang="el-GR"/>
          </a:p>
        </p:txBody>
      </p:sp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/>
              <a:t>CSS </a:t>
            </a:r>
            <a:r>
              <a:rPr lang="el-GR" sz="3200"/>
              <a:t>στο </a:t>
            </a:r>
            <a:r>
              <a:rPr lang="en-US" sz="3200"/>
              <a:t>NVU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68313" y="1196975"/>
            <a:ext cx="8435975" cy="1223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>
              <a:spcBef>
                <a:spcPts val="50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>
                <a:solidFill>
                  <a:srgbClr val="000000"/>
                </a:solidFill>
                <a:latin typeface="Verdana" pitchFamily="32" charset="0"/>
                <a:ea typeface="Noto Sans CJK SC" charset="0"/>
                <a:cs typeface="Noto Sans CJK SC" charset="0"/>
              </a:rPr>
              <a:t>Κονσόλα </a:t>
            </a:r>
            <a:r>
              <a:rPr lang="en-US" sz="2000">
                <a:solidFill>
                  <a:srgbClr val="000000"/>
                </a:solidFill>
                <a:latin typeface="Verdana" pitchFamily="32" charset="0"/>
                <a:ea typeface="SimSun" charset="-122"/>
              </a:rPr>
              <a:t>(CSS Editor) </a:t>
            </a:r>
            <a:r>
              <a:rPr lang="el-GR" sz="2000">
                <a:solidFill>
                  <a:srgbClr val="000000"/>
                </a:solidFill>
                <a:latin typeface="Verdana" pitchFamily="32" charset="0"/>
                <a:ea typeface="Noto Sans CJK SC" charset="0"/>
                <a:cs typeface="Noto Sans CJK SC" charset="0"/>
              </a:rPr>
              <a:t>μέσω της οποίας ο χρήστης μπορεί να ορίσει και να τροποποιήσει </a:t>
            </a:r>
            <a:r>
              <a:rPr lang="en-US" sz="2000">
                <a:solidFill>
                  <a:srgbClr val="000000"/>
                </a:solidFill>
                <a:latin typeface="Verdana" pitchFamily="32" charset="0"/>
                <a:ea typeface="SimSun" charset="-122"/>
              </a:rPr>
              <a:t>CSS </a:t>
            </a:r>
            <a:r>
              <a:rPr lang="el-GR" sz="2000">
                <a:solidFill>
                  <a:srgbClr val="000000"/>
                </a:solidFill>
                <a:latin typeface="Verdana" pitchFamily="32" charset="0"/>
                <a:ea typeface="Noto Sans CJK SC" charset="0"/>
                <a:cs typeface="Noto Sans CJK SC" charset="0"/>
              </a:rPr>
              <a:t>κανόνες και να τους εφαρμόσει σε ιστοσελίδες.</a:t>
            </a:r>
          </a:p>
          <a:p>
            <a:pPr marL="341313" indent="-339725"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>
              <a:solidFill>
                <a:srgbClr val="000000"/>
              </a:solidFill>
              <a:latin typeface="Verdana" pitchFamily="32" charset="0"/>
              <a:ea typeface="Noto Sans CJK SC" charset="0"/>
              <a:cs typeface="Noto Sans CJK SC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57200" y="1484313"/>
            <a:ext cx="8229600" cy="15843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2349500"/>
            <a:ext cx="5040312" cy="36718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0" y="1828800"/>
            <a:ext cx="6019800" cy="22098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800"/>
              <a:t>Βασικά στοιχεία της </a:t>
            </a:r>
            <a:r>
              <a:rPr lang="en-US" sz="3800"/>
              <a:t>Javascript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971800" y="4267200"/>
            <a:ext cx="6019800" cy="1752600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endParaRPr lang="el-G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04AAAE0-B456-4DF6-9AE4-89FE659E07B8}" type="slidenum">
              <a:rPr lang="el-GR"/>
              <a:pPr/>
              <a:t>24</a:t>
            </a:fld>
            <a:endParaRPr lang="el-GR"/>
          </a:p>
        </p:txBody>
      </p:sp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Περιεχόμενα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Ορισμός και εκτέλεση σεναρίων </a:t>
            </a:r>
            <a:r>
              <a:rPr lang="en-US" sz="2400"/>
              <a:t>Javascript</a:t>
            </a:r>
            <a:r>
              <a:rPr lang="el-GR" sz="2400"/>
              <a:t>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Δεδομένα και μεταβλητές.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Τελεστές</a:t>
            </a:r>
            <a:r>
              <a:rPr lang="en-GB" sz="2400"/>
              <a:t>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Εντολές</a:t>
            </a:r>
            <a:r>
              <a:rPr lang="en-GB" sz="2400"/>
              <a:t> </a:t>
            </a:r>
            <a:r>
              <a:rPr lang="el-GR" sz="2400"/>
              <a:t>συνθήκης</a:t>
            </a:r>
            <a:r>
              <a:rPr lang="en-GB" sz="2400"/>
              <a:t>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Εντολές</a:t>
            </a:r>
            <a:r>
              <a:rPr lang="en-GB" sz="2400"/>
              <a:t> </a:t>
            </a:r>
            <a:r>
              <a:rPr lang="el-GR" sz="2400"/>
              <a:t>επανάληψης</a:t>
            </a:r>
            <a:r>
              <a:rPr lang="en-GB" sz="2400"/>
              <a:t>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Συναρτήσεις.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Έτοιμες συναρτήσεις.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Υποστήριξη </a:t>
            </a:r>
            <a:r>
              <a:rPr lang="en-US" sz="2400"/>
              <a:t>Javascript</a:t>
            </a:r>
            <a:r>
              <a:rPr lang="el-GR" sz="2400"/>
              <a:t> στο εργαλείο </a:t>
            </a:r>
            <a:r>
              <a:rPr lang="en-US" sz="2400"/>
              <a:t>NVU</a:t>
            </a:r>
            <a:r>
              <a:rPr lang="el-GR" sz="2400"/>
              <a:t>.</a:t>
            </a:r>
          </a:p>
          <a:p>
            <a:pPr marL="608013" indent="-6080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4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F573BB3-900A-4F72-A982-2DDBB4C8C21D}" type="slidenum">
              <a:rPr lang="el-GR"/>
              <a:pPr/>
              <a:t>25</a:t>
            </a:fld>
            <a:endParaRPr lang="el-GR"/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549275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/>
              <a:t>Ορισμός και εκτέλεση σεναρίων </a:t>
            </a:r>
            <a:r>
              <a:rPr lang="en-US" sz="2800"/>
              <a:t>Javascript</a:t>
            </a:r>
            <a:r>
              <a:rPr lang="el-GR" sz="2800"/>
              <a:t>.</a:t>
            </a:r>
            <a:br>
              <a:rPr lang="el-GR" sz="2800"/>
            </a:br>
            <a:endParaRPr lang="el-GR" sz="280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Ο ορισμός ενός σεναρίου </a:t>
            </a:r>
            <a:r>
              <a:rPr lang="en-US" sz="2400"/>
              <a:t>Javascript</a:t>
            </a:r>
            <a:r>
              <a:rPr lang="el-GR" sz="2400"/>
              <a:t> μέσα σε μια </a:t>
            </a:r>
            <a:r>
              <a:rPr lang="en-US" sz="2400"/>
              <a:t>HTML </a:t>
            </a:r>
            <a:r>
              <a:rPr lang="el-GR" sz="2400"/>
              <a:t>ιστοσελίδα μπορεί να γίνει ανάμεσα σε ετικέτες 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/>
              <a:t>&lt;</a:t>
            </a:r>
            <a:r>
              <a:rPr lang="en-US" sz="2000"/>
              <a:t>script language</a:t>
            </a:r>
            <a:r>
              <a:rPr lang="en-GB" sz="2000"/>
              <a:t> = “</a:t>
            </a:r>
            <a:r>
              <a:rPr lang="en-US" sz="2000"/>
              <a:t>javascript</a:t>
            </a:r>
            <a:r>
              <a:rPr lang="en-GB" sz="2000"/>
              <a:t>”&gt; </a:t>
            </a:r>
            <a:r>
              <a:rPr lang="en-US" sz="2000"/>
              <a:t>…… </a:t>
            </a:r>
            <a:r>
              <a:rPr lang="en-GB" sz="2000"/>
              <a:t>&lt;/</a:t>
            </a:r>
            <a:r>
              <a:rPr lang="en-US" sz="2000"/>
              <a:t>script</a:t>
            </a:r>
            <a:r>
              <a:rPr lang="en-GB" sz="2000"/>
              <a:t>&gt;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Σύνδεση με εξωτερικό σενάριο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/>
              <a:t>&lt;</a:t>
            </a:r>
            <a:r>
              <a:rPr lang="en-US" sz="2000"/>
              <a:t>script language</a:t>
            </a:r>
            <a:r>
              <a:rPr lang="en-GB" sz="2000"/>
              <a:t> = “</a:t>
            </a:r>
            <a:r>
              <a:rPr lang="en-US" sz="2000"/>
              <a:t>javascript</a:t>
            </a:r>
            <a:r>
              <a:rPr lang="en-GB" sz="2000"/>
              <a:t>”</a:t>
            </a:r>
            <a:r>
              <a:rPr lang="el-GR" sz="2000"/>
              <a:t> </a:t>
            </a:r>
            <a:r>
              <a:rPr lang="en-US" sz="2000"/>
              <a:t>src = “myexternal.js”</a:t>
            </a:r>
            <a:r>
              <a:rPr lang="en-GB" sz="2000"/>
              <a:t>&gt; </a:t>
            </a:r>
            <a:r>
              <a:rPr lang="en-US" sz="2000"/>
              <a:t>…… </a:t>
            </a:r>
            <a:r>
              <a:rPr lang="en-GB" sz="2000"/>
              <a:t>&lt;/</a:t>
            </a:r>
            <a:r>
              <a:rPr lang="en-US" sz="2000"/>
              <a:t>script</a:t>
            </a:r>
            <a:r>
              <a:rPr lang="en-GB" sz="2000"/>
              <a:t>&gt;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Σενάρια</a:t>
            </a:r>
            <a:r>
              <a:rPr lang="en-GB" sz="2400"/>
              <a:t> </a:t>
            </a:r>
            <a:r>
              <a:rPr lang="el-GR" sz="2400"/>
              <a:t>στο</a:t>
            </a:r>
            <a:r>
              <a:rPr lang="en-GB" sz="2400"/>
              <a:t> </a:t>
            </a:r>
            <a:r>
              <a:rPr lang="en-US" sz="2400"/>
              <a:t>body 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εκτελούνται όταν φορτώνεται η σελίδα</a:t>
            </a:r>
            <a:r>
              <a:rPr lang="en-US" sz="2000"/>
              <a:t>.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Σενάρια</a:t>
            </a:r>
            <a:r>
              <a:rPr lang="en-GB" sz="2400"/>
              <a:t> </a:t>
            </a:r>
            <a:r>
              <a:rPr lang="el-GR" sz="2400"/>
              <a:t>στο</a:t>
            </a:r>
            <a:r>
              <a:rPr lang="en-GB" sz="2400"/>
              <a:t> </a:t>
            </a:r>
            <a:r>
              <a:rPr lang="en-US" sz="2400"/>
              <a:t>head</a:t>
            </a:r>
            <a:r>
              <a:rPr lang="el-GR" sz="2400"/>
              <a:t> 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εκτελούνται με βάση τις ενέργειες του χρήστη</a:t>
            </a:r>
            <a:r>
              <a:rPr lang="en-US" sz="2000"/>
              <a:t>.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σύνολο συναρτήσεων.</a:t>
            </a:r>
            <a:r>
              <a:rPr lang="en-US" sz="2000"/>
              <a:t> </a:t>
            </a:r>
          </a:p>
          <a:p>
            <a:pPr marL="341313" indent="-341313">
              <a:lnSpc>
                <a:spcPct val="9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10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A602394-A02B-42EB-98B2-1CCF2B98FFCF}" type="slidenum">
              <a:rPr lang="el-GR"/>
              <a:pPr/>
              <a:t>26</a:t>
            </a:fld>
            <a:endParaRPr lang="el-GR"/>
          </a:p>
        </p:txBody>
      </p:sp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Παράδειγμα</a:t>
            </a:r>
          </a:p>
        </p:txBody>
      </p:sp>
      <p:graphicFrame>
        <p:nvGraphicFramePr>
          <p:cNvPr id="29698" name="Group 2"/>
          <p:cNvGraphicFramePr>
            <a:graphicFrameLocks noGrp="1"/>
          </p:cNvGraphicFramePr>
          <p:nvPr/>
        </p:nvGraphicFramePr>
        <p:xfrm>
          <a:off x="1476375" y="1185863"/>
          <a:ext cx="6564313" cy="4737100"/>
        </p:xfrm>
        <a:graphic>
          <a:graphicData uri="http://schemas.openxmlformats.org/drawingml/2006/table">
            <a:tbl>
              <a:tblPr/>
              <a:tblGrid>
                <a:gridCol w="6564313"/>
              </a:tblGrid>
              <a:tr h="473551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&lt;html&gt;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&lt;head&gt;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&lt;script language="javascript"&gt;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function myfunction(){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alert("HELLO");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}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&lt;/script&gt;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&lt;/head&gt;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&lt;body&gt;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&lt;form&gt;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&lt;input type="button" onclick="myfunction()" 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value="Call function"&gt;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&lt;/form&gt;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p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 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2" charset="0"/>
                          <a:cs typeface="Arial Unicode MS" pitchFamily="32" charset="0"/>
                        </a:rPr>
                        <a:t>Πατώντας το κουμπί καλείται η συνάρτηση 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myfunction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.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p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&lt;/body&gt;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&lt;/html&gt;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B8D0E82-A3F0-4031-879E-75B75D628AE3}" type="slidenum">
              <a:rPr lang="el-GR"/>
              <a:pPr/>
              <a:t>27</a:t>
            </a:fld>
            <a:endParaRPr lang="el-GR"/>
          </a:p>
        </p:txBody>
      </p:sp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Δεδομένα και Μεταβλητές 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Οι βασικοί τύποι δεδομένων που μπορεί να διαχειριστεί κάποιος μέσω ενός σεναρίου </a:t>
            </a:r>
            <a:r>
              <a:rPr lang="en-US"/>
              <a:t>Javascript</a:t>
            </a:r>
            <a:r>
              <a:rPr lang="el-GR"/>
              <a:t> είναι</a:t>
            </a:r>
            <a:r>
              <a:rPr lang="en-US"/>
              <a:t>:</a:t>
            </a:r>
          </a:p>
          <a:p>
            <a:pPr marL="741363" lvl="1" indent="-28416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αριθμητικές τιμές (π.χ. 4, 3.14) </a:t>
            </a:r>
          </a:p>
          <a:p>
            <a:pPr marL="741363" lvl="1" indent="-28416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αλφαριθμητικά (π.χ. “</a:t>
            </a:r>
            <a:r>
              <a:rPr lang="en-US"/>
              <a:t>hello world</a:t>
            </a:r>
            <a:r>
              <a:rPr lang="el-GR"/>
              <a:t>”)</a:t>
            </a:r>
          </a:p>
          <a:p>
            <a:pPr marL="741363" lvl="1" indent="-28416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λογικές τιμές </a:t>
            </a:r>
            <a:r>
              <a:rPr lang="en-US"/>
              <a:t>true</a:t>
            </a:r>
            <a:r>
              <a:rPr lang="el-GR"/>
              <a:t>, </a:t>
            </a:r>
            <a:r>
              <a:rPr lang="en-US"/>
              <a:t>false</a:t>
            </a:r>
            <a:r>
              <a:rPr lang="el-GR"/>
              <a:t>. </a:t>
            </a:r>
          </a:p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Δεν γίνεται διάκριση μεταξύ ακεραίων και πραγματικών.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C7993B1-B4B5-4750-9389-EDAB41E76846}" type="slidenum">
              <a:rPr lang="el-GR"/>
              <a:pPr/>
              <a:t>28</a:t>
            </a:fld>
            <a:endParaRPr lang="el-GR"/>
          </a:p>
        </p:txBody>
      </p:sp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Δεδομένα και Μεταβλητές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4038600" cy="4608512"/>
          </a:xfrm>
          <a:ln/>
        </p:spPr>
        <p:txBody>
          <a:bodyPr/>
          <a:lstStyle/>
          <a:p>
            <a:pPr marL="341313" indent="-341313">
              <a:spcBef>
                <a:spcPts val="4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Οι μεταβλητές είναι συμβολικά ονόματα με τα οποία μπορεί να γίνει αναφορά σε αριθμητικές τιμές, αλφαριθμητικά και λογικές τιμές. </a:t>
            </a:r>
          </a:p>
          <a:p>
            <a:pPr marL="341313" indent="-341313">
              <a:spcBef>
                <a:spcPts val="4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/>
          </a:p>
          <a:p>
            <a:pPr marL="341313" indent="-341313">
              <a:spcBef>
                <a:spcPts val="4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Μια μεταβλητή μπορεί να δηλωθεί χρησιμοποιώντας τη λέξη κλειδί </a:t>
            </a:r>
            <a:r>
              <a:rPr lang="en-US" sz="1600"/>
              <a:t>var</a:t>
            </a:r>
            <a:r>
              <a:rPr lang="el-GR" sz="1600"/>
              <a:t> και το όνομα της μεταβλητής.</a:t>
            </a:r>
          </a:p>
          <a:p>
            <a:pPr marL="341313" indent="-341313">
              <a:spcBef>
                <a:spcPts val="4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/>
          </a:p>
          <a:p>
            <a:pPr marL="341313" indent="-341313">
              <a:spcBef>
                <a:spcPts val="4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Δεν καθορίζεται τύπος μεταβλητής</a:t>
            </a:r>
          </a:p>
          <a:p>
            <a:pPr marL="341313" indent="-339725">
              <a:spcBef>
                <a:spcPts val="400"/>
              </a:spcBef>
              <a:buClrTx/>
              <a:buSzPct val="75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/>
          </a:p>
        </p:txBody>
      </p:sp>
      <p:graphicFrame>
        <p:nvGraphicFramePr>
          <p:cNvPr id="31747" name="Group 3"/>
          <p:cNvGraphicFramePr>
            <a:graphicFrameLocks noGrp="1"/>
          </p:cNvGraphicFramePr>
          <p:nvPr/>
        </p:nvGraphicFramePr>
        <p:xfrm>
          <a:off x="4648200" y="1484313"/>
          <a:ext cx="4040188" cy="2808287"/>
        </p:xfrm>
        <a:graphic>
          <a:graphicData uri="http://schemas.openxmlformats.org/drawingml/2006/table">
            <a:tbl>
              <a:tblPr/>
              <a:tblGrid>
                <a:gridCol w="4040188"/>
              </a:tblGrid>
              <a:tr h="2806700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var x;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var carname;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10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Noto Sans CJK SC" charset="0"/>
                          <a:cs typeface="Noto Sans CJK SC" charset="0"/>
                        </a:rPr>
                        <a:t>x = 7;</a:t>
                      </a:r>
                    </a:p>
                    <a:p>
                      <a:pPr marL="342900" marR="0" lvl="0" indent="-341313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SimSun" charset="-122"/>
                        </a:rPr>
                        <a:t>carname = “lucile”;</a:t>
                      </a: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Noto Sans CJK SC" charset="0"/>
                          <a:cs typeface="Noto Sans CJK SC" charset="0"/>
                        </a:rPr>
                        <a:t> </a:t>
                      </a:r>
                    </a:p>
                    <a:p>
                      <a:pPr marL="342900" marR="0" lvl="0" indent="-341313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2" charset="0"/>
                        <a:ea typeface="Noto Sans CJK SC" charset="0"/>
                        <a:cs typeface="Noto Sans CJK SC" charset="0"/>
                      </a:endParaRPr>
                    </a:p>
                    <a:p>
                      <a:pPr marL="342900" marR="0" lvl="0" indent="-341313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Noto Sans CJK SC" charset="0"/>
                          <a:cs typeface="Noto Sans CJK SC" charset="0"/>
                        </a:rPr>
                        <a:t>var mycars = new Array();</a:t>
                      </a:r>
                    </a:p>
                    <a:p>
                      <a:pPr marL="342900" marR="0" lvl="0" indent="-341313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Noto Sans CJK SC" charset="0"/>
                          <a:cs typeface="Noto Sans CJK SC" charset="0"/>
                        </a:rPr>
                        <a:t>mycars[0] = "Saab";</a:t>
                      </a:r>
                    </a:p>
                    <a:p>
                      <a:pPr marL="342900" marR="0" lvl="0" indent="-341313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Noto Sans CJK SC" charset="0"/>
                          <a:cs typeface="Noto Sans CJK SC" charset="0"/>
                        </a:rPr>
                        <a:t>mycars[1] = "Volvo";</a:t>
                      </a:r>
                    </a:p>
                    <a:p>
                      <a:pPr marL="342900" marR="0" lvl="0" indent="-341313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2" charset="0"/>
                          <a:ea typeface="Noto Sans CJK SC" charset="0"/>
                          <a:cs typeface="Noto Sans CJK SC" charset="0"/>
                        </a:rPr>
                        <a:t>mycars[2] = "BMW"; 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38B53E2-213E-4938-A075-279D34B0763E}" type="slidenum">
              <a:rPr lang="el-GR"/>
              <a:pPr/>
              <a:t>29</a:t>
            </a:fld>
            <a:endParaRPr lang="el-GR"/>
          </a:p>
        </p:txBody>
      </p:sp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Τελεστές 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Κλασσικοί τελεστές που μπορούν να χωριστούν σε 6 κατηγορίες</a:t>
            </a:r>
            <a:r>
              <a:rPr lang="en-US"/>
              <a:t>:</a:t>
            </a:r>
          </a:p>
          <a:p>
            <a:pPr marL="741363" lvl="1" indent="-28416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Αριθμητικοί</a:t>
            </a:r>
            <a:r>
              <a:rPr lang="en-GB"/>
              <a:t> </a:t>
            </a:r>
            <a:r>
              <a:rPr lang="el-GR"/>
              <a:t>τελεστές</a:t>
            </a:r>
            <a:r>
              <a:rPr lang="en-GB"/>
              <a:t>.</a:t>
            </a:r>
          </a:p>
          <a:p>
            <a:pPr marL="741363" lvl="1" indent="-28416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Συγκριτικοί τελεστές.</a:t>
            </a:r>
          </a:p>
          <a:p>
            <a:pPr marL="741363" lvl="1" indent="-28416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Λογικοί τελεστές.</a:t>
            </a:r>
          </a:p>
          <a:p>
            <a:pPr marL="741363" lvl="1" indent="-28416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Δυαδικοί</a:t>
            </a:r>
            <a:r>
              <a:rPr lang="en-GB"/>
              <a:t> </a:t>
            </a:r>
            <a:r>
              <a:rPr lang="el-GR"/>
              <a:t>τελεστές</a:t>
            </a:r>
            <a:r>
              <a:rPr lang="en-GB"/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72D984C2-46A8-4E05-BDDC-708F87779E92}" type="slidenum">
              <a:rPr lang="el-GR"/>
              <a:pPr/>
              <a:t>3</a:t>
            </a:fld>
            <a:endParaRPr lang="el-GR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Εισαγωγή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608013" indent="-6080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</a:t>
            </a:r>
            <a:r>
              <a:rPr lang="en-US" sz="2400"/>
              <a:t>DHTML </a:t>
            </a:r>
            <a:r>
              <a:rPr lang="el-GR" sz="2400"/>
              <a:t>ως όρος αναφέρεται στο συνδυασμό των παρακάτω τεχνολογιών</a:t>
            </a:r>
            <a:r>
              <a:rPr lang="en-US" sz="2400"/>
              <a:t>:</a:t>
            </a:r>
          </a:p>
          <a:p>
            <a:pPr marL="989013" lvl="1" indent="-53181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Μιας </a:t>
            </a:r>
            <a:r>
              <a:rPr lang="el-GR" sz="2000">
                <a:solidFill>
                  <a:srgbClr val="FF9900"/>
                </a:solidFill>
              </a:rPr>
              <a:t>στατικής </a:t>
            </a:r>
            <a:r>
              <a:rPr lang="en-US" sz="2000">
                <a:solidFill>
                  <a:srgbClr val="FF9900"/>
                </a:solidFill>
              </a:rPr>
              <a:t>markup</a:t>
            </a:r>
            <a:r>
              <a:rPr lang="el-GR" sz="2000">
                <a:solidFill>
                  <a:srgbClr val="FF9900"/>
                </a:solidFill>
              </a:rPr>
              <a:t> γλώσσας</a:t>
            </a:r>
            <a:r>
              <a:rPr lang="el-GR" sz="2000"/>
              <a:t> κειμένου όπως η </a:t>
            </a:r>
            <a:r>
              <a:rPr lang="en-US" sz="2000"/>
              <a:t>HTML</a:t>
            </a:r>
            <a:r>
              <a:rPr lang="el-GR" sz="2000"/>
              <a:t>.</a:t>
            </a:r>
          </a:p>
          <a:p>
            <a:pPr marL="989013" lvl="1" indent="-53181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Μιας </a:t>
            </a:r>
            <a:r>
              <a:rPr lang="el-GR" sz="2000">
                <a:solidFill>
                  <a:srgbClr val="FF9900"/>
                </a:solidFill>
              </a:rPr>
              <a:t>γλώσσας καθορισμού στυλ παρουσίασης ιστοσελίδων</a:t>
            </a:r>
            <a:r>
              <a:rPr lang="el-GR" sz="2000"/>
              <a:t> (</a:t>
            </a:r>
            <a:r>
              <a:rPr lang="en-US" sz="2000"/>
              <a:t>cascading style sheets</a:t>
            </a:r>
            <a:r>
              <a:rPr lang="el-GR" sz="2000"/>
              <a:t>, εν συντομία </a:t>
            </a:r>
            <a:r>
              <a:rPr lang="en-US" sz="2000"/>
              <a:t>CSS</a:t>
            </a:r>
            <a:r>
              <a:rPr lang="el-GR" sz="2000"/>
              <a:t>).</a:t>
            </a:r>
          </a:p>
          <a:p>
            <a:pPr marL="989013" lvl="1" indent="-53181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Μιας</a:t>
            </a:r>
            <a:r>
              <a:rPr lang="en-GB" sz="2000"/>
              <a:t> </a:t>
            </a:r>
            <a:r>
              <a:rPr lang="en-US" sz="2000">
                <a:solidFill>
                  <a:srgbClr val="FF9900"/>
                </a:solidFill>
              </a:rPr>
              <a:t>client</a:t>
            </a:r>
            <a:r>
              <a:rPr lang="en-GB" sz="2000">
                <a:solidFill>
                  <a:srgbClr val="FF9900"/>
                </a:solidFill>
              </a:rPr>
              <a:t>-</a:t>
            </a:r>
            <a:r>
              <a:rPr lang="en-US" sz="2000">
                <a:solidFill>
                  <a:srgbClr val="FF9900"/>
                </a:solidFill>
              </a:rPr>
              <a:t>side </a:t>
            </a:r>
            <a:r>
              <a:rPr lang="el-GR" sz="2000">
                <a:solidFill>
                  <a:srgbClr val="FF9900"/>
                </a:solidFill>
              </a:rPr>
              <a:t>γλώσσας</a:t>
            </a:r>
            <a:r>
              <a:rPr lang="en-GB" sz="2000">
                <a:solidFill>
                  <a:srgbClr val="FF9900"/>
                </a:solidFill>
              </a:rPr>
              <a:t> </a:t>
            </a:r>
            <a:r>
              <a:rPr lang="el-GR" sz="2000">
                <a:solidFill>
                  <a:srgbClr val="FF9900"/>
                </a:solidFill>
              </a:rPr>
              <a:t>περιγραφής</a:t>
            </a:r>
            <a:r>
              <a:rPr lang="en-GB" sz="2000">
                <a:solidFill>
                  <a:srgbClr val="FF9900"/>
                </a:solidFill>
              </a:rPr>
              <a:t> </a:t>
            </a:r>
            <a:r>
              <a:rPr lang="el-GR" sz="2000">
                <a:solidFill>
                  <a:srgbClr val="FF9900"/>
                </a:solidFill>
              </a:rPr>
              <a:t>σεναρίων</a:t>
            </a:r>
            <a:r>
              <a:rPr lang="en-GB" sz="2000"/>
              <a:t> (</a:t>
            </a:r>
            <a:r>
              <a:rPr lang="en-US" sz="2000"/>
              <a:t>client-side scripting language</a:t>
            </a:r>
            <a:r>
              <a:rPr lang="en-GB" sz="2000"/>
              <a:t>) </a:t>
            </a:r>
            <a:r>
              <a:rPr lang="el-GR" sz="2000"/>
              <a:t>όπως</a:t>
            </a:r>
            <a:r>
              <a:rPr lang="en-GB" sz="2000"/>
              <a:t> </a:t>
            </a:r>
            <a:r>
              <a:rPr lang="el-GR" sz="2000"/>
              <a:t>η</a:t>
            </a:r>
            <a:r>
              <a:rPr lang="en-GB" sz="2000"/>
              <a:t> </a:t>
            </a:r>
            <a:r>
              <a:rPr lang="en-US" sz="2000"/>
              <a:t>Javascript.</a:t>
            </a:r>
          </a:p>
          <a:p>
            <a:pPr marL="989013" lvl="1" indent="-53181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Ενός </a:t>
            </a:r>
            <a:r>
              <a:rPr lang="el-GR" sz="2000">
                <a:solidFill>
                  <a:srgbClr val="FF9900"/>
                </a:solidFill>
              </a:rPr>
              <a:t>μοντέλου αντικειμένων για ιστοσελίδες</a:t>
            </a:r>
            <a:r>
              <a:rPr lang="el-GR" sz="2000"/>
              <a:t> (</a:t>
            </a:r>
            <a:r>
              <a:rPr lang="en-US" sz="2000"/>
              <a:t>HTML Document Object Model</a:t>
            </a:r>
            <a:r>
              <a:rPr lang="el-GR" sz="2000"/>
              <a:t>, εν συντομία </a:t>
            </a:r>
            <a:r>
              <a:rPr lang="en-US" sz="2000"/>
              <a:t>DOM</a:t>
            </a:r>
            <a:r>
              <a:rPr lang="el-GR" sz="2000"/>
              <a:t>).</a:t>
            </a:r>
          </a:p>
          <a:p>
            <a:pPr marL="608013" indent="-6080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......με σκοπό τη </a:t>
            </a:r>
            <a:r>
              <a:rPr lang="el-GR" sz="2400">
                <a:solidFill>
                  <a:srgbClr val="FF9900"/>
                </a:solidFill>
              </a:rPr>
              <a:t>δημιουργία διαδραστικών ιστοσελίδων .....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16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87D29E25-0BED-46D0-8A4C-E6BDDFC9E148}" type="slidenum">
              <a:rPr lang="el-GR"/>
              <a:pPr/>
              <a:t>30</a:t>
            </a:fld>
            <a:endParaRPr lang="el-GR"/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Εντολές Συνθήκης</a:t>
            </a:r>
          </a:p>
        </p:txBody>
      </p:sp>
      <p:graphicFrame>
        <p:nvGraphicFramePr>
          <p:cNvPr id="33794" name="Group 2"/>
          <p:cNvGraphicFramePr>
            <a:graphicFrameLocks noGrp="1"/>
          </p:cNvGraphicFramePr>
          <p:nvPr/>
        </p:nvGraphicFramePr>
        <p:xfrm>
          <a:off x="457200" y="1484313"/>
          <a:ext cx="4040188" cy="4610100"/>
        </p:xfrm>
        <a:graphic>
          <a:graphicData uri="http://schemas.openxmlformats.org/drawingml/2006/table">
            <a:tbl>
              <a:tblPr/>
              <a:tblGrid>
                <a:gridCol w="4040188"/>
              </a:tblGrid>
              <a:tr h="460851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&lt;html&gt;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&lt;body&gt;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&lt;script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language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="javascript"&gt;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var d = new Date();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var time = d.getHours();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if (time&lt;10) {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document.write(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"&lt;b&gt;Good  morning&lt;/b&gt;");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} else if (time&gt;=10 &amp;&amp; time&lt;16) {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</a:t>
                      </a: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document.write(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"&lt;b&gt;Good day&lt;/b&gt;");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} else {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document.write(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"&lt;b&gt;Hello World!&lt;/b&gt;");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}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&lt;/script&gt;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&lt;p&gt;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This example demonstrates the if..else.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&lt;/p&gt;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&lt;/body&gt;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&lt;/html&gt;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800" name="Group 8"/>
          <p:cNvGraphicFramePr>
            <a:graphicFrameLocks noGrp="1"/>
          </p:cNvGraphicFramePr>
          <p:nvPr/>
        </p:nvGraphicFramePr>
        <p:xfrm>
          <a:off x="4648200" y="1484313"/>
          <a:ext cx="4040188" cy="4610100"/>
        </p:xfrm>
        <a:graphic>
          <a:graphicData uri="http://schemas.openxmlformats.org/drawingml/2006/table">
            <a:tbl>
              <a:tblPr/>
              <a:tblGrid>
                <a:gridCol w="4040188"/>
              </a:tblGrid>
              <a:tr h="460851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&lt;html&gt;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&lt;body&gt;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&lt;script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language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="javascript"&gt;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var d=new Date();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theDay=d.getDay();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switch (theDay)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{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case 5: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document.write("Finally Friday");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break;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case 6: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document.write("Super Saturday");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break;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case 0: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document.write("Sleepy Sunday");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break;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default: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  document.write(</a:t>
                      </a:r>
                      <a:r>
                        <a:rPr kumimoji="0" lang="el-G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6" charset="0"/>
                          <a:cs typeface="Times New Roman" pitchFamily="16" charset="0"/>
                        </a:rPr>
                        <a:t> 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"I'm looking forward!");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}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&lt;/script&gt;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&lt;/body&gt;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&lt;/html&gt;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B7E04FA-FEF8-4C95-9436-2720751BC4DE}" type="slidenum">
              <a:rPr lang="el-GR"/>
              <a:pPr/>
              <a:t>31</a:t>
            </a:fld>
            <a:endParaRPr lang="el-GR"/>
          </a:p>
        </p:txBody>
      </p:sp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Εντολές Επανάληψης</a:t>
            </a: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95288" y="1943100"/>
            <a:ext cx="3816350" cy="2770188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</a:t>
            </a:r>
            <a:r>
              <a:rPr lang="en-US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language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="javascript"&gt;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var i=0;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for (i=0;i&lt;=10;i++)</a:t>
            </a: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document.write("The number is " + i);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document.write("&lt;br /&gt;");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&lt;/html&gt;</a:t>
            </a:r>
            <a:r>
              <a:rPr lang="el-GR" sz="16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4787900" y="1851025"/>
            <a:ext cx="3887788" cy="3014663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</a:t>
            </a:r>
            <a:r>
              <a:rPr lang="en-US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language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="javascript"&gt;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var i=0;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while (i&lt;=10)</a:t>
            </a: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document.write("The number is " + i);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document.write("&lt;br /&gt;");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i=i+1;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&lt;/html&gt;</a:t>
            </a:r>
            <a:r>
              <a:rPr lang="el-GR" sz="16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4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11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3F9E7A9-55A8-470E-8E3A-CD068B562B3D}" type="slidenum">
              <a:rPr lang="el-GR"/>
              <a:pPr/>
              <a:t>32</a:t>
            </a:fld>
            <a:endParaRPr lang="el-GR"/>
          </a:p>
        </p:txBody>
      </p:sp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Συναρτήσεις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3251200" cy="4608513"/>
          </a:xfrm>
          <a:ln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Μια συνάρτηση ορίζεται χρησιμοποιώντας τη λέξη κλειδί </a:t>
            </a:r>
            <a:r>
              <a:rPr lang="en-US" sz="2000">
                <a:ea typeface="SimSun" charset="-122"/>
              </a:rPr>
              <a:t>function</a:t>
            </a:r>
            <a:r>
              <a:rPr lang="el-GR" sz="2000"/>
              <a:t>. </a:t>
            </a:r>
          </a:p>
          <a:p>
            <a:pPr marL="341313" indent="-341313"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/>
          </a:p>
          <a:p>
            <a:pPr marL="341313" indent="-341313"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Ακολουθεί το όνομα της συνάρτησης και μια λίστα παραμέτρων. </a:t>
            </a:r>
          </a:p>
        </p:txBody>
      </p:sp>
      <p:graphicFrame>
        <p:nvGraphicFramePr>
          <p:cNvPr id="35843" name="Group 3"/>
          <p:cNvGraphicFramePr>
            <a:graphicFrameLocks noGrp="1"/>
          </p:cNvGraphicFramePr>
          <p:nvPr/>
        </p:nvGraphicFramePr>
        <p:xfrm>
          <a:off x="3924300" y="1700213"/>
          <a:ext cx="4764088" cy="3098800"/>
        </p:xfrm>
        <a:graphic>
          <a:graphicData uri="http://schemas.openxmlformats.org/drawingml/2006/table">
            <a:tbl>
              <a:tblPr/>
              <a:tblGrid>
                <a:gridCol w="4764088"/>
              </a:tblGrid>
              <a:tr h="3097213">
                <a:tc>
                  <a:txBody>
                    <a:bodyPr/>
                    <a:lstStyle/>
                    <a:p>
                      <a:pPr marL="342900" marR="0" lvl="0" indent="-341313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function map(f,a) {</a:t>
                      </a:r>
                      <a:b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</a:b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   var result = new Array;</a:t>
                      </a:r>
                      <a:b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</a:b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   for (var i = 0; i != a.length; i++)</a:t>
                      </a:r>
                      <a:b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</a:b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      result[i] = f(a[i]);</a:t>
                      </a:r>
                      <a:b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</a:b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   return result;</a:t>
                      </a:r>
                    </a:p>
                    <a:p>
                      <a:pPr marL="342900" marR="0" lvl="0" indent="-341313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} 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l-G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map(function(x) {return x * x * x}, [0, 1, 2, 5, 10]); </a:t>
                      </a:r>
                    </a:p>
                    <a:p>
                      <a:pPr marL="342900" marR="0" lvl="0" indent="-341313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l-G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</a:rPr>
                        <a:t>// [0, 1, 8, 125, 1000]. </a:t>
                      </a:r>
                    </a:p>
                  </a:txBody>
                  <a:tcPr marL="90000" marR="90000" marT="4680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96CF58-B0CE-4FA0-A540-3F4459489D68}" type="slidenum">
              <a:rPr lang="el-GR"/>
              <a:pPr/>
              <a:t>33</a:t>
            </a:fld>
            <a:endParaRPr lang="el-GR"/>
          </a:p>
        </p:txBody>
      </p:sp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Έτοιμες Συναρτήσεις 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229600" cy="3313112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Υπάρχουν διάφορες βοηθητικές συναρτήσεις που προσφέρει έτοιμες η </a:t>
            </a:r>
            <a:r>
              <a:rPr lang="en-US" sz="2400"/>
              <a:t>Javascript</a:t>
            </a:r>
            <a:r>
              <a:rPr lang="el-GR" sz="2400"/>
              <a:t>:</a:t>
            </a:r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Έλεγχος τύπου δεδομένων.</a:t>
            </a:r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Μετατροπές από ένα τύπο δεδομένων σε ένα άλλο.</a:t>
            </a:r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Αποτίμηση εκφράσεων.</a:t>
            </a:r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Δημιουργία βοηθητικών παραθύρων.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7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2B34DC3A-E4F3-4588-9170-520752658A43}" type="slidenum">
              <a:rPr lang="el-GR"/>
              <a:pPr/>
              <a:t>34</a:t>
            </a:fld>
            <a:endParaRPr lang="el-GR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/>
              <a:t>Javascript</a:t>
            </a:r>
            <a:r>
              <a:rPr lang="el-GR" sz="3200"/>
              <a:t> στο εργαλείο </a:t>
            </a:r>
            <a:r>
              <a:rPr lang="en-US" sz="3200"/>
              <a:t>NVU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Κονσόλα μέσω της οποίας ο χρήστης μπορεί να ελέγξει την ορθότητα και να εκτελέσει κώδικα </a:t>
            </a:r>
            <a:r>
              <a:rPr lang="en-US" sz="2400">
                <a:ea typeface="SimSun" charset="-122"/>
              </a:rPr>
              <a:t>Javascript</a:t>
            </a:r>
            <a:r>
              <a:rPr lang="el-GR" sz="2400"/>
              <a:t>.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2309813"/>
            <a:ext cx="9144000" cy="15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547813" y="2727325"/>
          <a:ext cx="6192837" cy="3365500"/>
        </p:xfrm>
        <a:graphic>
          <a:graphicData uri="http://schemas.openxmlformats.org/presentationml/2006/ole">
            <p:oleObj spid="_x0000_s37892" r:id="rId4" imgW="13647619" imgH="8104762" progId="">
              <p:embed/>
            </p:oleObj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0" y="1828800"/>
            <a:ext cx="6019800" cy="22098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800"/>
              <a:t>Βασικά στοιχεία </a:t>
            </a:r>
            <a:r>
              <a:rPr lang="en-US" sz="3800"/>
              <a:t>W3C HTML DOM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971800" y="4267200"/>
            <a:ext cx="6019800" cy="1752600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endParaRPr lang="el-GR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72484A8-AD83-46D4-BA2F-B5914C8414C3}" type="slidenum">
              <a:rPr lang="el-GR"/>
              <a:pPr/>
              <a:t>36</a:t>
            </a:fld>
            <a:endParaRPr lang="el-GR"/>
          </a:p>
        </p:txBody>
      </p:sp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200"/>
              <a:t>Ιστοσελίδες – Αντικείμενα - Κλάσεις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Σύμφωνα με το </a:t>
            </a:r>
            <a:r>
              <a:rPr lang="en-US" sz="2000">
                <a:ea typeface="SimSun" charset="-122"/>
              </a:rPr>
              <a:t>DOM</a:t>
            </a:r>
            <a:r>
              <a:rPr lang="el-GR" sz="2000"/>
              <a:t> </a:t>
            </a:r>
            <a:r>
              <a:rPr lang="el-GR" sz="2000">
                <a:solidFill>
                  <a:srgbClr val="FF9900"/>
                </a:solidFill>
              </a:rPr>
              <a:t>μια ιστοσελίδα αποτελείται</a:t>
            </a:r>
            <a:r>
              <a:rPr lang="el-GR" sz="2000"/>
              <a:t> από </a:t>
            </a:r>
            <a:r>
              <a:rPr lang="el-GR" sz="2000">
                <a:solidFill>
                  <a:srgbClr val="FF9900"/>
                </a:solidFill>
              </a:rPr>
              <a:t>επιμέρους στοιχεία</a:t>
            </a:r>
            <a:r>
              <a:rPr lang="el-GR" sz="2000"/>
              <a:t> διαφορετικών ειδών (π.χ. φόρμες, κουμπιά, </a:t>
            </a:r>
            <a:r>
              <a:rPr lang="en-US" sz="2000">
                <a:ea typeface="SimSun" charset="-122"/>
              </a:rPr>
              <a:t>links</a:t>
            </a:r>
            <a:r>
              <a:rPr lang="el-GR" sz="2000"/>
              <a:t>, κλπ.). 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Τα επιμέρους αυτά στοιχεία αποτελούν τα </a:t>
            </a:r>
            <a:r>
              <a:rPr lang="el-GR" sz="2000">
                <a:solidFill>
                  <a:srgbClr val="FF9900"/>
                </a:solidFill>
              </a:rPr>
              <a:t>αντικείμενα</a:t>
            </a:r>
            <a:r>
              <a:rPr lang="el-GR" sz="2000"/>
              <a:t> της ιστοσελίδας. 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Ένα αντικείμενο, ανάλογα με το είδος του, ανήκει σε κάποια συγκεκριμένη </a:t>
            </a:r>
            <a:r>
              <a:rPr lang="en-US" sz="2000">
                <a:solidFill>
                  <a:srgbClr val="FF9900"/>
                </a:solidFill>
                <a:ea typeface="SimSun" charset="-122"/>
              </a:rPr>
              <a:t>DOM</a:t>
            </a:r>
            <a:r>
              <a:rPr lang="el-GR" sz="2000">
                <a:solidFill>
                  <a:srgbClr val="FF9900"/>
                </a:solidFill>
              </a:rPr>
              <a:t> κλάση</a:t>
            </a:r>
            <a:r>
              <a:rPr lang="el-GR" sz="2000"/>
              <a:t> (π.χ. </a:t>
            </a:r>
            <a:r>
              <a:rPr lang="en-US" sz="2000">
                <a:ea typeface="SimSun" charset="-122"/>
              </a:rPr>
              <a:t>Form</a:t>
            </a:r>
            <a:r>
              <a:rPr lang="el-GR" sz="2000"/>
              <a:t>, </a:t>
            </a:r>
            <a:r>
              <a:rPr lang="en-US" sz="2000">
                <a:ea typeface="SimSun" charset="-122"/>
              </a:rPr>
              <a:t>Button</a:t>
            </a:r>
            <a:r>
              <a:rPr lang="el-GR" sz="2000"/>
              <a:t>, </a:t>
            </a:r>
            <a:r>
              <a:rPr lang="en-US" sz="2000">
                <a:ea typeface="SimSun" charset="-122"/>
              </a:rPr>
              <a:t>Anchor</a:t>
            </a:r>
            <a:r>
              <a:rPr lang="el-GR" sz="2000"/>
              <a:t>, κλπ.). </a:t>
            </a:r>
          </a:p>
          <a:p>
            <a:pPr marL="741363" lvl="1" indent="-284163">
              <a:lnSpc>
                <a:spcPct val="80000"/>
              </a:lnSpc>
              <a:spcBef>
                <a:spcPts val="45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(π.χ. όλες οι φόρμες, μέσω της κλάσης </a:t>
            </a:r>
            <a:r>
              <a:rPr lang="en-US" sz="1800">
                <a:ea typeface="SimSun" charset="-122"/>
              </a:rPr>
              <a:t>Form</a:t>
            </a:r>
            <a:r>
              <a:rPr lang="el-GR" sz="1800"/>
              <a:t>, χαρακτηρίζονται από ένα πίνακα που περιέχει τα επιμέρους συνθετικά στοιχεία μιας φόρμας, από το όνομα της φόρμας, κλπ.). 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Ως κατάσταση ενός αντικειμένου ορίζουμε τις τρέχουσες τιμές που έχουν οι ιδιότητες του αντικειμένου κάποια χρονική στιγμή που έπεται τη φόρτωση της ιστοσελίδας στον </a:t>
            </a:r>
            <a:r>
              <a:rPr lang="en-US" sz="2000">
                <a:ea typeface="SimSun" charset="-122"/>
              </a:rPr>
              <a:t>browser</a:t>
            </a:r>
            <a:r>
              <a:rPr lang="el-GR" sz="2000"/>
              <a:t> κάποιου χρήστη.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838913AE-68B4-4630-976A-B5CC96CA2627}" type="slidenum">
              <a:rPr lang="el-GR"/>
              <a:pPr/>
              <a:t>37</a:t>
            </a:fld>
            <a:endParaRPr lang="el-GR"/>
          </a:p>
        </p:txBody>
      </p:sp>
      <p:sp>
        <p:nvSpPr>
          <p:cNvPr id="409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Αντικείμενα - Ενέργειες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Με βάση το </a:t>
            </a:r>
            <a:r>
              <a:rPr lang="en-US" sz="2400">
                <a:ea typeface="SimSun" charset="-122"/>
              </a:rPr>
              <a:t>DOM</a:t>
            </a:r>
            <a:r>
              <a:rPr lang="el-GR" sz="2400"/>
              <a:t>, τα αντικείμενα κάποιων κλάσεων σχετίζονται με συγκεκριμένα γεγονότα (</a:t>
            </a:r>
            <a:r>
              <a:rPr lang="en-US" sz="2400">
                <a:ea typeface="SimSun" charset="-122"/>
              </a:rPr>
              <a:t>events</a:t>
            </a:r>
            <a:r>
              <a:rPr lang="el-GR" sz="2400"/>
              <a:t>).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συσχέτιση αυτή έχει την εξής έννοια: 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Όταν ένας </a:t>
            </a:r>
            <a:r>
              <a:rPr lang="el-GR" sz="2000">
                <a:solidFill>
                  <a:srgbClr val="FF9900"/>
                </a:solidFill>
              </a:rPr>
              <a:t>χρήστης εκτελεί κάποια ενέργεια</a:t>
            </a:r>
            <a:r>
              <a:rPr lang="el-GR" sz="2000"/>
              <a:t> που εμπλέκει το αντικείμενο μιας ιστοσελίδας (π.χ. πάτημα ενός κουμπιού), δημιουργείται ένα αντίστοιχο γεγονός (π.χ. </a:t>
            </a:r>
            <a:r>
              <a:rPr lang="en-US" sz="2000">
                <a:ea typeface="SimSun" charset="-122"/>
              </a:rPr>
              <a:t>onclick event</a:t>
            </a:r>
            <a:r>
              <a:rPr lang="el-GR" sz="2000"/>
              <a:t>). 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Η ιστοσελίδα μπορεί να περιέχει κάποιο </a:t>
            </a:r>
            <a:r>
              <a:rPr lang="el-GR" sz="2000">
                <a:solidFill>
                  <a:srgbClr val="FF9900"/>
                </a:solidFill>
              </a:rPr>
              <a:t>σενάριο</a:t>
            </a:r>
            <a:r>
              <a:rPr lang="el-GR" sz="2000"/>
              <a:t> το οποίο </a:t>
            </a:r>
            <a:r>
              <a:rPr lang="el-GR" sz="2000">
                <a:solidFill>
                  <a:srgbClr val="FF9900"/>
                </a:solidFill>
              </a:rPr>
              <a:t>συσχετίζεται</a:t>
            </a:r>
            <a:r>
              <a:rPr lang="el-GR" sz="2000"/>
              <a:t> με τη δημιουργία του γεγονότος.  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Το σενάριο θα εκτελεστεί μετά τη δημιουργία του γεγονότος.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Συνολικά, με αυτό τον τρόπο μια </a:t>
            </a:r>
            <a:r>
              <a:rPr lang="el-GR" sz="2400">
                <a:solidFill>
                  <a:srgbClr val="FF9900"/>
                </a:solidFill>
              </a:rPr>
              <a:t>ιστοσελίδα γίνεται διαδραστική</a:t>
            </a:r>
            <a:r>
              <a:rPr lang="el-GR" sz="2400"/>
              <a:t> - </a:t>
            </a:r>
            <a:r>
              <a:rPr lang="el-GR" sz="2400">
                <a:solidFill>
                  <a:srgbClr val="FF9900"/>
                </a:solidFill>
              </a:rPr>
              <a:t>αντιδρά στις ενέργειες του χρήστη</a:t>
            </a:r>
            <a:r>
              <a:rPr lang="el-GR" sz="2400"/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847E8335-F1EB-4D68-90B9-3BCF02C883F6}" type="slidenum">
              <a:rPr lang="el-GR"/>
              <a:pPr/>
              <a:t>38</a:t>
            </a:fld>
            <a:endParaRPr lang="el-GR"/>
          </a:p>
        </p:txBody>
      </p:sp>
      <p:sp>
        <p:nvSpPr>
          <p:cNvPr id="419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Περιεχόμενα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Window</a:t>
            </a:r>
          </a:p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Document</a:t>
            </a:r>
          </a:p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Form</a:t>
            </a:r>
          </a:p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Button, Checkbox, Radio</a:t>
            </a:r>
          </a:p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Select</a:t>
            </a:r>
          </a:p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Text, Textarea</a:t>
            </a:r>
          </a:p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Math, Date, String</a:t>
            </a:r>
          </a:p>
          <a:p>
            <a:pPr marL="341313" indent="-341313">
              <a:lnSpc>
                <a:spcPct val="90000"/>
              </a:lnSpc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DOM </a:t>
            </a:r>
            <a:r>
              <a:rPr lang="el-GR"/>
              <a:t>και </a:t>
            </a:r>
            <a:r>
              <a:rPr lang="en-US"/>
              <a:t>NVU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7F57A15C-82F7-4FDC-96AD-FB0CCAF339D0}" type="slidenum">
              <a:rPr lang="el-GR"/>
              <a:pPr/>
              <a:t>39</a:t>
            </a:fld>
            <a:endParaRPr lang="el-GR"/>
          </a:p>
        </p:txBody>
      </p:sp>
      <p:sp>
        <p:nvSpPr>
          <p:cNvPr id="430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Window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936625"/>
          </a:xfrm>
          <a:ln/>
        </p:spPr>
        <p:txBody>
          <a:bodyPr/>
          <a:lstStyle/>
          <a:p>
            <a:pPr marL="341313" indent="-341313">
              <a:spcBef>
                <a:spcPts val="45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Γενικά η κλάση </a:t>
            </a:r>
            <a:r>
              <a:rPr lang="en-US" sz="1800">
                <a:ea typeface="SimSun" charset="-122"/>
              </a:rPr>
              <a:t>Window</a:t>
            </a:r>
            <a:r>
              <a:rPr lang="el-GR" sz="1800"/>
              <a:t> καθορίζει τις βασικές ιδιότητες των παραθύρων ενός </a:t>
            </a:r>
            <a:r>
              <a:rPr lang="en-US" sz="1800">
                <a:ea typeface="SimSun" charset="-122"/>
              </a:rPr>
              <a:t>browser</a:t>
            </a:r>
            <a:r>
              <a:rPr lang="el-GR" sz="1800"/>
              <a:t> στα οποία φορτώνονται οι σελίδες του </a:t>
            </a:r>
            <a:r>
              <a:rPr lang="en-US" sz="1800">
                <a:ea typeface="SimSun" charset="-122"/>
              </a:rPr>
              <a:t>site</a:t>
            </a:r>
            <a:r>
              <a:rPr lang="el-GR" sz="1800"/>
              <a:t> που επισκέπτεται κάποιος χρήστης. 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433513" y="2492375"/>
            <a:ext cx="5815012" cy="3503613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type="text/javascript"&gt;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function moveWin()</a:t>
            </a:r>
            <a:r>
              <a:rPr lang="en-US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myWindow.moveBy(50,50);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myWindow.focus();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type="text/javascript"&gt;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myWindow=window.open('','','width=200,height=100');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myWindow.document.write("This is 'myWindow'");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&lt;input type="button" value="Move 'myWindow'" onclick="moveWin()" /&gt;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&lt;/body&gt;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20284F0D-6D5A-4350-82BC-E1B5DC2FBD9D}" type="slidenum">
              <a:rPr lang="el-GR"/>
              <a:pPr/>
              <a:t>4</a:t>
            </a:fld>
            <a:endParaRPr lang="el-GR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Εισαγωγή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608013" indent="-608013"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solidFill>
                  <a:srgbClr val="FF9900"/>
                </a:solidFill>
              </a:rPr>
              <a:t>Διαδραστικές </a:t>
            </a:r>
            <a:r>
              <a:rPr lang="el-GR"/>
              <a:t>ιστοσελίδες</a:t>
            </a:r>
            <a:r>
              <a:rPr lang="el-GR">
                <a:solidFill>
                  <a:srgbClr val="FF9900"/>
                </a:solidFill>
              </a:rPr>
              <a:t> </a:t>
            </a:r>
            <a:r>
              <a:rPr lang="el-GR"/>
              <a:t>?</a:t>
            </a:r>
          </a:p>
          <a:p>
            <a:pPr marL="989013" lvl="1" indent="-531813"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Ο </a:t>
            </a:r>
            <a:r>
              <a:rPr lang="el-GR">
                <a:solidFill>
                  <a:srgbClr val="FF9900"/>
                </a:solidFill>
              </a:rPr>
              <a:t>τρόπος παρουσίασης</a:t>
            </a:r>
            <a:r>
              <a:rPr lang="el-GR"/>
              <a:t> και τα </a:t>
            </a:r>
            <a:r>
              <a:rPr lang="el-GR">
                <a:solidFill>
                  <a:srgbClr val="FF9900"/>
                </a:solidFill>
              </a:rPr>
              <a:t>περιεχόμενά</a:t>
            </a:r>
            <a:r>
              <a:rPr lang="el-GR"/>
              <a:t> της ιστοσελίδας μεταβάλλονται δυναμικά αφού αυτή έχει φορτωθεί στον </a:t>
            </a:r>
            <a:r>
              <a:rPr lang="en-US">
                <a:ea typeface="SimSun" charset="-122"/>
              </a:rPr>
              <a:t>browser</a:t>
            </a:r>
            <a:r>
              <a:rPr lang="el-GR"/>
              <a:t> του χρήστη.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D80743A0-F413-41CA-97D1-FF66DC3A52CF}" type="slidenum">
              <a:rPr lang="el-GR"/>
              <a:pPr/>
              <a:t>40</a:t>
            </a:fld>
            <a:endParaRPr lang="el-GR"/>
          </a:p>
        </p:txBody>
      </p:sp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Document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κλάση </a:t>
            </a:r>
            <a:r>
              <a:rPr lang="en-US" sz="2400">
                <a:ea typeface="SimSun" charset="-122"/>
              </a:rPr>
              <a:t>Document</a:t>
            </a:r>
            <a:r>
              <a:rPr lang="el-GR" sz="2400"/>
              <a:t> καθορίζει τις βασικές ιδιότητες των σελίδων που φορτώνονται στα παράθυρα του </a:t>
            </a:r>
            <a:r>
              <a:rPr lang="en-US" sz="2400">
                <a:ea typeface="SimSun" charset="-122"/>
              </a:rPr>
              <a:t>browser</a:t>
            </a:r>
            <a:r>
              <a:rPr lang="el-GR" sz="2400"/>
              <a:t> κάποιου χρήστη. 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Π.χ. τα χρώματα που χρησιμοποιεί η ιστοσελίδα, τον τίτλο της, το πότε αλλάχθηκε τελευταία φορά.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Από τις βασικότερες ιδιότητες ενός αντικειμένου </a:t>
            </a:r>
            <a:r>
              <a:rPr lang="en-US" sz="2400">
                <a:ea typeface="SimSun" charset="-122"/>
              </a:rPr>
              <a:t>Document</a:t>
            </a:r>
            <a:r>
              <a:rPr lang="el-GR" sz="2400"/>
              <a:t> είναι αυτές που δίνουν πρόσβαση σε αντικείμενα που αντιστοιχούν στα επιμέρους στοιχεία της ιστοσελίδας στην οποία αντιστοιχεί το αντικείμενο </a:t>
            </a:r>
            <a:r>
              <a:rPr lang="en-US" sz="2400">
                <a:ea typeface="SimSun" charset="-122"/>
              </a:rPr>
              <a:t>Document</a:t>
            </a:r>
            <a:r>
              <a:rPr lang="el-GR" sz="2400"/>
              <a:t>, 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Π.χ. τις φόρμες τα </a:t>
            </a:r>
            <a:r>
              <a:rPr lang="en-US" sz="2400">
                <a:ea typeface="SimSun" charset="-122"/>
              </a:rPr>
              <a:t>applets</a:t>
            </a:r>
            <a:r>
              <a:rPr lang="el-GR" sz="2400"/>
              <a:t>, τα </a:t>
            </a:r>
            <a:r>
              <a:rPr lang="en-US" sz="2400">
                <a:ea typeface="SimSun" charset="-122"/>
              </a:rPr>
              <a:t>links</a:t>
            </a:r>
            <a:r>
              <a:rPr lang="el-GR" sz="2400"/>
              <a:t> κλπ.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B0A36E2-7341-4211-BC2A-3000AF2FEF38}" type="slidenum">
              <a:rPr lang="el-GR"/>
              <a:pPr/>
              <a:t>41</a:t>
            </a:fld>
            <a:endParaRPr lang="el-GR"/>
          </a:p>
        </p:txBody>
      </p:sp>
      <p:sp>
        <p:nvSpPr>
          <p:cNvPr id="450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Document</a:t>
            </a: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158875" y="1435100"/>
            <a:ext cx="7577138" cy="3987800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type="text/javascript"&gt;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function createNewDoc()</a:t>
            </a: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var newDoc=document.open("text/html","replace");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var txt="&lt;html&gt;&lt;body&gt;Learning about the DOM is FUN!&lt;/body&gt;&lt;/html&gt;";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newDoc.write(txt);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newDoc.close();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>
              <a:solidFill>
                <a:srgbClr val="000000"/>
              </a:solidFill>
              <a:ea typeface="Noto Sans CJK SC" charset="0"/>
              <a:cs typeface="Noto Sans CJK SC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&lt;input type="button" value="Write to a new document</a:t>
            </a:r>
            <a:r>
              <a:rPr lang="en-US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”</a:t>
            </a: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onclick="createNewDoc()"&gt;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&lt;/html&gt;</a:t>
            </a:r>
            <a:r>
              <a:rPr lang="el-GR" sz="16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749040E-5F0F-427A-923E-AB3C138DC1D7}" type="slidenum">
              <a:rPr lang="el-GR"/>
              <a:pPr/>
              <a:t>42</a:t>
            </a:fld>
            <a:endParaRPr lang="el-GR"/>
          </a:p>
        </p:txBody>
      </p:sp>
      <p:sp>
        <p:nvSpPr>
          <p:cNvPr id="4608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Document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628775" y="1312863"/>
            <a:ext cx="5899150" cy="4230687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type="text/javascript"&gt;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function getValue() 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var x=document.getElementById("myHeader")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alert(x.innerHTML)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x.style.backgroundColor="yellow"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alert(x.nodeType);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>
              <a:solidFill>
                <a:srgbClr val="000000"/>
              </a:solidFill>
              <a:ea typeface="Noto Sans CJK SC" charset="0"/>
              <a:cs typeface="Noto Sans CJK SC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&lt;h1 id="myHeader" onclick="getValue()"&gt;This is a header&lt;/h1&gt;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&lt;p&gt;Click on the header to alert its value&lt;/p&gt;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&lt;/html&gt;</a:t>
            </a:r>
            <a:r>
              <a:rPr lang="el-GR" sz="16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ADE48B3-2074-4197-B75F-7BA9D6BA97CE}" type="slidenum">
              <a:rPr lang="el-GR"/>
              <a:pPr/>
              <a:t>43</a:t>
            </a:fld>
            <a:endParaRPr lang="el-GR"/>
          </a:p>
        </p:txBody>
      </p:sp>
      <p:sp>
        <p:nvSpPr>
          <p:cNvPr id="471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Form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>
              <a:ea typeface="SimSun" charset="-122"/>
            </a:endParaRP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κλάση </a:t>
            </a:r>
            <a:r>
              <a:rPr lang="en-US" sz="2400">
                <a:ea typeface="SimSun" charset="-122"/>
              </a:rPr>
              <a:t>Form</a:t>
            </a:r>
            <a:r>
              <a:rPr lang="el-GR" sz="2400"/>
              <a:t> καθορίζει τις βασικές ιδιότητες αντικειμένων που αντιστοιχούν σε </a:t>
            </a:r>
            <a:r>
              <a:rPr lang="en-US" sz="2400">
                <a:ea typeface="SimSun" charset="-122"/>
              </a:rPr>
              <a:t>HTML</a:t>
            </a:r>
            <a:r>
              <a:rPr lang="el-GR" sz="2400"/>
              <a:t> φόρμες. 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Γενικά η πρόσβαση σε ένα αντικείμενο που αντιστοιχεί σε μια φόρμα γίνεται μέσω του αντικειμένου </a:t>
            </a:r>
            <a:r>
              <a:rPr lang="en-US" sz="2400">
                <a:ea typeface="SimSun" charset="-122"/>
              </a:rPr>
              <a:t>Document</a:t>
            </a:r>
            <a:r>
              <a:rPr lang="el-GR" sz="2400"/>
              <a:t> που αντιστοιχεί στην ιστοσελίδα που περιέχει τη φόρμα.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C6E7F82-6D70-4D60-824B-719C450E208B}" type="slidenum">
              <a:rPr lang="el-GR"/>
              <a:pPr/>
              <a:t>44</a:t>
            </a:fld>
            <a:endParaRPr lang="el-GR"/>
          </a:p>
        </p:txBody>
      </p:sp>
      <p:sp>
        <p:nvSpPr>
          <p:cNvPr id="481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Form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042988" y="1192213"/>
            <a:ext cx="7345362" cy="4475162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type="text/javascript"&gt;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function formReset()</a:t>
            </a:r>
            <a:r>
              <a:rPr lang="en-US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document.getElementById("myForm").reset()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>
              <a:solidFill>
                <a:srgbClr val="000000"/>
              </a:solidFill>
              <a:ea typeface="Noto Sans CJK SC" charset="0"/>
              <a:cs typeface="Noto Sans CJK SC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&lt;form id="myForm"&gt;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Name: &lt;input type="text" size="20"&gt;&lt;br /&gt;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Age: &lt;input type="text" size="20"&gt;&lt;br /&gt;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&lt;br /&gt;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&lt;input type="button" onclick="formReset()" value="Reset"&gt;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&lt;/form&gt;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&lt;/html&gt;</a:t>
            </a:r>
            <a:r>
              <a:rPr lang="el-GR" sz="16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E9EF764-FDD0-46D1-B235-4F5589CBC6F6}" type="slidenum">
              <a:rPr lang="el-GR"/>
              <a:pPr/>
              <a:t>45</a:t>
            </a:fld>
            <a:endParaRPr lang="el-GR"/>
          </a:p>
        </p:txBody>
      </p:sp>
      <p:sp>
        <p:nvSpPr>
          <p:cNvPr id="491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Button</a:t>
            </a: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κλάση </a:t>
            </a:r>
            <a:r>
              <a:rPr lang="en-US" sz="2400">
                <a:ea typeface="SimSun" charset="-122"/>
              </a:rPr>
              <a:t>Button</a:t>
            </a:r>
            <a:r>
              <a:rPr lang="el-GR" sz="2400"/>
              <a:t> καθορίζει τις βασικές ιδιότητες αντικειμένων που αντιστοιχούν σε </a:t>
            </a:r>
            <a:r>
              <a:rPr lang="en-US" sz="2400">
                <a:ea typeface="SimSun" charset="-122"/>
              </a:rPr>
              <a:t>HTML</a:t>
            </a:r>
            <a:r>
              <a:rPr lang="el-GR" sz="2400"/>
              <a:t> κουμπιά. 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>
              <a:ea typeface="SimSun" charset="-122"/>
            </a:endParaRP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Γενικά η πρόσβαση σε ένα αντικείμενο που αντιστοιχεί σε ένα κουμπί γίνεται μέσω του αντικειμένου </a:t>
            </a:r>
            <a:r>
              <a:rPr lang="en-US" sz="2400">
                <a:ea typeface="SimSun" charset="-122"/>
              </a:rPr>
              <a:t>Form</a:t>
            </a:r>
            <a:r>
              <a:rPr lang="el-GR" sz="2400"/>
              <a:t> (ή </a:t>
            </a:r>
            <a:r>
              <a:rPr lang="en-US" sz="2400">
                <a:ea typeface="SimSun" charset="-122"/>
              </a:rPr>
              <a:t>Document</a:t>
            </a:r>
            <a:r>
              <a:rPr lang="el-GR" sz="2400"/>
              <a:t>) που αντιστοιχεί στη φόρμα (ή στην ιστοσελίδα γενικά) που περιέχει το κουμπί.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04AC44D-496D-469E-9F61-4A11A4C6DB28}" type="slidenum">
              <a:rPr lang="el-GR"/>
              <a:pPr/>
              <a:t>46</a:t>
            </a:fld>
            <a:endParaRPr lang="el-GR"/>
          </a:p>
        </p:txBody>
      </p:sp>
      <p:sp>
        <p:nvSpPr>
          <p:cNvPr id="501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Button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088" y="1412875"/>
            <a:ext cx="7632700" cy="3529013"/>
          </a:xfrm>
          <a:ln w="9360">
            <a:solidFill>
              <a:srgbClr val="000000"/>
            </a:solidFill>
            <a:miter lim="800000"/>
          </a:ln>
        </p:spPr>
        <p:txBody>
          <a:bodyPr/>
          <a:lstStyle/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&lt;html&gt;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&lt;head&gt;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&lt;script type="text/javascript"&gt;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function alertValue() {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  alert(document.getElementById("myButton").value)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}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&lt;/script&gt;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&lt;/head&gt;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/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&lt;body&gt;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&lt;form&gt;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&lt;input type="button" value="Click me!" id="myButton“ onclick="alertValue()" /&gt;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&lt;/form&gt;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/>
              <a:t>&lt;/body&gt;</a:t>
            </a:r>
          </a:p>
          <a:p>
            <a:pPr indent="-341313">
              <a:lnSpc>
                <a:spcPct val="80000"/>
              </a:lnSpc>
              <a:spcBef>
                <a:spcPts val="350"/>
              </a:spcBef>
              <a:buClrTx/>
              <a:buSzPct val="75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ea typeface="SimSun" charset="-122"/>
              </a:rPr>
              <a:t>&lt;/html&gt;</a:t>
            </a:r>
            <a:r>
              <a:rPr lang="el-GR" sz="140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2AB4A72-AD75-4190-83E7-E8B8FF0BC7F4}" type="slidenum">
              <a:rPr lang="el-GR"/>
              <a:pPr/>
              <a:t>47</a:t>
            </a:fld>
            <a:endParaRPr lang="el-GR"/>
          </a:p>
        </p:txBody>
      </p:sp>
      <p:sp>
        <p:nvSpPr>
          <p:cNvPr id="512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Select</a:t>
            </a: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κλάση </a:t>
            </a:r>
            <a:r>
              <a:rPr lang="en-US" sz="2400">
                <a:ea typeface="SimSun" charset="-122"/>
              </a:rPr>
              <a:t>Select</a:t>
            </a:r>
            <a:r>
              <a:rPr lang="el-GR" sz="2400"/>
              <a:t>, καθορίζει τις βασικές ιδιότητες αντικειμένων που αντιστοιχούν σε </a:t>
            </a:r>
            <a:r>
              <a:rPr lang="en-US" sz="2400">
                <a:ea typeface="SimSun" charset="-122"/>
              </a:rPr>
              <a:t>HTML select</a:t>
            </a:r>
            <a:r>
              <a:rPr lang="el-GR" sz="2400"/>
              <a:t> στοιχεία. 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Από τις πιο βασικές ιδιότητες ενός αντικειμένου </a:t>
            </a:r>
            <a:r>
              <a:rPr lang="en-US" sz="2400">
                <a:ea typeface="SimSun" charset="-122"/>
              </a:rPr>
              <a:t>Select</a:t>
            </a:r>
            <a:r>
              <a:rPr lang="el-GR" sz="2400"/>
              <a:t> είναι η </a:t>
            </a:r>
            <a:r>
              <a:rPr lang="en-US" sz="2400">
                <a:ea typeface="SimSun" charset="-122"/>
              </a:rPr>
              <a:t>options</a:t>
            </a:r>
            <a:r>
              <a:rPr lang="el-GR" sz="2400"/>
              <a:t> </a:t>
            </a: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ένα πίνακα με τις επιλογές που προσφέρονται στο χρήστη μέσω του </a:t>
            </a:r>
            <a:r>
              <a:rPr lang="en-US" sz="2400">
                <a:ea typeface="SimSun" charset="-122"/>
              </a:rPr>
              <a:t>HTML select</a:t>
            </a:r>
            <a:r>
              <a:rPr lang="el-GR" sz="2400"/>
              <a:t> στοιχείου. </a:t>
            </a: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Επίσης η </a:t>
            </a:r>
            <a:r>
              <a:rPr lang="en-US" sz="2400">
                <a:ea typeface="SimSun" charset="-122"/>
              </a:rPr>
              <a:t>selectedIndex</a:t>
            </a:r>
            <a:r>
              <a:rPr lang="el-GR" sz="2400"/>
              <a:t> ιδιότητα είναι σημαντική, καθώς η τιμή της αντιστοιχεί στην τρέχουσα επιλογή του χρήστη.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9E94A9D-C2F1-4F7A-ADDD-902F07A1B932}" type="slidenum">
              <a:rPr lang="el-GR"/>
              <a:pPr/>
              <a:t>48</a:t>
            </a:fld>
            <a:endParaRPr lang="el-GR"/>
          </a:p>
        </p:txBody>
      </p:sp>
      <p:sp>
        <p:nvSpPr>
          <p:cNvPr id="522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Select</a:t>
            </a: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311275" y="1244600"/>
            <a:ext cx="6530975" cy="4783138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type="text/javascript"&gt;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function getIndex()</a:t>
            </a:r>
            <a:r>
              <a:rPr lang="en-US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var x=document.getElementById("mySelect");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alert(x.selectedIndex);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>
              <a:solidFill>
                <a:srgbClr val="000000"/>
              </a:solidFill>
              <a:ea typeface="Noto Sans CJK SC" charset="0"/>
              <a:cs typeface="Noto Sans CJK SC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&lt;form&gt;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Select your favorite fruit: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&lt;select id="mySelect"&gt;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&lt;option&gt;Apple&lt;/option&gt;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&lt;option&gt;Orange&lt;/option&gt;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&lt;option&gt;Pineapple&lt;/option&gt;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&lt;option&gt;Banana&lt;/option&gt;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&lt;/select&gt;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&lt;br /&gt;&lt;br /&gt;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&lt;input type="button" onclick="getIndex()" value="Alert index of selected option"&gt;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&lt;/form&gt;</a:t>
            </a:r>
            <a:r>
              <a:rPr lang="el-GR" sz="14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D6521CF-9230-495D-A73A-4A4424D74453}" type="slidenum">
              <a:rPr lang="el-GR"/>
              <a:pPr/>
              <a:t>49</a:t>
            </a:fld>
            <a:endParaRPr lang="el-GR"/>
          </a:p>
        </p:txBody>
      </p:sp>
      <p:sp>
        <p:nvSpPr>
          <p:cNvPr id="532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Text, TextArea</a:t>
            </a: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Οι κλάσεις </a:t>
            </a:r>
            <a:r>
              <a:rPr lang="en-US" sz="2400">
                <a:ea typeface="SimSun" charset="-122"/>
              </a:rPr>
              <a:t>Text</a:t>
            </a:r>
            <a:r>
              <a:rPr lang="el-GR" sz="2400"/>
              <a:t>, </a:t>
            </a:r>
            <a:r>
              <a:rPr lang="en-US" sz="2400">
                <a:ea typeface="SimSun" charset="-122"/>
              </a:rPr>
              <a:t>Textarea </a:t>
            </a:r>
            <a:r>
              <a:rPr lang="el-GR" sz="2400"/>
              <a:t>καθορίζουν τις βασικές ιδιότητες αντικειμένων που αντιστοιχούν σε </a:t>
            </a:r>
            <a:r>
              <a:rPr lang="en-US" sz="2400">
                <a:ea typeface="SimSun" charset="-122"/>
              </a:rPr>
              <a:t>HTML</a:t>
            </a:r>
            <a:r>
              <a:rPr lang="el-GR" sz="2400"/>
              <a:t> πεδία κειμένου και </a:t>
            </a:r>
            <a:r>
              <a:rPr lang="en-US" sz="2400">
                <a:ea typeface="SimSun" charset="-122"/>
              </a:rPr>
              <a:t>HTML </a:t>
            </a:r>
            <a:r>
              <a:rPr lang="el-GR" sz="2400"/>
              <a:t>περιοχές κειμένου</a:t>
            </a:r>
            <a:r>
              <a:rPr lang="en-US" sz="2400">
                <a:ea typeface="SimSun" charset="-122"/>
              </a:rPr>
              <a:t>.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Από τις πιο βασικές ιδιότητες ενός αντικειμένου </a:t>
            </a:r>
            <a:r>
              <a:rPr lang="en-US" sz="2400">
                <a:ea typeface="SimSun" charset="-122"/>
              </a:rPr>
              <a:t>Text</a:t>
            </a:r>
            <a:r>
              <a:rPr lang="el-GR" sz="2400"/>
              <a:t>, </a:t>
            </a:r>
            <a:r>
              <a:rPr lang="en-US" sz="2400">
                <a:ea typeface="SimSun" charset="-122"/>
              </a:rPr>
              <a:t>Textarea</a:t>
            </a:r>
            <a:r>
              <a:rPr lang="el-GR" sz="2400"/>
              <a:t> είναι η </a:t>
            </a:r>
            <a:r>
              <a:rPr lang="en-US" sz="2400">
                <a:ea typeface="SimSun" charset="-122"/>
              </a:rPr>
              <a:t>value</a:t>
            </a:r>
            <a:r>
              <a:rPr lang="el-GR" sz="2400"/>
              <a:t> που περιέχει το τρέχον κείμενο που έχει εισαχθεί στο πεδίο κειμένου από το χρήστη.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2709271-A97A-4EF2-9D48-A5E286834630}" type="slidenum">
              <a:rPr lang="el-GR"/>
              <a:pPr/>
              <a:t>5</a:t>
            </a:fld>
            <a:endParaRPr lang="el-GR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Εισαγωγή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608013" indent="-6080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>
                <a:solidFill>
                  <a:srgbClr val="FF9900"/>
                </a:solidFill>
              </a:rPr>
              <a:t>Πώς</a:t>
            </a:r>
            <a:r>
              <a:rPr lang="el-GR" sz="2400"/>
              <a:t> γίνεται η αναπροσαρμογή ?</a:t>
            </a:r>
          </a:p>
          <a:p>
            <a:pPr marL="989013" lvl="1" indent="-53181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Χρήση </a:t>
            </a:r>
            <a:r>
              <a:rPr lang="en-US" sz="2000">
                <a:solidFill>
                  <a:srgbClr val="FF9900"/>
                </a:solidFill>
                <a:ea typeface="SimSun" charset="-122"/>
              </a:rPr>
              <a:t>client</a:t>
            </a:r>
            <a:r>
              <a:rPr lang="el-GR" sz="2000">
                <a:solidFill>
                  <a:srgbClr val="FF9900"/>
                </a:solidFill>
              </a:rPr>
              <a:t>-</a:t>
            </a:r>
            <a:r>
              <a:rPr lang="en-US" sz="2000">
                <a:solidFill>
                  <a:srgbClr val="FF9900"/>
                </a:solidFill>
                <a:ea typeface="SimSun" charset="-122"/>
              </a:rPr>
              <a:t>side</a:t>
            </a:r>
            <a:r>
              <a:rPr lang="el-GR" sz="2000">
                <a:solidFill>
                  <a:srgbClr val="FF9900"/>
                </a:solidFill>
              </a:rPr>
              <a:t> σεναρίων</a:t>
            </a:r>
            <a:r>
              <a:rPr lang="el-GR" sz="2000"/>
              <a:t> και </a:t>
            </a:r>
            <a:r>
              <a:rPr lang="el-GR" sz="2000">
                <a:solidFill>
                  <a:srgbClr val="FF9900"/>
                </a:solidFill>
              </a:rPr>
              <a:t>λειτουργιών του </a:t>
            </a:r>
            <a:r>
              <a:rPr lang="en-US" sz="2000">
                <a:solidFill>
                  <a:srgbClr val="FF9900"/>
                </a:solidFill>
                <a:ea typeface="SimSun" charset="-122"/>
              </a:rPr>
              <a:t>DOM</a:t>
            </a:r>
            <a:r>
              <a:rPr lang="el-GR" sz="2000"/>
              <a:t>, που δίνουν πρόσβαση σε ένα σύνολο από </a:t>
            </a:r>
            <a:r>
              <a:rPr lang="el-GR" sz="2000">
                <a:solidFill>
                  <a:srgbClr val="FF9900"/>
                </a:solidFill>
              </a:rPr>
              <a:t>ιδιότητες</a:t>
            </a:r>
            <a:r>
              <a:rPr lang="el-GR" sz="2000"/>
              <a:t> που χαρακτηρίζουν τον </a:t>
            </a:r>
            <a:r>
              <a:rPr lang="en-US" sz="2000">
                <a:solidFill>
                  <a:srgbClr val="FF9900"/>
                </a:solidFill>
                <a:ea typeface="SimSun" charset="-122"/>
              </a:rPr>
              <a:t>browser</a:t>
            </a:r>
            <a:r>
              <a:rPr lang="el-GR" sz="2000"/>
              <a:t> και τα </a:t>
            </a:r>
            <a:r>
              <a:rPr lang="el-GR" sz="2000">
                <a:solidFill>
                  <a:srgbClr val="FF9900"/>
                </a:solidFill>
              </a:rPr>
              <a:t>επιμέρους συνθετικά της ιστοσελίδας.</a:t>
            </a:r>
            <a:r>
              <a:rPr lang="el-GR" sz="2000"/>
              <a:t> </a:t>
            </a:r>
          </a:p>
          <a:p>
            <a:pPr marL="1371600" lvl="2" indent="-457200">
              <a:lnSpc>
                <a:spcPct val="90000"/>
              </a:lnSpc>
              <a:spcBef>
                <a:spcPts val="45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(π.χ. σώμα ιστοσελίδας, φόρμες, πίνακες κλπ.).</a:t>
            </a:r>
          </a:p>
          <a:p>
            <a:pPr marL="989013" lvl="1" indent="-53181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Ο </a:t>
            </a:r>
            <a:r>
              <a:rPr lang="en-US" sz="2000">
                <a:ea typeface="SimSun" charset="-122"/>
              </a:rPr>
              <a:t>browser</a:t>
            </a:r>
            <a:r>
              <a:rPr lang="el-GR" sz="2000"/>
              <a:t> καθώς και τα επιμέρους συνθετικά στοιχεία της ιστοσελίδας λογίζονται ως </a:t>
            </a:r>
            <a:r>
              <a:rPr lang="en-US" sz="2000">
                <a:solidFill>
                  <a:srgbClr val="FF9900"/>
                </a:solidFill>
                <a:ea typeface="SimSun" charset="-122"/>
              </a:rPr>
              <a:t>DOM</a:t>
            </a:r>
            <a:r>
              <a:rPr lang="en-US" sz="2000">
                <a:ea typeface="SimSun" charset="-122"/>
              </a:rPr>
              <a:t> </a:t>
            </a:r>
            <a:r>
              <a:rPr lang="el-GR" sz="2000">
                <a:solidFill>
                  <a:srgbClr val="FF9900"/>
                </a:solidFill>
              </a:rPr>
              <a:t>αντικείμενα</a:t>
            </a:r>
            <a:r>
              <a:rPr lang="el-GR" sz="2000"/>
              <a:t> </a:t>
            </a:r>
          </a:p>
          <a:p>
            <a:pPr marL="1371600" lvl="2" indent="-457200">
              <a:lnSpc>
                <a:spcPct val="90000"/>
              </a:lnSpc>
              <a:spcBef>
                <a:spcPts val="45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Ανάλογα με το είδους τους ανήκουν σε  κάποια συγκεκριμένη </a:t>
            </a:r>
            <a:r>
              <a:rPr lang="el-GR" sz="1800">
                <a:solidFill>
                  <a:srgbClr val="FF9900"/>
                </a:solidFill>
              </a:rPr>
              <a:t>κλάση</a:t>
            </a:r>
            <a:r>
              <a:rPr lang="en-US" sz="1800">
                <a:solidFill>
                  <a:srgbClr val="FF9900"/>
                </a:solidFill>
                <a:ea typeface="SimSun" charset="-122"/>
              </a:rPr>
              <a:t>.</a:t>
            </a:r>
          </a:p>
          <a:p>
            <a:pPr marL="1751013" lvl="3" indent="-379413">
              <a:lnSpc>
                <a:spcPct val="90000"/>
              </a:lnSpc>
              <a:spcBef>
                <a:spcPts val="400"/>
              </a:spcBef>
              <a:buClr>
                <a:srgbClr val="FBA313"/>
              </a:buClr>
              <a:buSzPct val="7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(π.χ. </a:t>
            </a:r>
            <a:r>
              <a:rPr lang="en-US" sz="1600">
                <a:ea typeface="SimSun" charset="-122"/>
              </a:rPr>
              <a:t>Window</a:t>
            </a:r>
            <a:r>
              <a:rPr lang="el-GR" sz="1600"/>
              <a:t>, </a:t>
            </a:r>
            <a:r>
              <a:rPr lang="en-US" sz="1600">
                <a:ea typeface="SimSun" charset="-122"/>
              </a:rPr>
              <a:t>Document</a:t>
            </a:r>
            <a:r>
              <a:rPr lang="el-GR" sz="1600"/>
              <a:t>, </a:t>
            </a:r>
            <a:r>
              <a:rPr lang="en-US" sz="1600">
                <a:ea typeface="SimSun" charset="-122"/>
              </a:rPr>
              <a:t>Frame</a:t>
            </a:r>
            <a:r>
              <a:rPr lang="el-GR" sz="1600"/>
              <a:t>, </a:t>
            </a:r>
            <a:r>
              <a:rPr lang="en-US" sz="1600">
                <a:ea typeface="SimSun" charset="-122"/>
              </a:rPr>
              <a:t>Table</a:t>
            </a:r>
            <a:r>
              <a:rPr lang="el-GR" sz="1600"/>
              <a:t>, κλπ.). </a:t>
            </a:r>
          </a:p>
          <a:p>
            <a:pPr marL="1371600" lvl="2" indent="-457200">
              <a:lnSpc>
                <a:spcPct val="90000"/>
              </a:lnSpc>
              <a:spcBef>
                <a:spcPts val="45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Κάθε κλάση προσφέρει ένα σύνολο λειτουργιών μέσω του οποίου δίδεται πρόσβαση στις ιδιότητες των αντικειμένων.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9E28D47-B4E2-49D9-B8E4-EF04975060F3}" type="slidenum">
              <a:rPr lang="el-GR"/>
              <a:pPr/>
              <a:t>50</a:t>
            </a:fld>
            <a:endParaRPr lang="el-GR"/>
          </a:p>
        </p:txBody>
      </p:sp>
      <p:sp>
        <p:nvSpPr>
          <p:cNvPr id="542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Text, TextArea</a:t>
            </a: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625475" y="1435100"/>
            <a:ext cx="7902575" cy="3987800"/>
          </a:xfrm>
          <a:prstGeom prst="rect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&lt;html&gt;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&lt;script type="text/javascript"&gt;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function alertValue()</a:t>
            </a: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  </a:t>
            </a: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alert(document.getElementById("text1").value);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}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&lt;/script&gt;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&lt;/head&gt;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600">
              <a:solidFill>
                <a:srgbClr val="000000"/>
              </a:solidFill>
              <a:ea typeface="Noto Sans CJK SC" charset="0"/>
              <a:cs typeface="Noto Sans CJK SC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&lt;form&gt;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&lt;input type="text" id="text1" value="Hello world!" /&gt;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&lt;input type="button" id="button1" onclick="alertValue()" value="Show default value" /&gt;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&lt;/form&gt;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&lt;/body&gt;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>
                <a:solidFill>
                  <a:srgbClr val="000000"/>
                </a:solidFill>
                <a:ea typeface="Noto Sans CJK SC" charset="0"/>
                <a:cs typeface="Noto Sans CJK SC" charset="0"/>
              </a:rPr>
              <a:t>&lt;/html&gt;</a:t>
            </a:r>
            <a:r>
              <a:rPr lang="el-GR" sz="1600" b="1">
                <a:solidFill>
                  <a:srgbClr val="000000"/>
                </a:solidFill>
                <a:ea typeface="Noto Sans CJK SC" charset="0"/>
                <a:cs typeface="Noto Sans CJK SC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C14BCD2-6758-4123-9242-634CE53D7ED9}" type="slidenum">
              <a:rPr lang="el-GR"/>
              <a:pPr/>
              <a:t>51</a:t>
            </a:fld>
            <a:endParaRPr lang="el-GR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Math, Date, String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</a:t>
            </a:r>
            <a:r>
              <a:rPr lang="en-US" sz="2400">
                <a:ea typeface="SimSun" charset="-122"/>
              </a:rPr>
              <a:t>Math</a:t>
            </a:r>
            <a:r>
              <a:rPr lang="el-GR" sz="2400"/>
              <a:t> ορίζει μια λίστα από χρήσιμες μαθηματικές συναρτήσεις</a:t>
            </a:r>
            <a:r>
              <a:rPr lang="en-US" sz="2400">
                <a:ea typeface="SimSun" charset="-122"/>
              </a:rPr>
              <a:t>.</a:t>
            </a:r>
          </a:p>
          <a:p>
            <a:pPr marL="741363" lvl="1" indent="-284163"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ea typeface="SimSun" charset="-122"/>
              </a:rPr>
              <a:t>abs(), ceil(), floor(), cos(), sin(), random(), round()…. 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</a:t>
            </a:r>
            <a:r>
              <a:rPr lang="en-US" sz="2400">
                <a:ea typeface="SimSun" charset="-122"/>
              </a:rPr>
              <a:t>Date</a:t>
            </a:r>
            <a:r>
              <a:rPr lang="el-GR" sz="2400"/>
              <a:t> ορίζει μια λίστα από χρήσιμες μεθόδους που σχετίζονται με τη διαχείριση ημερομηνιών. </a:t>
            </a:r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Γενικά, μπορούμε να δημιουργήσουμε ένα αντικείμενο </a:t>
            </a:r>
            <a:r>
              <a:rPr lang="en-US" sz="2000">
                <a:ea typeface="SimSun" charset="-122"/>
              </a:rPr>
              <a:t>Date</a:t>
            </a:r>
            <a:r>
              <a:rPr lang="el-GR" sz="2000"/>
              <a:t> είτε με βάση την τρέχουσα ημερομηνία, είτε με βάση κάποια οποιαδήποτε άλλη ημερομηνία.</a:t>
            </a:r>
            <a:r>
              <a:rPr lang="el-GR" sz="2400"/>
              <a:t> </a:t>
            </a:r>
          </a:p>
          <a:p>
            <a:pPr marL="341313" indent="-341313"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Η </a:t>
            </a:r>
            <a:r>
              <a:rPr lang="en-US" sz="2400">
                <a:ea typeface="SimSun" charset="-122"/>
              </a:rPr>
              <a:t>Sting</a:t>
            </a:r>
            <a:r>
              <a:rPr lang="el-GR" sz="2400"/>
              <a:t> προσφέρει χρήσιμες μεθόδους που επιτρέπουν την εύκολη διαχείριση αλφαριθμητικών. </a:t>
            </a:r>
          </a:p>
          <a:p>
            <a:pPr marL="741363" lvl="1" indent="-284163"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/>
              <a:t>concat(), charAt(), indexOf(), substr, replace(), … 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70DC5AD6-C304-4CA3-8953-6309660A3E4F}" type="slidenum">
              <a:rPr lang="el-GR"/>
              <a:pPr/>
              <a:t>52</a:t>
            </a:fld>
            <a:endParaRPr lang="el-GR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DOM </a:t>
            </a:r>
            <a:r>
              <a:rPr lang="el-GR"/>
              <a:t>και </a:t>
            </a:r>
            <a:r>
              <a:rPr lang="en-US"/>
              <a:t>NVU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7283450" cy="1223962"/>
          </a:xfrm>
          <a:ln/>
        </p:spPr>
        <p:txBody>
          <a:bodyPr/>
          <a:lstStyle/>
          <a:p>
            <a:pPr marL="341313" indent="-341313">
              <a:spcBef>
                <a:spcPts val="5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Σε σχέση με το </a:t>
            </a:r>
            <a:r>
              <a:rPr lang="en-US" sz="2000">
                <a:ea typeface="SimSun" charset="-122"/>
              </a:rPr>
              <a:t>DOM</a:t>
            </a:r>
            <a:r>
              <a:rPr lang="el-GR" sz="2000"/>
              <a:t> το εργαλείο </a:t>
            </a:r>
            <a:r>
              <a:rPr lang="en-US" sz="2000">
                <a:ea typeface="SimSun" charset="-122"/>
              </a:rPr>
              <a:t>VNU</a:t>
            </a:r>
            <a:r>
              <a:rPr lang="el-GR" sz="2000"/>
              <a:t> προσφέρει τη δυνατότητα συσχέτισης των στοιχείων </a:t>
            </a:r>
            <a:r>
              <a:rPr lang="en-US" sz="2000">
                <a:ea typeface="SimSun" charset="-122"/>
              </a:rPr>
              <a:t>HTML</a:t>
            </a:r>
            <a:r>
              <a:rPr lang="el-GR" sz="2000"/>
              <a:t> που εισάγονται σε μια ιστοσελίδα με </a:t>
            </a:r>
            <a:r>
              <a:rPr lang="en-US" sz="2000">
                <a:ea typeface="SimSun" charset="-122"/>
              </a:rPr>
              <a:t>Javascript</a:t>
            </a:r>
            <a:r>
              <a:rPr lang="el-GR" sz="2000"/>
              <a:t> γεγονότα. </a:t>
            </a:r>
          </a:p>
          <a:p>
            <a:pPr marL="341313" indent="-339725">
              <a:spcBef>
                <a:spcPts val="500"/>
              </a:spcBef>
              <a:buClrTx/>
              <a:buSzPct val="75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/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2636838"/>
            <a:ext cx="5688013" cy="3425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BD32216-1229-4B29-AC59-0B176D399AC6}" type="slidenum">
              <a:rPr lang="el-GR"/>
              <a:pPr/>
              <a:t>6</a:t>
            </a:fld>
            <a:endParaRPr lang="el-GR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Εισαγωγή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608013" indent="-608013">
              <a:lnSpc>
                <a:spcPct val="90000"/>
              </a:lnSpc>
              <a:spcBef>
                <a:spcPts val="6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>
                <a:solidFill>
                  <a:srgbClr val="FF9900"/>
                </a:solidFill>
              </a:rPr>
              <a:t>Πότε</a:t>
            </a:r>
            <a:r>
              <a:rPr lang="el-GR" sz="2400"/>
              <a:t> γίνεται η αναπροσαρμογή ?</a:t>
            </a:r>
          </a:p>
          <a:p>
            <a:pPr marL="989013" lvl="1" indent="-531813">
              <a:lnSpc>
                <a:spcPct val="90000"/>
              </a:lnSpc>
              <a:spcBef>
                <a:spcPts val="5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καθορίζεται από </a:t>
            </a:r>
            <a:r>
              <a:rPr lang="el-GR" sz="2000">
                <a:solidFill>
                  <a:srgbClr val="FF9900"/>
                </a:solidFill>
              </a:rPr>
              <a:t>ενέργειες</a:t>
            </a:r>
            <a:r>
              <a:rPr lang="el-GR" sz="2000"/>
              <a:t> του χρήστη από τις οποίες προκύπτουν </a:t>
            </a:r>
          </a:p>
          <a:p>
            <a:pPr marL="1371600" lvl="2" indent="-457200">
              <a:lnSpc>
                <a:spcPct val="90000"/>
              </a:lnSpc>
              <a:spcBef>
                <a:spcPts val="45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>
                <a:solidFill>
                  <a:srgbClr val="FF9900"/>
                </a:solidFill>
              </a:rPr>
              <a:t>δεδομένα</a:t>
            </a:r>
            <a:r>
              <a:rPr lang="el-GR" sz="1800"/>
              <a:t> </a:t>
            </a:r>
          </a:p>
          <a:p>
            <a:pPr marL="1751013" lvl="3" indent="-379413">
              <a:lnSpc>
                <a:spcPct val="90000"/>
              </a:lnSpc>
              <a:spcBef>
                <a:spcPts val="400"/>
              </a:spcBef>
              <a:buClr>
                <a:srgbClr val="FBA313"/>
              </a:buClr>
              <a:buSzPct val="7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(π.χ. εισαγωγή δεδομένων σε μια φόρμα ή ένα πίνακα) </a:t>
            </a:r>
          </a:p>
          <a:p>
            <a:pPr marL="1371600" lvl="2" indent="-457200">
              <a:lnSpc>
                <a:spcPct val="90000"/>
              </a:lnSpc>
              <a:spcBef>
                <a:spcPts val="45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και </a:t>
            </a:r>
            <a:r>
              <a:rPr lang="el-GR" sz="1800">
                <a:solidFill>
                  <a:srgbClr val="FF9900"/>
                </a:solidFill>
              </a:rPr>
              <a:t>γεγονότα</a:t>
            </a:r>
            <a:r>
              <a:rPr lang="el-GR" sz="1800"/>
              <a:t> </a:t>
            </a:r>
          </a:p>
          <a:p>
            <a:pPr marL="1751013" lvl="3" indent="-379413">
              <a:lnSpc>
                <a:spcPct val="90000"/>
              </a:lnSpc>
              <a:spcBef>
                <a:spcPts val="400"/>
              </a:spcBef>
              <a:buClr>
                <a:srgbClr val="FBA313"/>
              </a:buClr>
              <a:buSzPct val="7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(π.χ. πάτημα κουμπιού, μετακίνηση ποντικιού) </a:t>
            </a:r>
          </a:p>
          <a:p>
            <a:pPr marL="1371600" lvl="2" indent="-457200">
              <a:lnSpc>
                <a:spcPct val="90000"/>
              </a:lnSpc>
              <a:spcBef>
                <a:spcPts val="45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800"/>
              <a:t>τα οποία επεξεργάζεται κάποιο </a:t>
            </a:r>
            <a:r>
              <a:rPr lang="en-US" sz="1800">
                <a:solidFill>
                  <a:srgbClr val="FF9900"/>
                </a:solidFill>
                <a:ea typeface="SimSun" charset="-122"/>
              </a:rPr>
              <a:t>client</a:t>
            </a:r>
            <a:r>
              <a:rPr lang="el-GR" sz="1800">
                <a:solidFill>
                  <a:srgbClr val="FF9900"/>
                </a:solidFill>
              </a:rPr>
              <a:t>-</a:t>
            </a:r>
            <a:r>
              <a:rPr lang="en-US" sz="1800">
                <a:solidFill>
                  <a:srgbClr val="FF9900"/>
                </a:solidFill>
                <a:ea typeface="SimSun" charset="-122"/>
              </a:rPr>
              <a:t>side </a:t>
            </a:r>
            <a:r>
              <a:rPr lang="el-GR" sz="1800">
                <a:solidFill>
                  <a:srgbClr val="FF9900"/>
                </a:solidFill>
              </a:rPr>
              <a:t>σενάριο</a:t>
            </a:r>
            <a:r>
              <a:rPr lang="el-GR" sz="1800"/>
              <a:t>.</a:t>
            </a:r>
          </a:p>
          <a:p>
            <a:pPr marL="1751013" lvl="3" indent="-379413">
              <a:lnSpc>
                <a:spcPct val="90000"/>
              </a:lnSpc>
              <a:spcBef>
                <a:spcPts val="400"/>
              </a:spcBef>
              <a:buClr>
                <a:srgbClr val="FBA313"/>
              </a:buClr>
              <a:buSzPct val="7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600"/>
              <a:t>Η επεξεργασία αυτή εμπεριέχει την κλήση λειτουργιών στα επιμέρους αντικείμενα που αποτελούν την ιστοσελίδα. </a:t>
            </a:r>
          </a:p>
          <a:p>
            <a:pPr marL="1371600" lvl="2" indent="-457200">
              <a:lnSpc>
                <a:spcPct val="90000"/>
              </a:lnSpc>
              <a:spcBef>
                <a:spcPts val="450"/>
              </a:spcBef>
              <a:buClr>
                <a:srgbClr val="FF9900"/>
              </a:buClr>
              <a:buSzPct val="65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1800"/>
          </a:p>
          <a:p>
            <a:pPr marL="990600" lvl="1" indent="-531813" algn="ctr">
              <a:lnSpc>
                <a:spcPct val="9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Με άλλα λόγια ένα σενάριο είναι ένα </a:t>
            </a:r>
            <a:r>
              <a:rPr lang="el-GR" sz="2000">
                <a:solidFill>
                  <a:srgbClr val="FF9900"/>
                </a:solidFill>
              </a:rPr>
              <a:t>πρόγραμμα</a:t>
            </a:r>
            <a:r>
              <a:rPr lang="el-GR" sz="2000"/>
              <a:t> το οποίο επεξεργάζεται τα </a:t>
            </a:r>
            <a:r>
              <a:rPr lang="el-GR" sz="2000">
                <a:solidFill>
                  <a:srgbClr val="FF9900"/>
                </a:solidFill>
              </a:rPr>
              <a:t>δεδομένα</a:t>
            </a:r>
            <a:r>
              <a:rPr lang="el-GR" sz="2000"/>
              <a:t> και τα </a:t>
            </a:r>
            <a:r>
              <a:rPr lang="el-GR" sz="2000">
                <a:solidFill>
                  <a:srgbClr val="FF9900"/>
                </a:solidFill>
              </a:rPr>
              <a:t>γεγονότα</a:t>
            </a:r>
            <a:r>
              <a:rPr lang="el-GR" sz="2000"/>
              <a:t> που προκύπτουν από τις ενέργειες του χρήστη. </a:t>
            </a:r>
          </a:p>
          <a:p>
            <a:pPr marL="990600" lvl="1" indent="-531813" algn="ctr">
              <a:lnSpc>
                <a:spcPct val="9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E9C057F-243F-4B26-8F17-7806A03DC5D0}" type="slidenum">
              <a:rPr lang="el-GR"/>
              <a:pPr/>
              <a:t>7</a:t>
            </a:fld>
            <a:endParaRPr lang="el-GR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>
                <a:effectLst>
                  <a:outerShdw blurRad="38100" dist="38100" dir="2700000" algn="tl">
                    <a:srgbClr val="C0C0C0"/>
                  </a:outerShdw>
                </a:effectLst>
              </a:rPr>
              <a:t>Εισαγωγή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608013" indent="-608013">
              <a:lnSpc>
                <a:spcPct val="90000"/>
              </a:lnSpc>
              <a:spcBef>
                <a:spcPts val="700"/>
              </a:spcBef>
              <a:buClr>
                <a:srgbClr val="FF9900"/>
              </a:buClr>
              <a:buSzPct val="7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>
                <a:solidFill>
                  <a:srgbClr val="FF9900"/>
                </a:solidFill>
              </a:rPr>
              <a:t>Πως</a:t>
            </a:r>
            <a:r>
              <a:rPr lang="el-GR" sz="2800"/>
              <a:t> κατασκευάζουμε </a:t>
            </a:r>
            <a:r>
              <a:rPr lang="en-US" sz="2800">
                <a:ea typeface="SimSun" charset="-122"/>
              </a:rPr>
              <a:t>DHTML </a:t>
            </a:r>
            <a:r>
              <a:rPr lang="el-GR" sz="2800"/>
              <a:t>ιστοσελίδες?</a:t>
            </a:r>
          </a:p>
          <a:p>
            <a:pPr marL="989013" lvl="1" indent="-531813">
              <a:lnSpc>
                <a:spcPct val="90000"/>
              </a:lnSpc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Εν γένει δεν απαιτείται η χρήση ειδικών εργαλείων. </a:t>
            </a:r>
          </a:p>
          <a:p>
            <a:pPr marL="989013" lvl="1" indent="-531813">
              <a:lnSpc>
                <a:spcPct val="90000"/>
              </a:lnSpc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Πιο συγκεκριμένα, η συγγραφή </a:t>
            </a:r>
            <a:r>
              <a:rPr lang="en-US" sz="2400">
                <a:ea typeface="SimSun" charset="-122"/>
              </a:rPr>
              <a:t>DHTML</a:t>
            </a:r>
            <a:r>
              <a:rPr lang="el-GR" sz="2400"/>
              <a:t> ιστοσελίδων, </a:t>
            </a:r>
            <a:r>
              <a:rPr lang="en-US" sz="2400">
                <a:ea typeface="SimSun" charset="-122"/>
              </a:rPr>
              <a:t>CSS</a:t>
            </a:r>
            <a:r>
              <a:rPr lang="el-GR" sz="2400"/>
              <a:t> στυλ και </a:t>
            </a:r>
            <a:r>
              <a:rPr lang="en-US" sz="2400">
                <a:ea typeface="SimSun" charset="-122"/>
              </a:rPr>
              <a:t>client</a:t>
            </a:r>
            <a:r>
              <a:rPr lang="el-GR" sz="2400"/>
              <a:t>-</a:t>
            </a:r>
            <a:r>
              <a:rPr lang="en-US" sz="2400">
                <a:ea typeface="SimSun" charset="-122"/>
              </a:rPr>
              <a:t>side</a:t>
            </a:r>
            <a:r>
              <a:rPr lang="el-GR" sz="2400"/>
              <a:t> σεναρίων μπορεί να γίνει χρησιμοποιώντας ένα οποιοδήποτε κειμενογράφο. </a:t>
            </a:r>
          </a:p>
          <a:p>
            <a:pPr marL="989013" lvl="1" indent="-531813">
              <a:lnSpc>
                <a:spcPct val="90000"/>
              </a:lnSpc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Παρά ταύτα υπάρχουν αρκετά εργαλεία που υποβοηθούν.</a:t>
            </a:r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Π.χ. Εμπορικά όπως τα </a:t>
            </a:r>
            <a:r>
              <a:rPr lang="en-US" sz="2000">
                <a:ea typeface="SimSun" charset="-122"/>
              </a:rPr>
              <a:t>Microsoft FrontPage</a:t>
            </a:r>
            <a:r>
              <a:rPr lang="el-GR" sz="2000"/>
              <a:t>, </a:t>
            </a:r>
            <a:r>
              <a:rPr lang="en-US" sz="2000">
                <a:ea typeface="SimSun" charset="-122"/>
              </a:rPr>
              <a:t>DreamWeaver</a:t>
            </a:r>
            <a:r>
              <a:rPr lang="el-GR" sz="2000"/>
              <a:t>. </a:t>
            </a:r>
          </a:p>
          <a:p>
            <a:pPr marL="1371600" lvl="2" indent="-457200">
              <a:lnSpc>
                <a:spcPct val="90000"/>
              </a:lnSpc>
              <a:spcBef>
                <a:spcPts val="500"/>
              </a:spcBef>
              <a:buClr>
                <a:srgbClr val="FF9900"/>
              </a:buClr>
              <a:buSzPct val="65000"/>
              <a:buFont typeface="Wingdings" charset="2"/>
              <a:buChar char="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000"/>
              <a:t>Π.χ. εργαλεία ελεύθερου λογισμικού όπως τα </a:t>
            </a:r>
            <a:r>
              <a:rPr lang="en-US" sz="2000">
                <a:ea typeface="SimSun" charset="-122"/>
              </a:rPr>
              <a:t>NVU</a:t>
            </a:r>
            <a:r>
              <a:rPr lang="el-GR" sz="2000"/>
              <a:t>, </a:t>
            </a:r>
            <a:r>
              <a:rPr lang="en-US" sz="2000">
                <a:ea typeface="SimSun" charset="-122"/>
              </a:rPr>
              <a:t>Joomla </a:t>
            </a:r>
            <a:r>
              <a:rPr lang="el-GR" sz="2000"/>
              <a:t>και </a:t>
            </a:r>
            <a:r>
              <a:rPr lang="en-US" sz="2000">
                <a:ea typeface="SimSun" charset="-122"/>
              </a:rPr>
              <a:t>JSEclipse</a:t>
            </a:r>
            <a:r>
              <a:rPr lang="el-GR" sz="2000"/>
              <a:t>. </a:t>
            </a:r>
          </a:p>
          <a:p>
            <a:pPr marL="990600" lvl="1" indent="-531813" algn="ctr">
              <a:lnSpc>
                <a:spcPct val="90000"/>
              </a:lnSpc>
              <a:spcBef>
                <a:spcPts val="500"/>
              </a:spcBef>
              <a:buClrTx/>
              <a:buSzPct val="80000"/>
              <a:buFontTx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00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υποσέλιδου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l-GR"/>
              <a:t>Επιμόρφωση Εκπαιδευτικών Πληροφορικής | Ενότητα 10η - 11η|  Μέρος Α (Επικαιροποίηση Γνώσεων)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6A16718-E9C6-4D76-90E1-24343306EEFB}" type="slidenum">
              <a:rPr lang="el-GR"/>
              <a:pPr/>
              <a:t>8</a:t>
            </a:fld>
            <a:endParaRPr lang="el-GR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29600" cy="81121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/>
              <a:t>Περιεχόμενα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08512"/>
          </a:xfrm>
          <a:ln/>
        </p:spPr>
        <p:txBody>
          <a:bodyPr/>
          <a:lstStyle/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400"/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Βασικά στοιχεία της</a:t>
            </a:r>
            <a:r>
              <a:rPr lang="el-GR" sz="2400">
                <a:solidFill>
                  <a:srgbClr val="FF9900"/>
                </a:solidFill>
              </a:rPr>
              <a:t> </a:t>
            </a:r>
            <a:r>
              <a:rPr lang="en-US" sz="2400"/>
              <a:t>W3C </a:t>
            </a:r>
            <a:r>
              <a:rPr lang="el-GR" sz="2400"/>
              <a:t>γλώσσας καθορισμού στυλ παρουσίασης ιστοσελίδων (</a:t>
            </a:r>
            <a:r>
              <a:rPr lang="en-US" sz="2400">
                <a:solidFill>
                  <a:srgbClr val="FF9900"/>
                </a:solidFill>
              </a:rPr>
              <a:t>W3C CSS</a:t>
            </a:r>
            <a:r>
              <a:rPr lang="el-GR" sz="2400"/>
              <a:t>).</a:t>
            </a:r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400"/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Βασικά στοιχεία της </a:t>
            </a:r>
            <a:r>
              <a:rPr lang="en-US" sz="2400">
                <a:solidFill>
                  <a:srgbClr val="FF9900"/>
                </a:solidFill>
              </a:rPr>
              <a:t>Javascript</a:t>
            </a:r>
            <a:r>
              <a:rPr lang="en-US" sz="2400"/>
              <a:t>.</a:t>
            </a:r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None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sz="2400"/>
          </a:p>
          <a:p>
            <a:pPr marL="741363" lvl="1" indent="-284163">
              <a:spcBef>
                <a:spcPts val="600"/>
              </a:spcBef>
              <a:buClr>
                <a:srgbClr val="FBA313"/>
              </a:buClr>
              <a:buSzPct val="80000"/>
              <a:buFont typeface="Wingdings" charset="2"/>
              <a:buChar char="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/>
              <a:t>Βασικά στοιχεία του </a:t>
            </a:r>
            <a:r>
              <a:rPr lang="en-US" sz="2400"/>
              <a:t>W3C </a:t>
            </a:r>
            <a:r>
              <a:rPr lang="el-GR" sz="2400"/>
              <a:t>μοντέλου αντικειμένων για ιστοσελίδες (</a:t>
            </a:r>
            <a:r>
              <a:rPr lang="en-US" sz="2400">
                <a:solidFill>
                  <a:srgbClr val="FF9900"/>
                </a:solidFill>
              </a:rPr>
              <a:t>W3C HTML DOM</a:t>
            </a:r>
            <a:r>
              <a:rPr lang="el-GR" sz="2400"/>
              <a:t>).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0" y="1828800"/>
            <a:ext cx="6019800" cy="22098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800"/>
              <a:t>Βασικά στοιχεία του </a:t>
            </a:r>
            <a:r>
              <a:rPr lang="en-US" sz="3800"/>
              <a:t>CSS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Verdana"/>
        <a:ea typeface="Noto Sans CJK SC"/>
        <a:cs typeface="Noto Sans CJK SC"/>
      </a:majorFont>
      <a:minorFont>
        <a:latin typeface="Verdana"/>
        <a:ea typeface="Noto Sans CJK SC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Verdana"/>
        <a:ea typeface="Noto Sans CJK SC"/>
        <a:cs typeface="Noto Sans CJK SC"/>
      </a:majorFont>
      <a:minorFont>
        <a:latin typeface="Verdana"/>
        <a:ea typeface="Noto Sans CJK SC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3810</Words>
  <Application>Microsoft Office PowerPoint</Application>
  <PresentationFormat>Προβολή στην οθόνη (4:3)</PresentationFormat>
  <Paragraphs>671</Paragraphs>
  <Slides>52</Slides>
  <Notes>52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9</vt:i4>
      </vt:variant>
      <vt:variant>
        <vt:lpstr>Θέμα</vt:lpstr>
      </vt:variant>
      <vt:variant>
        <vt:i4>2</vt:i4>
      </vt:variant>
      <vt:variant>
        <vt:lpstr>Ενσωματωμένοι διακομιστές OLE</vt:lpstr>
      </vt:variant>
      <vt:variant>
        <vt:i4>0</vt:i4>
      </vt:variant>
      <vt:variant>
        <vt:lpstr>Τίτλοι διαφανειών</vt:lpstr>
      </vt:variant>
      <vt:variant>
        <vt:i4>52</vt:i4>
      </vt:variant>
    </vt:vector>
  </HeadingPairs>
  <TitlesOfParts>
    <vt:vector size="63" baseType="lpstr">
      <vt:lpstr>Times New Roman</vt:lpstr>
      <vt:lpstr>Verdana</vt:lpstr>
      <vt:lpstr>Noto Sans CJK SC</vt:lpstr>
      <vt:lpstr>Arial</vt:lpstr>
      <vt:lpstr>Tahoma</vt:lpstr>
      <vt:lpstr>Arial Black</vt:lpstr>
      <vt:lpstr>Wingdings</vt:lpstr>
      <vt:lpstr>SimSun</vt:lpstr>
      <vt:lpstr>Arial Unicode MS</vt:lpstr>
      <vt:lpstr>Θέμα του Office</vt:lpstr>
      <vt:lpstr>Θέμα του Office</vt:lpstr>
      <vt:lpstr>Ενότητα Α.10-11  Διεπαφή Εφαρμογής Παγκόσμιου Ιστού (Front End Programming)</vt:lpstr>
      <vt:lpstr>Εισαγωγή</vt:lpstr>
      <vt:lpstr>Εισαγωγή</vt:lpstr>
      <vt:lpstr>Εισαγωγή</vt:lpstr>
      <vt:lpstr>Εισαγωγή</vt:lpstr>
      <vt:lpstr>Εισαγωγή</vt:lpstr>
      <vt:lpstr>Εισαγωγή</vt:lpstr>
      <vt:lpstr>Περιεχόμενα</vt:lpstr>
      <vt:lpstr>Βασικά στοιχεία του CSS</vt:lpstr>
      <vt:lpstr>Περιεχόμενα</vt:lpstr>
      <vt:lpstr>Μορφοποίηση με HTML</vt:lpstr>
      <vt:lpstr>Cascading Style Sheets </vt:lpstr>
      <vt:lpstr>Πλεονεκτήματα μορφοποίησης με CSS</vt:lpstr>
      <vt:lpstr>Σύνταξη CSS κανόνων</vt:lpstr>
      <vt:lpstr>CSS ιδιότητες</vt:lpstr>
      <vt:lpstr>Εφαρμογή CSS κανόνων</vt:lpstr>
      <vt:lpstr>Εφαρμογή CSS κανόνων</vt:lpstr>
      <vt:lpstr>Εφαρμογή CSS κανόνων</vt:lpstr>
      <vt:lpstr>Επικάλυψη CSS κανόνων</vt:lpstr>
      <vt:lpstr>Παράδειγμα επικάλυψης CSS κανόνων</vt:lpstr>
      <vt:lpstr>Παράδειγμα επικάλυψης CSS κανόνων</vt:lpstr>
      <vt:lpstr>CSS στο NVU</vt:lpstr>
      <vt:lpstr>Βασικά στοιχεία της Javascript</vt:lpstr>
      <vt:lpstr>Περιεχόμενα</vt:lpstr>
      <vt:lpstr>Ορισμός και εκτέλεση σεναρίων Javascript. </vt:lpstr>
      <vt:lpstr>Παράδειγμα</vt:lpstr>
      <vt:lpstr>Δεδομένα και Μεταβλητές </vt:lpstr>
      <vt:lpstr>Δεδομένα και Μεταβλητές</vt:lpstr>
      <vt:lpstr>Τελεστές </vt:lpstr>
      <vt:lpstr>Εντολές Συνθήκης</vt:lpstr>
      <vt:lpstr>Εντολές Επανάληψης</vt:lpstr>
      <vt:lpstr>Συναρτήσεις</vt:lpstr>
      <vt:lpstr>Έτοιμες Συναρτήσεις </vt:lpstr>
      <vt:lpstr>Javascript στο εργαλείο NVU</vt:lpstr>
      <vt:lpstr>Βασικά στοιχεία W3C HTML DOM</vt:lpstr>
      <vt:lpstr>Ιστοσελίδες – Αντικείμενα - Κλάσεις</vt:lpstr>
      <vt:lpstr>Αντικείμενα - Ενέργειες</vt:lpstr>
      <vt:lpstr>Περιεχόμενα</vt:lpstr>
      <vt:lpstr>Window</vt:lpstr>
      <vt:lpstr>Document</vt:lpstr>
      <vt:lpstr>Document</vt:lpstr>
      <vt:lpstr>Document</vt:lpstr>
      <vt:lpstr>Form</vt:lpstr>
      <vt:lpstr>Form</vt:lpstr>
      <vt:lpstr>Button</vt:lpstr>
      <vt:lpstr>Button</vt:lpstr>
      <vt:lpstr>Select</vt:lpstr>
      <vt:lpstr>Select</vt:lpstr>
      <vt:lpstr>Text, TextArea</vt:lpstr>
      <vt:lpstr>Text, TextArea</vt:lpstr>
      <vt:lpstr>Math, Date, String</vt:lpstr>
      <vt:lpstr>DOM και NVU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1η συνάντηση έργου</dc:title>
  <dc:creator>Nena Karagiannni</dc:creator>
  <cp:lastModifiedBy>Michalis Evaggelou</cp:lastModifiedBy>
  <cp:revision>147</cp:revision>
  <cp:lastPrinted>1601-01-01T00:00:00Z</cp:lastPrinted>
  <dcterms:created xsi:type="dcterms:W3CDTF">2007-12-20T09:49:41Z</dcterms:created>
  <dcterms:modified xsi:type="dcterms:W3CDTF">2021-02-21T10:11:43Z</dcterms:modified>
</cp:coreProperties>
</file>