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29"/>
  </p:notesMasterIdLst>
  <p:sldIdLst>
    <p:sldId id="256" r:id="rId7"/>
    <p:sldId id="273" r:id="rId8"/>
    <p:sldId id="274" r:id="rId9"/>
    <p:sldId id="278" r:id="rId10"/>
    <p:sldId id="280" r:id="rId11"/>
    <p:sldId id="281" r:id="rId12"/>
    <p:sldId id="276" r:id="rId13"/>
    <p:sldId id="279" r:id="rId14"/>
    <p:sldId id="299" r:id="rId15"/>
    <p:sldId id="284" r:id="rId16"/>
    <p:sldId id="286" r:id="rId17"/>
    <p:sldId id="287" r:id="rId18"/>
    <p:sldId id="288" r:id="rId19"/>
    <p:sldId id="290" r:id="rId20"/>
    <p:sldId id="294" r:id="rId21"/>
    <p:sldId id="295" r:id="rId22"/>
    <p:sldId id="300" r:id="rId23"/>
    <p:sldId id="297" r:id="rId24"/>
    <p:sldId id="289" r:id="rId25"/>
    <p:sldId id="292" r:id="rId26"/>
    <p:sldId id="293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slide" Target="slides/slide22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7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3211967-DEC3-46CC-96B4-F636406C3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DC876-4966-4749-AFC5-3B7FA0673235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26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0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3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46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hyperlink" Target="https://youtu.be/TuaeQjcI3M0" TargetMode="External" /><Relationship Id="rId1" Type="http://schemas.openxmlformats.org/officeDocument/2006/relationships/slideLayout" Target="../slideLayouts/slideLayout4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5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 /><Relationship Id="rId3" Type="http://schemas.openxmlformats.org/officeDocument/2006/relationships/image" Target="../media/image6.jpeg" /><Relationship Id="rId7" Type="http://schemas.openxmlformats.org/officeDocument/2006/relationships/image" Target="../media/image10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pn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674"/>
            <a:ext cx="9144000" cy="3204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641" y="-68580"/>
            <a:ext cx="5547359" cy="268621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ΑΣΦΑΛΕΙΑ ΣΤΟ ΔΙΑΔΙΚΤΥΟ</a:t>
            </a:r>
            <a:br>
              <a:rPr lang="el-G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/>
              <a:t>ΓΙΑ ΠΑΙΔΙΑ ΓΥΜΝΑΣΙΟΥ-ΛΥΚΕΙΟΥ</a:t>
            </a:r>
            <a:endParaRPr lang="en-GB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5780" y="960120"/>
            <a:ext cx="5135880" cy="63246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573405"/>
            <a:ext cx="5183505" cy="1252539"/>
          </a:xfrm>
        </p:spPr>
        <p:txBody>
          <a:bodyPr/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Είναι </a:t>
            </a:r>
            <a:r>
              <a:rPr lang="el-GR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πράγµατι</a:t>
            </a:r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θυµόµαστε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αστείο είναι όταν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γελάµε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όλοι µε αυτό και όχι µόνο ο ένας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Δυστυχώς ο διαδικτυακός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είναι αστείο που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συµβεί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εταξύ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συνοµηλίκων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αλλά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πολύ επικίνδυνη πράξη µε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ακροχρόνιες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τραυµατικές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prstClr val="black"/>
              </a:solidFill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Ανάµεσα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στις συνέπειες αυτές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περιλαµβάνονται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8712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8650" y="685800"/>
            <a:ext cx="7151370" cy="109728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Τι µ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πορούµε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κάνουµε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προκειµένου</a:t>
            </a:r>
            <a:b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να </a:t>
            </a:r>
            <a:r>
              <a:rPr lang="el-GR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προστατευτούµε</a:t>
            </a:r>
            <a:r>
              <a:rPr lang="el-GR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; 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στέλνουµε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θυµωµένοι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Είναι δύσκολο να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πίσω αυτά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πει πάνω στο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θυµό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κάτι δε µας φαίνεται σωστό σε έναν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τότε κατά πάσα πιθανότητα δεν είναι. Γι’ αυτό,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αισθανθούµε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τον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διακόψουµε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αµέσως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Ας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συνειδητοποιήσουµε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οι άλλοι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αντιγράψουν, να εκτυπώσουν και 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οιραστούν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άλλους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λεγόµενά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ή τις φωτογραφίες µας.</a:t>
            </a:r>
          </a:p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προωθούµε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εικόνες και φωτογραφίες που θα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πορούσαν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πληγώσουν τα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κάποιου.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υαλό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ότι, εάν κάποιος µας στείλει ένα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ήνυµα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προωθήσουµε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αυτό, στην ουσία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γινόµαστε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εµείς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έρος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820866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36220" y="1833564"/>
            <a:ext cx="8515350" cy="2355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30" y="3931920"/>
            <a:ext cx="6377940" cy="229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" y="1668780"/>
            <a:ext cx="6637020" cy="253746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 εκφοβιστικά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Μπλοκάρουµε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πρόσβαση του αποστολέα.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Κρατάµε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µ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τις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συνοµιλίες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Αυτό θα µας είναι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χρήσιµο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εάν χρειαστεί ή εάν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θελήσουµε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καταγγείλουµε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Αναφέρουµε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πρόβληµά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µας στους γονείς µας ή σε άλλους ενήλικες που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εµπιστευόµαστε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89" y="4283075"/>
            <a:ext cx="6401621" cy="18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Sexting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94830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ανταλλαγή προκλητικών 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γυµνών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φωτογραφιών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ή µέσω κινητών τηλεφώνων,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λανθασμένα νομίζουμε ότι θα μείνουν για πάντα ιδιωτικές.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αυτά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σταλούν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ένα µόνο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άτοµο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σε πλήθος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ατόµων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ενώ οι πιο κοινοί διαδικτυακοί τόποι όπου µ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λάβουν χώρα τέτοια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φαινόµενα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τα κοινωνικά δίκτυα (π.χ. Facebook,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Instagram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 και µέσω κινητών τηλεφώνων (MMS,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Viber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κ.α.).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073"/>
          <a:stretch/>
        </p:blipFill>
        <p:spPr>
          <a:xfrm rot="21174344">
            <a:off x="6961164" y="4529777"/>
            <a:ext cx="1596390" cy="156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" y="4892040"/>
            <a:ext cx="5958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92D050"/>
                </a:solidFill>
              </a:rPr>
              <a:t>Πολλοί νομίζουν ότι µ</a:t>
            </a:r>
            <a:r>
              <a:rPr lang="el-GR" sz="2400" dirty="0" err="1">
                <a:solidFill>
                  <a:srgbClr val="92D050"/>
                </a:solidFill>
              </a:rPr>
              <a:t>ια</a:t>
            </a:r>
            <a:r>
              <a:rPr lang="el-GR" sz="2400" dirty="0">
                <a:solidFill>
                  <a:srgbClr val="92D050"/>
                </a:solidFill>
              </a:rPr>
              <a:t> τέτοια πρακτική είναι φυσιολογική στο πλαίσιο µ</a:t>
            </a:r>
            <a:r>
              <a:rPr lang="el-GR" sz="2400" dirty="0" err="1">
                <a:solidFill>
                  <a:srgbClr val="92D050"/>
                </a:solidFill>
              </a:rPr>
              <a:t>ιας</a:t>
            </a:r>
            <a:r>
              <a:rPr lang="el-GR" sz="2400" dirty="0">
                <a:solidFill>
                  <a:srgbClr val="92D050"/>
                </a:solidFill>
              </a:rPr>
              <a:t> σχέσης... </a:t>
            </a:r>
          </a:p>
          <a:p>
            <a:r>
              <a:rPr lang="el-GR" sz="2400" b="1" dirty="0">
                <a:solidFill>
                  <a:srgbClr val="92D050"/>
                </a:solidFill>
              </a:rPr>
              <a:t>έχουν αναρωτηθεί όμως τις συνέπειες;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CFC8C8"/>
              </a:clrFrom>
              <a:clrTo>
                <a:srgbClr val="CF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360" y="2855390"/>
            <a:ext cx="2154092" cy="20518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8160" y="4899346"/>
            <a:ext cx="7467600" cy="11125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4472C4">
                    <a:lumMod val="50000"/>
                  </a:srgbClr>
                </a:solidFill>
              </a:rPr>
              <a:t>Ας αναρωτηθούμε εάν χωρίσω µε το αγόρι µου ή το κορίτσι µου τι θα γίνουν οι φωτογραφίες που έχω στείλει;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μπορεί να συμβεί μετά;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8115300" cy="186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φωτογραφίες ή τα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ηνύµατα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διανεμηθούν σε πολύ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ικρό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χρονικό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διάστηµα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σε πλήθος ατόμων ή/και να δημοσιευτούν σε διάφορους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ιστοχώρους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δηλαδή σε άλλα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515713"/>
            <a:ext cx="606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ενδέχεται κάποιος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θεληµένα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µ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οιραστεί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τις φωτογραφίες µας!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Προτείνουμε να δείτε ένα ενημερωτικό  </a:t>
            </a:r>
            <a:r>
              <a:rPr lang="en-US" dirty="0"/>
              <a:t>video</a:t>
            </a:r>
            <a:r>
              <a:rPr lang="el-GR" dirty="0"/>
              <a:t> για το </a:t>
            </a:r>
            <a:r>
              <a:rPr lang="en-US" dirty="0"/>
              <a:t>sexting: https://youtu.be/TuaeQjcI3M0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24" y="1920875"/>
            <a:ext cx="7154751" cy="4270375"/>
          </a:xfrm>
        </p:spPr>
      </p:pic>
    </p:spTree>
    <p:extLst>
      <p:ext uri="{BB962C8B-B14F-4D97-AF65-F5344CB8AC3E}">
        <p14:creationId xmlns:p14="http://schemas.microsoft.com/office/powerpoint/2010/main" val="1416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90121"/>
            <a:ext cx="9144000" cy="1885472"/>
          </a:xfrm>
          <a:prstGeom prst="rect">
            <a:avLst/>
          </a:prstGeom>
          <a:solidFill>
            <a:srgbClr val="CFC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Εάν έχω ήδη στείλει τέτοιες φωτογραφίες;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92D050"/>
                </a:solidFill>
              </a:rPr>
              <a:t>Καταρχάς δεν πανικοβάλλομαι. </a:t>
            </a:r>
          </a:p>
          <a:p>
            <a:pPr marL="0" indent="0">
              <a:buNone/>
            </a:pPr>
            <a:endParaRPr lang="el-GR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εάν νιώθεις ότι είναι εφιάλτης να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άθουν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οι γονείς σου κάτι τέτοιο είναι σημαντικό να ζητήσεις τη βοήθειά τους ή να απευθυνθείς σε κάποιον ενήλικα που εμπιστεύεσαι.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b="30383"/>
          <a:stretch/>
        </p:blipFill>
        <p:spPr>
          <a:xfrm>
            <a:off x="3064119" y="4090121"/>
            <a:ext cx="2958612" cy="1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8" y="1207294"/>
            <a:ext cx="6865903" cy="453308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70608"/>
            <a:ext cx="7886700" cy="953392"/>
          </a:xfrm>
        </p:spPr>
        <p:txBody>
          <a:bodyPr>
            <a:normAutofit fontScale="90000"/>
          </a:bodyPr>
          <a:lstStyle/>
          <a:p>
            <a:r>
              <a:rPr lang="el-GR" dirty="0"/>
              <a:t>Ποιες δυνατότητες μας δίνει το διαδίκτυο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" y="3739220"/>
            <a:ext cx="2723916" cy="1914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1" y="1549874"/>
            <a:ext cx="1777384" cy="151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54" y="4955707"/>
            <a:ext cx="2195512" cy="124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98" y="1679414"/>
            <a:ext cx="2354580" cy="14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620">
            <a:off x="5954611" y="3804267"/>
            <a:ext cx="2936532" cy="119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42" y="1679414"/>
            <a:ext cx="3240428" cy="169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74" y="3373755"/>
            <a:ext cx="252476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Grooming</a:t>
            </a:r>
            <a:r>
              <a:rPr lang="el-GR" dirty="0"/>
              <a:t> 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διαδικτυακό </a:t>
            </a:r>
            <a:r>
              <a:rPr lang="el-GR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αλλιώς «αποπλάνηση» συμβαίνει όταν ένας ενήλικας έρχεται σε επαφή µέσω του διαδικτύου µε ένα παιδί ή έφηβο προκειμένου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συναντήσει από κοντά</a:t>
            </a:r>
            <a:r>
              <a:rPr lang="el-G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να 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εκμεταλλευτεί</a:t>
            </a:r>
            <a:r>
              <a:rPr lang="el-G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πολύ άσχημο τρόπο.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161" y="4157580"/>
            <a:ext cx="3634189" cy="1569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" y="4157580"/>
            <a:ext cx="45567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grooming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µέσω διαδικτύου είναι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έγκλημα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τιμωρείται αυστηρά σε όλες τις χώρες της Ευρώπης. 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6"/>
            <a:ext cx="7886700" cy="874396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που χρησιμοποιούν οι </a:t>
            </a:r>
            <a:r>
              <a:rPr lang="en-US" dirty="0">
                <a:solidFill>
                  <a:srgbClr val="002060"/>
                </a:solidFill>
              </a:rPr>
              <a:t>Groomers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1577338"/>
            <a:ext cx="6336030" cy="2926080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προσποιούνται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ότι είναι συνομήλικοι µε τα παιδιά (π.χ. βάζοντας ψεύτικη φωτογραφία προφίλ και δηλώνοντας ψευδή ηλικία).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Ακόµα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οι διαδικτυακοί 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groomers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συνήθως έχουν γνώσεις στο 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χειρίζονται ψυχολογικά και συναισθηματικά</a:t>
            </a:r>
            <a:r>
              <a:rPr lang="el-GR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εφήβους (π.χ. γνωρίζουν την εφηβική γλώσσα και τον εφηβικό τρόπο σκέψης) και για αυτό µ</a:t>
            </a:r>
            <a:r>
              <a:rPr lang="el-GR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χρησιμοποιούν διάφορες τεχνικές προκειμένου να αποκτήσουν αρχικά την εμπιστοσύνη του εφήβου</a:t>
            </a:r>
            <a:r>
              <a:rPr lang="en-US" sz="2400" dirty="0"/>
              <a:t>.</a:t>
            </a:r>
            <a:endParaRPr lang="el-GR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5632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503418"/>
            <a:ext cx="4432057" cy="146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2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145"/>
            <a:ext cx="9452610" cy="1193484"/>
          </a:xfrm>
        </p:spPr>
        <p:txBody>
          <a:bodyPr>
            <a:normAutofit fontScale="90000"/>
          </a:bodyPr>
          <a:lstStyle/>
          <a:p>
            <a:pPr algn="ctr"/>
            <a:br>
              <a:rPr lang="el-GR" dirty="0"/>
            </a:br>
            <a:r>
              <a:rPr lang="el-GR" dirty="0"/>
              <a:t>Πως θα καταλάβω εάν δαπανώ</a:t>
            </a:r>
            <a:br>
              <a:rPr lang="el-GR" dirty="0"/>
            </a:br>
            <a:r>
              <a:rPr lang="el-GR" dirty="0"/>
              <a:t>υπερβολικά πολλές ώρες στο διαδίκτυο;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Θέλεις να περνάς συνεχώς όλο και περισσότερο χρόνο στο διαδίκτυο; Όταν δεν είσαι συνδεδεμένος σκέφτεσαι διαρκώς τις διαδικτυακές σου δραστηριότητες;</a:t>
            </a:r>
            <a:endParaRPr lang="en-US" sz="2000" dirty="0"/>
          </a:p>
          <a:p>
            <a:r>
              <a:rPr lang="el-GR" sz="2000" dirty="0"/>
              <a:t>Δεν περνάς χρόνο με την οικογένεια ή/και τους φίλους σου ή παραμελείς τις δραστηριότητές σου εξαιτίας του διαδικτύου;</a:t>
            </a:r>
          </a:p>
          <a:p>
            <a:r>
              <a:rPr lang="el-GR" sz="2000" dirty="0"/>
              <a:t>Νιώθεις κενό, ανησυχία, άσχημη διάθεση ή και επιθετικότητα όταν δεν είσαι συνδεδεμένος ή όταν οι γονείς σου προσπαθούν να σου περιορίσουν τη χρήση του διαδικτύου;</a:t>
            </a:r>
          </a:p>
          <a:p>
            <a:r>
              <a:rPr lang="el-GR" sz="2000" dirty="0"/>
              <a:t>Ο χρόνος ενασχόλησής σου με το διαδίκτυο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 αποτελεί σημείο τριβής με την οικογένειά σου;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4199528"/>
            <a:ext cx="2388870" cy="19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275">
            <a:off x="54564" y="644500"/>
            <a:ext cx="1690761" cy="13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010" y="550545"/>
            <a:ext cx="5935980" cy="1252539"/>
          </a:xfrm>
        </p:spPr>
        <p:txBody>
          <a:bodyPr>
            <a:normAutofit fontScale="90000"/>
          </a:bodyPr>
          <a:lstStyle/>
          <a:p>
            <a:r>
              <a:rPr lang="el-GR" dirty="0"/>
              <a:t>Τι μπορώ να κάνω για να βοηθήσω τον εαυτό μου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8340"/>
            <a:ext cx="6096000" cy="404622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Ενίσχυσε τις ικανότητες στις διαπροσωπικές σου σχέσεις και επέκτεινε το δίκτυο των φίλων σου.</a:t>
            </a:r>
          </a:p>
          <a:p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 </a:t>
            </a:r>
          </a:p>
          <a:p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47" y="3162618"/>
            <a:ext cx="2818505" cy="3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πρέπει να προσέχω όταν χρησιμοποιώ κοινωνικά δίκτυα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9740"/>
            <a:ext cx="7886700" cy="3048001"/>
          </a:xfrm>
        </p:spPr>
        <p:txBody>
          <a:bodyPr>
            <a:normAutofit/>
          </a:bodyPr>
          <a:lstStyle/>
          <a:p>
            <a:r>
              <a:rPr lang="el-GR" dirty="0"/>
              <a:t>Προστατεύω τα προσωπικά μου δεδομένα. </a:t>
            </a:r>
          </a:p>
          <a:p>
            <a:r>
              <a:rPr lang="el-GR" dirty="0"/>
              <a:t>Σέβομαι τους υπόλοιπους χρήστες του διαδικτύου και θυμάμαι πάντα ότι στο διαδίκτυο ισχύουν οι ίδιοι κανόνες καλής συμπεριφοράς που ισχύουν στην πραγματική ζωή. </a:t>
            </a:r>
          </a:p>
          <a:p>
            <a:r>
              <a:rPr lang="el-GR" dirty="0"/>
              <a:t>Δεν πιστεύω ο, τι διαβάζω. Ο καθένας μπορεί να υποστηρίξει ό,τι θέλει στο διαδίκτυο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14" y="4373880"/>
            <a:ext cx="5681486" cy="19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08020" y="662940"/>
            <a:ext cx="4328160" cy="117062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660" y="581025"/>
            <a:ext cx="5139690" cy="1252539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Σκέψου διπλά πριν δημοσιεύσεις γιατί…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20874"/>
            <a:ext cx="5619750" cy="427037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Μπορεί να αποκαλύπτεις προσωπικά δεδομένα μέσα από μιας φωτογραφία χωρίς να το συνειδητοποιείς</a:t>
            </a:r>
          </a:p>
          <a:p>
            <a:r>
              <a:rPr lang="el-GR" dirty="0"/>
              <a:t>Μπορεί να αποκαλύπτεις προσωπικά δεδομένα άλλων. ΠΑΝΤΑ να ζητάς την έγκριση όσων απεικονίζονται στη φωτογραφία</a:t>
            </a:r>
          </a:p>
          <a:p>
            <a:r>
              <a:rPr lang="el-GR" dirty="0"/>
              <a:t>Ό,τι ανεβαίνει στο διαδίκτυο μένει εκεί για πάντα και διαμορφώνει τη «διαδικτυακή σου φήμη»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174">
            <a:off x="309018" y="861883"/>
            <a:ext cx="2060802" cy="1280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6640"/>
            <a:ext cx="2912194" cy="259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8280" y="581025"/>
            <a:ext cx="5448300" cy="108775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0" y="581025"/>
            <a:ext cx="5311140" cy="108775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Γιατί λέμε ΌΧΙ στην υπερβολική ενασχόληση με το διαδίκτυο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230" y="1668780"/>
            <a:ext cx="6313170" cy="4879659"/>
          </a:xfrm>
        </p:spPr>
        <p:txBody>
          <a:bodyPr>
            <a:normAutofit/>
          </a:bodyPr>
          <a:lstStyle/>
          <a:p>
            <a:r>
              <a:rPr lang="el-GR" sz="2000" dirty="0"/>
              <a:t>Επηρεάζεται η συναισθηματική και κοινωνική μας</a:t>
            </a:r>
            <a:r>
              <a:rPr lang="en-US" sz="2000" dirty="0"/>
              <a:t> </a:t>
            </a:r>
            <a:r>
              <a:rPr lang="el-GR" sz="2000" dirty="0"/>
              <a:t>ζωή. Μαθαίνουμε να ζούμε σε έναν εικονικό κόσμο, απομονωμένοι μακριά από την πραγματικότητα. </a:t>
            </a:r>
            <a:endParaRPr lang="en-US" sz="2000" dirty="0"/>
          </a:p>
          <a:p>
            <a:r>
              <a:rPr lang="el-GR" sz="2000" dirty="0"/>
              <a:t>Σύμφωνα με έρευνες τα παιδιά που περνούν περισσότερο χρόνο με υπολογιστές έχουν την τάση να αντιμετωπίζουν υψηλότερα επίπεδα συναισθηματικής δυσφορίας , άγχους και κατάθλιψης ενώ αυξάνεται ο κίνδυνος να γίνουν ενήλικες με χαμηλή αυτοεκτίμηση. </a:t>
            </a:r>
            <a:endParaRPr lang="en-US" sz="2000" dirty="0"/>
          </a:p>
          <a:p>
            <a:r>
              <a:rPr lang="el-GR" sz="2000" dirty="0"/>
              <a:t>Υπάρχουν συσχετίσεις του «εθισμού» με την </a:t>
            </a:r>
            <a:r>
              <a:rPr lang="el-GR" sz="2000" dirty="0" err="1"/>
              <a:t>υπερκινητικότητα</a:t>
            </a:r>
            <a:r>
              <a:rPr lang="el-GR" sz="2000" dirty="0"/>
              <a:t>, τη διάσπαση προσοχής και την παραβατικότητα</a:t>
            </a:r>
          </a:p>
          <a:p>
            <a:r>
              <a:rPr lang="el-GR" sz="2000" dirty="0"/>
              <a:t>Υπάρχουν και σωματικές επιπτώσεις (διαταραχές </a:t>
            </a:r>
            <a:r>
              <a:rPr lang="el-GR" sz="2000" dirty="0" err="1"/>
              <a:t>υπνου</a:t>
            </a:r>
            <a:r>
              <a:rPr lang="el-GR" sz="2000" dirty="0"/>
              <a:t>, ημικρανίες, οφθαλμικά και </a:t>
            </a:r>
            <a:r>
              <a:rPr lang="el-GR" sz="2000" dirty="0" err="1"/>
              <a:t>μυοσκελετικά</a:t>
            </a:r>
            <a:r>
              <a:rPr lang="el-GR" sz="2000" dirty="0"/>
              <a:t> προβλήματα </a:t>
            </a:r>
            <a:r>
              <a:rPr lang="el-GR" sz="2000" dirty="0" err="1"/>
              <a:t>κ.α</a:t>
            </a:r>
            <a:r>
              <a:rPr lang="el-GR" sz="2000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527"/>
            <a:ext cx="2705100" cy="139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2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92442"/>
            <a:ext cx="7162800" cy="1252539"/>
          </a:xfrm>
        </p:spPr>
        <p:txBody>
          <a:bodyPr>
            <a:normAutofit/>
          </a:bodyPr>
          <a:lstStyle/>
          <a:p>
            <a:pPr algn="ctr"/>
            <a:r>
              <a:rPr lang="el-GR" sz="3600" dirty="0"/>
              <a:t>Τι πρέπει να προσέχω όταν χρησιμοποιώ κοινωνικά δίκτυα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654" y="1744981"/>
            <a:ext cx="6650346" cy="4536758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/>
              <a:t>Χρησιμοποιώ έναν «ισχυρό» κωδικό πρόσβασης</a:t>
            </a:r>
          </a:p>
          <a:p>
            <a:r>
              <a:rPr lang="el-GR" sz="2600" dirty="0"/>
              <a:t>Προστατεύω την </a:t>
            </a:r>
            <a:r>
              <a:rPr lang="el-GR" sz="2600" dirty="0" err="1"/>
              <a:t>ιδιώτικοτητά</a:t>
            </a:r>
            <a:r>
              <a:rPr lang="el-GR" sz="2600" dirty="0"/>
              <a:t> μου. Προσαρμόζω τις ρυθμίσεις απορρήτου ώστε να μην επιτρέπεται στον οποιοδήποτε να διαβάζει τα δημοσιεύματα μου, να βλέπει τις φωτογραφίες μου και να έχει </a:t>
            </a:r>
            <a:r>
              <a:rPr lang="el-GR" sz="2600" dirty="0" err="1"/>
              <a:t>διάδραση</a:t>
            </a:r>
            <a:r>
              <a:rPr lang="el-GR" sz="2600" dirty="0"/>
              <a:t> με εμένα.</a:t>
            </a:r>
          </a:p>
          <a:p>
            <a:r>
              <a:rPr lang="el-GR" sz="2600" dirty="0"/>
              <a:t>Δε δέχομαι αιτήματα φιλίας από αγνώστους και δε συνομιλώ με αγνώστους. Θυμάμαι πάντα ότι ο οποιοσδήποτε μπορεί να εμφανιστεί με ψεύτικο προφίλ ως συνομήλικός μου.</a:t>
            </a:r>
          </a:p>
          <a:p>
            <a:r>
              <a:rPr lang="el-GR" sz="2600" dirty="0"/>
              <a:t>Δε δέχομαι να συναντήσω ΠΟΤΕ μόνος μου κάποιον που γνώρισα στο διαδίκτυο, όσο καιρό και αν συνομιλώ μαζί του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" y="845820"/>
            <a:ext cx="2396490" cy="516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8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πάρει ο διαδικτυακός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εκφοβισµός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ποικίλες και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περιλαµβάνουν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µ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ηνυµάτων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µε βλαβερό και απειλητικό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περιεχόµενο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αποστολή ή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ευαίσθητων πληροφοριών όπως σεξουαλικές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προτιµήσεις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δηµοσίευση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προσωπικών φωτογραφιών σε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κοινωνικά δίκτυα,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δηµιουργία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κάποιας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οµάδας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διαδίκτυο µε σκοπό τον </a:t>
            </a:r>
            <a:r>
              <a:rPr lang="el-G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εξευτελισµό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ορφές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διαδικτυακού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είναι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πραγµατικά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πολλές καθώς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έσα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εφαρµογή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κάθε νέο παιχνίδι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πορεί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προκύψει κάποια µ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ορφή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διαδικτυακού </a:t>
            </a:r>
            <a:r>
              <a:rPr lang="el-GR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εκφοβισµού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600" dirty="0">
              <a:solidFill>
                <a:prstClr val="black"/>
              </a:solidFill>
            </a:endParaRPr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1326</Words>
  <Application>Microsoft Office PowerPoint</Application>
  <PresentationFormat>Προβολή στην οθόνη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22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ΑΣΦΑΛΕΙΑ ΣΤΟ ΔΙΑΔΙΚΤΥΟ ΓΙΑ ΠΑΙΔΙΑ ΓΥΜΝΑΣΙΟΥ-ΛΥΚΕΙΟΥ</vt:lpstr>
      <vt:lpstr>Ποιες δυνατότητες μας δίνει το διαδίκτυο</vt:lpstr>
      <vt:lpstr> Πως θα καταλάβω εάν δαπανώ υπερβολικά πολλές ώρες στο διαδίκτυο; </vt:lpstr>
      <vt:lpstr>Τι μπορώ να κάνω για να βοηθήσω τον εαυτό μου</vt:lpstr>
      <vt:lpstr>Τι πρέπει να προσέχω όταν χρησιμοποιώ κοινωνικά δίκτυα</vt:lpstr>
      <vt:lpstr>Σκέψου διπλά πριν δημοσιεύσεις γιατί…</vt:lpstr>
      <vt:lpstr>Γιατί λέμε ΌΧΙ στην υπερβολική ενασχόληση με το διαδίκτυο</vt:lpstr>
      <vt:lpstr>Τι πρέπει να προσέχω όταν χρησιμοποιώ κοινωνικά δίκτυα</vt:lpstr>
      <vt:lpstr>Πως ακριβώς µπορεί να εκφραστεί ο διαδικτυακός εκφοβισµός;</vt:lpstr>
      <vt:lpstr>Είναι πράγµατι ένα αστείο;</vt:lpstr>
      <vt:lpstr>Τι µπορούµε να κάνουµε προκειµένου  να προστατευτούµε; </vt:lpstr>
      <vt:lpstr>Ας μιλήσουμε…..</vt:lpstr>
      <vt:lpstr>Και αν µου έχει ήδη συµβεί… Τι να κάνω;</vt:lpstr>
      <vt:lpstr>Παρουσίαση του PowerPoint</vt:lpstr>
      <vt:lpstr>Τι είναι το Sexting;</vt:lpstr>
      <vt:lpstr>Τι μπορεί να συμβεί μετά;</vt:lpstr>
      <vt:lpstr>Προτείνουμε να δείτε ένα ενημερωτικό  video για το sexting: https://youtu.be/TuaeQjcI3M0</vt:lpstr>
      <vt:lpstr>Εάν έχω ήδη στείλει τέτοιες φωτογραφίες;</vt:lpstr>
      <vt:lpstr>Παρουσίαση του PowerPoint</vt:lpstr>
      <vt:lpstr>Τι είναι το Grooming ;</vt:lpstr>
      <vt:lpstr>Μέθοδοι που χρησιμοποιούν οι Groomers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Άγνωστος χρήστης</cp:lastModifiedBy>
  <cp:revision>61</cp:revision>
  <dcterms:created xsi:type="dcterms:W3CDTF">2017-02-20T07:48:45Z</dcterms:created>
  <dcterms:modified xsi:type="dcterms:W3CDTF">2021-03-29T12:31:09Z</dcterms:modified>
</cp:coreProperties>
</file>