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8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57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835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924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747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619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414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31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721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761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932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163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E723-703D-46BA-9632-F73C73E7B301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75D2-85EA-4A14-BC9F-EA85D0509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537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ΔΟΜΗ ΕΠΙΛΟΓΗΣ</a:t>
            </a:r>
            <a:br>
              <a:rPr lang="el-GR" dirty="0" smtClean="0"/>
            </a:br>
            <a:r>
              <a:rPr lang="el-GR" dirty="0" smtClean="0"/>
              <a:t>ΚΑΙ </a:t>
            </a:r>
            <a:br>
              <a:rPr lang="el-GR" dirty="0" smtClean="0"/>
            </a:br>
            <a:r>
              <a:rPr lang="el-GR" dirty="0" smtClean="0"/>
              <a:t>ΛΟΓΙΚΕΣ ΕΚΦΡΑΣΕΙΣ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01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43608" y="476672"/>
            <a:ext cx="3008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Λογικές εκφράσεις</a:t>
            </a:r>
            <a:endParaRPr lang="el-GR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27577"/>
              </p:ext>
            </p:extLst>
          </p:nvPr>
        </p:nvGraphicFramePr>
        <p:xfrm>
          <a:off x="1835696" y="2996952"/>
          <a:ext cx="4138551" cy="27536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81943"/>
                <a:gridCol w="756608"/>
              </a:tblGrid>
              <a:tr h="2428433">
                <a:tc>
                  <a:txBody>
                    <a:bodyPr/>
                    <a:lstStyle/>
                    <a:p>
                      <a:pPr marL="31750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l-GR" sz="1600" dirty="0" smtClean="0">
                        <a:effectLst/>
                      </a:endParaRPr>
                    </a:p>
                    <a:p>
                      <a:pPr marL="3175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Μικρότερο</a:t>
                      </a:r>
                      <a:r>
                        <a:rPr lang="el-GR" sz="1600" spc="-30" dirty="0" smtClean="0">
                          <a:effectLst/>
                        </a:rPr>
                        <a:t> </a:t>
                      </a:r>
                      <a:r>
                        <a:rPr lang="el-GR" sz="1600" spc="-25" dirty="0">
                          <a:effectLst/>
                        </a:rPr>
                        <a:t>από</a:t>
                      </a:r>
                      <a:endParaRPr lang="el-GR" sz="1600" dirty="0">
                        <a:effectLst/>
                      </a:endParaRPr>
                    </a:p>
                    <a:p>
                      <a:pPr marL="31750" marR="21590">
                        <a:lnSpc>
                          <a:spcPct val="150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Μικρότερο ή ίσο από </a:t>
                      </a:r>
                      <a:endParaRPr lang="el-GR" sz="1600" dirty="0" smtClean="0">
                        <a:effectLst/>
                      </a:endParaRPr>
                    </a:p>
                    <a:p>
                      <a:pPr marL="31750" marR="21590">
                        <a:lnSpc>
                          <a:spcPct val="150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Μεγαλύτερο </a:t>
                      </a:r>
                      <a:r>
                        <a:rPr lang="el-GR" sz="1600" dirty="0">
                          <a:effectLst/>
                        </a:rPr>
                        <a:t>από </a:t>
                      </a:r>
                      <a:endParaRPr lang="el-GR" sz="1600" dirty="0" smtClean="0">
                        <a:effectLst/>
                      </a:endParaRPr>
                    </a:p>
                    <a:p>
                      <a:pPr marL="31750" marR="21590">
                        <a:lnSpc>
                          <a:spcPct val="150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Μεγαλύτερο</a:t>
                      </a:r>
                      <a:r>
                        <a:rPr lang="el-GR" sz="1600" spc="-70" dirty="0" smtClean="0">
                          <a:effectLst/>
                        </a:rPr>
                        <a:t> </a:t>
                      </a:r>
                      <a:r>
                        <a:rPr lang="el-GR" sz="1600" dirty="0">
                          <a:effectLst/>
                        </a:rPr>
                        <a:t>ή</a:t>
                      </a:r>
                      <a:r>
                        <a:rPr lang="el-GR" sz="1600" spc="-55" dirty="0">
                          <a:effectLst/>
                        </a:rPr>
                        <a:t> </a:t>
                      </a:r>
                      <a:r>
                        <a:rPr lang="el-GR" sz="1600" dirty="0">
                          <a:effectLst/>
                        </a:rPr>
                        <a:t>ίσο</a:t>
                      </a:r>
                      <a:r>
                        <a:rPr lang="el-GR" sz="1600" spc="-70" dirty="0">
                          <a:effectLst/>
                        </a:rPr>
                        <a:t> </a:t>
                      </a:r>
                      <a:r>
                        <a:rPr lang="el-GR" sz="1600" dirty="0" smtClean="0">
                          <a:effectLst/>
                        </a:rPr>
                        <a:t>από</a:t>
                      </a:r>
                    </a:p>
                    <a:p>
                      <a:pPr marL="31750" marR="21590">
                        <a:lnSpc>
                          <a:spcPct val="150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 </a:t>
                      </a:r>
                      <a:r>
                        <a:rPr lang="el-GR" sz="1600" dirty="0">
                          <a:effectLst/>
                        </a:rPr>
                        <a:t>Ίσο </a:t>
                      </a:r>
                      <a:r>
                        <a:rPr lang="el-GR" sz="1600" dirty="0" smtClean="0">
                          <a:effectLst/>
                        </a:rPr>
                        <a:t>με</a:t>
                      </a:r>
                      <a:endParaRPr lang="el-GR" sz="1600" dirty="0">
                        <a:effectLst/>
                      </a:endParaRPr>
                    </a:p>
                    <a:p>
                      <a:pPr marL="31750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Διάφορο</a:t>
                      </a:r>
                      <a:r>
                        <a:rPr lang="el-GR" sz="1600" spc="-15" dirty="0">
                          <a:effectLst/>
                        </a:rPr>
                        <a:t> </a:t>
                      </a:r>
                      <a:r>
                        <a:rPr lang="el-GR" sz="1600" spc="-25" dirty="0">
                          <a:effectLst/>
                        </a:rPr>
                        <a:t>από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l-GR" sz="1600" spc="-50" dirty="0" smtClean="0">
                        <a:effectLst/>
                      </a:endParaRPr>
                    </a:p>
                    <a:p>
                      <a:pPr marL="18415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600" spc="-50" dirty="0" smtClean="0">
                          <a:effectLst/>
                        </a:rPr>
                        <a:t>&lt;</a:t>
                      </a:r>
                      <a:r>
                        <a:rPr lang="el-GR" sz="1600" dirty="0">
                          <a:effectLst/>
                        </a:rPr>
                        <a:t> </a:t>
                      </a:r>
                    </a:p>
                    <a:p>
                      <a:pPr marL="184150">
                        <a:lnSpc>
                          <a:spcPct val="150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l-GR" sz="1600" spc="-25" dirty="0">
                          <a:effectLst/>
                        </a:rPr>
                        <a:t>&lt;=</a:t>
                      </a:r>
                      <a:endParaRPr lang="el-GR" sz="1600" dirty="0">
                        <a:effectLst/>
                      </a:endParaRPr>
                    </a:p>
                    <a:p>
                      <a:pPr marL="184150">
                        <a:lnSpc>
                          <a:spcPct val="150000"/>
                        </a:lnSpc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el-GR" sz="1600" spc="-50" dirty="0" smtClean="0">
                          <a:effectLst/>
                        </a:rPr>
                        <a:t>&gt;</a:t>
                      </a:r>
                      <a:r>
                        <a:rPr lang="el-GR" sz="1600" dirty="0">
                          <a:effectLst/>
                        </a:rPr>
                        <a:t> </a:t>
                      </a:r>
                    </a:p>
                    <a:p>
                      <a:pPr marL="184150">
                        <a:lnSpc>
                          <a:spcPct val="150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l-GR" sz="1600" spc="-25" dirty="0">
                          <a:effectLst/>
                        </a:rPr>
                        <a:t>&gt;=</a:t>
                      </a:r>
                      <a:endParaRPr lang="el-GR" sz="1600" dirty="0">
                        <a:effectLst/>
                      </a:endParaRPr>
                    </a:p>
                    <a:p>
                      <a:pPr marL="184150">
                        <a:lnSpc>
                          <a:spcPct val="150000"/>
                        </a:lnSpc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el-GR" sz="1600" spc="-25" dirty="0">
                          <a:effectLst/>
                        </a:rPr>
                        <a:t>==</a:t>
                      </a:r>
                      <a:endParaRPr lang="el-GR" sz="1600" dirty="0">
                        <a:effectLst/>
                      </a:endParaRPr>
                    </a:p>
                    <a:p>
                      <a:pPr marL="184150">
                        <a:lnSpc>
                          <a:spcPct val="150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l-GR" sz="1600" spc="-25" dirty="0">
                          <a:effectLst/>
                        </a:rPr>
                        <a:t>!=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04254" y="999892"/>
            <a:ext cx="74168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Σχεσιακοί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(ή συγκριτικοί) τελεστές: 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χρησιμοποιούνται για τη σύγκριση δύο τιμών ή μεταβλητών, με το αποτέλεσμα μιας σύγκρισης να είναι είτε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True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(Αληθής) είτε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False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(Ψευδής). 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Στη γλώσσα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Python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χρησιμοποιούνται οι παρακάτω βασικοί σχεσιακοί τελεστές: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0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43608" y="476672"/>
            <a:ext cx="2786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Τελεστές λογικών πράξεων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853451" y="1052736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Στις λογικές πράξεις και εκφράσεις χρησιμοποιούνται οι λογικοί τελεστές </a:t>
            </a:r>
            <a:r>
              <a:rPr lang="el-GR" b="1" dirty="0" err="1"/>
              <a:t>not</a:t>
            </a:r>
            <a:r>
              <a:rPr lang="el-GR" dirty="0"/>
              <a:t> (ΟΧΙ), </a:t>
            </a:r>
            <a:r>
              <a:rPr lang="el-GR" b="1" dirty="0" err="1"/>
              <a:t>and</a:t>
            </a:r>
            <a:r>
              <a:rPr lang="el-GR" dirty="0"/>
              <a:t> (ΚΑΙ), </a:t>
            </a:r>
            <a:r>
              <a:rPr lang="el-GR" b="1" dirty="0" err="1"/>
              <a:t>or</a:t>
            </a:r>
            <a:r>
              <a:rPr lang="el-GR" dirty="0"/>
              <a:t> (Ή) με τις ακόλουθες λογικές λειτουργίες:</a:t>
            </a:r>
            <a:endParaRPr lang="el-GR" sz="1600" dirty="0"/>
          </a:p>
          <a:p>
            <a:pPr lvl="1"/>
            <a:r>
              <a:rPr lang="el-GR" b="1" dirty="0" err="1"/>
              <a:t>not</a:t>
            </a:r>
            <a:r>
              <a:rPr lang="el-GR" dirty="0"/>
              <a:t> (OXI): πράξη άρνησης</a:t>
            </a:r>
            <a:endParaRPr lang="el-GR" sz="1600" dirty="0"/>
          </a:p>
          <a:p>
            <a:pPr lvl="1"/>
            <a:r>
              <a:rPr lang="el-GR" b="1" dirty="0" err="1"/>
              <a:t>and</a:t>
            </a:r>
            <a:r>
              <a:rPr lang="el-GR" dirty="0"/>
              <a:t> (KAI): πράξη σύζευξης</a:t>
            </a:r>
            <a:endParaRPr lang="el-GR" sz="1600" dirty="0"/>
          </a:p>
          <a:p>
            <a:pPr lvl="1"/>
            <a:r>
              <a:rPr lang="el-GR" b="1" dirty="0" err="1"/>
              <a:t>or</a:t>
            </a:r>
            <a:r>
              <a:rPr lang="el-GR" dirty="0"/>
              <a:t> (Ή): πράξη διάζευξης.</a:t>
            </a:r>
            <a:endParaRPr lang="el-GR" sz="1600" dirty="0"/>
          </a:p>
          <a:p>
            <a:r>
              <a:rPr lang="el-GR" dirty="0"/>
              <a:t> </a:t>
            </a:r>
            <a:endParaRPr lang="el-GR" sz="1600" dirty="0"/>
          </a:p>
          <a:p>
            <a:r>
              <a:rPr lang="el-GR" dirty="0"/>
              <a:t>Το αποτέλεσμα μιας λογικής πράξης είναι </a:t>
            </a:r>
            <a:r>
              <a:rPr lang="el-GR" dirty="0" err="1"/>
              <a:t>True</a:t>
            </a:r>
            <a:r>
              <a:rPr lang="el-GR" dirty="0"/>
              <a:t> (Αληθής) ή </a:t>
            </a:r>
            <a:r>
              <a:rPr lang="el-GR" dirty="0" err="1"/>
              <a:t>False</a:t>
            </a:r>
            <a:r>
              <a:rPr lang="el-GR" dirty="0"/>
              <a:t> (Ψευδής) σύμφωνα με τον παρακάτω πίνακα:</a:t>
            </a:r>
            <a:endParaRPr lang="el-GR" sz="1600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927763"/>
              </p:ext>
            </p:extLst>
          </p:nvPr>
        </p:nvGraphicFramePr>
        <p:xfrm>
          <a:off x="1691680" y="3501008"/>
          <a:ext cx="4783602" cy="25907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8490"/>
                <a:gridCol w="795109"/>
                <a:gridCol w="1040289"/>
                <a:gridCol w="1099857"/>
                <a:gridCol w="979857"/>
              </a:tblGrid>
              <a:tr h="515877">
                <a:tc>
                  <a:txBody>
                    <a:bodyPr/>
                    <a:lstStyle/>
                    <a:p>
                      <a:pPr marL="1905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spc="-50" dirty="0">
                          <a:effectLst/>
                        </a:rPr>
                        <a:t>P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spc="-50" dirty="0">
                          <a:effectLst/>
                        </a:rPr>
                        <a:t>Q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P</a:t>
                      </a:r>
                      <a:r>
                        <a:rPr lang="el-GR" sz="1800" spc="-5">
                          <a:effectLst/>
                        </a:rPr>
                        <a:t> </a:t>
                      </a:r>
                      <a:r>
                        <a:rPr lang="el-GR" sz="1800">
                          <a:effectLst/>
                        </a:rPr>
                        <a:t>and</a:t>
                      </a:r>
                      <a:r>
                        <a:rPr lang="el-GR" sz="1800" spc="5">
                          <a:effectLst/>
                        </a:rPr>
                        <a:t> </a:t>
                      </a:r>
                      <a:r>
                        <a:rPr lang="el-GR" sz="1800" spc="-50">
                          <a:effectLst/>
                        </a:rPr>
                        <a:t>Q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" marR="6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P</a:t>
                      </a:r>
                      <a:r>
                        <a:rPr lang="el-GR" sz="1800" spc="-5">
                          <a:effectLst/>
                        </a:rPr>
                        <a:t> </a:t>
                      </a:r>
                      <a:r>
                        <a:rPr lang="el-GR" sz="1800">
                          <a:effectLst/>
                        </a:rPr>
                        <a:t>or</a:t>
                      </a:r>
                      <a:r>
                        <a:rPr lang="el-GR" sz="1800" spc="-5">
                          <a:effectLst/>
                        </a:rPr>
                        <a:t> </a:t>
                      </a:r>
                      <a:r>
                        <a:rPr lang="el-GR" sz="1800" spc="-50">
                          <a:effectLst/>
                        </a:rPr>
                        <a:t>Q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not</a:t>
                      </a:r>
                      <a:r>
                        <a:rPr lang="el-GR" sz="1800" spc="10">
                          <a:effectLst/>
                        </a:rPr>
                        <a:t> </a:t>
                      </a:r>
                      <a:r>
                        <a:rPr lang="el-GR" sz="1800" spc="-50">
                          <a:effectLst/>
                        </a:rPr>
                        <a:t>P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19301">
                <a:tc>
                  <a:txBody>
                    <a:bodyPr/>
                    <a:lstStyle/>
                    <a:p>
                      <a:pPr marL="19050" marR="127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 dirty="0" err="1">
                          <a:effectLst/>
                        </a:rPr>
                        <a:t>True</a:t>
                      </a:r>
                      <a:endParaRPr lang="el-G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 dirty="0" err="1">
                          <a:solidFill>
                            <a:schemeClr val="bg1"/>
                          </a:solidFill>
                          <a:effectLst/>
                        </a:rPr>
                        <a:t>True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 dirty="0" err="1">
                          <a:solidFill>
                            <a:schemeClr val="bg1"/>
                          </a:solidFill>
                          <a:effectLst/>
                        </a:rPr>
                        <a:t>True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 dirty="0" err="1">
                          <a:solidFill>
                            <a:schemeClr val="bg1"/>
                          </a:solidFill>
                          <a:effectLst/>
                        </a:rPr>
                        <a:t>True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190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>
                          <a:effectLst/>
                        </a:rPr>
                        <a:t>False</a:t>
                      </a:r>
                      <a:endParaRPr lang="el-G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19050" marR="127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>
                          <a:effectLst/>
                        </a:rPr>
                        <a:t>True</a:t>
                      </a:r>
                      <a:endParaRPr lang="el-G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marR="127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 dirty="0" err="1">
                          <a:solidFill>
                            <a:schemeClr val="bg1"/>
                          </a:solidFill>
                          <a:effectLst/>
                        </a:rPr>
                        <a:t>False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marR="6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 dirty="0" err="1">
                          <a:solidFill>
                            <a:schemeClr val="bg1"/>
                          </a:solidFill>
                          <a:effectLst/>
                        </a:rPr>
                        <a:t>False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 dirty="0" err="1">
                          <a:solidFill>
                            <a:schemeClr val="bg1"/>
                          </a:solidFill>
                          <a:effectLst/>
                        </a:rPr>
                        <a:t>True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190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>
                          <a:effectLst/>
                        </a:rPr>
                        <a:t>False</a:t>
                      </a:r>
                      <a:endParaRPr lang="el-G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5877">
                <a:tc>
                  <a:txBody>
                    <a:bodyPr/>
                    <a:lstStyle/>
                    <a:p>
                      <a:pPr marL="19050" marR="254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>
                          <a:effectLst/>
                        </a:rPr>
                        <a:t>False</a:t>
                      </a:r>
                      <a:endParaRPr lang="el-G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>
                          <a:solidFill>
                            <a:schemeClr val="bg1"/>
                          </a:solidFill>
                          <a:effectLst/>
                        </a:rPr>
                        <a:t>True</a:t>
                      </a:r>
                      <a:endParaRPr lang="el-GR" sz="18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marR="6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 dirty="0" err="1">
                          <a:solidFill>
                            <a:schemeClr val="bg1"/>
                          </a:solidFill>
                          <a:effectLst/>
                        </a:rPr>
                        <a:t>False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 dirty="0" err="1">
                          <a:solidFill>
                            <a:schemeClr val="bg1"/>
                          </a:solidFill>
                          <a:effectLst/>
                        </a:rPr>
                        <a:t>True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127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 dirty="0" err="1">
                          <a:effectLst/>
                        </a:rPr>
                        <a:t>True</a:t>
                      </a:r>
                      <a:endParaRPr lang="el-G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21584">
                <a:tc>
                  <a:txBody>
                    <a:bodyPr/>
                    <a:lstStyle/>
                    <a:p>
                      <a:pPr marL="19050" marR="254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>
                          <a:effectLst/>
                        </a:rPr>
                        <a:t>False</a:t>
                      </a:r>
                      <a:endParaRPr lang="el-G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marR="127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>
                          <a:effectLst/>
                        </a:rPr>
                        <a:t>False</a:t>
                      </a:r>
                      <a:endParaRPr lang="el-G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" marR="6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>
                          <a:effectLst/>
                        </a:rPr>
                        <a:t>False</a:t>
                      </a:r>
                      <a:endParaRPr lang="el-G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" marR="127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10" dirty="0" err="1">
                          <a:effectLst/>
                        </a:rPr>
                        <a:t>False</a:t>
                      </a:r>
                      <a:endParaRPr lang="el-G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127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l-GR" sz="1800" b="1" spc="-20" dirty="0" err="1">
                          <a:effectLst/>
                        </a:rPr>
                        <a:t>True</a:t>
                      </a:r>
                      <a:endParaRPr lang="el-G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50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87624" y="90872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προτεραιότητα των λογικών τελεστών είναι </a:t>
            </a:r>
            <a:r>
              <a:rPr lang="el-GR" dirty="0" err="1"/>
              <a:t>not</a:t>
            </a:r>
            <a:r>
              <a:rPr lang="el-GR" dirty="0"/>
              <a:t>, </a:t>
            </a:r>
            <a:r>
              <a:rPr lang="el-GR" dirty="0" err="1"/>
              <a:t>and</a:t>
            </a:r>
            <a:r>
              <a:rPr lang="el-GR" dirty="0"/>
              <a:t>, </a:t>
            </a:r>
            <a:r>
              <a:rPr lang="el-GR" dirty="0" err="1"/>
              <a:t>or</a:t>
            </a:r>
            <a:r>
              <a:rPr lang="el-GR" dirty="0"/>
              <a:t> με αυτή τη σειρά.</a:t>
            </a: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150191"/>
              </p:ext>
            </p:extLst>
          </p:nvPr>
        </p:nvGraphicFramePr>
        <p:xfrm>
          <a:off x="1331640" y="1772814"/>
          <a:ext cx="5904656" cy="41764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15742"/>
                <a:gridCol w="2388914"/>
              </a:tblGrid>
              <a:tr h="787484">
                <a:tc>
                  <a:txBody>
                    <a:bodyPr/>
                    <a:lstStyle/>
                    <a:p>
                      <a:pPr marL="403860" indent="12065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Λογικές</a:t>
                      </a:r>
                      <a:r>
                        <a:rPr lang="el-GR" sz="1600" spc="-40" dirty="0">
                          <a:effectLst/>
                        </a:rPr>
                        <a:t> </a:t>
                      </a:r>
                      <a:r>
                        <a:rPr lang="el-GR" sz="1600" dirty="0">
                          <a:effectLst/>
                        </a:rPr>
                        <a:t>εκφράσεις</a:t>
                      </a:r>
                      <a:r>
                        <a:rPr lang="el-GR" sz="1600" spc="-40" dirty="0">
                          <a:effectLst/>
                        </a:rPr>
                        <a:t> </a:t>
                      </a:r>
                      <a:r>
                        <a:rPr lang="el-GR" sz="1600" dirty="0">
                          <a:effectLst/>
                        </a:rPr>
                        <a:t>με συγκριτικούς</a:t>
                      </a:r>
                      <a:r>
                        <a:rPr lang="el-GR" sz="1600" spc="-45" dirty="0">
                          <a:effectLst/>
                        </a:rPr>
                        <a:t> </a:t>
                      </a:r>
                      <a:r>
                        <a:rPr lang="el-GR" sz="1600" spc="-10" dirty="0">
                          <a:effectLst/>
                        </a:rPr>
                        <a:t>τελεστές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marR="60960" algn="ctr">
                        <a:spcBef>
                          <a:spcPts val="1340"/>
                        </a:spcBef>
                        <a:spcAft>
                          <a:spcPts val="0"/>
                        </a:spcAft>
                      </a:pPr>
                      <a:r>
                        <a:rPr lang="el-GR" sz="1600" spc="-10">
                          <a:effectLst/>
                        </a:rPr>
                        <a:t>Αποτελέσματα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4398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&gt;&gt;&gt; 496 == </a:t>
                      </a:r>
                      <a:r>
                        <a:rPr lang="el-GR" sz="1600" spc="-25" dirty="0">
                          <a:effectLst/>
                        </a:rPr>
                        <a:t>496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marR="60960"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 spc="-20" dirty="0" err="1">
                          <a:effectLst/>
                        </a:rPr>
                        <a:t>True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4398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&gt;&gt;&gt;</a:t>
                      </a:r>
                      <a:r>
                        <a:rPr lang="el-GR" sz="1600" spc="-10">
                          <a:effectLst/>
                        </a:rPr>
                        <a:t> </a:t>
                      </a:r>
                      <a:r>
                        <a:rPr lang="el-GR" sz="1600">
                          <a:effectLst/>
                        </a:rPr>
                        <a:t>12 != </a:t>
                      </a:r>
                      <a:r>
                        <a:rPr lang="el-GR" sz="1600" spc="-25">
                          <a:effectLst/>
                        </a:rPr>
                        <a:t>13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marR="60960"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 spc="-20" dirty="0" err="1">
                          <a:effectLst/>
                        </a:rPr>
                        <a:t>True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2594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&gt;&gt;&gt; 100 &lt;= </a:t>
                      </a:r>
                      <a:r>
                        <a:rPr lang="el-GR" sz="1600" spc="-25">
                          <a:effectLst/>
                        </a:rPr>
                        <a:t>22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marR="60960"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 spc="-10" dirty="0" err="1">
                          <a:effectLst/>
                        </a:rPr>
                        <a:t>False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4398">
                <a:tc>
                  <a:txBody>
                    <a:bodyPr/>
                    <a:lstStyle/>
                    <a:p>
                      <a:pPr marL="20828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Σύνθετες</a:t>
                      </a:r>
                      <a:r>
                        <a:rPr lang="el-GR" sz="1600" spc="-15">
                          <a:effectLst/>
                        </a:rPr>
                        <a:t> </a:t>
                      </a:r>
                      <a:r>
                        <a:rPr lang="el-GR" sz="1600">
                          <a:effectLst/>
                        </a:rPr>
                        <a:t>Λογικές </a:t>
                      </a:r>
                      <a:r>
                        <a:rPr lang="el-GR" sz="1600" spc="-10">
                          <a:effectLst/>
                        </a:rPr>
                        <a:t>εκφράσεις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marR="60960"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 spc="-10" dirty="0">
                          <a:effectLst/>
                        </a:rPr>
                        <a:t>Αποτελέσματα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4398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&gt;&gt;&gt; (12&lt;11)</a:t>
                      </a:r>
                      <a:r>
                        <a:rPr lang="el-GR" sz="1600" spc="-10">
                          <a:effectLst/>
                        </a:rPr>
                        <a:t> </a:t>
                      </a:r>
                      <a:r>
                        <a:rPr lang="el-GR" sz="1600">
                          <a:effectLst/>
                        </a:rPr>
                        <a:t>and</a:t>
                      </a:r>
                      <a:r>
                        <a:rPr lang="el-GR" sz="1600" spc="-10">
                          <a:effectLst/>
                        </a:rPr>
                        <a:t> (23&gt;10)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marR="60960"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 spc="-10" dirty="0" err="1">
                          <a:effectLst/>
                        </a:rPr>
                        <a:t>False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3496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&gt;&gt;&gt;</a:t>
                      </a:r>
                      <a:r>
                        <a:rPr lang="el-GR" sz="1600" spc="-5">
                          <a:effectLst/>
                        </a:rPr>
                        <a:t> </a:t>
                      </a:r>
                      <a:r>
                        <a:rPr lang="el-GR" sz="1600">
                          <a:effectLst/>
                        </a:rPr>
                        <a:t>(12&lt;11)</a:t>
                      </a:r>
                      <a:r>
                        <a:rPr lang="el-GR" sz="1600" spc="-10">
                          <a:effectLst/>
                        </a:rPr>
                        <a:t> </a:t>
                      </a:r>
                      <a:r>
                        <a:rPr lang="el-GR" sz="1600">
                          <a:effectLst/>
                        </a:rPr>
                        <a:t>or </a:t>
                      </a:r>
                      <a:r>
                        <a:rPr lang="el-GR" sz="1600" spc="-10">
                          <a:effectLst/>
                        </a:rPr>
                        <a:t>(23&gt;10)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marR="60960"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600" spc="-20" dirty="0" err="1">
                          <a:effectLst/>
                        </a:rPr>
                        <a:t>True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85300">
                <a:tc>
                  <a:txBody>
                    <a:bodyPr/>
                    <a:lstStyle/>
                    <a:p>
                      <a:pPr marL="63500"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&gt;&gt;&gt;</a:t>
                      </a:r>
                      <a:r>
                        <a:rPr lang="el-GR" sz="1600" spc="10">
                          <a:effectLst/>
                        </a:rPr>
                        <a:t> </a:t>
                      </a:r>
                      <a:r>
                        <a:rPr lang="el-GR" sz="1600" spc="-10">
                          <a:effectLst/>
                        </a:rPr>
                        <a:t>not(56&lt;=12)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marR="60960" algn="ctr"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l-GR" sz="1600" spc="-20" dirty="0" err="1">
                          <a:effectLst/>
                        </a:rPr>
                        <a:t>True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79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83568" y="612845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0070C0"/>
                </a:solidFill>
              </a:rPr>
              <a:t>Δομή επιλογής </a:t>
            </a:r>
            <a:r>
              <a:rPr lang="el-GR" sz="2400" b="1" dirty="0" err="1">
                <a:solidFill>
                  <a:srgbClr val="0070C0"/>
                </a:solidFill>
              </a:rPr>
              <a:t>if</a:t>
            </a:r>
            <a:endParaRPr lang="el-GR" sz="2400" b="1" dirty="0">
              <a:solidFill>
                <a:srgbClr val="0070C0"/>
              </a:solidFill>
            </a:endParaRPr>
          </a:p>
          <a:p>
            <a:r>
              <a:rPr lang="el-GR" dirty="0"/>
              <a:t>Αν θέλουμε να εκτελεστεί μια ακολουθία εντολών, μόνον εφόσον πληρείται μία συγκεκριμένη συνθήκη, τότε χρησιμοποιούμε τη δομή επιλογής </a:t>
            </a:r>
            <a:r>
              <a:rPr lang="el-GR" dirty="0" err="1"/>
              <a:t>if</a:t>
            </a:r>
            <a:r>
              <a:rPr lang="el-GR" dirty="0"/>
              <a:t> (AN) με τη συνθήκη την οποία θέλουμε να ελέγξουμε. Αν η </a:t>
            </a:r>
            <a:r>
              <a:rPr lang="el-GR" b="1" dirty="0"/>
              <a:t>συνθήκη </a:t>
            </a:r>
            <a:r>
              <a:rPr lang="el-GR" dirty="0"/>
              <a:t>είναι </a:t>
            </a:r>
            <a:r>
              <a:rPr lang="el-GR" b="1" dirty="0"/>
              <a:t>αληθής </a:t>
            </a:r>
            <a:r>
              <a:rPr lang="el-GR" dirty="0"/>
              <a:t>τότε το σύνολο των εντολών που περιέχονται στην δομή </a:t>
            </a:r>
            <a:r>
              <a:rPr lang="el-GR" dirty="0" err="1"/>
              <a:t>if</a:t>
            </a:r>
            <a:r>
              <a:rPr lang="el-GR" dirty="0"/>
              <a:t> θα εκτελεστούν, αλλιώς η ροή του προγράμματος θα προσπεράσει τη δομή </a:t>
            </a:r>
            <a:r>
              <a:rPr lang="el-GR" dirty="0" err="1"/>
              <a:t>if</a:t>
            </a:r>
            <a:r>
              <a:rPr lang="el-GR" dirty="0"/>
              <a:t> και θα συνεχίσει μετά το τέλος της </a:t>
            </a:r>
            <a:r>
              <a:rPr lang="el-GR" dirty="0" err="1"/>
              <a:t>if</a:t>
            </a:r>
            <a:r>
              <a:rPr lang="el-GR" dirty="0"/>
              <a:t>.</a:t>
            </a:r>
          </a:p>
          <a:p>
            <a:r>
              <a:rPr lang="el-GR" dirty="0"/>
              <a:t> </a:t>
            </a:r>
          </a:p>
          <a:p>
            <a:r>
              <a:rPr lang="el-GR" b="1" dirty="0" err="1"/>
              <a:t>if</a:t>
            </a:r>
            <a:r>
              <a:rPr lang="el-GR" b="1" dirty="0"/>
              <a:t> </a:t>
            </a:r>
            <a:r>
              <a:rPr lang="el-GR" dirty="0"/>
              <a:t>&lt;συνθήκη ελέγχου&gt;:</a:t>
            </a:r>
          </a:p>
          <a:p>
            <a:r>
              <a:rPr lang="el-GR" dirty="0" smtClean="0"/>
              <a:t>    &lt;</a:t>
            </a:r>
            <a:r>
              <a:rPr lang="el-GR" dirty="0"/>
              <a:t>εντολές&gt;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# πρόγραμμα εμφάνισης της απόλυτης τιμής ενός ακεραίου </a:t>
            </a:r>
            <a:r>
              <a:rPr lang="el-GR" dirty="0" smtClean="0"/>
              <a:t>αριθμού</a:t>
            </a:r>
          </a:p>
          <a:p>
            <a:endParaRPr lang="el-GR" dirty="0"/>
          </a:p>
          <a:p>
            <a:r>
              <a:rPr lang="el-GR" dirty="0" err="1"/>
              <a:t>a=int</a:t>
            </a:r>
            <a:r>
              <a:rPr lang="el-GR" dirty="0"/>
              <a:t> ( </a:t>
            </a:r>
            <a:r>
              <a:rPr lang="el-GR" dirty="0" err="1"/>
              <a:t>input</a:t>
            </a:r>
            <a:r>
              <a:rPr lang="el-GR" dirty="0"/>
              <a:t> ( 'Δώσε ένα ακέραιο αριθμό ') )</a:t>
            </a:r>
          </a:p>
          <a:p>
            <a:r>
              <a:rPr lang="en-US" b="1" dirty="0"/>
              <a:t>if </a:t>
            </a:r>
            <a:r>
              <a:rPr lang="en-US" dirty="0"/>
              <a:t>a &lt;= 0:</a:t>
            </a:r>
            <a:endParaRPr lang="el-GR" dirty="0"/>
          </a:p>
          <a:p>
            <a:r>
              <a:rPr lang="el-GR" dirty="0" smtClean="0"/>
              <a:t>   </a:t>
            </a:r>
            <a:r>
              <a:rPr lang="en-US" dirty="0" smtClean="0"/>
              <a:t>a </a:t>
            </a:r>
            <a:r>
              <a:rPr lang="en-US" dirty="0"/>
              <a:t>= (-1)*a </a:t>
            </a:r>
            <a:endParaRPr lang="el-GR" dirty="0" smtClean="0"/>
          </a:p>
          <a:p>
            <a:r>
              <a:rPr lang="en-US" dirty="0" smtClean="0"/>
              <a:t>print </a:t>
            </a:r>
            <a:r>
              <a:rPr lang="en-US" dirty="0"/>
              <a:t>( a 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737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71600" y="1166843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Αν ανάλογα με την αποτίμηση μιας συνθήκης θέλουμε να εκτελεστούν διαφορετικές εντολές, τότε μπορούμε να χρησιμοποιήσουμε τη δομή επιλογής </a:t>
            </a:r>
            <a:r>
              <a:rPr lang="el-GR" b="1" dirty="0" err="1"/>
              <a:t>if…else</a:t>
            </a:r>
            <a:r>
              <a:rPr lang="el-GR" b="1" dirty="0"/>
              <a:t> </a:t>
            </a:r>
            <a:r>
              <a:rPr lang="el-GR" dirty="0"/>
              <a:t>(AN…ΑΛΛΙΩΣ). </a:t>
            </a:r>
            <a:endParaRPr lang="el-GR" dirty="0" smtClean="0"/>
          </a:p>
          <a:p>
            <a:r>
              <a:rPr lang="el-GR" dirty="0" smtClean="0"/>
              <a:t>Αν </a:t>
            </a:r>
            <a:r>
              <a:rPr lang="el-GR" dirty="0"/>
              <a:t>ισχύει η συνθήκη (</a:t>
            </a:r>
            <a:r>
              <a:rPr lang="el-GR" dirty="0" err="1"/>
              <a:t>True</a:t>
            </a:r>
            <a:r>
              <a:rPr lang="el-GR" dirty="0"/>
              <a:t>) θα εκτελεστεί το μπλοκ εντολών της </a:t>
            </a:r>
            <a:r>
              <a:rPr lang="el-GR" dirty="0" err="1"/>
              <a:t>if</a:t>
            </a:r>
            <a:r>
              <a:rPr lang="el-GR" dirty="0"/>
              <a:t>, αλλιώς, αν δεν ισχύει (</a:t>
            </a:r>
            <a:r>
              <a:rPr lang="el-GR" dirty="0" err="1"/>
              <a:t>False</a:t>
            </a:r>
            <a:r>
              <a:rPr lang="el-GR" dirty="0"/>
              <a:t>), θα εκτελεστεί το μπλοκ εντολών της </a:t>
            </a:r>
            <a:r>
              <a:rPr lang="el-GR" dirty="0" err="1"/>
              <a:t>else</a:t>
            </a:r>
            <a:r>
              <a:rPr lang="el-GR" dirty="0"/>
              <a:t>.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Η εντολή ελέγχου </a:t>
            </a:r>
            <a:r>
              <a:rPr lang="el-GR" dirty="0" err="1"/>
              <a:t>if</a:t>
            </a:r>
            <a:r>
              <a:rPr lang="el-GR" dirty="0"/>
              <a:t> … </a:t>
            </a:r>
            <a:r>
              <a:rPr lang="el-GR" dirty="0" err="1"/>
              <a:t>else</a:t>
            </a:r>
            <a:r>
              <a:rPr lang="el-GR" dirty="0"/>
              <a:t> συντάσσεται ως εξής:</a:t>
            </a:r>
          </a:p>
          <a:p>
            <a:r>
              <a:rPr lang="el-GR" dirty="0"/>
              <a:t> </a:t>
            </a:r>
          </a:p>
          <a:p>
            <a:r>
              <a:rPr lang="el-GR" b="1" dirty="0" err="1"/>
              <a:t>if</a:t>
            </a:r>
            <a:r>
              <a:rPr lang="el-GR" b="1" dirty="0"/>
              <a:t> </a:t>
            </a:r>
            <a:r>
              <a:rPr lang="el-GR" dirty="0"/>
              <a:t>&lt;συνθήκη&gt;:</a:t>
            </a:r>
          </a:p>
          <a:p>
            <a:r>
              <a:rPr lang="el-GR" dirty="0" smtClean="0"/>
              <a:t>    &lt;</a:t>
            </a:r>
            <a:r>
              <a:rPr lang="el-GR" dirty="0" err="1" smtClean="0"/>
              <a:t>εντολές1</a:t>
            </a:r>
            <a:r>
              <a:rPr lang="el-GR" dirty="0" smtClean="0"/>
              <a:t>&gt; # </a:t>
            </a:r>
            <a:r>
              <a:rPr lang="el-GR" dirty="0"/>
              <a:t>εκτελούνται όταν η συνθήκη είναι </a:t>
            </a:r>
            <a:r>
              <a:rPr lang="el-GR" dirty="0" err="1"/>
              <a:t>True</a:t>
            </a:r>
            <a:endParaRPr lang="el-GR" dirty="0"/>
          </a:p>
          <a:p>
            <a:r>
              <a:rPr lang="el-GR" b="1" dirty="0" err="1"/>
              <a:t>else</a:t>
            </a:r>
            <a:r>
              <a:rPr lang="el-GR" dirty="0"/>
              <a:t>:</a:t>
            </a:r>
            <a:endParaRPr lang="el-GR" b="1" dirty="0"/>
          </a:p>
          <a:p>
            <a:r>
              <a:rPr lang="el-GR" dirty="0" smtClean="0"/>
              <a:t>     &lt;</a:t>
            </a:r>
            <a:r>
              <a:rPr lang="el-GR" dirty="0" err="1" smtClean="0"/>
              <a:t>εντολές2</a:t>
            </a:r>
            <a:r>
              <a:rPr lang="el-GR" dirty="0" smtClean="0"/>
              <a:t>&gt; # </a:t>
            </a:r>
            <a:r>
              <a:rPr lang="el-GR" dirty="0"/>
              <a:t>εκτελούνται όταν η συνθήκη είναι </a:t>
            </a:r>
            <a:r>
              <a:rPr lang="el-GR" dirty="0" err="1"/>
              <a:t>False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619672" y="4797152"/>
            <a:ext cx="52920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Σημείωση</a:t>
            </a:r>
            <a:r>
              <a:rPr lang="el-GR" dirty="0" smtClean="0"/>
              <a:t>: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Οι ομάδες εντολών που θα εκτελεστούν, αν ισχύει η συνθήκη, ορίζονται ως ένα μπλοκ με εσοχή (κενά διαστήματα) βάζοντας τη μία εντολή κάτω από την άλλη. Δεν πρέπει να διαγράψουμε τα κενά αυτά διαστήματα. 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86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15616" y="1859340"/>
            <a:ext cx="66247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</a:t>
            </a:r>
            <a:r>
              <a:rPr lang="el-GR" dirty="0" err="1"/>
              <a:t>Python</a:t>
            </a:r>
            <a:r>
              <a:rPr lang="el-GR" dirty="0"/>
              <a:t> προσφέρει τη δυνατότητα για σύνταξη σύνθετων δομών επιλογής με τη χρήση της εντολής </a:t>
            </a:r>
            <a:r>
              <a:rPr lang="el-GR" dirty="0" err="1"/>
              <a:t>elif</a:t>
            </a:r>
            <a:r>
              <a:rPr lang="el-GR" dirty="0"/>
              <a:t>. Η σύνταξη είναι ως εξής:</a:t>
            </a:r>
          </a:p>
          <a:p>
            <a:r>
              <a:rPr lang="el-GR" dirty="0"/>
              <a:t> </a:t>
            </a:r>
          </a:p>
          <a:p>
            <a:r>
              <a:rPr lang="el-GR" b="1" dirty="0" err="1"/>
              <a:t>if</a:t>
            </a:r>
            <a:r>
              <a:rPr lang="el-GR" b="1" dirty="0"/>
              <a:t> </a:t>
            </a:r>
            <a:r>
              <a:rPr lang="el-GR" dirty="0"/>
              <a:t>&lt;συνθήκη&gt;:</a:t>
            </a:r>
          </a:p>
          <a:p>
            <a:r>
              <a:rPr lang="el-GR" dirty="0" smtClean="0"/>
              <a:t>   &lt;</a:t>
            </a:r>
            <a:r>
              <a:rPr lang="el-GR" dirty="0" err="1" smtClean="0"/>
              <a:t>εντολές1</a:t>
            </a:r>
            <a:r>
              <a:rPr lang="el-GR" dirty="0" smtClean="0"/>
              <a:t>&gt;</a:t>
            </a:r>
            <a:endParaRPr lang="el-GR" dirty="0"/>
          </a:p>
          <a:p>
            <a:r>
              <a:rPr lang="el-GR" b="1" dirty="0" err="1"/>
              <a:t>elif</a:t>
            </a:r>
            <a:r>
              <a:rPr lang="el-GR" b="1" dirty="0"/>
              <a:t> </a:t>
            </a:r>
            <a:r>
              <a:rPr lang="el-GR" dirty="0"/>
              <a:t>&lt;</a:t>
            </a:r>
            <a:r>
              <a:rPr lang="el-GR" dirty="0" err="1"/>
              <a:t>συνθήκη2</a:t>
            </a:r>
            <a:r>
              <a:rPr lang="el-GR" dirty="0"/>
              <a:t>&gt;:</a:t>
            </a:r>
          </a:p>
          <a:p>
            <a:r>
              <a:rPr lang="el-GR" dirty="0" smtClean="0"/>
              <a:t>   &lt;</a:t>
            </a:r>
            <a:r>
              <a:rPr lang="el-GR" dirty="0" err="1"/>
              <a:t>εντολές_2</a:t>
            </a:r>
            <a:r>
              <a:rPr lang="el-GR" dirty="0"/>
              <a:t>&gt;</a:t>
            </a:r>
          </a:p>
          <a:p>
            <a:r>
              <a:rPr lang="el-GR" b="1" dirty="0" err="1"/>
              <a:t>else</a:t>
            </a:r>
            <a:r>
              <a:rPr lang="el-GR" dirty="0"/>
              <a:t>:</a:t>
            </a:r>
            <a:endParaRPr lang="el-GR" b="1" dirty="0"/>
          </a:p>
          <a:p>
            <a:r>
              <a:rPr lang="el-GR" dirty="0" smtClean="0"/>
              <a:t>   &lt;</a:t>
            </a:r>
            <a:r>
              <a:rPr lang="el-GR" dirty="0" err="1"/>
              <a:t>εντολές_3</a:t>
            </a:r>
            <a:r>
              <a:rPr lang="el-G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30381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62586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ΠΑΡΑΔΕΙΓΜΑΤΑ</a:t>
            </a:r>
            <a:endParaRPr lang="el-G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23528" y="2274838"/>
            <a:ext cx="864096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200" dirty="0" err="1"/>
              <a:t>gradeΑ</a:t>
            </a:r>
            <a:r>
              <a:rPr lang="el-GR" sz="2200" dirty="0"/>
              <a:t> = </a:t>
            </a:r>
            <a:r>
              <a:rPr lang="el-GR" sz="2200" dirty="0" err="1"/>
              <a:t>int</a:t>
            </a:r>
            <a:r>
              <a:rPr lang="el-GR" sz="2200" dirty="0"/>
              <a:t> ( </a:t>
            </a:r>
            <a:r>
              <a:rPr lang="el-GR" sz="2200" dirty="0" err="1"/>
              <a:t>input</a:t>
            </a:r>
            <a:r>
              <a:rPr lang="el-GR" sz="2200" dirty="0"/>
              <a:t> (“Δώσε τον βαθμό του πρώτου τετραμήνου: ”) ) </a:t>
            </a:r>
            <a:endParaRPr lang="el-GR" sz="2200" dirty="0" smtClean="0"/>
          </a:p>
          <a:p>
            <a:r>
              <a:rPr lang="el-GR" sz="2200" dirty="0" err="1" smtClean="0"/>
              <a:t>gradeΒ</a:t>
            </a:r>
            <a:r>
              <a:rPr lang="el-GR" sz="2200" dirty="0" smtClean="0"/>
              <a:t> </a:t>
            </a:r>
            <a:r>
              <a:rPr lang="el-GR" sz="2200" dirty="0"/>
              <a:t>= </a:t>
            </a:r>
            <a:r>
              <a:rPr lang="el-GR" sz="2200" dirty="0" err="1"/>
              <a:t>int</a:t>
            </a:r>
            <a:r>
              <a:rPr lang="el-GR" sz="2200" dirty="0"/>
              <a:t> ( </a:t>
            </a:r>
            <a:r>
              <a:rPr lang="el-GR" sz="2200" dirty="0" err="1"/>
              <a:t>input</a:t>
            </a:r>
            <a:r>
              <a:rPr lang="el-GR" sz="2200" dirty="0"/>
              <a:t> (“Δώσε τον βαθμό του δεύτερου τετραμήνου: ”) ) </a:t>
            </a:r>
            <a:endParaRPr lang="el-GR" sz="2200" dirty="0" smtClean="0"/>
          </a:p>
          <a:p>
            <a:r>
              <a:rPr lang="el-GR" sz="2200" dirty="0" err="1" smtClean="0"/>
              <a:t>final</a:t>
            </a:r>
            <a:r>
              <a:rPr lang="el-GR" sz="2200" dirty="0" smtClean="0"/>
              <a:t> </a:t>
            </a:r>
            <a:r>
              <a:rPr lang="el-GR" sz="2200" dirty="0"/>
              <a:t>= ( </a:t>
            </a:r>
            <a:r>
              <a:rPr lang="el-GR" sz="2200" dirty="0" err="1"/>
              <a:t>gradeA</a:t>
            </a:r>
            <a:r>
              <a:rPr lang="el-GR" sz="2200" dirty="0"/>
              <a:t> + </a:t>
            </a:r>
            <a:r>
              <a:rPr lang="el-GR" sz="2200" dirty="0" err="1"/>
              <a:t>gradeB</a:t>
            </a:r>
            <a:r>
              <a:rPr lang="el-GR" sz="2200" dirty="0"/>
              <a:t> ) / 2</a:t>
            </a:r>
          </a:p>
          <a:p>
            <a:r>
              <a:rPr lang="en-US" sz="2200" b="1" dirty="0"/>
              <a:t>if </a:t>
            </a:r>
            <a:r>
              <a:rPr lang="en-US" sz="2200" dirty="0"/>
              <a:t>final &gt;= 9.5 :</a:t>
            </a:r>
            <a:endParaRPr lang="el-GR" sz="2200" dirty="0"/>
          </a:p>
          <a:p>
            <a:r>
              <a:rPr lang="el-GR" sz="2200" dirty="0" smtClean="0"/>
              <a:t>   </a:t>
            </a:r>
            <a:r>
              <a:rPr lang="en-US" sz="2200" dirty="0" smtClean="0"/>
              <a:t>print </a:t>
            </a:r>
            <a:r>
              <a:rPr lang="en-US" sz="2200" dirty="0"/>
              <a:t>(“</a:t>
            </a:r>
            <a:r>
              <a:rPr lang="el-GR" sz="2200" dirty="0"/>
              <a:t>Συγχαρητήρια</a:t>
            </a:r>
            <a:r>
              <a:rPr lang="en-US" sz="2200" dirty="0"/>
              <a:t>. </a:t>
            </a:r>
            <a:r>
              <a:rPr lang="el-GR" sz="2200" dirty="0" smtClean="0"/>
              <a:t>Πέρασες!</a:t>
            </a:r>
            <a:r>
              <a:rPr lang="en-US" sz="2200" dirty="0" smtClean="0"/>
              <a:t>” </a:t>
            </a:r>
            <a:r>
              <a:rPr lang="el-GR" sz="2200" dirty="0"/>
              <a:t>)</a:t>
            </a:r>
          </a:p>
          <a:p>
            <a:r>
              <a:rPr lang="el-GR" sz="2200" b="1" dirty="0" err="1"/>
              <a:t>else</a:t>
            </a:r>
            <a:r>
              <a:rPr lang="el-GR" sz="2200" dirty="0"/>
              <a:t>:</a:t>
            </a:r>
            <a:endParaRPr lang="el-GR" sz="2200" b="1" dirty="0"/>
          </a:p>
          <a:p>
            <a:r>
              <a:rPr lang="el-GR" sz="2200" dirty="0" smtClean="0"/>
              <a:t>   </a:t>
            </a:r>
            <a:r>
              <a:rPr lang="el-GR" sz="2200" dirty="0" err="1" smtClean="0"/>
              <a:t>print</a:t>
            </a:r>
            <a:r>
              <a:rPr lang="el-GR" sz="2200" dirty="0" smtClean="0"/>
              <a:t> </a:t>
            </a:r>
            <a:r>
              <a:rPr lang="el-GR" sz="2200" dirty="0"/>
              <a:t>(“Τα λέμε Σεπτέμβρη </a:t>
            </a:r>
            <a:r>
              <a:rPr lang="el-GR" sz="2200" dirty="0" smtClean="0"/>
              <a:t>! </a:t>
            </a:r>
            <a:r>
              <a:rPr lang="el-GR" sz="2200" dirty="0"/>
              <a:t>” )</a:t>
            </a:r>
          </a:p>
        </p:txBody>
      </p:sp>
    </p:spTree>
    <p:extLst>
      <p:ext uri="{BB962C8B-B14F-4D97-AF65-F5344CB8AC3E}">
        <p14:creationId xmlns:p14="http://schemas.microsoft.com/office/powerpoint/2010/main" val="102529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62586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ΠΑΡΑΔΕΙΓΜΑΤΑ</a:t>
            </a:r>
            <a:endParaRPr lang="el-G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23528" y="198884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err="1"/>
              <a:t>number</a:t>
            </a:r>
            <a:r>
              <a:rPr lang="el-GR" sz="2400" dirty="0"/>
              <a:t> = </a:t>
            </a:r>
            <a:r>
              <a:rPr lang="el-GR" sz="2400" dirty="0" err="1"/>
              <a:t>int</a:t>
            </a:r>
            <a:r>
              <a:rPr lang="el-GR" sz="2400" dirty="0"/>
              <a:t> ( </a:t>
            </a:r>
            <a:r>
              <a:rPr lang="el-GR" sz="2400" dirty="0" err="1"/>
              <a:t>input</a:t>
            </a:r>
            <a:r>
              <a:rPr lang="el-GR" sz="2400" dirty="0"/>
              <a:t> (“Δώσε έναν ακέραιο αριθμό: ”) </a:t>
            </a:r>
            <a:r>
              <a:rPr lang="el-GR" sz="2400" dirty="0" smtClean="0"/>
              <a:t>)</a:t>
            </a:r>
          </a:p>
          <a:p>
            <a:endParaRPr lang="el-GR" sz="2400" dirty="0" smtClean="0"/>
          </a:p>
          <a:p>
            <a:r>
              <a:rPr lang="en-US" sz="2400" b="1" dirty="0"/>
              <a:t>if </a:t>
            </a:r>
            <a:r>
              <a:rPr lang="en-US" sz="2400" dirty="0"/>
              <a:t>number &lt; 0 :</a:t>
            </a:r>
            <a:endParaRPr lang="el-GR" sz="2400" dirty="0"/>
          </a:p>
          <a:p>
            <a:r>
              <a:rPr lang="el-GR" sz="2400" dirty="0" smtClean="0"/>
              <a:t>   </a:t>
            </a:r>
            <a:r>
              <a:rPr lang="en-US" sz="2400" dirty="0" smtClean="0"/>
              <a:t>print </a:t>
            </a:r>
            <a:r>
              <a:rPr lang="en-US" sz="2400" dirty="0"/>
              <a:t>( “</a:t>
            </a:r>
            <a:r>
              <a:rPr lang="el-GR" sz="2400" dirty="0"/>
              <a:t>Αρνητικός </a:t>
            </a:r>
            <a:r>
              <a:rPr lang="en-US" sz="2400" dirty="0"/>
              <a:t>” )</a:t>
            </a:r>
            <a:endParaRPr lang="el-GR" sz="2400" dirty="0"/>
          </a:p>
          <a:p>
            <a:r>
              <a:rPr lang="en-US" sz="2400" b="1" dirty="0" err="1"/>
              <a:t>elif</a:t>
            </a:r>
            <a:r>
              <a:rPr lang="en-US" sz="2400" b="1" dirty="0"/>
              <a:t> </a:t>
            </a:r>
            <a:r>
              <a:rPr lang="en-US" sz="2400" dirty="0"/>
              <a:t>number &lt; 10 :</a:t>
            </a:r>
            <a:endParaRPr lang="el-GR" sz="2400" dirty="0"/>
          </a:p>
          <a:p>
            <a:r>
              <a:rPr lang="el-GR" sz="2400" dirty="0" smtClean="0"/>
              <a:t>   </a:t>
            </a:r>
            <a:r>
              <a:rPr lang="el-GR" sz="2400" dirty="0" err="1" smtClean="0"/>
              <a:t>print</a:t>
            </a:r>
            <a:r>
              <a:rPr lang="el-GR" sz="2400" dirty="0" smtClean="0"/>
              <a:t> </a:t>
            </a:r>
            <a:r>
              <a:rPr lang="el-GR" sz="2400" dirty="0"/>
              <a:t>( “Μονοψήφιος Θετικός ” )</a:t>
            </a:r>
          </a:p>
          <a:p>
            <a:r>
              <a:rPr lang="el-GR" sz="2400" b="1" dirty="0" err="1"/>
              <a:t>elif</a:t>
            </a:r>
            <a:r>
              <a:rPr lang="el-GR" sz="2400" b="1" dirty="0"/>
              <a:t> </a:t>
            </a:r>
            <a:r>
              <a:rPr lang="el-GR" sz="2400" dirty="0" err="1"/>
              <a:t>number</a:t>
            </a:r>
            <a:r>
              <a:rPr lang="el-GR" sz="2400" dirty="0"/>
              <a:t> &lt; 100 :</a:t>
            </a:r>
          </a:p>
          <a:p>
            <a:r>
              <a:rPr lang="el-GR" sz="2400" dirty="0" smtClean="0"/>
              <a:t>   </a:t>
            </a:r>
            <a:r>
              <a:rPr lang="el-GR" sz="2400" dirty="0" err="1" smtClean="0"/>
              <a:t>print</a:t>
            </a:r>
            <a:r>
              <a:rPr lang="el-GR" sz="2400" dirty="0" smtClean="0"/>
              <a:t> </a:t>
            </a:r>
            <a:r>
              <a:rPr lang="el-GR" sz="2400" dirty="0"/>
              <a:t>( “Διψήφιος Θετικός” )</a:t>
            </a:r>
          </a:p>
          <a:p>
            <a:r>
              <a:rPr lang="el-GR" sz="2400" b="1" dirty="0" err="1"/>
              <a:t>else</a:t>
            </a:r>
            <a:r>
              <a:rPr lang="el-GR" sz="2400" dirty="0"/>
              <a:t>:</a:t>
            </a:r>
          </a:p>
          <a:p>
            <a:r>
              <a:rPr lang="el-GR" sz="2400" dirty="0" smtClean="0"/>
              <a:t>   </a:t>
            </a:r>
            <a:r>
              <a:rPr lang="el-GR" sz="2400" dirty="0" err="1" smtClean="0"/>
              <a:t>print</a:t>
            </a:r>
            <a:r>
              <a:rPr lang="el-GR" sz="2400" dirty="0" smtClean="0"/>
              <a:t> </a:t>
            </a:r>
            <a:r>
              <a:rPr lang="el-GR" sz="2400" dirty="0"/>
              <a:t>( “Πολυψήφιος Θετικός” )</a:t>
            </a:r>
          </a:p>
          <a:p>
            <a:r>
              <a:rPr lang="el-GR" sz="2400" dirty="0"/>
              <a:t> </a:t>
            </a:r>
          </a:p>
          <a:p>
            <a:r>
              <a:rPr lang="el-GR" sz="2400" dirty="0" err="1"/>
              <a:t>print</a:t>
            </a:r>
            <a:r>
              <a:rPr lang="el-GR" sz="2400" dirty="0"/>
              <a:t> ( “Αριθμός ” )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35900029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529</Words>
  <Application>Microsoft Office PowerPoint</Application>
  <PresentationFormat>Προβολή στην οθόνη (4:3)</PresentationFormat>
  <Paragraphs>119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ΔΟΜΗ ΕΠΙΛΟΓΗΣ ΚΑΙ  ΛΟΓΙΚΕΣ ΕΚΦΡΑΣΕΙΣ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ΔΟΜΗ ΕΠΙΛΟΓΗΣ ΚΑΙ  ΛΟΓΙΚΕΣ ΕΚΦΡΑΣΕΙΣ</dc:title>
  <dc:creator>armek</dc:creator>
  <cp:lastModifiedBy>armek</cp:lastModifiedBy>
  <cp:revision>15</cp:revision>
  <dcterms:created xsi:type="dcterms:W3CDTF">2025-02-03T19:40:50Z</dcterms:created>
  <dcterms:modified xsi:type="dcterms:W3CDTF">2025-02-03T20:02:55Z</dcterms:modified>
</cp:coreProperties>
</file>