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71" r:id="rId5"/>
    <p:sldId id="338" r:id="rId6"/>
    <p:sldId id="356" r:id="rId7"/>
    <p:sldId id="357" r:id="rId8"/>
    <p:sldId id="358" r:id="rId9"/>
    <p:sldId id="359" r:id="rId10"/>
    <p:sldId id="360" r:id="rId11"/>
    <p:sldId id="361" r:id="rId12"/>
    <p:sldId id="363" r:id="rId13"/>
    <p:sldId id="366" r:id="rId14"/>
    <p:sldId id="364" r:id="rId15"/>
    <p:sldId id="365" r:id="rId16"/>
    <p:sldId id="367" r:id="rId17"/>
    <p:sldId id="368" r:id="rId18"/>
    <p:sldId id="369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82" r:id="rId42"/>
    <p:sldId id="383" r:id="rId43"/>
    <p:sldId id="384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833" autoAdjust="0"/>
  </p:normalViewPr>
  <p:slideViewPr>
    <p:cSldViewPr>
      <p:cViewPr varScale="1">
        <p:scale>
          <a:sx n="90" d="100"/>
          <a:sy n="90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40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4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1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1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ct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171C0B5D-B8A3-4A61-92EA-A41A86897428}" type="datetime1">
              <a:rPr lang="en-US" smtClean="0"/>
              <a:pPr algn="r"/>
              <a:t>10/5/2024</a:t>
            </a:fld>
            <a:endParaRPr lang="en-US" sz="10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EA95E5-4F0C-4B70-9BD5-DDB70FBF341D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1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608E9F-15ED-434C-8711-15E0A48F1439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77FB9A-B6DB-449C-94F3-E755301B3D92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6A8781-E729-4444-8607-1D8F13E8FF31}" type="datetime1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860-58B4-4F81-89BB-0BD2BA751890}" type="datetime1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B51C51-AC3B-400C-A0C8-6A9DF616C3FE}" type="datetime1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ct val="0"/>
              </a:spcBef>
              <a:buNone/>
              <a:defRPr sz="29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ct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ct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C8DA438-116E-417D-B3CE-C1582ACBFE65}" type="datetime1">
              <a:rPr lang="en-US" smtClean="0"/>
              <a:t>10/5/2024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A1243F-3000-4347-94A4-FBDEAD3122CB}" type="slidenum">
              <a:rPr lang="en-US" sz="900" smtClean="0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ct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10B6D8-8DA3-4227-B620-0C7FC4783C1C}" type="datetime1">
              <a:rPr lang="en-US" smtClean="0"/>
              <a:t>10/5/2024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3DBE6C98-A41F-48E2-A9D5-0647A9E20656}" type="datetime1">
              <a:rPr lang="en-US" smtClean="0"/>
              <a:t>10/5/2024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hf hdr="0" ftr="0" dt="0"/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s://www.youtube.com/watch?v=iRMscjWSwVM" TargetMode="Externa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2214554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Κεφάλαιο </a:t>
            </a:r>
            <a:r>
              <a:rPr lang="en-US" sz="4400" dirty="0"/>
              <a:t>2</a:t>
            </a:r>
          </a:p>
          <a:p>
            <a:pPr algn="ctr"/>
            <a:r>
              <a:rPr lang="el-GR" sz="4400" dirty="0"/>
              <a:t>Το εσωτερικό του Υπολογιστή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614364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Καραγιάννης Χρήστος</a:t>
            </a:r>
          </a:p>
          <a:p>
            <a:r>
              <a:rPr lang="el-GR" dirty="0"/>
              <a:t>Καθηγητής Πληροφορικής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10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70992" y="689520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θέση του τροφοδοτικού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DF7B5E0-0771-48B5-8ECD-D0B2A387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" y="2242997"/>
            <a:ext cx="4145280" cy="3621024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xmlns="" id="{B5B71734-3F73-43E6-A281-B03BF8261650}"/>
              </a:ext>
            </a:extLst>
          </p:cNvPr>
          <p:cNvSpPr/>
          <p:nvPr/>
        </p:nvSpPr>
        <p:spPr>
          <a:xfrm>
            <a:off x="214282" y="4766275"/>
            <a:ext cx="1621414" cy="93610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A3B2A32-7A94-4C17-A6F5-35B9A867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4850" r="8001" b="1701"/>
          <a:stretch/>
        </p:blipFill>
        <p:spPr>
          <a:xfrm>
            <a:off x="4669550" y="1772816"/>
            <a:ext cx="4063193" cy="4464496"/>
          </a:xfrm>
          <a:prstGeom prst="rect">
            <a:avLst/>
          </a:prstGeom>
        </p:spPr>
      </p:pic>
      <p:sp>
        <p:nvSpPr>
          <p:cNvPr id="18" name="Οβάλ 17">
            <a:extLst>
              <a:ext uri="{FF2B5EF4-FFF2-40B4-BE49-F238E27FC236}">
                <a16:creationId xmlns:a16="http://schemas.microsoft.com/office/drawing/2014/main" xmlns="" id="{3969918B-D493-4432-AEAF-380BF5B45EF7}"/>
              </a:ext>
            </a:extLst>
          </p:cNvPr>
          <p:cNvSpPr/>
          <p:nvPr/>
        </p:nvSpPr>
        <p:spPr>
          <a:xfrm>
            <a:off x="4708426" y="1865871"/>
            <a:ext cx="1951805" cy="117221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0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11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επεξεργαστής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CPU)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214282" y="3969638"/>
            <a:ext cx="8822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solidFill>
                  <a:schemeClr val="bg1"/>
                </a:solidFill>
              </a:rPr>
              <a:t>Σημασία-Λειτουργία του Επεξεργαστή</a:t>
            </a:r>
          </a:p>
          <a:p>
            <a:pPr algn="ctr"/>
            <a:endParaRPr lang="el-GR" sz="2000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Ο επεξεργαστής αποτελεί τον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dirty="0">
                <a:solidFill>
                  <a:schemeClr val="bg1"/>
                </a:solidFill>
              </a:rPr>
              <a:t>εγκέφαλο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l-GR" sz="2000" dirty="0">
                <a:solidFill>
                  <a:schemeClr val="bg1"/>
                </a:solidFill>
              </a:rPr>
              <a:t>του Η/Υ. Όλες οι λειτουργίες που πραγματοποιούνται εντός του επεξεργάζονται από αυτόν.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Όσο πιο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dirty="0">
                <a:solidFill>
                  <a:schemeClr val="bg1"/>
                </a:solidFill>
              </a:rPr>
              <a:t>δυνατός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  <a:r>
              <a:rPr lang="el-GR" sz="2000" dirty="0">
                <a:solidFill>
                  <a:schemeClr val="bg1"/>
                </a:solidFill>
              </a:rPr>
              <a:t> είναι ένας επεξεργαστής τόσο πιο ισχυρός είναι ο Η/Υ.</a:t>
            </a:r>
          </a:p>
          <a:p>
            <a:pPr algn="just"/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9D2B79B-D796-4BFB-922B-E42FD43F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51733"/>
            <a:ext cx="5184576" cy="25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12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επεξεργαστών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206168" y="1412776"/>
            <a:ext cx="4509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AMD (Ryzen3, Ryzen5, Ryzen7)</a:t>
            </a:r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INTEL (i3, i5, i7, i9)</a:t>
            </a:r>
            <a:endParaRPr lang="el-GR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Τα βασικά χαρακτηριστικά των επεξεργαστών είναι η </a:t>
            </a:r>
            <a:r>
              <a:rPr lang="el-GR" b="1" dirty="0">
                <a:solidFill>
                  <a:srgbClr val="FF0000"/>
                </a:solidFill>
              </a:rPr>
              <a:t>συχνότητα λειτουργίας </a:t>
            </a:r>
            <a:r>
              <a:rPr lang="el-GR" dirty="0">
                <a:solidFill>
                  <a:schemeClr val="bg1"/>
                </a:solidFill>
              </a:rPr>
              <a:t>και οι </a:t>
            </a:r>
            <a:r>
              <a:rPr lang="el-GR" b="1" dirty="0">
                <a:solidFill>
                  <a:srgbClr val="FF0000"/>
                </a:solidFill>
              </a:rPr>
              <a:t>πυρήνες</a:t>
            </a:r>
            <a:r>
              <a:rPr lang="el-GR" dirty="0">
                <a:solidFill>
                  <a:schemeClr val="bg1"/>
                </a:solidFill>
              </a:rPr>
              <a:t> τους.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Η συχνότητα υπολογίζεται σε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και δηλώνει το πόσο γρήγοροι-ισχυροί είναι.</a:t>
            </a:r>
          </a:p>
          <a:p>
            <a:r>
              <a:rPr lang="el-GR" dirty="0">
                <a:solidFill>
                  <a:schemeClr val="bg1"/>
                </a:solidFill>
              </a:rPr>
              <a:t>Τυπικές τιμές είναι από </a:t>
            </a:r>
            <a:r>
              <a:rPr lang="el-GR" b="1" dirty="0">
                <a:solidFill>
                  <a:srgbClr val="FF0000"/>
                </a:solidFill>
              </a:rPr>
              <a:t>2.9 </a:t>
            </a:r>
            <a:r>
              <a:rPr lang="en-US" b="1" dirty="0">
                <a:solidFill>
                  <a:srgbClr val="FF0000"/>
                </a:solidFill>
              </a:rPr>
              <a:t>GHZ </a:t>
            </a:r>
            <a:r>
              <a:rPr lang="el-GR" dirty="0" err="1">
                <a:solidFill>
                  <a:schemeClr val="bg1"/>
                </a:solidFill>
              </a:rPr>
              <a:t>εώς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4.1 </a:t>
            </a:r>
            <a:r>
              <a:rPr lang="en-US" b="1" dirty="0">
                <a:solidFill>
                  <a:srgbClr val="FF0000"/>
                </a:solidFill>
              </a:rPr>
              <a:t>GHZ.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Όσο πιο πολλοί είναι οι πυρήνες του επεξεργαστή τόσο πιο πολλές ενέργειες μπορεί να εκτελεί ταυτόχρονα.</a:t>
            </a:r>
          </a:p>
          <a:p>
            <a:r>
              <a:rPr lang="el-GR" dirty="0">
                <a:solidFill>
                  <a:schemeClr val="bg1"/>
                </a:solidFill>
              </a:rPr>
              <a:t>Τυπικές τιμές είναι </a:t>
            </a:r>
            <a:r>
              <a:rPr lang="el-GR" b="1" dirty="0">
                <a:solidFill>
                  <a:srgbClr val="FF0000"/>
                </a:solidFill>
              </a:rPr>
              <a:t>8, </a:t>
            </a:r>
            <a:r>
              <a:rPr lang="en-US" b="1" dirty="0">
                <a:solidFill>
                  <a:srgbClr val="FF0000"/>
                </a:solidFill>
              </a:rPr>
              <a:t>12, 16 </a:t>
            </a:r>
            <a:r>
              <a:rPr lang="el-GR" dirty="0">
                <a:solidFill>
                  <a:schemeClr val="bg1"/>
                </a:solidFill>
              </a:rPr>
              <a:t>πυρήνες.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04C5D8A-C083-46A4-94E0-4F681BC8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24" y="3327089"/>
            <a:ext cx="3304576" cy="318592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3E32B05F-955E-4528-A711-DE57B829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92" y="1321604"/>
            <a:ext cx="2278425" cy="1891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AFCC32-4524-43F3-B23D-EBCF76520A33}"/>
              </a:ext>
            </a:extLst>
          </p:cNvPr>
          <p:cNvSpPr txBox="1"/>
          <p:nvPr/>
        </p:nvSpPr>
        <p:spPr>
          <a:xfrm>
            <a:off x="7798317" y="2283861"/>
            <a:ext cx="110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AMD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D99A53-4B7B-4658-A1B3-6FB5B76D32B3}"/>
              </a:ext>
            </a:extLst>
          </p:cNvPr>
          <p:cNvSpPr txBox="1"/>
          <p:nvPr/>
        </p:nvSpPr>
        <p:spPr>
          <a:xfrm>
            <a:off x="8086349" y="4581128"/>
            <a:ext cx="102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INTEL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xmlns="" id="{B1346735-14E6-451B-9E84-0ABC5E6A32B6}"/>
              </a:ext>
            </a:extLst>
          </p:cNvPr>
          <p:cNvSpPr/>
          <p:nvPr/>
        </p:nvSpPr>
        <p:spPr>
          <a:xfrm>
            <a:off x="5724128" y="4725144"/>
            <a:ext cx="576064" cy="43204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423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70992" y="689520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θέση του επεξεργαστή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FC217A1-720A-4546-AA66-2CB4CE97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39" y="1448780"/>
            <a:ext cx="4613913" cy="3960440"/>
          </a:xfrm>
          <a:prstGeom prst="rect">
            <a:avLst/>
          </a:prstGeom>
        </p:spPr>
      </p:pic>
      <p:sp>
        <p:nvSpPr>
          <p:cNvPr id="19" name="Οβάλ 18">
            <a:extLst>
              <a:ext uri="{FF2B5EF4-FFF2-40B4-BE49-F238E27FC236}">
                <a16:creationId xmlns:a16="http://schemas.microsoft.com/office/drawing/2014/main" xmlns="" id="{327412D5-8B61-40DF-95D4-7CB80D210743}"/>
              </a:ext>
            </a:extLst>
          </p:cNvPr>
          <p:cNvSpPr/>
          <p:nvPr/>
        </p:nvSpPr>
        <p:spPr>
          <a:xfrm>
            <a:off x="3308651" y="2848198"/>
            <a:ext cx="720080" cy="527639"/>
          </a:xfrm>
          <a:prstGeom prst="ellipse">
            <a:avLst/>
          </a:prstGeom>
          <a:noFill/>
          <a:ln w="635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9 - TextBox">
            <a:extLst>
              <a:ext uri="{FF2B5EF4-FFF2-40B4-BE49-F238E27FC236}">
                <a16:creationId xmlns:a16="http://schemas.microsoft.com/office/drawing/2014/main" xmlns="" id="{A55C2A08-CD53-40D0-8E68-36274F207FD9}"/>
              </a:ext>
            </a:extLst>
          </p:cNvPr>
          <p:cNvSpPr txBox="1"/>
          <p:nvPr/>
        </p:nvSpPr>
        <p:spPr>
          <a:xfrm>
            <a:off x="214282" y="5621178"/>
            <a:ext cx="882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Ο επεξεργαστής βρίσκεται τοποθετημένος πάνω στην μητρική πλακέτα του Η/Υ.</a:t>
            </a:r>
          </a:p>
        </p:txBody>
      </p:sp>
    </p:spTree>
    <p:extLst>
      <p:ext uri="{BB962C8B-B14F-4D97-AF65-F5344CB8AC3E}">
        <p14:creationId xmlns:p14="http://schemas.microsoft.com/office/powerpoint/2010/main" val="319295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14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259632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μητρική πλακέτα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motherboard)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214282" y="1268760"/>
            <a:ext cx="44297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chemeClr val="bg1"/>
                </a:solidFill>
              </a:rPr>
              <a:t>Σημασία-Λειτουργία της μητρικής πλακέτας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Αποτελεί την μεγαλύτερη πλακέτα μέσα στην Κεντρική Μονάδα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Μάρκες: </a:t>
            </a:r>
            <a:r>
              <a:rPr lang="en-US" dirty="0">
                <a:solidFill>
                  <a:schemeClr val="bg1"/>
                </a:solidFill>
              </a:rPr>
              <a:t>Gigabyte, </a:t>
            </a:r>
            <a:r>
              <a:rPr lang="en-US" dirty="0" err="1">
                <a:solidFill>
                  <a:schemeClr val="bg1"/>
                </a:solidFill>
              </a:rPr>
              <a:t>Asrock</a:t>
            </a:r>
            <a:r>
              <a:rPr lang="en-US" dirty="0">
                <a:solidFill>
                  <a:schemeClr val="bg1"/>
                </a:solidFill>
              </a:rPr>
              <a:t>, ASUS, MSI </a:t>
            </a:r>
            <a:r>
              <a:rPr lang="el-GR" dirty="0">
                <a:solidFill>
                  <a:schemeClr val="bg1"/>
                </a:solidFill>
              </a:rPr>
              <a:t>κ.α.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Όλα τα άλλα εξαρτήματα συνδέονται πάνω σε αυτήν και επικοινωνούν μέσω αυτής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Πάνω της βρίσκεται:</a:t>
            </a:r>
          </a:p>
          <a:p>
            <a:pPr marL="893763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 ο επεξεργαστής (ΚΜΕ)</a:t>
            </a:r>
          </a:p>
          <a:p>
            <a:pPr marL="893763" algn="just">
              <a:buFont typeface="+mj-lt"/>
              <a:buAutoNum type="arabicPeriod"/>
            </a:pPr>
            <a:endParaRPr lang="el-GR" b="1" dirty="0">
              <a:solidFill>
                <a:srgbClr val="FF0000"/>
              </a:solidFill>
            </a:endParaRPr>
          </a:p>
          <a:p>
            <a:pPr marL="893763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η μνήμες </a:t>
            </a:r>
            <a:r>
              <a:rPr lang="en-US" b="1" dirty="0">
                <a:solidFill>
                  <a:srgbClr val="FF0000"/>
                </a:solidFill>
              </a:rPr>
              <a:t>ROM </a:t>
            </a:r>
            <a:r>
              <a:rPr lang="el-GR" b="1" dirty="0">
                <a:solidFill>
                  <a:srgbClr val="FF0000"/>
                </a:solidFill>
              </a:rPr>
              <a:t>και </a:t>
            </a:r>
            <a:r>
              <a:rPr lang="en-US" b="1" dirty="0">
                <a:solidFill>
                  <a:srgbClr val="FF0000"/>
                </a:solidFill>
              </a:rPr>
              <a:t>RAM</a:t>
            </a:r>
            <a:endParaRPr lang="el-GR" b="1" dirty="0">
              <a:solidFill>
                <a:srgbClr val="FF0000"/>
              </a:solidFill>
            </a:endParaRPr>
          </a:p>
          <a:p>
            <a:pPr marL="893763" algn="just">
              <a:buFont typeface="+mj-lt"/>
              <a:buAutoNum type="arabicPeriod"/>
            </a:pPr>
            <a:endParaRPr lang="el-GR" b="1" dirty="0">
              <a:solidFill>
                <a:srgbClr val="FF0000"/>
              </a:solidFill>
            </a:endParaRPr>
          </a:p>
          <a:p>
            <a:pPr marL="893763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η κάρτα γραφικών</a:t>
            </a:r>
            <a:endParaRPr lang="en-US" b="1" dirty="0">
              <a:solidFill>
                <a:srgbClr val="FF0000"/>
              </a:solidFill>
            </a:endParaRPr>
          </a:p>
          <a:p>
            <a:pPr marL="893763" algn="just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893763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Άλλες κάρτες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B94385C-1C9E-4450-8AF7-D820F0DB5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12572"/>
          <a:stretch/>
        </p:blipFill>
        <p:spPr>
          <a:xfrm>
            <a:off x="4644011" y="1119256"/>
            <a:ext cx="4176461" cy="567076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88DB890-1389-4632-9C34-35DE3F7B0E02}"/>
              </a:ext>
            </a:extLst>
          </p:cNvPr>
          <p:cNvSpPr/>
          <p:nvPr/>
        </p:nvSpPr>
        <p:spPr>
          <a:xfrm>
            <a:off x="6516216" y="2492896"/>
            <a:ext cx="936104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xmlns="" id="{7855E8F4-D276-4432-B55C-60A2DC6EACD1}"/>
              </a:ext>
            </a:extLst>
          </p:cNvPr>
          <p:cNvSpPr/>
          <p:nvPr/>
        </p:nvSpPr>
        <p:spPr>
          <a:xfrm>
            <a:off x="7759523" y="1657916"/>
            <a:ext cx="924103" cy="25631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xmlns="" id="{EF54624A-02E6-4FAC-88C0-68ED8B17C591}"/>
              </a:ext>
            </a:extLst>
          </p:cNvPr>
          <p:cNvSpPr/>
          <p:nvPr/>
        </p:nvSpPr>
        <p:spPr>
          <a:xfrm>
            <a:off x="8381254" y="2060848"/>
            <a:ext cx="22319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A302A0B9-336A-4965-BA6A-AB1F5DA09B43}"/>
              </a:ext>
            </a:extLst>
          </p:cNvPr>
          <p:cNvSpPr/>
          <p:nvPr/>
        </p:nvSpPr>
        <p:spPr>
          <a:xfrm>
            <a:off x="5436096" y="4367521"/>
            <a:ext cx="1728192" cy="2664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B86FD2E1-3344-437D-804C-4B3AC3390CBC}"/>
              </a:ext>
            </a:extLst>
          </p:cNvPr>
          <p:cNvSpPr/>
          <p:nvPr/>
        </p:nvSpPr>
        <p:spPr>
          <a:xfrm>
            <a:off x="5337670" y="5004954"/>
            <a:ext cx="1970633" cy="13043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B4908C-8F98-45DC-ADE3-65A03E928DD7}"/>
              </a:ext>
            </a:extLst>
          </p:cNvPr>
          <p:cNvSpPr txBox="1"/>
          <p:nvPr/>
        </p:nvSpPr>
        <p:spPr>
          <a:xfrm>
            <a:off x="7092280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BEECAD-B42C-4040-8DAE-2DDD53F96B75}"/>
              </a:ext>
            </a:extLst>
          </p:cNvPr>
          <p:cNvSpPr txBox="1"/>
          <p:nvPr/>
        </p:nvSpPr>
        <p:spPr>
          <a:xfrm>
            <a:off x="7956376" y="27716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9210E64-7149-456B-B2D0-1965FE703158}"/>
              </a:ext>
            </a:extLst>
          </p:cNvPr>
          <p:cNvSpPr txBox="1"/>
          <p:nvPr/>
        </p:nvSpPr>
        <p:spPr>
          <a:xfrm>
            <a:off x="6732240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AEF5AE-FC54-42A4-829E-A6DA2AF4D16A}"/>
              </a:ext>
            </a:extLst>
          </p:cNvPr>
          <p:cNvSpPr txBox="1"/>
          <p:nvPr/>
        </p:nvSpPr>
        <p:spPr>
          <a:xfrm>
            <a:off x="5940152" y="5517232"/>
            <a:ext cx="216024" cy="37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4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4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14" grpId="0" animBg="1"/>
      <p:bldP spid="2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15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259632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μητρικών καρτών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95536" y="4084037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>
                <a:solidFill>
                  <a:schemeClr val="bg1"/>
                </a:solidFill>
              </a:rPr>
              <a:t>Οι μητρικές κάρτες χωρίζονται στις ακόλουθες κατηγορίες: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Αναλόγως με το </a:t>
            </a:r>
            <a:r>
              <a:rPr lang="el-GR" b="1" dirty="0">
                <a:solidFill>
                  <a:srgbClr val="0000FF"/>
                </a:solidFill>
              </a:rPr>
              <a:t>μέγεθος του κουτιού </a:t>
            </a:r>
            <a:r>
              <a:rPr lang="el-GR" dirty="0">
                <a:solidFill>
                  <a:schemeClr val="bg1"/>
                </a:solidFill>
              </a:rPr>
              <a:t>της κεντρικής μονάδας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Full-ATX, Micro-ATX, Mini-ATX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Αναλόγως με το </a:t>
            </a:r>
            <a:r>
              <a:rPr lang="el-GR" b="1" dirty="0">
                <a:solidFill>
                  <a:srgbClr val="0000FF"/>
                </a:solidFill>
              </a:rPr>
              <a:t>είδος του επεξεργαστή </a:t>
            </a:r>
            <a:r>
              <a:rPr lang="el-GR" dirty="0">
                <a:solidFill>
                  <a:schemeClr val="bg1"/>
                </a:solidFill>
              </a:rPr>
              <a:t>που μπορούν να φιλοξενήσουν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AMD, Intel)</a:t>
            </a:r>
            <a:endParaRPr lang="el-GR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Π.χ. μια μητρική που έχει κατασκευαστεί για επεξεργαστή </a:t>
            </a:r>
            <a:r>
              <a:rPr lang="en-US" dirty="0">
                <a:solidFill>
                  <a:schemeClr val="bg1"/>
                </a:solidFill>
              </a:rPr>
              <a:t>Intel </a:t>
            </a:r>
            <a:r>
              <a:rPr lang="el-GR" dirty="0">
                <a:solidFill>
                  <a:schemeClr val="bg1"/>
                </a:solidFill>
              </a:rPr>
              <a:t>δεν μπορεί να «πάρει» επεξεργαστή </a:t>
            </a:r>
            <a:r>
              <a:rPr lang="en-US" dirty="0">
                <a:solidFill>
                  <a:schemeClr val="bg1"/>
                </a:solidFill>
              </a:rPr>
              <a:t>AMD </a:t>
            </a:r>
            <a:r>
              <a:rPr lang="el-GR" dirty="0">
                <a:solidFill>
                  <a:schemeClr val="bg1"/>
                </a:solidFill>
              </a:rPr>
              <a:t>και αντίστροφα!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1C27974A-8B2B-42B4-BFDF-7B37154AE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" b="3987"/>
          <a:stretch/>
        </p:blipFill>
        <p:spPr>
          <a:xfrm>
            <a:off x="1547664" y="1268760"/>
            <a:ext cx="5852526" cy="2840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6A0BAF-3E26-4261-9EEA-940171A70FD1}"/>
              </a:ext>
            </a:extLst>
          </p:cNvPr>
          <p:cNvSpPr txBox="1"/>
          <p:nvPr/>
        </p:nvSpPr>
        <p:spPr>
          <a:xfrm>
            <a:off x="1743810" y="3832592"/>
            <a:ext cx="18200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Full - ATX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6E319E-B852-424B-A676-5F14C5C8C895}"/>
              </a:ext>
            </a:extLst>
          </p:cNvPr>
          <p:cNvSpPr txBox="1"/>
          <p:nvPr/>
        </p:nvSpPr>
        <p:spPr>
          <a:xfrm>
            <a:off x="3976058" y="3284984"/>
            <a:ext cx="18200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Micro - ATX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FD64B0-FFA5-4965-B2B0-424B7B3B2EB4}"/>
              </a:ext>
            </a:extLst>
          </p:cNvPr>
          <p:cNvSpPr txBox="1"/>
          <p:nvPr/>
        </p:nvSpPr>
        <p:spPr>
          <a:xfrm>
            <a:off x="5868144" y="2636912"/>
            <a:ext cx="15121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Mini - ATX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κύρια μνήμη του Η/Υ</a:t>
            </a: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9A1341AB-2140-4174-BE98-BA8C402C8B31}"/>
              </a:ext>
            </a:extLst>
          </p:cNvPr>
          <p:cNvSpPr txBox="1"/>
          <p:nvPr/>
        </p:nvSpPr>
        <p:spPr>
          <a:xfrm>
            <a:off x="714348" y="4854371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Κύρια Μνήμη  </a:t>
            </a:r>
            <a:r>
              <a:rPr lang="el-GR" dirty="0">
                <a:solidFill>
                  <a:schemeClr val="bg1"/>
                </a:solidFill>
              </a:rPr>
              <a:t>περιλαμβάνει την μνήμη </a:t>
            </a:r>
            <a:r>
              <a:rPr lang="en-US" b="1" dirty="0">
                <a:solidFill>
                  <a:schemeClr val="bg1"/>
                </a:solidFill>
              </a:rPr>
              <a:t>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και τη μνήμη </a:t>
            </a:r>
            <a:r>
              <a:rPr lang="en-US" b="1" dirty="0">
                <a:solidFill>
                  <a:schemeClr val="bg1"/>
                </a:solidFill>
              </a:rPr>
              <a:t>ROM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9" name="15 - Στρογγυλεμένο ορθογώνιο">
            <a:extLst>
              <a:ext uri="{FF2B5EF4-FFF2-40B4-BE49-F238E27FC236}">
                <a16:creationId xmlns:a16="http://schemas.microsoft.com/office/drawing/2014/main" xmlns="" id="{8BB6B39E-BCBA-4B43-8D50-ABC79DD053B2}"/>
              </a:ext>
            </a:extLst>
          </p:cNvPr>
          <p:cNvSpPr/>
          <p:nvPr/>
        </p:nvSpPr>
        <p:spPr>
          <a:xfrm>
            <a:off x="1000100" y="2786058"/>
            <a:ext cx="30003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RAM</a:t>
            </a:r>
            <a:endParaRPr lang="el-GR" sz="4000" b="1"/>
          </a:p>
        </p:txBody>
      </p:sp>
      <p:sp>
        <p:nvSpPr>
          <p:cNvPr id="20" name="16 - Στρογγυλεμένο ορθογώνιο">
            <a:extLst>
              <a:ext uri="{FF2B5EF4-FFF2-40B4-BE49-F238E27FC236}">
                <a16:creationId xmlns:a16="http://schemas.microsoft.com/office/drawing/2014/main" xmlns="" id="{EBE58381-500C-4CF5-BAEE-F5ECC5EDA9A9}"/>
              </a:ext>
            </a:extLst>
          </p:cNvPr>
          <p:cNvSpPr/>
          <p:nvPr/>
        </p:nvSpPr>
        <p:spPr>
          <a:xfrm>
            <a:off x="4786314" y="2786058"/>
            <a:ext cx="30003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ROM</a:t>
            </a:r>
            <a:endParaRPr lang="el-GR" sz="4000" b="1"/>
          </a:p>
        </p:txBody>
      </p:sp>
    </p:spTree>
    <p:extLst>
      <p:ext uri="{BB962C8B-B14F-4D97-AF65-F5344CB8AC3E}">
        <p14:creationId xmlns:p14="http://schemas.microsoft.com/office/powerpoint/2010/main" val="2818996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μνήμη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Η/Υ</a:t>
            </a:r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xmlns="" id="{DD9510E0-A30B-4B09-9C4D-83BB9F1F558D}"/>
              </a:ext>
            </a:extLst>
          </p:cNvPr>
          <p:cNvSpPr txBox="1"/>
          <p:nvPr/>
        </p:nvSpPr>
        <p:spPr>
          <a:xfrm>
            <a:off x="4698363" y="1412776"/>
            <a:ext cx="37620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Είναι ένα </a:t>
            </a:r>
            <a:r>
              <a:rPr lang="el-GR" dirty="0" err="1">
                <a:solidFill>
                  <a:schemeClr val="bg1"/>
                </a:solidFill>
              </a:rPr>
              <a:t>τσιπάκι</a:t>
            </a:r>
            <a:r>
              <a:rPr lang="el-GR" dirty="0">
                <a:solidFill>
                  <a:schemeClr val="bg1"/>
                </a:solidFill>
              </a:rPr>
              <a:t> πάνω στην μητρική πλακέτα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Ο Η/Υ </a:t>
            </a:r>
            <a:r>
              <a:rPr lang="el-GR" b="1" dirty="0">
                <a:solidFill>
                  <a:srgbClr val="FF0000"/>
                </a:solidFill>
              </a:rPr>
              <a:t>δεν ξέρει</a:t>
            </a:r>
            <a:r>
              <a:rPr lang="el-GR" dirty="0">
                <a:solidFill>
                  <a:schemeClr val="bg1"/>
                </a:solidFill>
              </a:rPr>
              <a:t> πως να ξεκινήσει-χρειάζεται εντολές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rgbClr val="FF0000"/>
                </a:solidFill>
              </a:rPr>
              <a:t>Μνήμη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>
                <a:solidFill>
                  <a:srgbClr val="FF0000"/>
                </a:solidFill>
              </a:rPr>
              <a:t>Ο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l-GR" b="1" dirty="0">
                <a:solidFill>
                  <a:srgbClr val="FF0000"/>
                </a:solidFill>
              </a:rPr>
              <a:t> έχει γραμμένες μόνιμα μέσα της </a:t>
            </a:r>
            <a:r>
              <a:rPr lang="el-GR" dirty="0">
                <a:solidFill>
                  <a:schemeClr val="bg1"/>
                </a:solidFill>
              </a:rPr>
              <a:t>τις εντολές που καθοδηγούν τον Η/Υ να ανοίξει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n-US" dirty="0">
                <a:solidFill>
                  <a:schemeClr val="bg1"/>
                </a:solidFill>
              </a:rPr>
              <a:t>ROM </a:t>
            </a:r>
            <a:r>
              <a:rPr lang="el-GR" dirty="0">
                <a:solidFill>
                  <a:schemeClr val="bg1"/>
                </a:solidFill>
              </a:rPr>
              <a:t>δουλεύει </a:t>
            </a:r>
            <a:r>
              <a:rPr lang="el-GR" b="1" dirty="0">
                <a:solidFill>
                  <a:srgbClr val="FF0000"/>
                </a:solidFill>
              </a:rPr>
              <a:t>μέχρι να αρχίσει το Λειτουργικό Σύστημα να «φορτώνεται»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Μόλις ξεκινήσει το Λειτουργικό Σύστημα, η </a:t>
            </a:r>
            <a:r>
              <a:rPr lang="en-US" dirty="0">
                <a:solidFill>
                  <a:schemeClr val="bg1"/>
                </a:solidFill>
              </a:rPr>
              <a:t>ROM</a:t>
            </a:r>
            <a:r>
              <a:rPr lang="el-GR" dirty="0">
                <a:solidFill>
                  <a:schemeClr val="bg1"/>
                </a:solidFill>
              </a:rPr>
              <a:t> σταματά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να λειτουργεί και δίνει την θέση της στην </a:t>
            </a:r>
            <a:r>
              <a:rPr lang="en-US" dirty="0">
                <a:solidFill>
                  <a:schemeClr val="bg1"/>
                </a:solidFill>
              </a:rPr>
              <a:t>RAM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4" name="Picture 4" descr="rom">
            <a:extLst>
              <a:ext uri="{FF2B5EF4-FFF2-40B4-BE49-F238E27FC236}">
                <a16:creationId xmlns:a16="http://schemas.microsoft.com/office/drawing/2014/main" xmlns="" id="{05B60C87-B4AC-4BE4-A6D0-A0AF4248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1267" y="2255774"/>
            <a:ext cx="3857652" cy="2286016"/>
          </a:xfrm>
          <a:prstGeom prst="roundRect">
            <a:avLst/>
          </a:prstGeom>
          <a:noFill/>
          <a:ln w="9525">
            <a:noFill/>
            <a:miter lim="8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5A166A-259C-4332-A8A1-7910EE289065}"/>
              </a:ext>
            </a:extLst>
          </p:cNvPr>
          <p:cNvSpPr txBox="1"/>
          <p:nvPr/>
        </p:nvSpPr>
        <p:spPr>
          <a:xfrm>
            <a:off x="683568" y="4797152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FF"/>
                </a:solidFill>
              </a:rPr>
              <a:t>Αν χαλάσει η μνήμη </a:t>
            </a:r>
            <a:r>
              <a:rPr lang="en-US" sz="2800" b="1" dirty="0">
                <a:solidFill>
                  <a:srgbClr val="0000FF"/>
                </a:solidFill>
              </a:rPr>
              <a:t>ROM </a:t>
            </a:r>
            <a:r>
              <a:rPr lang="el-GR" sz="2800" b="1" dirty="0">
                <a:solidFill>
                  <a:srgbClr val="0000FF"/>
                </a:solidFill>
              </a:rPr>
              <a:t>ο ΗΥ δεν μπορεί να ανοίξει !!!</a:t>
            </a:r>
          </a:p>
        </p:txBody>
      </p:sp>
    </p:spTree>
    <p:extLst>
      <p:ext uri="{BB962C8B-B14F-4D97-AF65-F5344CB8AC3E}">
        <p14:creationId xmlns:p14="http://schemas.microsoft.com/office/powerpoint/2010/main" val="4037297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μνήμη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Η/Υ</a:t>
            </a:r>
          </a:p>
        </p:txBody>
      </p:sp>
      <p:pic>
        <p:nvPicPr>
          <p:cNvPr id="12" name="Picture 12" descr="http://www.axd.gr/images/drr-1.gif">
            <a:extLst>
              <a:ext uri="{FF2B5EF4-FFF2-40B4-BE49-F238E27FC236}">
                <a16:creationId xmlns:a16="http://schemas.microsoft.com/office/drawing/2014/main" xmlns="" id="{A62E1788-59AF-425A-AF40-D6FE34A8B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03" b="-72"/>
          <a:stretch/>
        </p:blipFill>
        <p:spPr bwMode="auto">
          <a:xfrm rot="18899018">
            <a:off x="1225828" y="554936"/>
            <a:ext cx="2504111" cy="2163737"/>
          </a:xfrm>
          <a:prstGeom prst="rect">
            <a:avLst/>
          </a:prstGeom>
          <a:noFill/>
        </p:spPr>
      </p:pic>
      <p:sp>
        <p:nvSpPr>
          <p:cNvPr id="9" name="9 - TextBox">
            <a:extLst>
              <a:ext uri="{FF2B5EF4-FFF2-40B4-BE49-F238E27FC236}">
                <a16:creationId xmlns:a16="http://schemas.microsoft.com/office/drawing/2014/main" xmlns="" id="{3050BA3D-EC08-447F-B831-A0C59F2526D0}"/>
              </a:ext>
            </a:extLst>
          </p:cNvPr>
          <p:cNvSpPr txBox="1"/>
          <p:nvPr/>
        </p:nvSpPr>
        <p:spPr>
          <a:xfrm>
            <a:off x="5286379" y="1484784"/>
            <a:ext cx="35496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Μνήμη </a:t>
            </a:r>
            <a:r>
              <a:rPr lang="en-US" b="1" dirty="0">
                <a:solidFill>
                  <a:schemeClr val="bg1"/>
                </a:solidFill>
              </a:rPr>
              <a:t>RAM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είναι σε μορφή μικρής κάρτας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τοποθετείται πάνω στη μητρική πλακέτα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έχει συγκεκριμένη χωρητικότητα (</a:t>
            </a:r>
            <a:r>
              <a:rPr lang="en-US" dirty="0">
                <a:solidFill>
                  <a:schemeClr val="bg1"/>
                </a:solidFill>
              </a:rPr>
              <a:t>GB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Όσο περισσότερη μνήμη </a:t>
            </a:r>
            <a:r>
              <a:rPr lang="en-US" dirty="0">
                <a:solidFill>
                  <a:schemeClr val="bg1"/>
                </a:solidFill>
              </a:rPr>
              <a:t>RAM </a:t>
            </a:r>
            <a:r>
              <a:rPr lang="el-GR" dirty="0">
                <a:solidFill>
                  <a:schemeClr val="bg1"/>
                </a:solidFill>
              </a:rPr>
              <a:t>τόσο πιο γρήγορος ένας Η/Υ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Είναι πολύ γρήγορη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Επειδή είναι πολύ γρήγορη χρησιμοποιείται όση ώρα δουλεύει ο Η/Υ για να «φορτώνει» αρχεία και προγράμματα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CE4C2FFB-D7CB-4915-BD67-06C22FDFD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12572"/>
          <a:stretch/>
        </p:blipFill>
        <p:spPr>
          <a:xfrm>
            <a:off x="1109171" y="2282803"/>
            <a:ext cx="2581425" cy="3505039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FD68C99A-716C-48D4-8916-97A53BEE7AD5}"/>
              </a:ext>
            </a:extLst>
          </p:cNvPr>
          <p:cNvSpPr/>
          <p:nvPr/>
        </p:nvSpPr>
        <p:spPr>
          <a:xfrm>
            <a:off x="2965782" y="2564904"/>
            <a:ext cx="576064" cy="17281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D22067-6E2F-481E-B30D-87170C871D5E}"/>
              </a:ext>
            </a:extLst>
          </p:cNvPr>
          <p:cNvSpPr txBox="1"/>
          <p:nvPr/>
        </p:nvSpPr>
        <p:spPr>
          <a:xfrm>
            <a:off x="214282" y="5650073"/>
            <a:ext cx="529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FF"/>
                </a:solidFill>
              </a:rPr>
              <a:t>Αν σβήσει απότομα ο Η/Υ η  </a:t>
            </a:r>
            <a:r>
              <a:rPr lang="en-US" sz="2800" b="1" dirty="0">
                <a:solidFill>
                  <a:srgbClr val="0000FF"/>
                </a:solidFill>
              </a:rPr>
              <a:t>R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en-US" sz="2800" b="1" dirty="0">
                <a:solidFill>
                  <a:srgbClr val="0000FF"/>
                </a:solidFill>
              </a:rPr>
              <a:t>M </a:t>
            </a:r>
            <a:r>
              <a:rPr lang="el-GR" sz="2800" b="1" dirty="0">
                <a:solidFill>
                  <a:srgbClr val="0000FF"/>
                </a:solidFill>
              </a:rPr>
              <a:t>χάνει όλα τα δεδομένα της!</a:t>
            </a:r>
          </a:p>
        </p:txBody>
      </p:sp>
    </p:spTree>
    <p:extLst>
      <p:ext uri="{BB962C8B-B14F-4D97-AF65-F5344CB8AC3E}">
        <p14:creationId xmlns:p14="http://schemas.microsoft.com/office/powerpoint/2010/main" val="361314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67B7EFC-C877-4FB5-B056-2CCAF2CF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8" y="1414474"/>
            <a:ext cx="8874384" cy="4990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5868144" y="516908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Όλα ξεκινούν μόλις πατήσουμε το κουμπί έναρξης του Η/Υ…</a:t>
            </a:r>
          </a:p>
        </p:txBody>
      </p:sp>
    </p:spTree>
    <p:extLst>
      <p:ext uri="{BB962C8B-B14F-4D97-AF65-F5344CB8AC3E}">
        <p14:creationId xmlns:p14="http://schemas.microsoft.com/office/powerpoint/2010/main" val="246347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2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11247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 (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PC case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ή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tower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8" name="Picture 2" descr="http://images03.olx.gr/ui/4/21/94/73091794_1---.png">
            <a:extLst>
              <a:ext uri="{FF2B5EF4-FFF2-40B4-BE49-F238E27FC236}">
                <a16:creationId xmlns:a16="http://schemas.microsoft.com/office/drawing/2014/main" xmlns="" id="{D7C57C15-5A43-414D-94C0-1FCB1F9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0" y="2063539"/>
            <a:ext cx="3522861" cy="3522861"/>
          </a:xfrm>
          <a:prstGeom prst="rect">
            <a:avLst/>
          </a:prstGeom>
          <a:noFill/>
        </p:spPr>
      </p:pic>
      <p:sp>
        <p:nvSpPr>
          <p:cNvPr id="20" name="9 - TextBox">
            <a:extLst>
              <a:ext uri="{FF2B5EF4-FFF2-40B4-BE49-F238E27FC236}">
                <a16:creationId xmlns:a16="http://schemas.microsoft.com/office/drawing/2014/main" xmlns="" id="{06D35719-7782-483E-A396-04FB2D099543}"/>
              </a:ext>
            </a:extLst>
          </p:cNvPr>
          <p:cNvSpPr txBox="1"/>
          <p:nvPr/>
        </p:nvSpPr>
        <p:spPr>
          <a:xfrm>
            <a:off x="588096" y="2461016"/>
            <a:ext cx="4992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</a:rPr>
              <a:t>Κεντρική Μονάδα</a:t>
            </a:r>
            <a:r>
              <a:rPr lang="en-US" sz="2400" b="1" dirty="0">
                <a:solidFill>
                  <a:srgbClr val="FF0000"/>
                </a:solidFill>
              </a:rPr>
              <a:t> (tower-pc case)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ονομάζουμε το κουτί μέσα στο οποίο βρίσκονται όλα τα βασικά εξαρτήματα του υπολογιστή.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Η Κεντρική Μονάδα συχνά αποκαλείται και </a:t>
            </a:r>
            <a:r>
              <a:rPr lang="el-GR" sz="2400" b="1" dirty="0">
                <a:solidFill>
                  <a:srgbClr val="FF0000"/>
                </a:solidFill>
              </a:rPr>
              <a:t>πύργος</a:t>
            </a:r>
            <a:r>
              <a:rPr lang="el-GR" sz="2400" dirty="0">
                <a:solidFill>
                  <a:schemeClr val="bg1"/>
                </a:solidFill>
              </a:rPr>
              <a:t> ή </a:t>
            </a:r>
            <a:r>
              <a:rPr lang="el-GR" sz="2400" b="1" dirty="0">
                <a:solidFill>
                  <a:srgbClr val="FF0000"/>
                </a:solidFill>
              </a:rPr>
              <a:t>κουτί</a:t>
            </a:r>
            <a:r>
              <a:rPr lang="el-GR" sz="2400" dirty="0">
                <a:solidFill>
                  <a:schemeClr val="bg1"/>
                </a:solidFill>
              </a:rPr>
              <a:t> του Η/Υ</a:t>
            </a: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EDA2A69-9630-4250-9AA3-CD025E9ED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1338249"/>
            <a:ext cx="8795865" cy="5367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6090355" y="2287622"/>
            <a:ext cx="2586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FFFF00"/>
                </a:solidFill>
              </a:rPr>
              <a:t>Στην συνέχεια αναλαμβάνει η </a:t>
            </a:r>
            <a:r>
              <a:rPr lang="en-US" sz="2400" b="1" dirty="0">
                <a:solidFill>
                  <a:srgbClr val="FFFF00"/>
                </a:solidFill>
              </a:rPr>
              <a:t>ROM </a:t>
            </a:r>
            <a:r>
              <a:rPr lang="el-GR" sz="2400" b="1" dirty="0">
                <a:solidFill>
                  <a:srgbClr val="FFFF00"/>
                </a:solidFill>
              </a:rPr>
              <a:t>να κατευθύνει τον Η/Υ «πώς να ανοίξει» δίνοντας του τις πρώτες εντολές…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xmlns="" id="{64FB5278-C068-4770-8AD4-2253BA28B8F9}"/>
              </a:ext>
            </a:extLst>
          </p:cNvPr>
          <p:cNvSpPr/>
          <p:nvPr/>
        </p:nvSpPr>
        <p:spPr>
          <a:xfrm>
            <a:off x="107504" y="2287622"/>
            <a:ext cx="5699521" cy="237626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22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66573D5-C6E2-4623-B903-91DBE7E8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24"/>
            <a:ext cx="9144000" cy="5570076"/>
          </a:xfrm>
          <a:prstGeom prst="rect">
            <a:avLst/>
          </a:prstGeom>
        </p:spPr>
      </p:pic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214282" y="1844824"/>
            <a:ext cx="84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Μόλις γίνει αυτό, σταματά η </a:t>
            </a:r>
            <a:r>
              <a:rPr lang="en-US" sz="2400" b="1" dirty="0"/>
              <a:t>ROM </a:t>
            </a:r>
            <a:r>
              <a:rPr lang="el-GR" sz="2400" b="1" dirty="0"/>
              <a:t>και ξεκινά η </a:t>
            </a:r>
            <a:r>
              <a:rPr lang="en-US" sz="2400" b="1" dirty="0"/>
              <a:t>RAM…</a:t>
            </a:r>
          </a:p>
          <a:p>
            <a:pPr algn="ctr"/>
            <a:r>
              <a:rPr lang="el-GR" sz="2400" b="1" dirty="0"/>
              <a:t>Εκείνη την στιγμή αρχίζει και φορτώνει το λειτουργικό Σύστημα!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xmlns="" id="{64FB5278-C068-4770-8AD4-2253BA28B8F9}"/>
              </a:ext>
            </a:extLst>
          </p:cNvPr>
          <p:cNvSpPr/>
          <p:nvPr/>
        </p:nvSpPr>
        <p:spPr>
          <a:xfrm>
            <a:off x="3203848" y="3193812"/>
            <a:ext cx="2742491" cy="237626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70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F606AC7-EE0A-45A4-B42E-36E784FF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7925"/>
            <a:ext cx="9062924" cy="5436434"/>
          </a:xfrm>
          <a:prstGeom prst="rect">
            <a:avLst/>
          </a:prstGeom>
        </p:spPr>
      </p:pic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214282" y="1340768"/>
            <a:ext cx="8822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Όση ώρα έχουμε τον Η/Υ ανοιχτό, χρησιμοποιείται η </a:t>
            </a:r>
            <a:r>
              <a:rPr lang="en-US" sz="2400" b="1" dirty="0"/>
              <a:t>RAM…</a:t>
            </a:r>
          </a:p>
          <a:p>
            <a:pPr algn="ctr"/>
            <a:r>
              <a:rPr lang="el-GR" sz="2400" b="1" dirty="0"/>
              <a:t>…επειδή φορτώνει γρήγορα τα προγράμματα και τα αρχεία!</a:t>
            </a:r>
          </a:p>
        </p:txBody>
      </p:sp>
    </p:spTree>
    <p:extLst>
      <p:ext uri="{BB962C8B-B14F-4D97-AF65-F5344CB8AC3E}">
        <p14:creationId xmlns:p14="http://schemas.microsoft.com/office/powerpoint/2010/main" val="287228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FE71A63-8561-4A03-94FA-253F0025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" y="1643062"/>
            <a:ext cx="9144000" cy="5143500"/>
          </a:xfrm>
          <a:prstGeom prst="rect">
            <a:avLst/>
          </a:prstGeom>
        </p:spPr>
      </p:pic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214282" y="1916832"/>
            <a:ext cx="882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Όταν τερματίσουμε τον Η/Υ, η </a:t>
            </a:r>
            <a:r>
              <a:rPr lang="en-US" sz="2400" b="1" dirty="0"/>
              <a:t>RAM</a:t>
            </a:r>
            <a:r>
              <a:rPr lang="el-GR" sz="2400" b="1" dirty="0"/>
              <a:t> χρειάζεται κάποιο χρόνο για να αδειάσει πλήρως κλείνοντας πιθανά ανοιχτά προγράμματα και αρχεία που ήταν φορτωμένα-ανοιγμένα σε αυτήν!</a:t>
            </a:r>
          </a:p>
        </p:txBody>
      </p:sp>
    </p:spTree>
    <p:extLst>
      <p:ext uri="{BB962C8B-B14F-4D97-AF65-F5344CB8AC3E}">
        <p14:creationId xmlns:p14="http://schemas.microsoft.com/office/powerpoint/2010/main" val="1645397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η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ROM…</a:t>
            </a:r>
            <a:endParaRPr lang="el-G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67B7EFC-C877-4FB5-B056-2CCAF2CF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8" y="1414474"/>
            <a:ext cx="8874384" cy="4990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FC8326-8AB4-497C-BC6D-CF38D28F5912}"/>
              </a:ext>
            </a:extLst>
          </p:cNvPr>
          <p:cNvSpPr txBox="1"/>
          <p:nvPr/>
        </p:nvSpPr>
        <p:spPr>
          <a:xfrm>
            <a:off x="5436096" y="563163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 ξανά απ’ την αρχή…!</a:t>
            </a:r>
          </a:p>
        </p:txBody>
      </p:sp>
    </p:spTree>
    <p:extLst>
      <p:ext uri="{BB962C8B-B14F-4D97-AF65-F5344CB8AC3E}">
        <p14:creationId xmlns:p14="http://schemas.microsoft.com/office/powerpoint/2010/main" val="54187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9615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Σκληροί Δίσκοι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Hard Drive)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107504" y="1757715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Ο σκληρός δίσκος αποτελεί το κύριο αποθηκευτικό μέσο μιας Κεντρικής Μονάδας. Μέσα του είναι αποθηκευμένα όλα τα προγράμματα του Η/Υ (και το Λειτουργικό Σύστημα) καθώς επίσης και όλα μας τα αρχεία.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Κατά την λειτουργία του Η/Υ τα προγράμματα και τα αρχεία που ανοίγουμε φορτώνονται από τον σκληρό δίσκο στην γρήγορη μνήμη </a:t>
            </a:r>
            <a:r>
              <a:rPr lang="en-US" dirty="0">
                <a:solidFill>
                  <a:schemeClr val="bg1"/>
                </a:solidFill>
              </a:rPr>
              <a:t>RAM </a:t>
            </a:r>
            <a:r>
              <a:rPr lang="el-GR" dirty="0">
                <a:solidFill>
                  <a:schemeClr val="bg1"/>
                </a:solidFill>
              </a:rPr>
              <a:t>και όταν τα κλείνουμε επιστρέφουν στον σκληρό δίσκο.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Υπάρχουν 3 είδη σκληρών δίσκων: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Δίσκοι </a:t>
            </a:r>
            <a:r>
              <a:rPr lang="en-US" dirty="0">
                <a:solidFill>
                  <a:schemeClr val="bg1"/>
                </a:solidFill>
              </a:rPr>
              <a:t>HDD</a:t>
            </a:r>
          </a:p>
          <a:p>
            <a:pPr marL="342900" indent="-342900" algn="just">
              <a:buFont typeface="+mj-lt"/>
              <a:buAutoNum type="arabicPeriod"/>
            </a:pPr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Δίσκοι </a:t>
            </a:r>
            <a:r>
              <a:rPr lang="en-US" dirty="0">
                <a:solidFill>
                  <a:schemeClr val="bg1"/>
                </a:solidFill>
              </a:rPr>
              <a:t>SSD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Δίσκοι </a:t>
            </a:r>
            <a:r>
              <a:rPr lang="en-US" dirty="0" err="1">
                <a:solidFill>
                  <a:schemeClr val="bg1"/>
                </a:solidFill>
              </a:rPr>
              <a:t>NvMe</a:t>
            </a:r>
            <a:r>
              <a:rPr lang="el-GR" dirty="0">
                <a:solidFill>
                  <a:schemeClr val="bg1"/>
                </a:solidFill>
              </a:rPr>
              <a:t> Μ.2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F998BC2B-58EF-4D7E-8590-3D03B215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1"/>
          <a:stretch/>
        </p:blipFill>
        <p:spPr>
          <a:xfrm rot="16200000">
            <a:off x="5153821" y="3483588"/>
            <a:ext cx="1008112" cy="134025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43137959-2839-4D21-8725-623AC13C3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6" t="19244" r="20347"/>
          <a:stretch/>
        </p:blipFill>
        <p:spPr>
          <a:xfrm rot="5400000">
            <a:off x="5159549" y="4341826"/>
            <a:ext cx="1224136" cy="182317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E03FFBCC-BB20-4829-9DCE-FB3D3EB88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8" t="37422"/>
          <a:stretch/>
        </p:blipFill>
        <p:spPr>
          <a:xfrm rot="16200000">
            <a:off x="5462510" y="5468198"/>
            <a:ext cx="618215" cy="1412776"/>
          </a:xfrm>
          <a:prstGeom prst="rect">
            <a:avLst/>
          </a:prstGeom>
        </p:spPr>
      </p:pic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xmlns="" id="{D4F0A553-FA53-4EE9-9840-C565C5F77A00}"/>
              </a:ext>
            </a:extLst>
          </p:cNvPr>
          <p:cNvSpPr/>
          <p:nvPr/>
        </p:nvSpPr>
        <p:spPr>
          <a:xfrm rot="21037736">
            <a:off x="3037832" y="4496409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xmlns="" id="{B374B6F4-16BC-44A1-A1B3-F93CCA85A574}"/>
              </a:ext>
            </a:extLst>
          </p:cNvPr>
          <p:cNvSpPr/>
          <p:nvPr/>
        </p:nvSpPr>
        <p:spPr>
          <a:xfrm>
            <a:off x="3063596" y="5226269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xmlns="" id="{0F1FCA51-F216-4837-97B1-3C51A0A2EA78}"/>
              </a:ext>
            </a:extLst>
          </p:cNvPr>
          <p:cNvSpPr/>
          <p:nvPr/>
        </p:nvSpPr>
        <p:spPr>
          <a:xfrm rot="512518">
            <a:off x="3061429" y="5910045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E09EF7-2590-4D6C-A1D6-31758C6C1760}"/>
              </a:ext>
            </a:extLst>
          </p:cNvPr>
          <p:cNvSpPr txBox="1"/>
          <p:nvPr/>
        </p:nvSpPr>
        <p:spPr>
          <a:xfrm>
            <a:off x="7092280" y="3861048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Toshiba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WD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Samsung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Seagate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Adata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Corsair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Kingston</a:t>
            </a:r>
          </a:p>
          <a:p>
            <a:pPr algn="ctr"/>
            <a:r>
              <a:rPr lang="el-GR" b="1" dirty="0">
                <a:solidFill>
                  <a:srgbClr val="0000FF"/>
                </a:solidFill>
              </a:rPr>
              <a:t>κ.α.</a:t>
            </a:r>
          </a:p>
        </p:txBody>
      </p:sp>
    </p:spTree>
    <p:extLst>
      <p:ext uri="{BB962C8B-B14F-4D97-AF65-F5344CB8AC3E}">
        <p14:creationId xmlns:p14="http://schemas.microsoft.com/office/powerpoint/2010/main" val="116414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8031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Δίσκοι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HDD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179838" y="1214750"/>
            <a:ext cx="5072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Έχουν μαγνητικούς δίσκους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και κεφαλές ανάγνωσης (μηχανικά μέρη)</a:t>
            </a:r>
          </a:p>
          <a:p>
            <a:pPr algn="just"/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Κάνουν λίγο θόρυβο κατά την λειτουργία τους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Χαμηλές ταχύτητες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Μεγάλη χωρητικότητα</a:t>
            </a:r>
            <a:r>
              <a:rPr lang="en-US" b="1" dirty="0">
                <a:solidFill>
                  <a:srgbClr val="008000"/>
                </a:solidFill>
              </a:rPr>
              <a:t> (500Gbyte-12 Terabyte)</a:t>
            </a:r>
            <a:endParaRPr lang="el-GR" b="1" dirty="0">
              <a:solidFill>
                <a:srgbClr val="008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Φθηνοί </a:t>
            </a:r>
            <a:r>
              <a:rPr lang="en-US" b="1" dirty="0">
                <a:solidFill>
                  <a:srgbClr val="008000"/>
                </a:solidFill>
              </a:rPr>
              <a:t>(500GB = 30 €</a:t>
            </a:r>
            <a:r>
              <a:rPr lang="el-GR" b="1" dirty="0">
                <a:solidFill>
                  <a:srgbClr val="00800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Χαμηλό</a:t>
            </a:r>
            <a:r>
              <a:rPr lang="en-US" b="1" dirty="0">
                <a:solidFill>
                  <a:srgbClr val="008000"/>
                </a:solidFill>
              </a:rPr>
              <a:t> €/GB</a:t>
            </a:r>
            <a:r>
              <a:rPr lang="el-GR" b="1" dirty="0">
                <a:solidFill>
                  <a:srgbClr val="008000"/>
                </a:solidFill>
              </a:rPr>
              <a:t>,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l-GR" b="1" dirty="0">
                <a:solidFill>
                  <a:srgbClr val="008000"/>
                </a:solidFill>
              </a:rPr>
              <a:t>5</a:t>
            </a:r>
            <a:r>
              <a:rPr lang="en-US" b="1" dirty="0">
                <a:solidFill>
                  <a:srgbClr val="008000"/>
                </a:solidFill>
              </a:rPr>
              <a:t> cent / 1GB)</a:t>
            </a:r>
            <a:endParaRPr lang="el-GR" b="1" dirty="0">
              <a:solidFill>
                <a:srgbClr val="008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8723CAA-788D-436B-B008-7DE6C4313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57" y="1820697"/>
            <a:ext cx="2298437" cy="18100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1220CAE-EF99-4BE6-AEA0-AB114B939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4" y="3844515"/>
            <a:ext cx="3936959" cy="2622454"/>
          </a:xfrm>
          <a:prstGeom prst="rect">
            <a:avLst/>
          </a:prstGeom>
        </p:spPr>
      </p:pic>
      <p:sp>
        <p:nvSpPr>
          <p:cNvPr id="19" name="Οβάλ 18">
            <a:extLst>
              <a:ext uri="{FF2B5EF4-FFF2-40B4-BE49-F238E27FC236}">
                <a16:creationId xmlns:a16="http://schemas.microsoft.com/office/drawing/2014/main" xmlns="" id="{5A936BCB-B384-4BD0-AB6B-2F05C103B444}"/>
              </a:ext>
            </a:extLst>
          </p:cNvPr>
          <p:cNvSpPr/>
          <p:nvPr/>
        </p:nvSpPr>
        <p:spPr>
          <a:xfrm>
            <a:off x="5440481" y="4167931"/>
            <a:ext cx="3096344" cy="1530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xmlns="" id="{D4F0A553-FA53-4EE9-9840-C565C5F77A00}"/>
              </a:ext>
            </a:extLst>
          </p:cNvPr>
          <p:cNvSpPr/>
          <p:nvPr/>
        </p:nvSpPr>
        <p:spPr>
          <a:xfrm rot="2942762">
            <a:off x="7310364" y="1908714"/>
            <a:ext cx="689070" cy="786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AF3925-66A6-40FB-935B-2C7D1910C97A}"/>
              </a:ext>
            </a:extLst>
          </p:cNvPr>
          <p:cNvSpPr txBox="1"/>
          <p:nvPr/>
        </p:nvSpPr>
        <p:spPr>
          <a:xfrm>
            <a:off x="6742314" y="1071931"/>
            <a:ext cx="131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Μαγνητικοί Δίσκοι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B03BF2-1C56-4436-B58F-F027261A15A0}"/>
              </a:ext>
            </a:extLst>
          </p:cNvPr>
          <p:cNvSpPr txBox="1"/>
          <p:nvPr/>
        </p:nvSpPr>
        <p:spPr>
          <a:xfrm>
            <a:off x="3495444" y="5155742"/>
            <a:ext cx="131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Κεφαλές Ανάγνωσης</a:t>
            </a:r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xmlns="" id="{0F1FCA51-F216-4837-97B1-3C51A0A2EA78}"/>
              </a:ext>
            </a:extLst>
          </p:cNvPr>
          <p:cNvSpPr/>
          <p:nvPr/>
        </p:nvSpPr>
        <p:spPr>
          <a:xfrm rot="21249743">
            <a:off x="4557050" y="4908375"/>
            <a:ext cx="1567722" cy="2140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15F042-EE49-46A7-86B1-4EF54298BEF9}"/>
              </a:ext>
            </a:extLst>
          </p:cNvPr>
          <p:cNvSpPr txBox="1"/>
          <p:nvPr/>
        </p:nvSpPr>
        <p:spPr>
          <a:xfrm>
            <a:off x="308188" y="5114947"/>
            <a:ext cx="265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Δείτε εδώ</a:t>
            </a:r>
            <a:r>
              <a:rPr lang="en-US" sz="2400" b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</a:t>
            </a:r>
            <a:endParaRPr lang="el-GR" sz="2400" b="1" u="sng" dirty="0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l-GR" sz="2400" b="1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Λειτουργία </a:t>
            </a:r>
            <a:r>
              <a:rPr lang="en-US" sz="2400" b="1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HDD</a:t>
            </a:r>
            <a:endParaRPr lang="el-GR" sz="2400" b="1" dirty="0">
              <a:solidFill>
                <a:srgbClr val="0000FF"/>
              </a:solidFill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D4E76DD8-4BED-452B-BD0A-C8D2576C05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1"/>
          <a:stretch/>
        </p:blipFill>
        <p:spPr>
          <a:xfrm>
            <a:off x="5293499" y="1546931"/>
            <a:ext cx="1343933" cy="17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7" grpId="0"/>
      <p:bldP spid="20" grpId="0"/>
      <p:bldP spid="29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8031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Δίσκοι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HDD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5496" y="1501195"/>
            <a:ext cx="4680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Μεγέθη: 2,5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laptop)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και </a:t>
            </a:r>
            <a:r>
              <a:rPr lang="en-US" b="1" dirty="0">
                <a:solidFill>
                  <a:schemeClr val="bg1"/>
                </a:solidFill>
              </a:rPr>
              <a:t>3,5”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Τοποθετούνται σε ειδικές θέσεις μέσα στο κουτί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EEA5E3B-5963-4A12-A2FF-4A1E43C7B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44" y="1501195"/>
            <a:ext cx="3398913" cy="249554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B9F6F69E-01F4-42E6-8941-510FE6F1A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b="24942"/>
          <a:stretch/>
        </p:blipFill>
        <p:spPr>
          <a:xfrm>
            <a:off x="313240" y="3996742"/>
            <a:ext cx="3735908" cy="210045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5E6FF3A4-1768-4F29-94E8-6880A6D7C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92" y="3932163"/>
            <a:ext cx="4277556" cy="2406125"/>
          </a:xfrm>
          <a:prstGeom prst="rect">
            <a:avLst/>
          </a:prstGeom>
        </p:spPr>
      </p:pic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xmlns="" id="{0F1FCA51-F216-4837-97B1-3C51A0A2EA78}"/>
              </a:ext>
            </a:extLst>
          </p:cNvPr>
          <p:cNvSpPr/>
          <p:nvPr/>
        </p:nvSpPr>
        <p:spPr>
          <a:xfrm rot="11402311">
            <a:off x="7093597" y="4896469"/>
            <a:ext cx="87260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xmlns="" id="{64B5EEAB-35FF-4C35-A09E-D804ACCFC4A3}"/>
              </a:ext>
            </a:extLst>
          </p:cNvPr>
          <p:cNvSpPr/>
          <p:nvPr/>
        </p:nvSpPr>
        <p:spPr>
          <a:xfrm rot="11402311">
            <a:off x="6801554" y="5323802"/>
            <a:ext cx="87260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xmlns="" id="{915D95A5-5286-40AC-B989-36037AE90C45}"/>
              </a:ext>
            </a:extLst>
          </p:cNvPr>
          <p:cNvSpPr/>
          <p:nvPr/>
        </p:nvSpPr>
        <p:spPr>
          <a:xfrm rot="11402311">
            <a:off x="2012634" y="5080002"/>
            <a:ext cx="87260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xmlns="" id="{68FB793F-1A8D-4258-9725-0BC659998CF5}"/>
              </a:ext>
            </a:extLst>
          </p:cNvPr>
          <p:cNvSpPr/>
          <p:nvPr/>
        </p:nvSpPr>
        <p:spPr>
          <a:xfrm rot="11402311">
            <a:off x="2045902" y="5611834"/>
            <a:ext cx="87260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287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70992" y="734714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8031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Δίσκοι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SSD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179838" y="1441807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Δεν έχουν μηχανικά μέρη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l-GR" b="1" dirty="0">
                <a:solidFill>
                  <a:srgbClr val="008000"/>
                </a:solidFill>
              </a:rPr>
              <a:t>έχει </a:t>
            </a:r>
            <a:r>
              <a:rPr lang="el-GR" b="1" dirty="0" err="1">
                <a:solidFill>
                  <a:srgbClr val="008000"/>
                </a:solidFill>
              </a:rPr>
              <a:t>τσιπάκια</a:t>
            </a:r>
            <a:r>
              <a:rPr lang="en-US" b="1" dirty="0">
                <a:solidFill>
                  <a:srgbClr val="00800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8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l-GR" b="1" dirty="0">
                <a:solidFill>
                  <a:srgbClr val="008000"/>
                </a:solidFill>
              </a:rPr>
              <a:t>θόρυβοι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Μεγάλη χωρητικότητα</a:t>
            </a:r>
            <a:r>
              <a:rPr lang="en-US" b="1" dirty="0">
                <a:solidFill>
                  <a:srgbClr val="008000"/>
                </a:solidFill>
              </a:rPr>
              <a:t> (128Gbyte-8 Terabyte)</a:t>
            </a:r>
            <a:endParaRPr lang="el-GR" b="1" dirty="0">
              <a:solidFill>
                <a:srgbClr val="008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l-GR" b="1" dirty="0" err="1">
                <a:solidFill>
                  <a:srgbClr val="FF0000"/>
                </a:solidFill>
              </a:rPr>
              <a:t>κριβοί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(500GB = 60 €</a:t>
            </a:r>
            <a:r>
              <a:rPr lang="el-GR" b="1" dirty="0">
                <a:solidFill>
                  <a:srgbClr val="FF000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Υψηλό </a:t>
            </a:r>
            <a:r>
              <a:rPr lang="en-US" b="1" dirty="0">
                <a:solidFill>
                  <a:srgbClr val="FF0000"/>
                </a:solidFill>
              </a:rPr>
              <a:t>€/GB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(15 cent / 1GB)</a:t>
            </a:r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Υψηλές ταχύτητες (500 </a:t>
            </a:r>
            <a:r>
              <a:rPr lang="en-US" b="1" dirty="0">
                <a:solidFill>
                  <a:srgbClr val="008000"/>
                </a:solidFill>
              </a:rPr>
              <a:t>Mb/s)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A184AAB-DCA4-4C81-BBF0-03DDB4AAB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5984"/>
          <a:stretch/>
        </p:blipFill>
        <p:spPr>
          <a:xfrm>
            <a:off x="755576" y="4789735"/>
            <a:ext cx="3313889" cy="167462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05E9DEF-5824-416E-A9CD-E3141B79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27" y="1550986"/>
            <a:ext cx="3713550" cy="24757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8CC0E5D-E8FE-4955-8570-575935456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9" y="4441829"/>
            <a:ext cx="3537806" cy="20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8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41611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8031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Δίσκοι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NVMe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Μ.2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(SSD)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179838" y="1441807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Δεν έχουν μηχανικά μέρη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l-GR" b="1" dirty="0" err="1">
                <a:solidFill>
                  <a:srgbClr val="008000"/>
                </a:solidFill>
              </a:rPr>
              <a:t>τσιπάκια</a:t>
            </a:r>
            <a:r>
              <a:rPr lang="en-US" b="1" dirty="0">
                <a:solidFill>
                  <a:srgbClr val="00800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8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l-GR" b="1" dirty="0">
                <a:solidFill>
                  <a:srgbClr val="008000"/>
                </a:solidFill>
              </a:rPr>
              <a:t>θόρυβοι, τοποθετούνται πάνω στην μητρική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Μεγάλη χωρητικότητα</a:t>
            </a:r>
            <a:r>
              <a:rPr lang="en-US" b="1" dirty="0">
                <a:solidFill>
                  <a:srgbClr val="008000"/>
                </a:solidFill>
              </a:rPr>
              <a:t> (128Gbyte-8 Terabyte)</a:t>
            </a:r>
            <a:endParaRPr lang="el-GR" b="1" dirty="0">
              <a:solidFill>
                <a:srgbClr val="008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l-GR" b="1" dirty="0" err="1">
                <a:solidFill>
                  <a:srgbClr val="FF0000"/>
                </a:solidFill>
              </a:rPr>
              <a:t>κριβοί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(500GB = 60 €</a:t>
            </a:r>
            <a:r>
              <a:rPr lang="el-GR" b="1" dirty="0">
                <a:solidFill>
                  <a:srgbClr val="FF000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Υψηλό </a:t>
            </a:r>
            <a:r>
              <a:rPr lang="en-US" b="1" dirty="0">
                <a:solidFill>
                  <a:srgbClr val="FF0000"/>
                </a:solidFill>
              </a:rPr>
              <a:t>€/GB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(15 cent / 1GB)</a:t>
            </a:r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8000"/>
                </a:solidFill>
              </a:rPr>
              <a:t>Πολύ υψηλές ταχύτητες (</a:t>
            </a:r>
            <a:r>
              <a:rPr lang="en-US" b="1" dirty="0">
                <a:solidFill>
                  <a:srgbClr val="008000"/>
                </a:solidFill>
              </a:rPr>
              <a:t>3.</a:t>
            </a:r>
            <a:r>
              <a:rPr lang="el-GR" b="1" dirty="0">
                <a:solidFill>
                  <a:srgbClr val="008000"/>
                </a:solidFill>
              </a:rPr>
              <a:t>500 </a:t>
            </a:r>
            <a:r>
              <a:rPr lang="en-US" b="1" dirty="0">
                <a:solidFill>
                  <a:srgbClr val="008000"/>
                </a:solidFill>
              </a:rPr>
              <a:t>Mb/s)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3FD5BD4F-B2D5-47C0-AB49-4DE38D584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5"/>
          <a:stretch/>
        </p:blipFill>
        <p:spPr>
          <a:xfrm>
            <a:off x="5422069" y="1326367"/>
            <a:ext cx="2880320" cy="1789798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5DC3B1A2-1618-4D04-BA0F-69323DE20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42" y="3284984"/>
            <a:ext cx="4454353" cy="3240360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264358C1-D974-4114-ADB8-ABD3FA700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" y="4813439"/>
            <a:ext cx="2636714" cy="1302950"/>
          </a:xfrm>
          <a:prstGeom prst="rect">
            <a:avLst/>
          </a:prstGeom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xmlns="" id="{831BABA8-7E29-4D7E-BFAD-6C3D562AB486}"/>
              </a:ext>
            </a:extLst>
          </p:cNvPr>
          <p:cNvSpPr/>
          <p:nvPr/>
        </p:nvSpPr>
        <p:spPr>
          <a:xfrm>
            <a:off x="5678125" y="4714290"/>
            <a:ext cx="2462569" cy="935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22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xmlns="" id="{06D35719-7782-483E-A396-04FB2D099543}"/>
              </a:ext>
            </a:extLst>
          </p:cNvPr>
          <p:cNvSpPr txBox="1"/>
          <p:nvPr/>
        </p:nvSpPr>
        <p:spPr>
          <a:xfrm>
            <a:off x="539552" y="5013176"/>
            <a:ext cx="7800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Υπάρχουν πολλά είδη κουτιών για Η/Υ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Ανάλογα τον χώρο που έχουμε και τον εξοπλισμό που θέλουμε να προσθέσουμε στον Η/Υ μας διαλέγουμε και το αντίστοιχο κουτί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</a:rPr>
              <a:t>Τιμές: 25€ - 400€</a:t>
            </a:r>
          </a:p>
          <a:p>
            <a:pPr algn="just"/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259D2AC-08F4-4696-B665-46C876AA5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80643"/>
            <a:ext cx="6048672" cy="34019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258EA2A-BA5B-451F-8A99-7787A68C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8792" r="1274" b="17864"/>
          <a:stretch/>
        </p:blipFill>
        <p:spPr>
          <a:xfrm>
            <a:off x="6509047" y="3081619"/>
            <a:ext cx="2304256" cy="1145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55752C-DC1E-42BD-899E-FE2DE4006A2A}"/>
              </a:ext>
            </a:extLst>
          </p:cNvPr>
          <p:cNvSpPr txBox="1"/>
          <p:nvPr/>
        </p:nvSpPr>
        <p:spPr>
          <a:xfrm>
            <a:off x="6804248" y="422665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Desktop</a:t>
            </a:r>
            <a:endParaRPr lang="el-GR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590331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30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0" y="79195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835696" y="7647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HDD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ή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SSD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ή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NVMe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18" name="10 - Στρογγυλεμένο ορθογώνιο">
            <a:extLst>
              <a:ext uri="{FF2B5EF4-FFF2-40B4-BE49-F238E27FC236}">
                <a16:creationId xmlns:a16="http://schemas.microsoft.com/office/drawing/2014/main" xmlns="" id="{07D06D56-FE3A-45C4-8723-323992609AA9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61D017-9313-47A9-9A77-2C1CA142332B}"/>
              </a:ext>
            </a:extLst>
          </p:cNvPr>
          <p:cNvSpPr txBox="1"/>
          <p:nvPr/>
        </p:nvSpPr>
        <p:spPr>
          <a:xfrm rot="21053702">
            <a:off x="2052596" y="17194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FF"/>
                </a:solidFill>
              </a:rPr>
              <a:t>Χωρητικότητα;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37FFAE-BF57-47AD-A2EC-59F6A0CF2646}"/>
              </a:ext>
            </a:extLst>
          </p:cNvPr>
          <p:cNvSpPr txBox="1"/>
          <p:nvPr/>
        </p:nvSpPr>
        <p:spPr>
          <a:xfrm rot="885326">
            <a:off x="4875479" y="171948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FF"/>
                </a:solidFill>
              </a:rPr>
              <a:t>Ταχύτητα;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C9BEEB-225B-4332-96C5-5B7962D4BFB8}"/>
              </a:ext>
            </a:extLst>
          </p:cNvPr>
          <p:cNvSpPr txBox="1"/>
          <p:nvPr/>
        </p:nvSpPr>
        <p:spPr>
          <a:xfrm>
            <a:off x="3491880" y="20871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FF"/>
                </a:solidFill>
              </a:rPr>
              <a:t>Οικονομία;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5D76FED1-2C59-439F-BCB5-058ECA7F9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00" y="1019057"/>
            <a:ext cx="1323176" cy="151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E378AF-0C68-43D2-8DA7-9FE2E25E14BF}"/>
              </a:ext>
            </a:extLst>
          </p:cNvPr>
          <p:cNvSpPr txBox="1"/>
          <p:nvPr/>
        </p:nvSpPr>
        <p:spPr>
          <a:xfrm>
            <a:off x="377456" y="306737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Χωρητικότητα και οικονομία:</a:t>
            </a:r>
            <a:endParaRPr lang="en-US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Μεγάλες ταχύτητες:</a:t>
            </a:r>
            <a:endParaRPr lang="en-US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Αθόρυβο Η/Υ</a:t>
            </a:r>
          </a:p>
        </p:txBody>
      </p:sp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xmlns="" id="{207C1D52-8A19-4D0C-8015-C559A47144F4}"/>
              </a:ext>
            </a:extLst>
          </p:cNvPr>
          <p:cNvSpPr/>
          <p:nvPr/>
        </p:nvSpPr>
        <p:spPr>
          <a:xfrm>
            <a:off x="3544634" y="3170314"/>
            <a:ext cx="543142" cy="2155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xmlns="" id="{9BA6F17C-D153-4BA1-BCD6-B9563E65F135}"/>
              </a:ext>
            </a:extLst>
          </p:cNvPr>
          <p:cNvSpPr/>
          <p:nvPr/>
        </p:nvSpPr>
        <p:spPr>
          <a:xfrm>
            <a:off x="3524138" y="3973915"/>
            <a:ext cx="543142" cy="2155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xmlns="" id="{0D1B173D-FDA9-4F2C-973C-3ABB5B7E67D3}"/>
              </a:ext>
            </a:extLst>
          </p:cNvPr>
          <p:cNvSpPr/>
          <p:nvPr/>
        </p:nvSpPr>
        <p:spPr>
          <a:xfrm>
            <a:off x="3468923" y="4840828"/>
            <a:ext cx="543142" cy="2155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E3ABDB8-5FEE-47C0-BFF2-19CE66974A2E}"/>
              </a:ext>
            </a:extLst>
          </p:cNvPr>
          <p:cNvSpPr txBox="1"/>
          <p:nvPr/>
        </p:nvSpPr>
        <p:spPr>
          <a:xfrm>
            <a:off x="4283968" y="3124281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HDD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NVMe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ή </a:t>
            </a:r>
            <a:r>
              <a:rPr lang="en-US" b="1" dirty="0">
                <a:solidFill>
                  <a:schemeClr val="bg1"/>
                </a:solidFill>
              </a:rPr>
              <a:t>SSD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NVMe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ή </a:t>
            </a:r>
            <a:r>
              <a:rPr lang="en-US" b="1" dirty="0">
                <a:solidFill>
                  <a:schemeClr val="bg1"/>
                </a:solidFill>
              </a:rPr>
              <a:t>SSD 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5DF15101-031C-4427-83B2-B2E2BA40F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35" y="4678181"/>
            <a:ext cx="1094417" cy="540814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xmlns="" id="{44D2FD32-BF85-4F9B-80A7-06C2D66DA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5984"/>
          <a:stretch/>
        </p:blipFill>
        <p:spPr>
          <a:xfrm>
            <a:off x="7245722" y="4548318"/>
            <a:ext cx="1584176" cy="800539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xmlns="" id="{E9802C70-3730-4D67-BCCC-E44EF44C7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36858"/>
            <a:ext cx="1094417" cy="540814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xmlns="" id="{DFD1B919-4E4C-494F-B56D-3F741A092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5984"/>
          <a:stretch/>
        </p:blipFill>
        <p:spPr>
          <a:xfrm>
            <a:off x="7230939" y="3706995"/>
            <a:ext cx="1584176" cy="800539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xmlns="" id="{8F807645-2B08-4D52-A1A2-C14F3E00C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81" y="2636912"/>
            <a:ext cx="1452976" cy="1066803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xmlns="" id="{E4116B99-7922-403C-AA2A-2F2771CF8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0" y="1083418"/>
            <a:ext cx="1323176" cy="1512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7954DE-DAEF-4F53-988B-CE12FEFE096F}"/>
              </a:ext>
            </a:extLst>
          </p:cNvPr>
          <p:cNvSpPr txBox="1"/>
          <p:nvPr/>
        </p:nvSpPr>
        <p:spPr>
          <a:xfrm>
            <a:off x="1115616" y="5517232"/>
            <a:ext cx="6130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rgbClr val="0000FF"/>
                </a:solidFill>
              </a:rPr>
              <a:t>ΙΔΑΝΙΚΑ: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1 </a:t>
            </a:r>
            <a:r>
              <a:rPr lang="en-US" b="1" dirty="0">
                <a:solidFill>
                  <a:srgbClr val="FF0000"/>
                </a:solidFill>
              </a:rPr>
              <a:t>HDD </a:t>
            </a:r>
            <a:r>
              <a:rPr lang="el-GR" b="1" dirty="0">
                <a:solidFill>
                  <a:srgbClr val="0000FF"/>
                </a:solidFill>
              </a:rPr>
              <a:t>για τα αρχεία μου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NVMe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0000FF"/>
                </a:solidFill>
              </a:rPr>
              <a:t>για όλα τα προγράμματα και το λειτουργικό σύστημα</a:t>
            </a:r>
          </a:p>
        </p:txBody>
      </p:sp>
    </p:spTree>
    <p:extLst>
      <p:ext uri="{BB962C8B-B14F-4D97-AF65-F5344CB8AC3E}">
        <p14:creationId xmlns:p14="http://schemas.microsoft.com/office/powerpoint/2010/main" val="2172639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31</a:t>
            </a:fld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517704" y="2980845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Κάρτες Κεντρικής Μονάδας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614364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Καραγιάννης Χρήστος</a:t>
            </a:r>
          </a:p>
          <a:p>
            <a:r>
              <a:rPr lang="el-GR" dirty="0"/>
              <a:t>Καθηγητής 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55730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55576" y="9615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Κάρτες Κεντρικής Μονάδας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23528" y="1757715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Μέσα στην Κεντρική Μονάδα πολλές φορές τοποθετούμε επιπλέον κάρτες που ονομάζονται </a:t>
            </a:r>
            <a:r>
              <a:rPr lang="el-GR" b="1" dirty="0">
                <a:solidFill>
                  <a:srgbClr val="FF0000"/>
                </a:solidFill>
              </a:rPr>
              <a:t>κάρτες επέκτασης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 Τέτοιες είναι: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Κάρτα Ήχου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(Sound Card)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Κάρτα Δικτύου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(Network Card)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Κάρτα Γραφικών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GPU)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xmlns="" id="{D4F0A553-FA53-4EE9-9840-C565C5F77A00}"/>
              </a:ext>
            </a:extLst>
          </p:cNvPr>
          <p:cNvSpPr/>
          <p:nvPr/>
        </p:nvSpPr>
        <p:spPr>
          <a:xfrm>
            <a:off x="3736748" y="3033531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xmlns="" id="{B374B6F4-16BC-44A1-A1B3-F93CCA85A574}"/>
              </a:ext>
            </a:extLst>
          </p:cNvPr>
          <p:cNvSpPr/>
          <p:nvPr/>
        </p:nvSpPr>
        <p:spPr>
          <a:xfrm>
            <a:off x="3736748" y="4584562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xmlns="" id="{0F1FCA51-F216-4837-97B1-3C51A0A2EA78}"/>
              </a:ext>
            </a:extLst>
          </p:cNvPr>
          <p:cNvSpPr/>
          <p:nvPr/>
        </p:nvSpPr>
        <p:spPr>
          <a:xfrm>
            <a:off x="3736747" y="6309320"/>
            <a:ext cx="1266159" cy="1237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Picture 4" descr="http://images.e-shop.gr/images/PER/BIG/PER.803129.jpg">
            <a:extLst>
              <a:ext uri="{FF2B5EF4-FFF2-40B4-BE49-F238E27FC236}">
                <a16:creationId xmlns:a16="http://schemas.microsoft.com/office/drawing/2014/main" xmlns="" id="{A040CA6F-5CD9-4182-BD3B-A6F5D2BC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43250" y="2208195"/>
            <a:ext cx="1593046" cy="1535982"/>
          </a:xfrm>
          <a:prstGeom prst="rect">
            <a:avLst/>
          </a:prstGeom>
          <a:noFill/>
        </p:spPr>
      </p:pic>
      <p:pic>
        <p:nvPicPr>
          <p:cNvPr id="20" name="Picture 2" descr="http://images.e-shop.gr/images/PER/BIG/PER.505838.jpg">
            <a:extLst>
              <a:ext uri="{FF2B5EF4-FFF2-40B4-BE49-F238E27FC236}">
                <a16:creationId xmlns:a16="http://schemas.microsoft.com/office/drawing/2014/main" xmlns="" id="{B01BBAF5-F3F8-47F9-A72E-6953E2A3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89316" y="3912783"/>
            <a:ext cx="3216990" cy="1343558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33A9584-D530-4F35-B443-0E11D8C27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7" y="4983002"/>
            <a:ext cx="2365548" cy="18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0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755576" y="314799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Τοποθετούνται πάνω σε συγκεκριμένες θέσεις της Μητρικής Πλακέτας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B94385C-1C9E-4450-8AF7-D820F0DB5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12572"/>
          <a:stretch/>
        </p:blipFill>
        <p:spPr>
          <a:xfrm>
            <a:off x="4644011" y="1119256"/>
            <a:ext cx="4176461" cy="5670767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A302A0B9-336A-4965-BA6A-AB1F5DA09B43}"/>
              </a:ext>
            </a:extLst>
          </p:cNvPr>
          <p:cNvSpPr/>
          <p:nvPr/>
        </p:nvSpPr>
        <p:spPr>
          <a:xfrm>
            <a:off x="5436096" y="4367521"/>
            <a:ext cx="1728192" cy="2664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B86FD2E1-3344-437D-804C-4B3AC3390CBC}"/>
              </a:ext>
            </a:extLst>
          </p:cNvPr>
          <p:cNvSpPr/>
          <p:nvPr/>
        </p:nvSpPr>
        <p:spPr>
          <a:xfrm>
            <a:off x="5337670" y="5004954"/>
            <a:ext cx="1970633" cy="13043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CB0732F-377C-4107-8782-272710E8EA20}"/>
              </a:ext>
            </a:extLst>
          </p:cNvPr>
          <p:cNvSpPr txBox="1"/>
          <p:nvPr/>
        </p:nvSpPr>
        <p:spPr>
          <a:xfrm>
            <a:off x="2159730" y="78356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Κάρτες Κεντρικής Μονάδας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9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63284" y="808655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Κάρτα Ήχου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(Sound Card)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41918" y="126551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rgbClr val="FF0000"/>
                </a:solidFill>
              </a:rPr>
              <a:t>Κάρτα ήχου </a:t>
            </a:r>
            <a:r>
              <a:rPr lang="el-GR" dirty="0">
                <a:solidFill>
                  <a:schemeClr val="bg1"/>
                </a:solidFill>
              </a:rPr>
              <a:t>είναι απαραίτητη για την αναπαραγωγή των ήχων και της μουσικής που ακούμε από τα ηχεία του υπολογιστή.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Επίσης για την ψηφιακή ηχογράφηση μπορούμε να συνδέσουμε σ΄ αυτή μικρόφωνο ή άλλες εξωτερικές πηγές ήχου.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9" name="Picture 4" descr="http://images.e-shop.gr/images/PER/BIG/PER.803129.jpg">
            <a:extLst>
              <a:ext uri="{FF2B5EF4-FFF2-40B4-BE49-F238E27FC236}">
                <a16:creationId xmlns:a16="http://schemas.microsoft.com/office/drawing/2014/main" xmlns="" id="{A040CA6F-5CD9-4182-BD3B-A6F5D2BC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86941" y="3933056"/>
            <a:ext cx="2592288" cy="2499430"/>
          </a:xfrm>
          <a:prstGeom prst="rect">
            <a:avLst/>
          </a:prstGeom>
          <a:noFill/>
        </p:spPr>
      </p:pic>
      <p:sp>
        <p:nvSpPr>
          <p:cNvPr id="14" name="9 - TextBox">
            <a:extLst>
              <a:ext uri="{FF2B5EF4-FFF2-40B4-BE49-F238E27FC236}">
                <a16:creationId xmlns:a16="http://schemas.microsoft.com/office/drawing/2014/main" xmlns="" id="{C6B584AD-B666-4465-BA2B-463269DDBC27}"/>
              </a:ext>
            </a:extLst>
          </p:cNvPr>
          <p:cNvSpPr txBox="1"/>
          <p:nvPr/>
        </p:nvSpPr>
        <p:spPr>
          <a:xfrm>
            <a:off x="341918" y="2465846"/>
            <a:ext cx="4715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Όλες οι Μητρικές Κάρτες έχουν πάνω τους ενσωματωμένη μια κάρτα ήχου. 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Αν η ενσωματωμένη κάρτα ήχου χαλάσει ή αν έχουμε μεγάλες απαιτήσεις από τον ήχο του Η/Υ μας (π.χ. </a:t>
            </a:r>
            <a:r>
              <a:rPr lang="en-US" dirty="0">
                <a:solidFill>
                  <a:schemeClr val="bg1"/>
                </a:solidFill>
              </a:rPr>
              <a:t>DJ </a:t>
            </a:r>
            <a:r>
              <a:rPr lang="el-GR" dirty="0">
                <a:solidFill>
                  <a:schemeClr val="bg1"/>
                </a:solidFill>
              </a:rPr>
              <a:t>ή επαγγελματίες μουσικοί) τότε μπορούμε να αγοράσουμε και να προσθέσουμε μια κάρτα ήχου.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Τιμές: 25-200€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24102A6-76C8-4798-A78B-A94F6BF76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6378" r="11121" b="15440"/>
          <a:stretch/>
        </p:blipFill>
        <p:spPr>
          <a:xfrm>
            <a:off x="2555776" y="4592357"/>
            <a:ext cx="2376264" cy="2000251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5B23F645-C7D9-41A5-AC2F-64B060F39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1"/>
          <a:stretch/>
        </p:blipFill>
        <p:spPr>
          <a:xfrm>
            <a:off x="6605467" y="2123211"/>
            <a:ext cx="1473855" cy="20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3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63284" y="808655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Κάρτα Δικτύου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Network Card)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07975" y="148652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Κάρτα δικτύου </a:t>
            </a:r>
            <a:r>
              <a:rPr lang="el-GR" dirty="0">
                <a:solidFill>
                  <a:schemeClr val="bg1"/>
                </a:solidFill>
              </a:rPr>
              <a:t>είναι απαραίτητη για να συνδέσουμε το υπολογιστή μας με άλλους υπολογιστές που βρίσκονται σε δίκτυο.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9 - TextBox">
            <a:extLst>
              <a:ext uri="{FF2B5EF4-FFF2-40B4-BE49-F238E27FC236}">
                <a16:creationId xmlns:a16="http://schemas.microsoft.com/office/drawing/2014/main" xmlns="" id="{C6B584AD-B666-4465-BA2B-463269DDBC27}"/>
              </a:ext>
            </a:extLst>
          </p:cNvPr>
          <p:cNvSpPr txBox="1"/>
          <p:nvPr/>
        </p:nvSpPr>
        <p:spPr>
          <a:xfrm>
            <a:off x="341918" y="2465846"/>
            <a:ext cx="4715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Όλες οι Μητρικές Κάρτες έχουν πάνω τους ενσωματωμένη μια κάρτα δικτύου. 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Αν η ενσωματωμένη κάρτα δικτύου χαλάσει τότε μπορούμε να αγοράσουμε και να προσθέσουμε μια κάρτα δικτύου.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Τιμές: 5-100 €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5B23F645-C7D9-41A5-AC2F-64B060F39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r="18442"/>
          <a:stretch/>
        </p:blipFill>
        <p:spPr>
          <a:xfrm>
            <a:off x="5931388" y="1854864"/>
            <a:ext cx="1145612" cy="2067288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0DBC3C9E-9B4F-431A-BC02-25B6BD2C4C0D}"/>
              </a:ext>
            </a:extLst>
          </p:cNvPr>
          <p:cNvSpPr/>
          <p:nvPr/>
        </p:nvSpPr>
        <p:spPr>
          <a:xfrm>
            <a:off x="6117323" y="2170998"/>
            <a:ext cx="792087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2" descr="http://images.e-shop.gr/images/PER/BIG/PER.505838.jpg">
            <a:extLst>
              <a:ext uri="{FF2B5EF4-FFF2-40B4-BE49-F238E27FC236}">
                <a16:creationId xmlns:a16="http://schemas.microsoft.com/office/drawing/2014/main" xmlns="" id="{F1ADCF4C-9A8D-4F21-8F08-D4507FDA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6960" y="4255142"/>
            <a:ext cx="5500726" cy="2297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03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63284" y="808655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Κάρτα Οθόνης ή Γραφικών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(GPU)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41918" y="135354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Κάρτα γραφικών ή Κάρτα Οθόνης </a:t>
            </a:r>
            <a:r>
              <a:rPr lang="el-GR" dirty="0">
                <a:solidFill>
                  <a:schemeClr val="bg1"/>
                </a:solidFill>
              </a:rPr>
              <a:t>είναι απαραίτητη σε κάθε υπολογιστή. Επεξεργάζεται στο σήμα που στέλνεται στην οθόνη. Περιέχει δικό της επεξεργαστή και μνήμη ώστε να μη χρησιμοποιεί τα αντίστοιχα του υπολογιστή.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A9D6D004-F6BF-44B8-B849-6C24A508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558121" cy="3646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FA07D1-0BE9-40E1-BCDF-ABD3E30FD3B8}"/>
              </a:ext>
            </a:extLst>
          </p:cNvPr>
          <p:cNvSpPr txBox="1"/>
          <p:nvPr/>
        </p:nvSpPr>
        <p:spPr>
          <a:xfrm>
            <a:off x="5518314" y="2996952"/>
            <a:ext cx="3374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chemeClr val="bg1"/>
                </a:solidFill>
              </a:rPr>
              <a:t>Χαρακτηριστικά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AMD </a:t>
            </a:r>
            <a:r>
              <a:rPr lang="el-GR" b="1" dirty="0">
                <a:solidFill>
                  <a:schemeClr val="bg1"/>
                </a:solidFill>
              </a:rPr>
              <a:t>ή </a:t>
            </a:r>
            <a:r>
              <a:rPr lang="en-US" b="1" dirty="0">
                <a:solidFill>
                  <a:schemeClr val="bg1"/>
                </a:solidFill>
              </a:rPr>
              <a:t>NVIDIA </a:t>
            </a:r>
            <a:r>
              <a:rPr lang="el-GR" b="1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Μνήμη (</a:t>
            </a:r>
            <a:r>
              <a:rPr lang="en-US" b="1" dirty="0" err="1">
                <a:solidFill>
                  <a:schemeClr val="bg1"/>
                </a:solidFill>
              </a:rPr>
              <a:t>Gbyte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l-GR" b="1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Συνδέσεις ; (</a:t>
            </a:r>
            <a:r>
              <a:rPr lang="en-US" b="1" dirty="0">
                <a:solidFill>
                  <a:schemeClr val="bg1"/>
                </a:solidFill>
              </a:rPr>
              <a:t>DVI, HDMI,VGA)</a:t>
            </a:r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FPS </a:t>
            </a:r>
            <a:r>
              <a:rPr lang="el-GR" b="1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1170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763284" y="80865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Κάρτα Οθόνης ή Γραφικών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(GPU)</a:t>
            </a:r>
          </a:p>
          <a:p>
            <a:pPr algn="ctr"/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Είναι απαραίτητη;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5D8CF9B-D22C-40BD-9190-F548AE307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1951"/>
            <a:ext cx="792088" cy="905244"/>
          </a:xfrm>
          <a:prstGeom prst="rect">
            <a:avLst/>
          </a:prstGeom>
        </p:spPr>
      </p:pic>
      <p:sp>
        <p:nvSpPr>
          <p:cNvPr id="10" name="9 - TextBox">
            <a:extLst>
              <a:ext uri="{FF2B5EF4-FFF2-40B4-BE49-F238E27FC236}">
                <a16:creationId xmlns:a16="http://schemas.microsoft.com/office/drawing/2014/main" xmlns="" id="{4E59DF22-D461-41AA-A593-AF739D4D8BF8}"/>
              </a:ext>
            </a:extLst>
          </p:cNvPr>
          <p:cNvSpPr txBox="1"/>
          <p:nvPr/>
        </p:nvSpPr>
        <p:spPr>
          <a:xfrm>
            <a:off x="302041" y="1902410"/>
            <a:ext cx="4230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κάρτα γραφικών δεν είναι απαραίτητη να υπάρχει σε έναν Η/Υ.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Αυτό γίνεται διότι οι σύγχρονοι επεξεργαστές μας δίνουν την δυνατότητα αν θέλουμε να έχουν μέσα τους ένα κύκλωμα γραφικών με τις βασικές λειτουργίες εικόνας.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Αν εμείς όμως τρέχουμε απαιτητικά προγράμματα και παιχνίδια τότε ο Η/Υ χρειάζεται μια καλή κάρτα γραφικών.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Τιμές: 100</a:t>
            </a:r>
            <a:r>
              <a:rPr lang="en-US" b="1" dirty="0">
                <a:solidFill>
                  <a:srgbClr val="FF0000"/>
                </a:solidFill>
              </a:rPr>
              <a:t> - 600</a:t>
            </a:r>
            <a:r>
              <a:rPr lang="el-GR" b="1" dirty="0">
                <a:solidFill>
                  <a:srgbClr val="FF0000"/>
                </a:solidFill>
              </a:rPr>
              <a:t> €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D8F0ED2-7F99-425C-97C9-0F897F2CB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7" y="1751905"/>
            <a:ext cx="3264639" cy="181783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7F13DD33-346A-4B66-8A13-728C7EF9CC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5599"/>
          <a:stretch/>
        </p:blipFill>
        <p:spPr>
          <a:xfrm>
            <a:off x="4798668" y="3832117"/>
            <a:ext cx="3857620" cy="251737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BD7A6E8E-886D-41F8-9358-78CD75A1C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61951"/>
            <a:ext cx="792088" cy="9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144097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38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259632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Χαρακτηριστικά μητρικών καρτών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412921" y="1403833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Ένα από τα βασικά χαρακτηριστικά των μητρικών καρτών είναι οι θύρες που έχουν.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Θύρες της Κεντρικής Μονάδας του Η/Υ ονομάζουμε τα σημεία εκείνα του κουτιού στα οποία μπορούμε να συνδέσουμε τις περιφερειακές συσκευές, ενσύρματα ή ασύρματα.</a:t>
            </a:r>
          </a:p>
          <a:p>
            <a:pPr algn="just"/>
            <a:endParaRPr lang="el-GR" b="1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Βρίσκονται στο μπροστινό και στο πίσω μέρος του κουτιού.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C0D6DD0-D14C-4C5E-89DA-B88046AEE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b="19760"/>
          <a:stretch/>
        </p:blipFill>
        <p:spPr>
          <a:xfrm>
            <a:off x="412921" y="3749201"/>
            <a:ext cx="4303095" cy="2067440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xmlns="" id="{DD3C96B7-D748-4593-8DCB-67EEEE7F0B4D}"/>
              </a:ext>
            </a:extLst>
          </p:cNvPr>
          <p:cNvSpPr/>
          <p:nvPr/>
        </p:nvSpPr>
        <p:spPr>
          <a:xfrm>
            <a:off x="307975" y="4695179"/>
            <a:ext cx="3006951" cy="1058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03E9B7-E116-4E73-A03B-33B6D65E345A}"/>
              </a:ext>
            </a:extLst>
          </p:cNvPr>
          <p:cNvSpPr txBox="1"/>
          <p:nvPr/>
        </p:nvSpPr>
        <p:spPr>
          <a:xfrm>
            <a:off x="460375" y="5952703"/>
            <a:ext cx="382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Οι θύρες στο πίσω μέρος της μητρικής κάρτας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06A2A4B0-12FC-4D29-B559-EC6500C42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41" y="3717032"/>
            <a:ext cx="3426296" cy="1740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5FE648-C946-40C2-9608-F32C7160B025}"/>
              </a:ext>
            </a:extLst>
          </p:cNvPr>
          <p:cNvSpPr txBox="1"/>
          <p:nvPr/>
        </p:nvSpPr>
        <p:spPr>
          <a:xfrm>
            <a:off x="4932040" y="5952703"/>
            <a:ext cx="382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Οι θύρες στο μπροστά μέρος της ΚΜ</a:t>
            </a:r>
          </a:p>
        </p:txBody>
      </p:sp>
    </p:spTree>
    <p:extLst>
      <p:ext uri="{BB962C8B-B14F-4D97-AF65-F5344CB8AC3E}">
        <p14:creationId xmlns:p14="http://schemas.microsoft.com/office/powerpoint/2010/main" val="246589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39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5" y="764704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259632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ονόματα των θυρών της ΚΜ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54551FC2-B0CF-4E87-AA3A-6B508D404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2" y="2572277"/>
            <a:ext cx="7844255" cy="20672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374FFB-7366-4FE2-B36B-799C8B6BED9F}"/>
              </a:ext>
            </a:extLst>
          </p:cNvPr>
          <p:cNvSpPr txBox="1"/>
          <p:nvPr/>
        </p:nvSpPr>
        <p:spPr>
          <a:xfrm>
            <a:off x="970024" y="5014591"/>
            <a:ext cx="67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PS/2</a:t>
            </a:r>
          </a:p>
        </p:txBody>
      </p:sp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xmlns="" id="{53E60564-37CB-425C-8331-29DE6D26AE9D}"/>
              </a:ext>
            </a:extLst>
          </p:cNvPr>
          <p:cNvSpPr/>
          <p:nvPr/>
        </p:nvSpPr>
        <p:spPr>
          <a:xfrm rot="5400000">
            <a:off x="1045442" y="4534798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xmlns="" id="{BFD7F690-9CC6-4235-9E2D-20609E05C033}"/>
              </a:ext>
            </a:extLst>
          </p:cNvPr>
          <p:cNvSpPr/>
          <p:nvPr/>
        </p:nvSpPr>
        <p:spPr>
          <a:xfrm>
            <a:off x="1043608" y="3814689"/>
            <a:ext cx="576064" cy="4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xmlns="" id="{816F7614-1F2E-4F86-8AAE-0CB35A5F405E}"/>
              </a:ext>
            </a:extLst>
          </p:cNvPr>
          <p:cNvSpPr/>
          <p:nvPr/>
        </p:nvSpPr>
        <p:spPr>
          <a:xfrm>
            <a:off x="827584" y="2740596"/>
            <a:ext cx="936104" cy="102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xmlns="" id="{2E2013D2-82A1-4FB6-B951-5231F14E721D}"/>
              </a:ext>
            </a:extLst>
          </p:cNvPr>
          <p:cNvSpPr/>
          <p:nvPr/>
        </p:nvSpPr>
        <p:spPr>
          <a:xfrm>
            <a:off x="6084168" y="3645024"/>
            <a:ext cx="936104" cy="933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xmlns="" id="{6DDF1FCB-8DAE-41B0-A7B0-6B8414DFBE6E}"/>
              </a:ext>
            </a:extLst>
          </p:cNvPr>
          <p:cNvSpPr/>
          <p:nvPr/>
        </p:nvSpPr>
        <p:spPr>
          <a:xfrm rot="16200000">
            <a:off x="959164" y="2371561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xmlns="" id="{7411FF53-FAA1-4D3B-9104-8E056E828069}"/>
              </a:ext>
            </a:extLst>
          </p:cNvPr>
          <p:cNvSpPr/>
          <p:nvPr/>
        </p:nvSpPr>
        <p:spPr>
          <a:xfrm rot="5400000">
            <a:off x="6224827" y="4810187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2FFDE0-6EAB-4C57-8610-B0422DA4AA0D}"/>
              </a:ext>
            </a:extLst>
          </p:cNvPr>
          <p:cNvSpPr txBox="1"/>
          <p:nvPr/>
        </p:nvSpPr>
        <p:spPr>
          <a:xfrm>
            <a:off x="642654" y="18005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USB2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E27DA86-B939-4532-AF03-0B3ED51D183A}"/>
              </a:ext>
            </a:extLst>
          </p:cNvPr>
          <p:cNvSpPr txBox="1"/>
          <p:nvPr/>
        </p:nvSpPr>
        <p:spPr>
          <a:xfrm>
            <a:off x="5907990" y="5228678"/>
            <a:ext cx="9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USB2</a:t>
            </a:r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xmlns="" id="{5780BC49-3D8D-4E06-ADF9-CDD03ED17944}"/>
              </a:ext>
            </a:extLst>
          </p:cNvPr>
          <p:cNvSpPr/>
          <p:nvPr/>
        </p:nvSpPr>
        <p:spPr>
          <a:xfrm>
            <a:off x="3851920" y="2820217"/>
            <a:ext cx="936104" cy="102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Βέλος: Δεξιό 34">
            <a:extLst>
              <a:ext uri="{FF2B5EF4-FFF2-40B4-BE49-F238E27FC236}">
                <a16:creationId xmlns:a16="http://schemas.microsoft.com/office/drawing/2014/main" xmlns="" id="{74C2F08C-96F0-4BF8-A0E3-E178EA1687E8}"/>
              </a:ext>
            </a:extLst>
          </p:cNvPr>
          <p:cNvSpPr/>
          <p:nvPr/>
        </p:nvSpPr>
        <p:spPr>
          <a:xfrm rot="16200000">
            <a:off x="3983500" y="2451182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7D186C6-4195-4056-A63B-34BFEA24328D}"/>
              </a:ext>
            </a:extLst>
          </p:cNvPr>
          <p:cNvSpPr txBox="1"/>
          <p:nvPr/>
        </p:nvSpPr>
        <p:spPr>
          <a:xfrm>
            <a:off x="3657373" y="1937437"/>
            <a:ext cx="10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USB</a:t>
            </a:r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xmlns="" id="{FE965461-21E7-40DF-9390-33918047FB67}"/>
              </a:ext>
            </a:extLst>
          </p:cNvPr>
          <p:cNvSpPr/>
          <p:nvPr/>
        </p:nvSpPr>
        <p:spPr>
          <a:xfrm>
            <a:off x="2195139" y="2864364"/>
            <a:ext cx="936104" cy="657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xmlns="" id="{B9DD060F-3275-4B74-9BEB-0DF1AC8051D0}"/>
              </a:ext>
            </a:extLst>
          </p:cNvPr>
          <p:cNvSpPr/>
          <p:nvPr/>
        </p:nvSpPr>
        <p:spPr>
          <a:xfrm rot="16200000">
            <a:off x="2402603" y="2428912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586B45-825E-4354-A63B-3BA5F8ADAE02}"/>
              </a:ext>
            </a:extLst>
          </p:cNvPr>
          <p:cNvSpPr txBox="1"/>
          <p:nvPr/>
        </p:nvSpPr>
        <p:spPr>
          <a:xfrm>
            <a:off x="2127322" y="1897811"/>
            <a:ext cx="10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VGA</a:t>
            </a:r>
          </a:p>
        </p:txBody>
      </p: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xmlns="" id="{BFC64E49-D1CB-4944-B52D-05E5BBE57B31}"/>
              </a:ext>
            </a:extLst>
          </p:cNvPr>
          <p:cNvSpPr/>
          <p:nvPr/>
        </p:nvSpPr>
        <p:spPr>
          <a:xfrm>
            <a:off x="3766426" y="3960345"/>
            <a:ext cx="936104" cy="617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xmlns="" id="{86724DC2-8151-46F5-9451-E5CF9130AD0B}"/>
              </a:ext>
            </a:extLst>
          </p:cNvPr>
          <p:cNvSpPr/>
          <p:nvPr/>
        </p:nvSpPr>
        <p:spPr>
          <a:xfrm rot="5400000">
            <a:off x="3973890" y="4899072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5310E1-47A3-46F4-A5EE-56AAB77141EC}"/>
              </a:ext>
            </a:extLst>
          </p:cNvPr>
          <p:cNvSpPr txBox="1"/>
          <p:nvPr/>
        </p:nvSpPr>
        <p:spPr>
          <a:xfrm>
            <a:off x="3743330" y="5353145"/>
            <a:ext cx="9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HDMI</a:t>
            </a:r>
          </a:p>
        </p:txBody>
      </p:sp>
      <p:sp>
        <p:nvSpPr>
          <p:cNvPr id="43" name="Ορθογώνιο 42">
            <a:extLst>
              <a:ext uri="{FF2B5EF4-FFF2-40B4-BE49-F238E27FC236}">
                <a16:creationId xmlns:a16="http://schemas.microsoft.com/office/drawing/2014/main" xmlns="" id="{98EE4AC8-69B4-47DB-B3AE-4028AA20D5B4}"/>
              </a:ext>
            </a:extLst>
          </p:cNvPr>
          <p:cNvSpPr/>
          <p:nvPr/>
        </p:nvSpPr>
        <p:spPr>
          <a:xfrm>
            <a:off x="6084168" y="2864364"/>
            <a:ext cx="936104" cy="674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Βέλος: Δεξιό 43">
            <a:extLst>
              <a:ext uri="{FF2B5EF4-FFF2-40B4-BE49-F238E27FC236}">
                <a16:creationId xmlns:a16="http://schemas.microsoft.com/office/drawing/2014/main" xmlns="" id="{E1F0A225-A086-486D-AD45-2E4D589A964C}"/>
              </a:ext>
            </a:extLst>
          </p:cNvPr>
          <p:cNvSpPr/>
          <p:nvPr/>
        </p:nvSpPr>
        <p:spPr>
          <a:xfrm rot="16200000">
            <a:off x="6283282" y="2451182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8D5F2E7-2D99-43DB-8D7E-AF22C71BDFDF}"/>
              </a:ext>
            </a:extLst>
          </p:cNvPr>
          <p:cNvSpPr txBox="1"/>
          <p:nvPr/>
        </p:nvSpPr>
        <p:spPr>
          <a:xfrm>
            <a:off x="6024944" y="1937437"/>
            <a:ext cx="10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Ethernet</a:t>
            </a:r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xmlns="" id="{58965077-BCD5-4ED4-A17B-06BDBDC327B0}"/>
              </a:ext>
            </a:extLst>
          </p:cNvPr>
          <p:cNvSpPr/>
          <p:nvPr/>
        </p:nvSpPr>
        <p:spPr>
          <a:xfrm>
            <a:off x="7123230" y="2798046"/>
            <a:ext cx="1121177" cy="171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Βέλος: Δεξιό 46">
            <a:extLst>
              <a:ext uri="{FF2B5EF4-FFF2-40B4-BE49-F238E27FC236}">
                <a16:creationId xmlns:a16="http://schemas.microsoft.com/office/drawing/2014/main" xmlns="" id="{835F6A83-8CE7-4755-AEDA-B1D42BAA2ABE}"/>
              </a:ext>
            </a:extLst>
          </p:cNvPr>
          <p:cNvSpPr/>
          <p:nvPr/>
        </p:nvSpPr>
        <p:spPr>
          <a:xfrm rot="16200000">
            <a:off x="7299272" y="2384550"/>
            <a:ext cx="432253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F9158AF-BD30-42D9-BC87-8803517D184F}"/>
              </a:ext>
            </a:extLst>
          </p:cNvPr>
          <p:cNvSpPr txBox="1"/>
          <p:nvPr/>
        </p:nvSpPr>
        <p:spPr>
          <a:xfrm>
            <a:off x="6928684" y="1915267"/>
            <a:ext cx="128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Audio</a:t>
            </a: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xmlns="" id="{E4698DBF-D6EB-4578-A7E4-A3767926DE97}"/>
              </a:ext>
            </a:extLst>
          </p:cNvPr>
          <p:cNvSpPr/>
          <p:nvPr/>
        </p:nvSpPr>
        <p:spPr>
          <a:xfrm>
            <a:off x="1930800" y="3933056"/>
            <a:ext cx="1489072" cy="617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Βέλος: Δεξιό 49">
            <a:extLst>
              <a:ext uri="{FF2B5EF4-FFF2-40B4-BE49-F238E27FC236}">
                <a16:creationId xmlns:a16="http://schemas.microsoft.com/office/drawing/2014/main" xmlns="" id="{FF535F37-7EAA-4A9E-A51E-0323632DF916}"/>
              </a:ext>
            </a:extLst>
          </p:cNvPr>
          <p:cNvSpPr/>
          <p:nvPr/>
        </p:nvSpPr>
        <p:spPr>
          <a:xfrm rot="5400000">
            <a:off x="2423388" y="4836047"/>
            <a:ext cx="521175" cy="17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B18F85B-CAB4-43B6-B021-07DDAF86DDB3}"/>
              </a:ext>
            </a:extLst>
          </p:cNvPr>
          <p:cNvSpPr txBox="1"/>
          <p:nvPr/>
        </p:nvSpPr>
        <p:spPr>
          <a:xfrm>
            <a:off x="2106551" y="5309462"/>
            <a:ext cx="9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DVI</a:t>
            </a:r>
          </a:p>
        </p:txBody>
      </p:sp>
    </p:spTree>
    <p:extLst>
      <p:ext uri="{BB962C8B-B14F-4D97-AF65-F5344CB8AC3E}">
        <p14:creationId xmlns:p14="http://schemas.microsoft.com/office/powerpoint/2010/main" val="87205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1" grpId="0" animBg="1"/>
      <p:bldP spid="24" grpId="0" animBg="1"/>
      <p:bldP spid="27" grpId="0" animBg="1"/>
      <p:bldP spid="29" grpId="0" animBg="1"/>
      <p:bldP spid="30" grpId="0" animBg="1"/>
      <p:bldP spid="31" grpId="0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4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xmlns="" id="{06D35719-7782-483E-A396-04FB2D099543}"/>
              </a:ext>
            </a:extLst>
          </p:cNvPr>
          <p:cNvSpPr txBox="1"/>
          <p:nvPr/>
        </p:nvSpPr>
        <p:spPr>
          <a:xfrm>
            <a:off x="539552" y="5013176"/>
            <a:ext cx="7800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Στα </a:t>
            </a:r>
            <a:r>
              <a:rPr lang="en-US" sz="2200" dirty="0">
                <a:solidFill>
                  <a:schemeClr val="bg1"/>
                </a:solidFill>
              </a:rPr>
              <a:t>laptop</a:t>
            </a:r>
            <a:r>
              <a:rPr lang="el-GR" sz="2200" dirty="0">
                <a:solidFill>
                  <a:schemeClr val="bg1"/>
                </a:solidFill>
              </a:rPr>
              <a:t>, τα κινητά και τα </a:t>
            </a:r>
            <a:r>
              <a:rPr lang="en-US" sz="2200" dirty="0">
                <a:solidFill>
                  <a:schemeClr val="bg1"/>
                </a:solidFill>
              </a:rPr>
              <a:t>tablet </a:t>
            </a:r>
            <a:r>
              <a:rPr lang="el-GR" sz="2200" dirty="0">
                <a:solidFill>
                  <a:schemeClr val="bg1"/>
                </a:solidFill>
              </a:rPr>
              <a:t>η Κεντρική Μονάδα αποτελεί ένα σώμα με τα υπόλοιπα μέρη της συσκευής</a:t>
            </a:r>
          </a:p>
          <a:p>
            <a:pPr algn="ctr"/>
            <a:endParaRPr lang="el-GR" sz="2200" dirty="0">
              <a:solidFill>
                <a:schemeClr val="bg1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769CCAFE-1E0E-495B-B6C6-F5CA1A98A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1155584" y="1973288"/>
            <a:ext cx="1034900" cy="203383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6017EFE5-B787-4F44-8B08-98923125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5" y="2150628"/>
            <a:ext cx="2352587" cy="18703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A86A56A-0072-4D91-A3D9-1110781CC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3271" b="15351"/>
          <a:stretch/>
        </p:blipFill>
        <p:spPr>
          <a:xfrm>
            <a:off x="2813016" y="2150627"/>
            <a:ext cx="2988488" cy="18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χρήση των θυρών της ΚΜ</a:t>
            </a:r>
          </a:p>
        </p:txBody>
      </p:sp>
      <p:graphicFrame>
        <p:nvGraphicFramePr>
          <p:cNvPr id="2" name="Πίνακας 3">
            <a:extLst>
              <a:ext uri="{FF2B5EF4-FFF2-40B4-BE49-F238E27FC236}">
                <a16:creationId xmlns:a16="http://schemas.microsoft.com/office/drawing/2014/main" xmlns="" id="{2CE70834-D1C1-4AD8-AF9A-64467F994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09915"/>
              </p:ext>
            </p:extLst>
          </p:nvPr>
        </p:nvGraphicFramePr>
        <p:xfrm>
          <a:off x="251520" y="1540210"/>
          <a:ext cx="4819921" cy="47931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1306">
                  <a:extLst>
                    <a:ext uri="{9D8B030D-6E8A-4147-A177-3AD203B41FA5}">
                      <a16:colId xmlns:a16="http://schemas.microsoft.com/office/drawing/2014/main" xmlns="" val="3969238517"/>
                    </a:ext>
                  </a:extLst>
                </a:gridCol>
                <a:gridCol w="996327">
                  <a:extLst>
                    <a:ext uri="{9D8B030D-6E8A-4147-A177-3AD203B41FA5}">
                      <a16:colId xmlns:a16="http://schemas.microsoft.com/office/drawing/2014/main" xmlns="" val="371294471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3029517430"/>
                    </a:ext>
                  </a:extLst>
                </a:gridCol>
              </a:tblGrid>
              <a:tr h="664654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ΘΥΡΑ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ΠΕΡΙΦΕΡΕΙΑΚΗ ΣΥΣΚΕΥΗ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381388"/>
                  </a:ext>
                </a:extLst>
              </a:tr>
              <a:tr h="786695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PS/2</a:t>
                      </a:r>
                      <a:endParaRPr lang="el-G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err="1"/>
                        <a:t>Μώβ</a:t>
                      </a:r>
                      <a:r>
                        <a:rPr lang="el-GR" sz="1800" b="0" dirty="0"/>
                        <a:t>: Πληκτρολόγιο</a:t>
                      </a:r>
                    </a:p>
                    <a:p>
                      <a:pPr algn="ctr"/>
                      <a:r>
                        <a:rPr lang="el-GR" sz="1800" b="0" dirty="0"/>
                        <a:t>Πράσινο: Ποντίκι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863714"/>
                  </a:ext>
                </a:extLst>
              </a:tr>
              <a:tr h="121711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USB2</a:t>
                      </a:r>
                      <a:endParaRPr lang="el-GR" dirty="0"/>
                    </a:p>
                    <a:p>
                      <a:pPr algn="ctr"/>
                      <a:r>
                        <a:rPr lang="en-US" dirty="0"/>
                        <a:t>USB3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Πληκτρολόγιο, Ποντίκι, Εκτυπωτής, σαρωτής, κ.α.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596041"/>
                  </a:ext>
                </a:extLst>
              </a:tr>
              <a:tr h="696113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Router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848175"/>
                  </a:ext>
                </a:extLst>
              </a:tr>
              <a:tr h="696113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Οθόνη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955542"/>
                  </a:ext>
                </a:extLst>
              </a:tr>
              <a:tr h="696113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DVI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Οθόνη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291873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CCA2E63-DE2C-45DE-BB71-8EAE753B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6" y="2276872"/>
            <a:ext cx="704850" cy="6096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48D50CEF-D26C-4AB9-B022-5FC9C9B1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6" y="3131550"/>
            <a:ext cx="685800" cy="409575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C7CEE871-4480-4F63-B0C9-31FD20FAF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8" y="3721135"/>
            <a:ext cx="923925" cy="390525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D1B14EC3-F102-4081-B8DB-32EB6050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77" y="4291670"/>
            <a:ext cx="819150" cy="60007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A7213FF6-4314-486B-BA74-DB6B14034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102384"/>
            <a:ext cx="1167504" cy="468538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9E728FA7-C4A3-4126-8B2F-D18C89D65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5850377"/>
            <a:ext cx="1073274" cy="268319"/>
          </a:xfrm>
          <a:prstGeom prst="rect">
            <a:avLst/>
          </a:prstGeom>
        </p:spPr>
      </p:pic>
      <p:graphicFrame>
        <p:nvGraphicFramePr>
          <p:cNvPr id="32" name="Πίνακας 3">
            <a:extLst>
              <a:ext uri="{FF2B5EF4-FFF2-40B4-BE49-F238E27FC236}">
                <a16:creationId xmlns:a16="http://schemas.microsoft.com/office/drawing/2014/main" xmlns="" id="{4830A22A-A509-480D-A251-0543BE74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74420"/>
              </p:ext>
            </p:extLst>
          </p:nvPr>
        </p:nvGraphicFramePr>
        <p:xfrm>
          <a:off x="5220072" y="1556792"/>
          <a:ext cx="3732975" cy="26438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8465">
                  <a:extLst>
                    <a:ext uri="{9D8B030D-6E8A-4147-A177-3AD203B41FA5}">
                      <a16:colId xmlns:a16="http://schemas.microsoft.com/office/drawing/2014/main" xmlns="" val="3969238517"/>
                    </a:ext>
                  </a:extLst>
                </a:gridCol>
                <a:gridCol w="884596">
                  <a:extLst>
                    <a:ext uri="{9D8B030D-6E8A-4147-A177-3AD203B41FA5}">
                      <a16:colId xmlns:a16="http://schemas.microsoft.com/office/drawing/2014/main" xmlns="" val="3712944713"/>
                    </a:ext>
                  </a:extLst>
                </a:gridCol>
                <a:gridCol w="1739914">
                  <a:extLst>
                    <a:ext uri="{9D8B030D-6E8A-4147-A177-3AD203B41FA5}">
                      <a16:colId xmlns:a16="http://schemas.microsoft.com/office/drawing/2014/main" xmlns="" val="3029517430"/>
                    </a:ext>
                  </a:extLst>
                </a:gridCol>
              </a:tblGrid>
              <a:tr h="276307"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ΘΥΡΑ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ΠΕΡΙΦΕΡΕΙΑΚΗ ΣΥΣΚΕΥΗ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381388"/>
                  </a:ext>
                </a:extLst>
              </a:tr>
              <a:tr h="786695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HDMI</a:t>
                      </a:r>
                      <a:endParaRPr lang="el-G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/>
                        <a:t>Οθόνη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863714"/>
                  </a:ext>
                </a:extLst>
              </a:tr>
              <a:tr h="1217110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Πράσινο: Ηχεία</a:t>
                      </a:r>
                    </a:p>
                    <a:p>
                      <a:pPr algn="ctr"/>
                      <a:r>
                        <a:rPr lang="el-GR" dirty="0" err="1"/>
                        <a:t>Ρόζ</a:t>
                      </a:r>
                      <a:r>
                        <a:rPr lang="el-GR" dirty="0"/>
                        <a:t>: Μικρόφωνο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596041"/>
                  </a:ext>
                </a:extLst>
              </a:tr>
            </a:tbl>
          </a:graphicData>
        </a:graphic>
      </p:graphicFrame>
      <p:pic>
        <p:nvPicPr>
          <p:cNvPr id="33" name="Εικόνα 32">
            <a:extLst>
              <a:ext uri="{FF2B5EF4-FFF2-40B4-BE49-F238E27FC236}">
                <a16:creationId xmlns:a16="http://schemas.microsoft.com/office/drawing/2014/main" xmlns="" id="{F0CAE41E-03CE-443A-B0C0-E94D50F10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9497" y="2274859"/>
            <a:ext cx="933450" cy="457200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xmlns="" id="{D1022620-E0F2-4253-AD66-D043DA29B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5080" y="3010216"/>
            <a:ext cx="702284" cy="10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5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xmlns="" id="{06D35719-7782-483E-A396-04FB2D099543}"/>
              </a:ext>
            </a:extLst>
          </p:cNvPr>
          <p:cNvSpPr txBox="1"/>
          <p:nvPr/>
        </p:nvSpPr>
        <p:spPr>
          <a:xfrm>
            <a:off x="460375" y="5539879"/>
            <a:ext cx="843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Όλα τα υπόλοιπα εξαρτήματα βρίσκονται εντός της Κεντρικής Μονάδας</a:t>
            </a:r>
          </a:p>
          <a:p>
            <a:pPr algn="ctr"/>
            <a:endParaRPr lang="el-GR" sz="22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52C69F5-5805-452A-897A-EE3B5914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61" y="1351370"/>
            <a:ext cx="4447109" cy="39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6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Εξαρτήματα της Κεντρικής Μονάδας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7ECCF09-5064-46BE-9446-5B2AD0102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46" y="1514112"/>
            <a:ext cx="1949486" cy="1142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A46978-AA0D-425A-9127-5A5B43AC1AC4}"/>
              </a:ext>
            </a:extLst>
          </p:cNvPr>
          <p:cNvSpPr txBox="1"/>
          <p:nvPr/>
        </p:nvSpPr>
        <p:spPr>
          <a:xfrm>
            <a:off x="107504" y="185845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Τροφοδοτικό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Power Supply Unit)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A9CAF3-1956-4607-A71A-A0B184DF79CB}"/>
              </a:ext>
            </a:extLst>
          </p:cNvPr>
          <p:cNvSpPr txBox="1"/>
          <p:nvPr/>
        </p:nvSpPr>
        <p:spPr>
          <a:xfrm>
            <a:off x="4381532" y="18653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Μητρική Πλακέτα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Motherboard)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AA003D6E-C210-4481-BDC5-29E1953A8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10" y="1340456"/>
            <a:ext cx="1846491" cy="14657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1200BB-230E-4375-9C38-671E65D383A3}"/>
              </a:ext>
            </a:extLst>
          </p:cNvPr>
          <p:cNvSpPr txBox="1"/>
          <p:nvPr/>
        </p:nvSpPr>
        <p:spPr>
          <a:xfrm>
            <a:off x="35496" y="343074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Επεξεργαστής - ΚΜΕ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CPU)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9482A6E3-2D04-4BA7-8500-8C32CAFC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200" y="3146775"/>
            <a:ext cx="1381522" cy="10984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F10D61-5F91-4791-AA52-D5DA85638801}"/>
              </a:ext>
            </a:extLst>
          </p:cNvPr>
          <p:cNvSpPr txBox="1"/>
          <p:nvPr/>
        </p:nvSpPr>
        <p:spPr>
          <a:xfrm>
            <a:off x="-146457" y="512379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Μνήμη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RAM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RAM memory)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ABBAF3B4-0E4A-4841-A62A-4B1A1967FB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2750"/>
          <a:stretch/>
        </p:blipFill>
        <p:spPr>
          <a:xfrm>
            <a:off x="2051720" y="4738752"/>
            <a:ext cx="2158016" cy="14164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52046A-4F83-4F55-9198-7151366F845E}"/>
              </a:ext>
            </a:extLst>
          </p:cNvPr>
          <p:cNvSpPr txBox="1"/>
          <p:nvPr/>
        </p:nvSpPr>
        <p:spPr>
          <a:xfrm>
            <a:off x="4206675" y="3358733"/>
            <a:ext cx="2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Γραφικών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Graphic Card - GPU)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xmlns="" id="{420302BE-B415-4F51-967E-D3B785E18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15865" b="15108"/>
          <a:stretch/>
        </p:blipFill>
        <p:spPr>
          <a:xfrm>
            <a:off x="6804248" y="2981386"/>
            <a:ext cx="2123269" cy="15450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9BF0DB-0D53-4494-980F-ED84C05ED897}"/>
              </a:ext>
            </a:extLst>
          </p:cNvPr>
          <p:cNvSpPr txBox="1"/>
          <p:nvPr/>
        </p:nvSpPr>
        <p:spPr>
          <a:xfrm>
            <a:off x="4194982" y="5052619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Σκληροί Δίσκοι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HDD-SSD-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nvMe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53431CCB-BD68-4592-9F60-1BCB1D502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60" y="4540428"/>
            <a:ext cx="2651765" cy="1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5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1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7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Εξαρτήματα της Κεντρικής Μονάδας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A46978-AA0D-425A-9127-5A5B43AC1AC4}"/>
              </a:ext>
            </a:extLst>
          </p:cNvPr>
          <p:cNvSpPr txBox="1"/>
          <p:nvPr/>
        </p:nvSpPr>
        <p:spPr>
          <a:xfrm>
            <a:off x="107504" y="1858459"/>
            <a:ext cx="192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Δικτύου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Network Card)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A9CAF3-1956-4607-A71A-A0B184DF79CB}"/>
              </a:ext>
            </a:extLst>
          </p:cNvPr>
          <p:cNvSpPr txBox="1"/>
          <p:nvPr/>
        </p:nvSpPr>
        <p:spPr>
          <a:xfrm>
            <a:off x="4381532" y="1865308"/>
            <a:ext cx="170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Ανεμιστήρες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PC Fan)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1200BB-230E-4375-9C38-671E65D383A3}"/>
              </a:ext>
            </a:extLst>
          </p:cNvPr>
          <p:cNvSpPr txBox="1"/>
          <p:nvPr/>
        </p:nvSpPr>
        <p:spPr>
          <a:xfrm>
            <a:off x="70181" y="3870629"/>
            <a:ext cx="177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Ήχου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Sound Card)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F10D61-5F91-4791-AA52-D5DA85638801}"/>
              </a:ext>
            </a:extLst>
          </p:cNvPr>
          <p:cNvSpPr txBox="1"/>
          <p:nvPr/>
        </p:nvSpPr>
        <p:spPr>
          <a:xfrm>
            <a:off x="107504" y="514722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Ψύκτρα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Heat Sink)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52046A-4F83-4F55-9198-7151366F845E}"/>
              </a:ext>
            </a:extLst>
          </p:cNvPr>
          <p:cNvSpPr txBox="1"/>
          <p:nvPr/>
        </p:nvSpPr>
        <p:spPr>
          <a:xfrm>
            <a:off x="4320858" y="3918792"/>
            <a:ext cx="1877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Υδρόψυξη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Hydrocooling)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B760519-FBA3-4D31-B7DE-E6C3FA02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41168"/>
            <a:ext cx="1767724" cy="17566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7CB2637-A08E-433A-BE4C-3AB11C978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83" y="1608118"/>
            <a:ext cx="2381808" cy="146084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57F0A92D-53CB-4943-8725-26C74620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89" y="2917194"/>
            <a:ext cx="2616543" cy="2023973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F3985953-B711-4B04-B2BE-788A04241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1" y="1507063"/>
            <a:ext cx="2651787" cy="149163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85E86C86-0551-4B10-A92A-65ECBF6805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00546"/>
            <a:ext cx="2853886" cy="1491631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88C3D9DB-DD1E-47D3-96E5-5F9CA3B8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444208" y="5157192"/>
            <a:ext cx="1957874" cy="1337881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426105-75E4-4C73-A7A1-6F1521614C43}"/>
              </a:ext>
            </a:extLst>
          </p:cNvPr>
          <p:cNvSpPr txBox="1"/>
          <p:nvPr/>
        </p:nvSpPr>
        <p:spPr>
          <a:xfrm>
            <a:off x="3963460" y="53400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Συσκευή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DVD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1" grpId="0"/>
      <p:bldP spid="2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8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τροφοδοτικό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PSU)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F2149631-C867-4BCF-B2E7-B15224101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95" y="1340768"/>
            <a:ext cx="4444210" cy="2605226"/>
          </a:xfrm>
          <a:prstGeom prst="rect">
            <a:avLst/>
          </a:prstGeom>
        </p:spPr>
      </p:pic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714348" y="407707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chemeClr val="bg1"/>
                </a:solidFill>
              </a:rPr>
              <a:t>Σημασία-Λειτουργία του Τροφοδοτικού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chemeClr val="bg1"/>
                </a:solidFill>
              </a:rPr>
              <a:t>Τροφοδοτικό </a:t>
            </a:r>
            <a:r>
              <a:rPr lang="el-GR" dirty="0">
                <a:solidFill>
                  <a:schemeClr val="bg1"/>
                </a:solidFill>
              </a:rPr>
              <a:t>μετατρέπει το εναλλασσόμενο τάση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των 220 </a:t>
            </a:r>
            <a:r>
              <a:rPr lang="en-US" dirty="0">
                <a:solidFill>
                  <a:schemeClr val="bg1"/>
                </a:solidFill>
              </a:rPr>
              <a:t>Volt </a:t>
            </a:r>
            <a:r>
              <a:rPr lang="el-GR" dirty="0">
                <a:solidFill>
                  <a:schemeClr val="bg1"/>
                </a:solidFill>
              </a:rPr>
              <a:t>της πρίζας σε συνεχή τάση των 5</a:t>
            </a:r>
            <a:r>
              <a:rPr lang="en-US" dirty="0">
                <a:solidFill>
                  <a:schemeClr val="bg1"/>
                </a:solidFill>
              </a:rPr>
              <a:t>Volt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n-US" dirty="0">
                <a:solidFill>
                  <a:schemeClr val="bg1"/>
                </a:solidFill>
              </a:rPr>
              <a:t>12Volt </a:t>
            </a:r>
            <a:r>
              <a:rPr lang="el-GR" dirty="0">
                <a:solidFill>
                  <a:schemeClr val="bg1"/>
                </a:solidFill>
              </a:rPr>
              <a:t>για να τροφοδοτηθούν οι εσωτερικές συσκευές στην Κεντρική Μονάδα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 δεν υπήρχε το τροφοδοτικό να κάνει αυτήν την μετατροπή τότε οι εσωτερικές συσκευές της Κεντρικής Μονάδας θα καίγονταν διότι κατασκευάστηκαν να λειτουργούν με μικρές τάσεις 5 και 12 </a:t>
            </a:r>
            <a:r>
              <a:rPr lang="en-US" dirty="0">
                <a:solidFill>
                  <a:schemeClr val="bg1"/>
                </a:solidFill>
              </a:rPr>
              <a:t>Volt.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12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9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xmlns="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xmlns="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xmlns="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τροφοδοτικών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xmlns="" id="{281FE341-FDE1-4E96-8A84-855D073FA435}"/>
              </a:ext>
            </a:extLst>
          </p:cNvPr>
          <p:cNvSpPr txBox="1"/>
          <p:nvPr/>
        </p:nvSpPr>
        <p:spPr>
          <a:xfrm>
            <a:off x="328664" y="1316899"/>
            <a:ext cx="462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Άλλα χαρακτηριστικά των τροφοδοτικών είναι: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2E73833-439B-427F-B8D1-AF7C27CF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" y="1780213"/>
            <a:ext cx="4762500" cy="317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C3E784-F12B-4C4E-B08F-470FA937CC16}"/>
              </a:ext>
            </a:extLst>
          </p:cNvPr>
          <p:cNvSpPr txBox="1"/>
          <p:nvPr/>
        </p:nvSpPr>
        <p:spPr>
          <a:xfrm>
            <a:off x="5292080" y="2003997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ισχύς τους. Τροφοδοτικό που έχει μεγάλη ισχύ μπορεί να τροφοδοτήσει με αρκετό ρεύμα τα άλλα εσωτερικά εξαρτήματα. Μετριέται σε </a:t>
            </a:r>
            <a:r>
              <a:rPr lang="en-US" dirty="0">
                <a:solidFill>
                  <a:schemeClr val="bg1"/>
                </a:solidFill>
              </a:rPr>
              <a:t>Watt. </a:t>
            </a:r>
            <a:r>
              <a:rPr lang="el-GR" dirty="0">
                <a:solidFill>
                  <a:schemeClr val="bg1"/>
                </a:solidFill>
              </a:rPr>
              <a:t>Ένα τυπικό σύγχρονο τροφοδοτικό έχει ισχύς από 400 </a:t>
            </a:r>
            <a:r>
              <a:rPr lang="en-US" dirty="0">
                <a:solidFill>
                  <a:schemeClr val="bg1"/>
                </a:solidFill>
              </a:rPr>
              <a:t>Watt </a:t>
            </a:r>
            <a:r>
              <a:rPr lang="el-GR" dirty="0" err="1">
                <a:solidFill>
                  <a:schemeClr val="bg1"/>
                </a:solidFill>
              </a:rPr>
              <a:t>εώς</a:t>
            </a:r>
            <a:r>
              <a:rPr lang="el-GR" dirty="0">
                <a:solidFill>
                  <a:schemeClr val="bg1"/>
                </a:solidFill>
              </a:rPr>
              <a:t> 1000 </a:t>
            </a:r>
            <a:r>
              <a:rPr lang="en-US" dirty="0">
                <a:solidFill>
                  <a:schemeClr val="bg1"/>
                </a:solidFill>
              </a:rPr>
              <a:t>Watt.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FE428C-5AB8-4CEF-AE21-56BA5B8C6A24}"/>
              </a:ext>
            </a:extLst>
          </p:cNvPr>
          <p:cNvSpPr txBox="1"/>
          <p:nvPr/>
        </p:nvSpPr>
        <p:spPr>
          <a:xfrm>
            <a:off x="5292080" y="409377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αποδοτικότητα-ποιότητα κατασκευής τους. Χαρακτηρίζεται ως: </a:t>
            </a:r>
            <a:r>
              <a:rPr lang="en-US" b="1" dirty="0">
                <a:solidFill>
                  <a:srgbClr val="FF0000"/>
                </a:solidFill>
              </a:rPr>
              <a:t>Bronze,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Silver, Gold, Platinum, Titanium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l-GR" dirty="0">
                <a:solidFill>
                  <a:schemeClr val="bg1"/>
                </a:solidFill>
              </a:rPr>
              <a:t>Εκφράζει την ποιότητα των εξαρτημάτων από τα οποία είναι κατασκευασμένο. Όσο πιο καλή η αποδοτικότητα του, τόσο πιο ποιοτικό είναι. </a:t>
            </a:r>
          </a:p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ADF70D-2368-4AB8-B743-AFB08F2DA78D}"/>
              </a:ext>
            </a:extLst>
          </p:cNvPr>
          <p:cNvSpPr txBox="1"/>
          <p:nvPr/>
        </p:nvSpPr>
        <p:spPr>
          <a:xfrm>
            <a:off x="277181" y="5044757"/>
            <a:ext cx="180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Τιμές: 20€ - 300€</a:t>
            </a:r>
          </a:p>
          <a:p>
            <a:pPr algn="ctr"/>
            <a:endParaRPr lang="el-GR" sz="2400" b="1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xmlns="" id="{5A1FF254-8324-4083-9649-684E564DDC36}"/>
              </a:ext>
            </a:extLst>
          </p:cNvPr>
          <p:cNvSpPr/>
          <p:nvPr/>
        </p:nvSpPr>
        <p:spPr>
          <a:xfrm>
            <a:off x="1979711" y="1873950"/>
            <a:ext cx="2973017" cy="1046763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xmlns="" id="{68BCCBA8-BC73-42FA-BDBA-4304EFBFABDF}"/>
              </a:ext>
            </a:extLst>
          </p:cNvPr>
          <p:cNvSpPr/>
          <p:nvPr/>
        </p:nvSpPr>
        <p:spPr>
          <a:xfrm>
            <a:off x="3779912" y="2878705"/>
            <a:ext cx="1296144" cy="155840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A8C1A02-0EF8-469E-9EF6-9CA037DE5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/>
          <a:stretch/>
        </p:blipFill>
        <p:spPr>
          <a:xfrm>
            <a:off x="2365412" y="5114360"/>
            <a:ext cx="2973018" cy="9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5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Prog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27" ma:contentTypeDescription="Create a new document." ma:contentTypeScope="" ma:versionID="f59015344ce38924cb8527d380e7ea99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818D7DC0-4F3B-48B5-9E9F-C8ACA989F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8B058-DAC0-4376-88B9-067C3BE4BF3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9DBFD448-CD34-4361-8FF3-7040F84F4D0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2171</Words>
  <Application>Microsoft Office PowerPoint</Application>
  <PresentationFormat>Προβολή στην οθόνη (4:3)</PresentationFormat>
  <Paragraphs>488</Paragraphs>
  <Slides>40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ReportProg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ΧΡΗΣΤΟΣ</dc:creator>
  <cp:lastModifiedBy>armek</cp:lastModifiedBy>
  <cp:revision>447</cp:revision>
  <dcterms:created xsi:type="dcterms:W3CDTF">2010-11-26T16:15:21Z</dcterms:created>
  <dcterms:modified xsi:type="dcterms:W3CDTF">2024-10-05T16:50:04Z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