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80" r:id="rId8"/>
    <p:sldId id="288" r:id="rId9"/>
    <p:sldId id="292" r:id="rId10"/>
    <p:sldId id="265" r:id="rId11"/>
    <p:sldId id="293" r:id="rId12"/>
    <p:sldId id="294" r:id="rId13"/>
    <p:sldId id="266" r:id="rId14"/>
    <p:sldId id="295" r:id="rId15"/>
    <p:sldId id="281" r:id="rId16"/>
    <p:sldId id="264" r:id="rId17"/>
    <p:sldId id="290" r:id="rId18"/>
    <p:sldId id="291" r:id="rId19"/>
    <p:sldId id="276" r:id="rId20"/>
    <p:sldId id="274"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15AA764-7C4D-4D6C-8A36-66538E56222D}" type="datetimeFigureOut">
              <a:rPr lang="el-GR" smtClean="0"/>
              <a:pPr/>
              <a:t>12/2/2023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B81C19-309A-4628-8015-299A5661582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15AA764-7C4D-4D6C-8A36-66538E56222D}" type="datetimeFigureOut">
              <a:rPr lang="el-GR" smtClean="0"/>
              <a:pPr/>
              <a:t>12/2/2023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B81C19-309A-4628-8015-299A5661582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15AA764-7C4D-4D6C-8A36-66538E56222D}" type="datetimeFigureOut">
              <a:rPr lang="el-GR" smtClean="0"/>
              <a:pPr/>
              <a:t>12/2/2023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B81C19-309A-4628-8015-299A5661582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15AA764-7C4D-4D6C-8A36-66538E56222D}" type="datetimeFigureOut">
              <a:rPr lang="el-GR" smtClean="0"/>
              <a:pPr/>
              <a:t>12/2/2023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B81C19-309A-4628-8015-299A5661582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15AA764-7C4D-4D6C-8A36-66538E56222D}" type="datetimeFigureOut">
              <a:rPr lang="el-GR" smtClean="0"/>
              <a:pPr/>
              <a:t>12/2/2023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B81C19-309A-4628-8015-299A5661582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15AA764-7C4D-4D6C-8A36-66538E56222D}" type="datetimeFigureOut">
              <a:rPr lang="el-GR" smtClean="0"/>
              <a:pPr/>
              <a:t>12/2/2023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5B81C19-309A-4628-8015-299A5661582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15AA764-7C4D-4D6C-8A36-66538E56222D}" type="datetimeFigureOut">
              <a:rPr lang="el-GR" smtClean="0"/>
              <a:pPr/>
              <a:t>12/2/2023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5B81C19-309A-4628-8015-299A5661582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15AA764-7C4D-4D6C-8A36-66538E56222D}" type="datetimeFigureOut">
              <a:rPr lang="el-GR" smtClean="0"/>
              <a:pPr/>
              <a:t>12/2/2023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5B81C19-309A-4628-8015-299A5661582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15AA764-7C4D-4D6C-8A36-66538E56222D}" type="datetimeFigureOut">
              <a:rPr lang="el-GR" smtClean="0"/>
              <a:pPr/>
              <a:t>12/2/2023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5B81C19-309A-4628-8015-299A5661582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15AA764-7C4D-4D6C-8A36-66538E56222D}" type="datetimeFigureOut">
              <a:rPr lang="el-GR" smtClean="0"/>
              <a:pPr/>
              <a:t>12/2/2023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5B81C19-309A-4628-8015-299A5661582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15AA764-7C4D-4D6C-8A36-66538E56222D}" type="datetimeFigureOut">
              <a:rPr lang="el-GR" smtClean="0"/>
              <a:pPr/>
              <a:t>12/2/2023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5B81C19-309A-4628-8015-299A5661582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5AA764-7C4D-4D6C-8A36-66538E56222D}" type="datetimeFigureOut">
              <a:rPr lang="el-GR" smtClean="0"/>
              <a:pPr/>
              <a:t>12/2/2023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B81C19-309A-4628-8015-299A5661582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40000"/>
              <a:lumOff val="60000"/>
            </a:schemeClr>
          </a:solidFill>
        </p:spPr>
        <p:txBody>
          <a:bodyPr>
            <a:normAutofit fontScale="90000"/>
          </a:bodyPr>
          <a:lstStyle/>
          <a:p>
            <a:r>
              <a:rPr lang="el-GR" sz="2400" b="1" dirty="0" smtClean="0"/>
              <a:t/>
            </a:r>
            <a:br>
              <a:rPr lang="el-GR" sz="2400" b="1" dirty="0" smtClean="0"/>
            </a:br>
            <a:r>
              <a:rPr lang="el-GR" sz="2400" b="1" dirty="0" smtClean="0"/>
              <a:t> </a:t>
            </a:r>
            <a:r>
              <a:rPr lang="el-GR" sz="2200" b="1" dirty="0" smtClean="0">
                <a:solidFill>
                  <a:srgbClr val="C00000"/>
                </a:solidFill>
              </a:rPr>
              <a:t>Ξενοφώντα </a:t>
            </a:r>
            <a:r>
              <a:rPr lang="el-GR" sz="2200" b="1" dirty="0">
                <a:solidFill>
                  <a:srgbClr val="C00000"/>
                </a:solidFill>
              </a:rPr>
              <a:t>Ελληνικά, Βιβλίο 2, κεφάλαιο 3, </a:t>
            </a:r>
            <a:r>
              <a:rPr lang="el-GR" sz="22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lstStyle/>
          <a:p>
            <a:r>
              <a:rPr lang="el-GR" dirty="0" smtClean="0"/>
              <a:t>                                                                                             </a:t>
            </a:r>
          </a:p>
          <a:p>
            <a:endParaRPr lang="el-GR" sz="2000" b="1" dirty="0" smtClean="0">
              <a:solidFill>
                <a:schemeClr val="tx1"/>
              </a:solidFill>
            </a:endParaRPr>
          </a:p>
          <a:p>
            <a:endParaRPr lang="el-GR" sz="2000" b="1" dirty="0" smtClean="0">
              <a:solidFill>
                <a:schemeClr val="tx1"/>
              </a:solidFill>
            </a:endParaRPr>
          </a:p>
          <a:p>
            <a:r>
              <a:rPr lang="el-GR" sz="2000" b="1" dirty="0" smtClean="0">
                <a:solidFill>
                  <a:srgbClr val="0070C0"/>
                </a:solidFill>
              </a:rPr>
              <a:t>Κατάλυση </a:t>
            </a:r>
            <a:r>
              <a:rPr lang="el-GR" sz="2000" b="1" dirty="0">
                <a:solidFill>
                  <a:srgbClr val="0070C0"/>
                </a:solidFill>
              </a:rPr>
              <a:t>της δημοκρατίας και της δικαιοσύνης</a:t>
            </a:r>
            <a:r>
              <a:rPr lang="el-GR" sz="2000" b="1" dirty="0" smtClean="0">
                <a:solidFill>
                  <a:srgbClr val="0070C0"/>
                </a:solidFill>
              </a:rPr>
              <a:t>:</a:t>
            </a:r>
          </a:p>
          <a:p>
            <a:endParaRPr lang="el-GR" sz="2000" b="1" dirty="0">
              <a:solidFill>
                <a:srgbClr val="0070C0"/>
              </a:solidFill>
            </a:endParaRPr>
          </a:p>
          <a:p>
            <a:r>
              <a:rPr lang="el-GR" sz="2000" b="1" dirty="0">
                <a:solidFill>
                  <a:srgbClr val="0070C0"/>
                </a:solidFill>
              </a:rPr>
              <a:t>α) Δίκες πολιτικής σκοπιμότητας: Η παρωδία δίκης του Θηραμένη</a:t>
            </a:r>
          </a:p>
          <a:p>
            <a:pPr algn="l"/>
            <a:r>
              <a:rPr lang="el-GR" sz="2000" b="1" dirty="0" smtClean="0">
                <a:solidFill>
                  <a:srgbClr val="0070C0"/>
                </a:solidFill>
              </a:rPr>
              <a:t>                  </a:t>
            </a:r>
          </a:p>
          <a:p>
            <a:pPr algn="l"/>
            <a:r>
              <a:rPr lang="el-GR" sz="2000" b="1" dirty="0" smtClean="0">
                <a:solidFill>
                  <a:srgbClr val="0070C0"/>
                </a:solidFill>
              </a:rPr>
              <a:t>                 β</a:t>
            </a:r>
            <a:r>
              <a:rPr lang="el-GR" sz="2000" b="1" dirty="0">
                <a:solidFill>
                  <a:srgbClr val="0070C0"/>
                </a:solidFill>
              </a:rPr>
              <a:t>) Παρακρατικοί </a:t>
            </a:r>
            <a:r>
              <a:rPr lang="el-GR" sz="2000" b="1" dirty="0" smtClean="0">
                <a:solidFill>
                  <a:srgbClr val="0070C0"/>
                </a:solidFill>
              </a:rPr>
              <a:t>μηχανισμοί/ προκλητική εμφάνιση των παρακρατικών με  </a:t>
            </a:r>
          </a:p>
          <a:p>
            <a:pPr algn="l"/>
            <a:r>
              <a:rPr lang="el-GR" sz="2000" b="1" dirty="0" smtClean="0">
                <a:solidFill>
                  <a:srgbClr val="0070C0"/>
                </a:solidFill>
              </a:rPr>
              <a:t>                      τα ξιφίδια παραμάσχαλα</a:t>
            </a:r>
            <a:endParaRPr lang="el-GR" sz="2000" b="1"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fontScale="92500" lnSpcReduction="10000"/>
          </a:bodyPr>
          <a:lstStyle/>
          <a:p>
            <a:pPr algn="just"/>
            <a:r>
              <a:rPr lang="el-GR" sz="2000" b="1" dirty="0" smtClean="0">
                <a:solidFill>
                  <a:schemeClr val="tx1"/>
                </a:solidFill>
              </a:rPr>
              <a:t>[52] </a:t>
            </a:r>
            <a:r>
              <a:rPr lang="el-GR" sz="2000" b="1" dirty="0" err="1" smtClean="0">
                <a:solidFill>
                  <a:schemeClr val="tx1"/>
                </a:solidFill>
              </a:rPr>
              <a:t>Ἀκούσας</a:t>
            </a:r>
            <a:r>
              <a:rPr lang="el-GR" sz="2000" b="1" dirty="0" smtClean="0">
                <a:solidFill>
                  <a:schemeClr val="tx1"/>
                </a:solidFill>
              </a:rPr>
              <a:t> </a:t>
            </a:r>
            <a:r>
              <a:rPr lang="el-GR" sz="2000" b="1" dirty="0" err="1" smtClean="0">
                <a:solidFill>
                  <a:schemeClr val="tx1"/>
                </a:solidFill>
              </a:rPr>
              <a:t>ταῦτα</a:t>
            </a:r>
            <a:r>
              <a:rPr lang="el-GR" sz="2000" b="1" dirty="0" smtClean="0">
                <a:solidFill>
                  <a:schemeClr val="tx1"/>
                </a:solidFill>
              </a:rPr>
              <a:t> ὁ Θηραμένης </a:t>
            </a:r>
            <a:r>
              <a:rPr lang="el-GR" sz="2000" b="1" dirty="0" err="1" smtClean="0">
                <a:solidFill>
                  <a:schemeClr val="tx1"/>
                </a:solidFill>
              </a:rPr>
              <a:t>ἀνεπήδησεν</a:t>
            </a:r>
            <a:r>
              <a:rPr lang="el-GR" sz="2000" b="1" dirty="0" smtClean="0">
                <a:solidFill>
                  <a:schemeClr val="tx1"/>
                </a:solidFill>
              </a:rPr>
              <a:t> </a:t>
            </a:r>
            <a:r>
              <a:rPr lang="el-GR" sz="2000" b="1" dirty="0" err="1" smtClean="0">
                <a:solidFill>
                  <a:schemeClr val="tx1"/>
                </a:solidFill>
              </a:rPr>
              <a:t>ἐπὶ</a:t>
            </a:r>
            <a:r>
              <a:rPr lang="el-GR" sz="2000" b="1" dirty="0" smtClean="0">
                <a:solidFill>
                  <a:schemeClr val="tx1"/>
                </a:solidFill>
              </a:rPr>
              <a:t> </a:t>
            </a:r>
            <a:r>
              <a:rPr lang="el-GR" sz="2000" b="1" dirty="0" err="1" smtClean="0">
                <a:solidFill>
                  <a:schemeClr val="tx1"/>
                </a:solidFill>
              </a:rPr>
              <a:t>τὴν</a:t>
            </a:r>
            <a:r>
              <a:rPr lang="el-GR" sz="2000" b="1" dirty="0" smtClean="0">
                <a:solidFill>
                  <a:schemeClr val="tx1"/>
                </a:solidFill>
              </a:rPr>
              <a:t> </a:t>
            </a:r>
            <a:r>
              <a:rPr lang="el-GR" sz="2000" b="1" dirty="0" err="1" smtClean="0">
                <a:solidFill>
                  <a:schemeClr val="tx1"/>
                </a:solidFill>
              </a:rPr>
              <a:t>ἑστίαν</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εἶπεν</a:t>
            </a:r>
            <a:r>
              <a:rPr lang="el-GR" sz="2000" b="1" dirty="0" smtClean="0">
                <a:solidFill>
                  <a:schemeClr val="tx1"/>
                </a:solidFill>
              </a:rPr>
              <a:t>· «</a:t>
            </a:r>
            <a:r>
              <a:rPr lang="el-GR" sz="2000" b="1" dirty="0" err="1" smtClean="0">
                <a:solidFill>
                  <a:schemeClr val="tx1"/>
                </a:solidFill>
              </a:rPr>
              <a:t>Ἐγὼ</a:t>
            </a:r>
            <a:r>
              <a:rPr lang="el-GR" sz="2000" b="1" dirty="0" smtClean="0">
                <a:solidFill>
                  <a:schemeClr val="tx1"/>
                </a:solidFill>
              </a:rPr>
              <a:t> δ’, </a:t>
            </a:r>
            <a:r>
              <a:rPr lang="el-GR" sz="2000" b="1" dirty="0" err="1" smtClean="0">
                <a:solidFill>
                  <a:schemeClr val="tx1"/>
                </a:solidFill>
              </a:rPr>
              <a:t>ἔφη</a:t>
            </a:r>
            <a:r>
              <a:rPr lang="el-GR" sz="2000" b="1" dirty="0" smtClean="0">
                <a:solidFill>
                  <a:schemeClr val="tx1"/>
                </a:solidFill>
              </a:rPr>
              <a:t>, ὦ </a:t>
            </a:r>
            <a:r>
              <a:rPr lang="el-GR" sz="2000" b="1" dirty="0" err="1" smtClean="0">
                <a:solidFill>
                  <a:schemeClr val="tx1"/>
                </a:solidFill>
              </a:rPr>
              <a:t>ἄνδρες</a:t>
            </a:r>
            <a:r>
              <a:rPr lang="el-GR" sz="2000" b="1" dirty="0" smtClean="0">
                <a:solidFill>
                  <a:schemeClr val="tx1"/>
                </a:solidFill>
              </a:rPr>
              <a:t>,  </a:t>
            </a:r>
            <a:r>
              <a:rPr lang="el-GR" sz="2000" b="1" dirty="0" err="1" smtClean="0">
                <a:solidFill>
                  <a:schemeClr val="tx1"/>
                </a:solidFill>
              </a:rPr>
              <a:t>ἱκετεύω</a:t>
            </a:r>
            <a:r>
              <a:rPr lang="el-GR" sz="2000" b="1" dirty="0" smtClean="0">
                <a:solidFill>
                  <a:schemeClr val="tx1"/>
                </a:solidFill>
              </a:rPr>
              <a:t> </a:t>
            </a:r>
            <a:r>
              <a:rPr lang="el-GR" sz="2000" b="1" dirty="0" err="1" smtClean="0">
                <a:solidFill>
                  <a:schemeClr val="tx1"/>
                </a:solidFill>
              </a:rPr>
              <a:t>τὰ</a:t>
            </a:r>
            <a:r>
              <a:rPr lang="el-GR" sz="2000" b="1" dirty="0" smtClean="0">
                <a:solidFill>
                  <a:schemeClr val="tx1"/>
                </a:solidFill>
              </a:rPr>
              <a:t> πάντων </a:t>
            </a:r>
            <a:r>
              <a:rPr lang="el-GR" sz="2000" b="1" dirty="0" err="1" smtClean="0">
                <a:solidFill>
                  <a:schemeClr val="tx1"/>
                </a:solidFill>
              </a:rPr>
              <a:t>ἐννομώτατα</a:t>
            </a:r>
            <a:r>
              <a:rPr lang="el-GR" sz="2000" b="1" dirty="0" smtClean="0">
                <a:solidFill>
                  <a:schemeClr val="tx1"/>
                </a:solidFill>
              </a:rPr>
              <a:t>, </a:t>
            </a:r>
            <a:r>
              <a:rPr lang="el-GR" sz="2000" b="1" dirty="0" err="1" smtClean="0">
                <a:solidFill>
                  <a:schemeClr val="tx1"/>
                </a:solidFill>
              </a:rPr>
              <a:t>μὴ</a:t>
            </a:r>
            <a:r>
              <a:rPr lang="el-GR" sz="2000" b="1" dirty="0" smtClean="0">
                <a:solidFill>
                  <a:schemeClr val="tx1"/>
                </a:solidFill>
              </a:rPr>
              <a:t> </a:t>
            </a:r>
            <a:r>
              <a:rPr lang="el-GR" sz="2000" b="1" dirty="0" err="1" smtClean="0">
                <a:solidFill>
                  <a:schemeClr val="tx1"/>
                </a:solidFill>
              </a:rPr>
              <a:t>ἐπὶ</a:t>
            </a:r>
            <a:r>
              <a:rPr lang="el-GR" sz="2000" b="1" dirty="0" smtClean="0">
                <a:solidFill>
                  <a:schemeClr val="tx1"/>
                </a:solidFill>
              </a:rPr>
              <a:t> </a:t>
            </a:r>
            <a:r>
              <a:rPr lang="el-GR" sz="2000" b="1" dirty="0" err="1" smtClean="0">
                <a:solidFill>
                  <a:schemeClr val="tx1"/>
                </a:solidFill>
              </a:rPr>
              <a:t>Κριτίᾳ</a:t>
            </a:r>
            <a:r>
              <a:rPr lang="el-GR" sz="2000" b="1" dirty="0" smtClean="0">
                <a:solidFill>
                  <a:schemeClr val="tx1"/>
                </a:solidFill>
              </a:rPr>
              <a:t> </a:t>
            </a:r>
            <a:r>
              <a:rPr lang="el-GR" sz="2000" b="1" dirty="0" err="1" smtClean="0">
                <a:solidFill>
                  <a:schemeClr val="tx1"/>
                </a:solidFill>
              </a:rPr>
              <a:t>εἶναι</a:t>
            </a:r>
            <a:r>
              <a:rPr lang="el-GR" sz="2000" b="1" dirty="0" smtClean="0">
                <a:solidFill>
                  <a:schemeClr val="tx1"/>
                </a:solidFill>
              </a:rPr>
              <a:t> </a:t>
            </a:r>
            <a:r>
              <a:rPr lang="el-GR" sz="2000" b="1" dirty="0" err="1" smtClean="0">
                <a:solidFill>
                  <a:schemeClr val="tx1"/>
                </a:solidFill>
              </a:rPr>
              <a:t>ἐξαλείφειν</a:t>
            </a:r>
            <a:r>
              <a:rPr lang="el-GR" sz="2000" b="1" dirty="0" smtClean="0">
                <a:solidFill>
                  <a:schemeClr val="tx1"/>
                </a:solidFill>
              </a:rPr>
              <a:t> μήτε </a:t>
            </a:r>
            <a:r>
              <a:rPr lang="el-GR" sz="2000" b="1" dirty="0" err="1" smtClean="0">
                <a:solidFill>
                  <a:schemeClr val="tx1"/>
                </a:solidFill>
              </a:rPr>
              <a:t>ἐμὲ</a:t>
            </a:r>
            <a:r>
              <a:rPr lang="el-GR" sz="2000" b="1" dirty="0" smtClean="0">
                <a:solidFill>
                  <a:schemeClr val="tx1"/>
                </a:solidFill>
              </a:rPr>
              <a:t> μήτε </a:t>
            </a:r>
            <a:r>
              <a:rPr lang="el-GR" sz="2000" b="1" dirty="0" err="1" smtClean="0">
                <a:solidFill>
                  <a:schemeClr val="tx1"/>
                </a:solidFill>
              </a:rPr>
              <a:t>ὑμῶν</a:t>
            </a:r>
            <a:r>
              <a:rPr lang="el-GR" sz="2000" b="1" dirty="0" smtClean="0">
                <a:solidFill>
                  <a:schemeClr val="tx1"/>
                </a:solidFill>
              </a:rPr>
              <a:t> </a:t>
            </a:r>
            <a:r>
              <a:rPr lang="el-GR" sz="2000" b="1" dirty="0" err="1" smtClean="0">
                <a:solidFill>
                  <a:schemeClr val="tx1"/>
                </a:solidFill>
              </a:rPr>
              <a:t>ὃν</a:t>
            </a:r>
            <a:r>
              <a:rPr lang="el-GR" sz="2000" b="1" dirty="0" smtClean="0">
                <a:solidFill>
                  <a:schemeClr val="tx1"/>
                </a:solidFill>
              </a:rPr>
              <a:t> </a:t>
            </a:r>
            <a:r>
              <a:rPr lang="el-GR" sz="2000" b="1" dirty="0" err="1" smtClean="0">
                <a:solidFill>
                  <a:schemeClr val="tx1"/>
                </a:solidFill>
              </a:rPr>
              <a:t>ἂν</a:t>
            </a:r>
            <a:r>
              <a:rPr lang="el-GR" sz="2000" b="1" dirty="0" smtClean="0">
                <a:solidFill>
                  <a:schemeClr val="tx1"/>
                </a:solidFill>
              </a:rPr>
              <a:t> </a:t>
            </a:r>
            <a:r>
              <a:rPr lang="el-GR" sz="2000" b="1" dirty="0" err="1" smtClean="0">
                <a:solidFill>
                  <a:schemeClr val="tx1"/>
                </a:solidFill>
              </a:rPr>
              <a:t>βούληται</a:t>
            </a:r>
            <a:r>
              <a:rPr lang="el-GR" sz="2000" b="1" dirty="0" smtClean="0">
                <a:solidFill>
                  <a:schemeClr val="tx1"/>
                </a:solidFill>
              </a:rPr>
              <a:t>, </a:t>
            </a:r>
            <a:r>
              <a:rPr lang="el-GR" sz="2000" b="1" dirty="0" err="1" smtClean="0">
                <a:solidFill>
                  <a:schemeClr val="tx1"/>
                </a:solidFill>
              </a:rPr>
              <a:t>ἀλλ</a:t>
            </a:r>
            <a:r>
              <a:rPr lang="el-GR" sz="2000" b="1" dirty="0" smtClean="0">
                <a:solidFill>
                  <a:schemeClr val="tx1"/>
                </a:solidFill>
              </a:rPr>
              <a:t>’ </a:t>
            </a:r>
            <a:r>
              <a:rPr lang="el-GR" sz="2000" b="1" dirty="0" err="1" smtClean="0">
                <a:solidFill>
                  <a:schemeClr val="tx1"/>
                </a:solidFill>
              </a:rPr>
              <a:t>ὅνπερ</a:t>
            </a:r>
            <a:r>
              <a:rPr lang="el-GR" sz="2000" b="1" dirty="0" smtClean="0">
                <a:solidFill>
                  <a:schemeClr val="tx1"/>
                </a:solidFill>
              </a:rPr>
              <a:t> </a:t>
            </a:r>
            <a:r>
              <a:rPr lang="el-GR" sz="2000" b="1" dirty="0" err="1" smtClean="0">
                <a:solidFill>
                  <a:schemeClr val="tx1"/>
                </a:solidFill>
              </a:rPr>
              <a:t>νόμον</a:t>
            </a:r>
            <a:r>
              <a:rPr lang="el-GR" sz="2000" b="1" dirty="0" smtClean="0">
                <a:solidFill>
                  <a:schemeClr val="tx1"/>
                </a:solidFill>
              </a:rPr>
              <a:t> </a:t>
            </a:r>
            <a:r>
              <a:rPr lang="el-GR" sz="2000" b="1" dirty="0" err="1" smtClean="0">
                <a:solidFill>
                  <a:schemeClr val="tx1"/>
                </a:solidFill>
              </a:rPr>
              <a:t>οὗτοι</a:t>
            </a:r>
            <a:r>
              <a:rPr lang="el-GR" sz="2000" b="1" dirty="0" smtClean="0">
                <a:solidFill>
                  <a:schemeClr val="tx1"/>
                </a:solidFill>
              </a:rPr>
              <a:t> </a:t>
            </a:r>
            <a:r>
              <a:rPr lang="el-GR" sz="2000" b="1" dirty="0" err="1" smtClean="0">
                <a:solidFill>
                  <a:schemeClr val="tx1"/>
                </a:solidFill>
              </a:rPr>
              <a:t>ἔγραψαν</a:t>
            </a:r>
            <a:r>
              <a:rPr lang="el-GR" sz="2000" b="1" dirty="0" smtClean="0">
                <a:solidFill>
                  <a:schemeClr val="tx1"/>
                </a:solidFill>
              </a:rPr>
              <a:t> </a:t>
            </a:r>
            <a:r>
              <a:rPr lang="el-GR" sz="2000" b="1" dirty="0" err="1" smtClean="0">
                <a:solidFill>
                  <a:schemeClr val="tx1"/>
                </a:solidFill>
              </a:rPr>
              <a:t>περὶ</a:t>
            </a:r>
            <a:r>
              <a:rPr lang="el-GR" sz="2000" b="1" dirty="0" smtClean="0">
                <a:solidFill>
                  <a:schemeClr val="tx1"/>
                </a:solidFill>
              </a:rPr>
              <a:t> </a:t>
            </a:r>
            <a:r>
              <a:rPr lang="el-GR" sz="2000" b="1" dirty="0" err="1" smtClean="0">
                <a:solidFill>
                  <a:schemeClr val="tx1"/>
                </a:solidFill>
              </a:rPr>
              <a:t>τῶν</a:t>
            </a:r>
            <a:r>
              <a:rPr lang="el-GR" sz="2000" b="1" dirty="0" smtClean="0">
                <a:solidFill>
                  <a:schemeClr val="tx1"/>
                </a:solidFill>
              </a:rPr>
              <a:t> </a:t>
            </a:r>
            <a:r>
              <a:rPr lang="el-GR" sz="2000" b="1" dirty="0" err="1" smtClean="0">
                <a:solidFill>
                  <a:schemeClr val="tx1"/>
                </a:solidFill>
              </a:rPr>
              <a:t>ἐν</a:t>
            </a:r>
            <a:r>
              <a:rPr lang="el-GR" sz="2000" b="1" dirty="0" smtClean="0">
                <a:solidFill>
                  <a:schemeClr val="tx1"/>
                </a:solidFill>
              </a:rPr>
              <a:t> </a:t>
            </a:r>
            <a:r>
              <a:rPr lang="el-GR" sz="2000" b="1" dirty="0" err="1" smtClean="0">
                <a:solidFill>
                  <a:schemeClr val="tx1"/>
                </a:solidFill>
              </a:rPr>
              <a:t>τῷ</a:t>
            </a:r>
            <a:r>
              <a:rPr lang="el-GR" sz="2000" b="1" dirty="0" smtClean="0">
                <a:solidFill>
                  <a:schemeClr val="tx1"/>
                </a:solidFill>
              </a:rPr>
              <a:t> </a:t>
            </a:r>
            <a:r>
              <a:rPr lang="el-GR" sz="2000" b="1" dirty="0" err="1" smtClean="0">
                <a:solidFill>
                  <a:schemeClr val="tx1"/>
                </a:solidFill>
              </a:rPr>
              <a:t>καταλόγῳ</a:t>
            </a:r>
            <a:r>
              <a:rPr lang="el-GR" sz="2000" b="1" dirty="0" smtClean="0">
                <a:solidFill>
                  <a:schemeClr val="tx1"/>
                </a:solidFill>
              </a:rPr>
              <a:t>, </a:t>
            </a:r>
            <a:r>
              <a:rPr lang="el-GR" sz="2000" b="1" dirty="0" err="1" smtClean="0">
                <a:solidFill>
                  <a:schemeClr val="tx1"/>
                </a:solidFill>
              </a:rPr>
              <a:t>κατὰ</a:t>
            </a:r>
            <a:r>
              <a:rPr lang="el-GR" sz="2000" b="1" dirty="0" smtClean="0">
                <a:solidFill>
                  <a:schemeClr val="tx1"/>
                </a:solidFill>
              </a:rPr>
              <a:t> </a:t>
            </a:r>
            <a:r>
              <a:rPr lang="el-GR" sz="2000" b="1" dirty="0" err="1" smtClean="0">
                <a:solidFill>
                  <a:schemeClr val="tx1"/>
                </a:solidFill>
              </a:rPr>
              <a:t>τοῦτον</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ὑμῖν</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ἐμοὶ</a:t>
            </a:r>
            <a:r>
              <a:rPr lang="el-GR" sz="2000" b="1" dirty="0" smtClean="0">
                <a:solidFill>
                  <a:schemeClr val="tx1"/>
                </a:solidFill>
              </a:rPr>
              <a:t> </a:t>
            </a:r>
            <a:r>
              <a:rPr lang="el-GR" sz="2000" b="1" dirty="0" err="1" smtClean="0">
                <a:solidFill>
                  <a:schemeClr val="tx1"/>
                </a:solidFill>
              </a:rPr>
              <a:t>τὴν</a:t>
            </a:r>
            <a:r>
              <a:rPr lang="el-GR" sz="2000" b="1" dirty="0" smtClean="0">
                <a:solidFill>
                  <a:schemeClr val="tx1"/>
                </a:solidFill>
              </a:rPr>
              <a:t> κρίσιν </a:t>
            </a:r>
            <a:r>
              <a:rPr lang="el-GR" sz="2000" b="1" dirty="0" err="1" smtClean="0">
                <a:solidFill>
                  <a:schemeClr val="tx1"/>
                </a:solidFill>
              </a:rPr>
              <a:t>εἶναι</a:t>
            </a:r>
            <a:r>
              <a:rPr lang="el-GR" sz="2000" b="1" dirty="0" smtClean="0">
                <a:solidFill>
                  <a:schemeClr val="tx1"/>
                </a:solidFill>
              </a:rPr>
              <a:t>.</a:t>
            </a:r>
            <a:endParaRPr lang="el-GR" sz="2000" dirty="0" smtClean="0"/>
          </a:p>
          <a:p>
            <a:pPr algn="l"/>
            <a:endParaRPr lang="el-GR" sz="2000" b="1" dirty="0" smtClean="0">
              <a:solidFill>
                <a:schemeClr val="tx1"/>
              </a:solidFill>
            </a:endParaRPr>
          </a:p>
          <a:p>
            <a:pPr algn="l"/>
            <a:r>
              <a:rPr lang="el-GR" sz="2000" b="1" dirty="0" smtClean="0">
                <a:solidFill>
                  <a:srgbClr val="C00000"/>
                </a:solidFill>
              </a:rPr>
              <a:t>Λεξιλόγιο</a:t>
            </a:r>
          </a:p>
          <a:p>
            <a:pPr algn="l"/>
            <a:r>
              <a:rPr lang="el-GR" sz="2000" b="1" dirty="0" err="1" smtClean="0">
                <a:solidFill>
                  <a:schemeClr val="tx1"/>
                </a:solidFill>
              </a:rPr>
              <a:t>ἔννομος</a:t>
            </a:r>
            <a:r>
              <a:rPr lang="el-GR" sz="2000" b="1" dirty="0" smtClean="0">
                <a:solidFill>
                  <a:schemeClr val="tx1"/>
                </a:solidFill>
              </a:rPr>
              <a:t>, -ον: </a:t>
            </a:r>
            <a:r>
              <a:rPr lang="el-GR" sz="2000" dirty="0" smtClean="0">
                <a:solidFill>
                  <a:schemeClr val="tx1"/>
                </a:solidFill>
              </a:rPr>
              <a:t>ο σύμφωνος με τον νόμο</a:t>
            </a:r>
          </a:p>
          <a:p>
            <a:pPr algn="l"/>
            <a:r>
              <a:rPr lang="el-GR" sz="2000" b="1" dirty="0" err="1" smtClean="0">
                <a:solidFill>
                  <a:schemeClr val="tx1"/>
                </a:solidFill>
              </a:rPr>
              <a:t>ἱκετεύω</a:t>
            </a:r>
            <a:r>
              <a:rPr lang="el-GR" sz="2000" b="1" dirty="0" smtClean="0">
                <a:solidFill>
                  <a:schemeClr val="tx1"/>
                </a:solidFill>
              </a:rPr>
              <a:t> </a:t>
            </a:r>
            <a:r>
              <a:rPr lang="el-GR" sz="2000" b="1" dirty="0" err="1" smtClean="0">
                <a:solidFill>
                  <a:schemeClr val="tx1"/>
                </a:solidFill>
              </a:rPr>
              <a:t>τὰ</a:t>
            </a:r>
            <a:r>
              <a:rPr lang="el-GR" sz="2000" b="1" dirty="0" smtClean="0">
                <a:solidFill>
                  <a:schemeClr val="tx1"/>
                </a:solidFill>
              </a:rPr>
              <a:t> πάντων </a:t>
            </a:r>
            <a:r>
              <a:rPr lang="el-GR" sz="2000" b="1" dirty="0" err="1" smtClean="0">
                <a:solidFill>
                  <a:schemeClr val="tx1"/>
                </a:solidFill>
              </a:rPr>
              <a:t>ἐννομώτατα:</a:t>
            </a:r>
            <a:r>
              <a:rPr lang="el-GR" sz="2000" dirty="0" err="1" smtClean="0">
                <a:solidFill>
                  <a:schemeClr val="tx1"/>
                </a:solidFill>
              </a:rPr>
              <a:t>ικετεύω</a:t>
            </a:r>
            <a:r>
              <a:rPr lang="el-GR" sz="2000" dirty="0" smtClean="0">
                <a:solidFill>
                  <a:schemeClr val="tx1"/>
                </a:solidFill>
              </a:rPr>
              <a:t>, σε </a:t>
            </a:r>
            <a:r>
              <a:rPr lang="el-GR" sz="2000" dirty="0" err="1" smtClean="0">
                <a:solidFill>
                  <a:schemeClr val="tx1"/>
                </a:solidFill>
              </a:rPr>
              <a:t>ό,τι</a:t>
            </a:r>
            <a:r>
              <a:rPr lang="el-GR" sz="2000" dirty="0" smtClean="0">
                <a:solidFill>
                  <a:schemeClr val="tx1"/>
                </a:solidFill>
              </a:rPr>
              <a:t> πιο δίκαιο υπάρχει (στ' όνομα της ίδιας της δικαιοσύνης)</a:t>
            </a:r>
          </a:p>
          <a:p>
            <a:pPr algn="just"/>
            <a:endParaRPr lang="el-GR" sz="2000" b="1" dirty="0" smtClean="0">
              <a:solidFill>
                <a:srgbClr val="C00000"/>
              </a:solidFill>
            </a:endParaRPr>
          </a:p>
          <a:p>
            <a:pPr algn="just"/>
            <a:endParaRPr lang="el-GR" sz="2000" b="1" dirty="0" smtClean="0">
              <a:solidFill>
                <a:srgbClr val="C00000"/>
              </a:solidFill>
            </a:endParaRPr>
          </a:p>
          <a:p>
            <a:pPr algn="just"/>
            <a:r>
              <a:rPr lang="el-GR" sz="2000" b="1" dirty="0" smtClean="0">
                <a:solidFill>
                  <a:srgbClr val="C00000"/>
                </a:solidFill>
              </a:rPr>
              <a:t>Μετάφραση</a:t>
            </a:r>
          </a:p>
          <a:p>
            <a:pPr algn="just"/>
            <a:r>
              <a:rPr lang="el-GR" sz="2000" b="1" dirty="0" smtClean="0">
                <a:solidFill>
                  <a:schemeClr val="tx1"/>
                </a:solidFill>
              </a:rPr>
              <a:t>Όταν  άκουσε αυτά ο Θηραμένης, πήδησε κοντά στην εστία «Εγώ, είπε, άνδρες, ικετεύω  σε </a:t>
            </a:r>
            <a:r>
              <a:rPr lang="el-GR" sz="2000" b="1" dirty="0" err="1" smtClean="0">
                <a:solidFill>
                  <a:schemeClr val="tx1"/>
                </a:solidFill>
              </a:rPr>
              <a:t>ό,τι</a:t>
            </a:r>
            <a:r>
              <a:rPr lang="el-GR" sz="2000" b="1" dirty="0" smtClean="0">
                <a:solidFill>
                  <a:schemeClr val="tx1"/>
                </a:solidFill>
              </a:rPr>
              <a:t> πιο δίκαιο υπάρχει, να μην έχει ο  Κριτίας  το δικαίωμα να διαγράφει  ούτε εμένα ούτε όποιον  άλλον  από σας θέλει,  αλλά σύμφωνα με τον νόμο που αυτοί θέσπισαν     εσείς κι εγώ  να κρίνομαι. </a:t>
            </a:r>
          </a:p>
          <a:p>
            <a:pPr algn="just"/>
            <a:endParaRPr lang="el-GR" sz="2000" b="1" dirty="0" smtClean="0">
              <a:solidFill>
                <a:schemeClr val="tx1"/>
              </a:solidFill>
            </a:endParaRPr>
          </a:p>
          <a:p>
            <a:pPr algn="l"/>
            <a:endParaRPr lang="el-GR" sz="2000" b="1" dirty="0" smtClean="0">
              <a:solidFill>
                <a:schemeClr val="tx1"/>
              </a:solidFill>
            </a:endParaRPr>
          </a:p>
          <a:p>
            <a:pPr algn="l"/>
            <a:r>
              <a:rPr lang="el-GR" dirty="0" smtClean="0"/>
              <a:t> </a:t>
            </a:r>
          </a:p>
          <a:p>
            <a:pPr algn="l"/>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a:bodyPr>
          <a:lstStyle/>
          <a:p>
            <a:pPr algn="just"/>
            <a:r>
              <a:rPr lang="el-GR" sz="2000" b="1" dirty="0" smtClean="0">
                <a:solidFill>
                  <a:schemeClr val="tx1"/>
                </a:solidFill>
              </a:rPr>
              <a:t>[52] </a:t>
            </a:r>
            <a:r>
              <a:rPr lang="el-GR" sz="2000" b="1" dirty="0" err="1" smtClean="0">
                <a:solidFill>
                  <a:schemeClr val="tx1"/>
                </a:solidFill>
              </a:rPr>
              <a:t>Ἀκούσας</a:t>
            </a:r>
            <a:r>
              <a:rPr lang="el-GR" sz="2000" b="1" dirty="0" smtClean="0">
                <a:solidFill>
                  <a:schemeClr val="tx1"/>
                </a:solidFill>
              </a:rPr>
              <a:t> </a:t>
            </a:r>
            <a:r>
              <a:rPr lang="el-GR" sz="2000" b="1" dirty="0" err="1" smtClean="0">
                <a:solidFill>
                  <a:schemeClr val="tx1"/>
                </a:solidFill>
              </a:rPr>
              <a:t>ταῦτα</a:t>
            </a:r>
            <a:r>
              <a:rPr lang="el-GR" sz="2000" b="1" dirty="0" smtClean="0">
                <a:solidFill>
                  <a:schemeClr val="tx1"/>
                </a:solidFill>
              </a:rPr>
              <a:t> ὁ Θηραμένης </a:t>
            </a:r>
            <a:r>
              <a:rPr lang="el-GR" sz="2000" b="1" dirty="0" err="1" smtClean="0">
                <a:solidFill>
                  <a:schemeClr val="tx1"/>
                </a:solidFill>
              </a:rPr>
              <a:t>ἀνεπήδησεν</a:t>
            </a:r>
            <a:r>
              <a:rPr lang="el-GR" sz="2000" b="1" dirty="0" smtClean="0">
                <a:solidFill>
                  <a:schemeClr val="tx1"/>
                </a:solidFill>
              </a:rPr>
              <a:t> </a:t>
            </a:r>
            <a:r>
              <a:rPr lang="el-GR" sz="2000" b="1" dirty="0" err="1" smtClean="0">
                <a:solidFill>
                  <a:schemeClr val="tx1"/>
                </a:solidFill>
              </a:rPr>
              <a:t>ἐπὶ</a:t>
            </a:r>
            <a:r>
              <a:rPr lang="el-GR" sz="2000" b="1" dirty="0" smtClean="0">
                <a:solidFill>
                  <a:schemeClr val="tx1"/>
                </a:solidFill>
              </a:rPr>
              <a:t> </a:t>
            </a:r>
            <a:r>
              <a:rPr lang="el-GR" sz="2000" b="1" dirty="0" err="1" smtClean="0">
                <a:solidFill>
                  <a:schemeClr val="tx1"/>
                </a:solidFill>
              </a:rPr>
              <a:t>τὴν</a:t>
            </a:r>
            <a:r>
              <a:rPr lang="el-GR" sz="2000" b="1" dirty="0" smtClean="0">
                <a:solidFill>
                  <a:schemeClr val="tx1"/>
                </a:solidFill>
              </a:rPr>
              <a:t> </a:t>
            </a:r>
            <a:r>
              <a:rPr lang="el-GR" sz="2000" b="1" dirty="0" err="1" smtClean="0">
                <a:solidFill>
                  <a:schemeClr val="tx1"/>
                </a:solidFill>
              </a:rPr>
              <a:t>ἑστίαν</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εἶπεν</a:t>
            </a:r>
            <a:r>
              <a:rPr lang="el-GR" sz="2000" b="1" dirty="0" smtClean="0">
                <a:solidFill>
                  <a:schemeClr val="tx1"/>
                </a:solidFill>
              </a:rPr>
              <a:t>· «</a:t>
            </a:r>
            <a:r>
              <a:rPr lang="el-GR" sz="2000" b="1" dirty="0" err="1" smtClean="0">
                <a:solidFill>
                  <a:schemeClr val="tx1"/>
                </a:solidFill>
              </a:rPr>
              <a:t>Ἐγὼ</a:t>
            </a:r>
            <a:r>
              <a:rPr lang="el-GR" sz="2000" b="1" dirty="0" smtClean="0">
                <a:solidFill>
                  <a:schemeClr val="tx1"/>
                </a:solidFill>
              </a:rPr>
              <a:t> δ’, </a:t>
            </a:r>
            <a:r>
              <a:rPr lang="el-GR" sz="2000" b="1" dirty="0" err="1" smtClean="0">
                <a:solidFill>
                  <a:schemeClr val="tx1"/>
                </a:solidFill>
              </a:rPr>
              <a:t>ἔφη</a:t>
            </a:r>
            <a:r>
              <a:rPr lang="el-GR" sz="2000" b="1" dirty="0" smtClean="0">
                <a:solidFill>
                  <a:schemeClr val="tx1"/>
                </a:solidFill>
              </a:rPr>
              <a:t>, ὦ </a:t>
            </a:r>
            <a:r>
              <a:rPr lang="el-GR" sz="2000" b="1" dirty="0" err="1" smtClean="0">
                <a:solidFill>
                  <a:schemeClr val="tx1"/>
                </a:solidFill>
              </a:rPr>
              <a:t>ἄνδρες</a:t>
            </a:r>
            <a:r>
              <a:rPr lang="el-GR" sz="2000" b="1" dirty="0" smtClean="0">
                <a:solidFill>
                  <a:schemeClr val="tx1"/>
                </a:solidFill>
              </a:rPr>
              <a:t>,  </a:t>
            </a:r>
            <a:r>
              <a:rPr lang="el-GR" sz="2000" b="1" dirty="0" err="1" smtClean="0">
                <a:solidFill>
                  <a:schemeClr val="tx1"/>
                </a:solidFill>
              </a:rPr>
              <a:t>ἱκετεύω</a:t>
            </a:r>
            <a:r>
              <a:rPr lang="el-GR" sz="2000" b="1" dirty="0" smtClean="0">
                <a:solidFill>
                  <a:schemeClr val="tx1"/>
                </a:solidFill>
              </a:rPr>
              <a:t> </a:t>
            </a:r>
            <a:r>
              <a:rPr lang="el-GR" sz="2000" b="1" dirty="0" err="1" smtClean="0">
                <a:solidFill>
                  <a:schemeClr val="tx1"/>
                </a:solidFill>
              </a:rPr>
              <a:t>τὰ</a:t>
            </a:r>
            <a:r>
              <a:rPr lang="el-GR" sz="2000" b="1" dirty="0" smtClean="0">
                <a:solidFill>
                  <a:schemeClr val="tx1"/>
                </a:solidFill>
              </a:rPr>
              <a:t> πάντων </a:t>
            </a:r>
            <a:r>
              <a:rPr lang="el-GR" sz="2000" b="1" dirty="0" err="1" smtClean="0">
                <a:solidFill>
                  <a:schemeClr val="tx1"/>
                </a:solidFill>
              </a:rPr>
              <a:t>ἐννομώτατα</a:t>
            </a:r>
            <a:r>
              <a:rPr lang="el-GR" sz="2000" b="1" dirty="0" smtClean="0">
                <a:solidFill>
                  <a:schemeClr val="tx1"/>
                </a:solidFill>
              </a:rPr>
              <a:t>, </a:t>
            </a:r>
            <a:r>
              <a:rPr lang="el-GR" sz="2000" b="1" dirty="0" err="1" smtClean="0">
                <a:solidFill>
                  <a:schemeClr val="tx1"/>
                </a:solidFill>
              </a:rPr>
              <a:t>μὴ</a:t>
            </a:r>
            <a:r>
              <a:rPr lang="el-GR" sz="2000" b="1" dirty="0" smtClean="0">
                <a:solidFill>
                  <a:schemeClr val="tx1"/>
                </a:solidFill>
              </a:rPr>
              <a:t> </a:t>
            </a:r>
            <a:r>
              <a:rPr lang="el-GR" sz="2000" b="1" dirty="0" err="1" smtClean="0">
                <a:solidFill>
                  <a:schemeClr val="tx1"/>
                </a:solidFill>
              </a:rPr>
              <a:t>ἐπὶ</a:t>
            </a:r>
            <a:r>
              <a:rPr lang="el-GR" sz="2000" b="1" dirty="0" smtClean="0">
                <a:solidFill>
                  <a:schemeClr val="tx1"/>
                </a:solidFill>
              </a:rPr>
              <a:t> </a:t>
            </a:r>
            <a:r>
              <a:rPr lang="el-GR" sz="2000" b="1" dirty="0" err="1" smtClean="0">
                <a:solidFill>
                  <a:schemeClr val="tx1"/>
                </a:solidFill>
              </a:rPr>
              <a:t>Κριτίᾳ</a:t>
            </a:r>
            <a:r>
              <a:rPr lang="el-GR" sz="2000" b="1" dirty="0" smtClean="0">
                <a:solidFill>
                  <a:schemeClr val="tx1"/>
                </a:solidFill>
              </a:rPr>
              <a:t> </a:t>
            </a:r>
            <a:r>
              <a:rPr lang="el-GR" sz="2000" b="1" dirty="0" err="1" smtClean="0">
                <a:solidFill>
                  <a:schemeClr val="tx1"/>
                </a:solidFill>
              </a:rPr>
              <a:t>εἶναι</a:t>
            </a:r>
            <a:r>
              <a:rPr lang="el-GR" sz="2000" b="1" dirty="0" smtClean="0">
                <a:solidFill>
                  <a:schemeClr val="tx1"/>
                </a:solidFill>
              </a:rPr>
              <a:t> </a:t>
            </a:r>
            <a:r>
              <a:rPr lang="el-GR" sz="2000" b="1" dirty="0" err="1" smtClean="0">
                <a:solidFill>
                  <a:schemeClr val="tx1"/>
                </a:solidFill>
              </a:rPr>
              <a:t>ἐξαλείφειν</a:t>
            </a:r>
            <a:r>
              <a:rPr lang="el-GR" sz="2000" b="1" dirty="0" smtClean="0">
                <a:solidFill>
                  <a:schemeClr val="tx1"/>
                </a:solidFill>
              </a:rPr>
              <a:t> μήτε </a:t>
            </a:r>
            <a:r>
              <a:rPr lang="el-GR" sz="2000" b="1" dirty="0" err="1" smtClean="0">
                <a:solidFill>
                  <a:schemeClr val="tx1"/>
                </a:solidFill>
              </a:rPr>
              <a:t>ἐμὲ</a:t>
            </a:r>
            <a:r>
              <a:rPr lang="el-GR" sz="2000" b="1" dirty="0" smtClean="0">
                <a:solidFill>
                  <a:schemeClr val="tx1"/>
                </a:solidFill>
              </a:rPr>
              <a:t> μήτε </a:t>
            </a:r>
            <a:r>
              <a:rPr lang="el-GR" sz="2000" b="1" dirty="0" err="1" smtClean="0">
                <a:solidFill>
                  <a:schemeClr val="tx1"/>
                </a:solidFill>
              </a:rPr>
              <a:t>ὑμῶν</a:t>
            </a:r>
            <a:r>
              <a:rPr lang="el-GR" sz="2000" b="1" dirty="0" smtClean="0">
                <a:solidFill>
                  <a:schemeClr val="tx1"/>
                </a:solidFill>
              </a:rPr>
              <a:t> </a:t>
            </a:r>
            <a:r>
              <a:rPr lang="el-GR" sz="2000" b="1" dirty="0" err="1" smtClean="0">
                <a:solidFill>
                  <a:schemeClr val="tx1"/>
                </a:solidFill>
              </a:rPr>
              <a:t>ὃν</a:t>
            </a:r>
            <a:r>
              <a:rPr lang="el-GR" sz="2000" b="1" dirty="0" smtClean="0">
                <a:solidFill>
                  <a:schemeClr val="tx1"/>
                </a:solidFill>
              </a:rPr>
              <a:t> </a:t>
            </a:r>
            <a:r>
              <a:rPr lang="el-GR" sz="2000" b="1" dirty="0" err="1" smtClean="0">
                <a:solidFill>
                  <a:schemeClr val="tx1"/>
                </a:solidFill>
              </a:rPr>
              <a:t>ἂν</a:t>
            </a:r>
            <a:r>
              <a:rPr lang="el-GR" sz="2000" b="1" dirty="0" smtClean="0">
                <a:solidFill>
                  <a:schemeClr val="tx1"/>
                </a:solidFill>
              </a:rPr>
              <a:t> </a:t>
            </a:r>
            <a:r>
              <a:rPr lang="el-GR" sz="2000" b="1" dirty="0" err="1" smtClean="0">
                <a:solidFill>
                  <a:schemeClr val="tx1"/>
                </a:solidFill>
              </a:rPr>
              <a:t>βούληται</a:t>
            </a:r>
            <a:r>
              <a:rPr lang="el-GR" sz="2000" b="1" dirty="0" smtClean="0">
                <a:solidFill>
                  <a:schemeClr val="tx1"/>
                </a:solidFill>
              </a:rPr>
              <a:t>, </a:t>
            </a:r>
            <a:r>
              <a:rPr lang="el-GR" sz="2000" b="1" dirty="0" err="1" smtClean="0">
                <a:solidFill>
                  <a:schemeClr val="tx1"/>
                </a:solidFill>
              </a:rPr>
              <a:t>ἀλλ</a:t>
            </a:r>
            <a:r>
              <a:rPr lang="el-GR" sz="2000" b="1" dirty="0" smtClean="0">
                <a:solidFill>
                  <a:schemeClr val="tx1"/>
                </a:solidFill>
              </a:rPr>
              <a:t>’ </a:t>
            </a:r>
            <a:r>
              <a:rPr lang="el-GR" sz="2000" b="1" dirty="0" err="1" smtClean="0">
                <a:solidFill>
                  <a:schemeClr val="tx1"/>
                </a:solidFill>
              </a:rPr>
              <a:t>ὅνπερ</a:t>
            </a:r>
            <a:r>
              <a:rPr lang="el-GR" sz="2000" b="1" dirty="0" smtClean="0">
                <a:solidFill>
                  <a:schemeClr val="tx1"/>
                </a:solidFill>
              </a:rPr>
              <a:t> </a:t>
            </a:r>
            <a:r>
              <a:rPr lang="el-GR" sz="2000" b="1" dirty="0" err="1" smtClean="0">
                <a:solidFill>
                  <a:schemeClr val="tx1"/>
                </a:solidFill>
              </a:rPr>
              <a:t>νόμον</a:t>
            </a:r>
            <a:r>
              <a:rPr lang="el-GR" sz="2000" b="1" dirty="0" smtClean="0">
                <a:solidFill>
                  <a:schemeClr val="tx1"/>
                </a:solidFill>
              </a:rPr>
              <a:t> </a:t>
            </a:r>
            <a:r>
              <a:rPr lang="el-GR" sz="2000" b="1" dirty="0" err="1" smtClean="0">
                <a:solidFill>
                  <a:schemeClr val="tx1"/>
                </a:solidFill>
              </a:rPr>
              <a:t>οὗτοι</a:t>
            </a:r>
            <a:r>
              <a:rPr lang="el-GR" sz="2000" b="1" dirty="0" smtClean="0">
                <a:solidFill>
                  <a:schemeClr val="tx1"/>
                </a:solidFill>
              </a:rPr>
              <a:t> </a:t>
            </a:r>
            <a:r>
              <a:rPr lang="el-GR" sz="2000" b="1" dirty="0" err="1" smtClean="0">
                <a:solidFill>
                  <a:schemeClr val="tx1"/>
                </a:solidFill>
              </a:rPr>
              <a:t>ἔγραψαν</a:t>
            </a:r>
            <a:r>
              <a:rPr lang="el-GR" sz="2000" b="1" dirty="0" smtClean="0">
                <a:solidFill>
                  <a:schemeClr val="tx1"/>
                </a:solidFill>
              </a:rPr>
              <a:t> </a:t>
            </a:r>
            <a:r>
              <a:rPr lang="el-GR" sz="2000" b="1" dirty="0" err="1" smtClean="0">
                <a:solidFill>
                  <a:schemeClr val="tx1"/>
                </a:solidFill>
              </a:rPr>
              <a:t>περὶ</a:t>
            </a:r>
            <a:r>
              <a:rPr lang="el-GR" sz="2000" b="1" dirty="0" smtClean="0">
                <a:solidFill>
                  <a:schemeClr val="tx1"/>
                </a:solidFill>
              </a:rPr>
              <a:t> </a:t>
            </a:r>
            <a:r>
              <a:rPr lang="el-GR" sz="2000" b="1" dirty="0" err="1" smtClean="0">
                <a:solidFill>
                  <a:schemeClr val="tx1"/>
                </a:solidFill>
              </a:rPr>
              <a:t>τῶν</a:t>
            </a:r>
            <a:r>
              <a:rPr lang="el-GR" sz="2000" b="1" dirty="0" smtClean="0">
                <a:solidFill>
                  <a:schemeClr val="tx1"/>
                </a:solidFill>
              </a:rPr>
              <a:t> </a:t>
            </a:r>
            <a:r>
              <a:rPr lang="el-GR" sz="2000" b="1" dirty="0" err="1" smtClean="0">
                <a:solidFill>
                  <a:schemeClr val="tx1"/>
                </a:solidFill>
              </a:rPr>
              <a:t>ἐν</a:t>
            </a:r>
            <a:r>
              <a:rPr lang="el-GR" sz="2000" b="1" dirty="0" smtClean="0">
                <a:solidFill>
                  <a:schemeClr val="tx1"/>
                </a:solidFill>
              </a:rPr>
              <a:t> </a:t>
            </a:r>
            <a:r>
              <a:rPr lang="el-GR" sz="2000" b="1" dirty="0" err="1" smtClean="0">
                <a:solidFill>
                  <a:schemeClr val="tx1"/>
                </a:solidFill>
              </a:rPr>
              <a:t>τῷ</a:t>
            </a:r>
            <a:r>
              <a:rPr lang="el-GR" sz="2000" b="1" dirty="0" smtClean="0">
                <a:solidFill>
                  <a:schemeClr val="tx1"/>
                </a:solidFill>
              </a:rPr>
              <a:t> </a:t>
            </a:r>
            <a:r>
              <a:rPr lang="el-GR" sz="2000" b="1" dirty="0" err="1" smtClean="0">
                <a:solidFill>
                  <a:schemeClr val="tx1"/>
                </a:solidFill>
              </a:rPr>
              <a:t>καταλόγῳ</a:t>
            </a:r>
            <a:r>
              <a:rPr lang="el-GR" sz="2000" b="1" dirty="0" smtClean="0">
                <a:solidFill>
                  <a:schemeClr val="tx1"/>
                </a:solidFill>
              </a:rPr>
              <a:t>, </a:t>
            </a:r>
            <a:r>
              <a:rPr lang="el-GR" sz="2000" b="1" dirty="0" err="1" smtClean="0">
                <a:solidFill>
                  <a:schemeClr val="tx1"/>
                </a:solidFill>
              </a:rPr>
              <a:t>κατὰ</a:t>
            </a:r>
            <a:r>
              <a:rPr lang="el-GR" sz="2000" b="1" dirty="0" smtClean="0">
                <a:solidFill>
                  <a:schemeClr val="tx1"/>
                </a:solidFill>
              </a:rPr>
              <a:t> </a:t>
            </a:r>
            <a:r>
              <a:rPr lang="el-GR" sz="2000" b="1" dirty="0" err="1" smtClean="0">
                <a:solidFill>
                  <a:schemeClr val="tx1"/>
                </a:solidFill>
              </a:rPr>
              <a:t>τοῦτον</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ὑμῖν</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ἐμοὶ</a:t>
            </a:r>
            <a:r>
              <a:rPr lang="el-GR" sz="2000" b="1" dirty="0" smtClean="0">
                <a:solidFill>
                  <a:schemeClr val="tx1"/>
                </a:solidFill>
              </a:rPr>
              <a:t> </a:t>
            </a:r>
            <a:r>
              <a:rPr lang="el-GR" sz="2000" b="1" dirty="0" err="1" smtClean="0">
                <a:solidFill>
                  <a:schemeClr val="tx1"/>
                </a:solidFill>
              </a:rPr>
              <a:t>τὴν</a:t>
            </a:r>
            <a:r>
              <a:rPr lang="el-GR" sz="2000" b="1" dirty="0" smtClean="0">
                <a:solidFill>
                  <a:schemeClr val="tx1"/>
                </a:solidFill>
              </a:rPr>
              <a:t> κρίσιν </a:t>
            </a:r>
            <a:r>
              <a:rPr lang="el-GR" sz="2000" b="1" dirty="0" err="1" smtClean="0">
                <a:solidFill>
                  <a:schemeClr val="tx1"/>
                </a:solidFill>
              </a:rPr>
              <a:t>εἶναι</a:t>
            </a:r>
            <a:r>
              <a:rPr lang="el-GR" sz="2000" b="1" dirty="0" smtClean="0">
                <a:solidFill>
                  <a:schemeClr val="tx1"/>
                </a:solidFill>
              </a:rPr>
              <a:t>.</a:t>
            </a:r>
            <a:endParaRPr lang="el-GR" sz="2000" dirty="0" smtClean="0"/>
          </a:p>
          <a:p>
            <a:pPr algn="just"/>
            <a:endParaRPr lang="el-GR" sz="2000" b="1" dirty="0" smtClean="0">
              <a:solidFill>
                <a:srgbClr val="C00000"/>
              </a:solidFill>
            </a:endParaRPr>
          </a:p>
          <a:p>
            <a:pPr algn="just"/>
            <a:r>
              <a:rPr lang="el-GR" sz="2000" b="1" dirty="0" smtClean="0">
                <a:solidFill>
                  <a:srgbClr val="C00000"/>
                </a:solidFill>
              </a:rPr>
              <a:t>Μετάφραση</a:t>
            </a:r>
          </a:p>
          <a:p>
            <a:pPr algn="just"/>
            <a:r>
              <a:rPr lang="el-GR" sz="2000" b="1" dirty="0" smtClean="0">
                <a:solidFill>
                  <a:schemeClr val="tx1"/>
                </a:solidFill>
              </a:rPr>
              <a:t>Όταν  άκουσε αυτά ο Θηραμένης, πήδησε κοντά στην εστία «Εγώ, είπε, άνδρες, ικετεύω  σε </a:t>
            </a:r>
            <a:r>
              <a:rPr lang="el-GR" sz="2000" b="1" dirty="0" err="1" smtClean="0">
                <a:solidFill>
                  <a:schemeClr val="tx1"/>
                </a:solidFill>
              </a:rPr>
              <a:t>ό,τι</a:t>
            </a:r>
            <a:r>
              <a:rPr lang="el-GR" sz="2000" b="1" dirty="0" smtClean="0">
                <a:solidFill>
                  <a:schemeClr val="tx1"/>
                </a:solidFill>
              </a:rPr>
              <a:t> πιο δίκαιο υπάρχει, να μην έχει ο  Κριτίας  το δικαίωμα να διαγράφει  ούτε εμένα ούτε όποιον  άλλον  από σας θέλει,  αλλά σύμφωνα με τον νόμο που αυτοί θέσπισαν     εσείς κι εγώ  να κρίνομαι. </a:t>
            </a:r>
          </a:p>
          <a:p>
            <a:pPr algn="just"/>
            <a:endParaRPr lang="el-GR" sz="2000" b="1" dirty="0" smtClean="0">
              <a:solidFill>
                <a:schemeClr val="tx1"/>
              </a:solidFill>
            </a:endParaRPr>
          </a:p>
          <a:p>
            <a:pPr algn="l"/>
            <a:endParaRPr lang="el-GR" sz="2000" b="1" dirty="0" smtClean="0">
              <a:solidFill>
                <a:schemeClr val="tx1"/>
              </a:solidFill>
            </a:endParaRPr>
          </a:p>
          <a:p>
            <a:pPr algn="l"/>
            <a:r>
              <a:rPr lang="el-GR" dirty="0" smtClean="0"/>
              <a:t> </a:t>
            </a:r>
          </a:p>
          <a:p>
            <a:pPr algn="l"/>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fontScale="92500" lnSpcReduction="10000"/>
          </a:bodyPr>
          <a:lstStyle/>
          <a:p>
            <a:pPr algn="just"/>
            <a:endParaRPr lang="el-GR" sz="2000" b="1" dirty="0" smtClean="0">
              <a:solidFill>
                <a:schemeClr val="tx1"/>
              </a:solidFill>
            </a:endParaRPr>
          </a:p>
          <a:p>
            <a:pPr algn="just"/>
            <a:r>
              <a:rPr lang="el-GR" sz="2000" b="1" dirty="0" smtClean="0">
                <a:solidFill>
                  <a:schemeClr val="tx1"/>
                </a:solidFill>
              </a:rPr>
              <a:t>[2.3.53]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τοῦτο</a:t>
            </a:r>
            <a:r>
              <a:rPr lang="el-GR" sz="2000" b="1" dirty="0" smtClean="0">
                <a:solidFill>
                  <a:schemeClr val="tx1"/>
                </a:solidFill>
              </a:rPr>
              <a:t> </a:t>
            </a:r>
            <a:r>
              <a:rPr lang="el-GR" sz="2000" b="1" dirty="0" err="1" smtClean="0">
                <a:solidFill>
                  <a:schemeClr val="tx1"/>
                </a:solidFill>
              </a:rPr>
              <a:t>μέν</a:t>
            </a:r>
            <a:r>
              <a:rPr lang="el-GR" sz="2000" b="1" dirty="0" smtClean="0">
                <a:solidFill>
                  <a:schemeClr val="tx1"/>
                </a:solidFill>
              </a:rPr>
              <a:t>, </a:t>
            </a:r>
            <a:r>
              <a:rPr lang="el-GR" sz="2000" b="1" dirty="0" err="1" smtClean="0">
                <a:solidFill>
                  <a:schemeClr val="tx1"/>
                </a:solidFill>
              </a:rPr>
              <a:t>ἔφη</a:t>
            </a:r>
            <a:r>
              <a:rPr lang="el-GR" sz="2000" b="1" dirty="0" smtClean="0">
                <a:solidFill>
                  <a:schemeClr val="tx1"/>
                </a:solidFill>
              </a:rPr>
              <a:t>,   </a:t>
            </a:r>
            <a:r>
              <a:rPr lang="el-GR" sz="2000" b="1" dirty="0" err="1" smtClean="0">
                <a:solidFill>
                  <a:schemeClr val="tx1"/>
                </a:solidFill>
              </a:rPr>
              <a:t>μὰ</a:t>
            </a:r>
            <a:r>
              <a:rPr lang="el-GR" sz="2000" b="1" dirty="0" smtClean="0">
                <a:solidFill>
                  <a:schemeClr val="tx1"/>
                </a:solidFill>
              </a:rPr>
              <a:t> </a:t>
            </a:r>
            <a:r>
              <a:rPr lang="el-GR" sz="2000" b="1" dirty="0" err="1" smtClean="0">
                <a:solidFill>
                  <a:schemeClr val="tx1"/>
                </a:solidFill>
              </a:rPr>
              <a:t>τοὺς</a:t>
            </a:r>
            <a:r>
              <a:rPr lang="el-GR" sz="2000" b="1" dirty="0" smtClean="0">
                <a:solidFill>
                  <a:schemeClr val="tx1"/>
                </a:solidFill>
              </a:rPr>
              <a:t> </a:t>
            </a:r>
            <a:r>
              <a:rPr lang="el-GR" sz="2000" b="1" dirty="0" err="1" smtClean="0">
                <a:solidFill>
                  <a:schemeClr val="tx1"/>
                </a:solidFill>
              </a:rPr>
              <a:t>θεοὺς</a:t>
            </a:r>
            <a:r>
              <a:rPr lang="el-GR" sz="2000" b="1" dirty="0" smtClean="0">
                <a:solidFill>
                  <a:schemeClr val="tx1"/>
                </a:solidFill>
              </a:rPr>
              <a:t> </a:t>
            </a:r>
            <a:r>
              <a:rPr lang="el-GR" sz="2000" b="1" dirty="0" err="1" smtClean="0">
                <a:solidFill>
                  <a:schemeClr val="tx1"/>
                </a:solidFill>
              </a:rPr>
              <a:t>οὐκ</a:t>
            </a:r>
            <a:r>
              <a:rPr lang="el-GR" sz="2000" b="1" dirty="0" smtClean="0">
                <a:solidFill>
                  <a:schemeClr val="tx1"/>
                </a:solidFill>
              </a:rPr>
              <a:t> </a:t>
            </a:r>
            <a:r>
              <a:rPr lang="el-GR" sz="2000" b="1" dirty="0" err="1" smtClean="0">
                <a:solidFill>
                  <a:schemeClr val="tx1"/>
                </a:solidFill>
              </a:rPr>
              <a:t>ἀγνοῶ</a:t>
            </a:r>
            <a:r>
              <a:rPr lang="el-GR" sz="2000" b="1" dirty="0" smtClean="0">
                <a:solidFill>
                  <a:schemeClr val="tx1"/>
                </a:solidFill>
              </a:rPr>
              <a:t>, </a:t>
            </a:r>
            <a:r>
              <a:rPr lang="el-GR" sz="2000" b="1" dirty="0" err="1" smtClean="0">
                <a:solidFill>
                  <a:schemeClr val="tx1"/>
                </a:solidFill>
              </a:rPr>
              <a:t>ὅτι</a:t>
            </a:r>
            <a:r>
              <a:rPr lang="el-GR" sz="2000" b="1" dirty="0" smtClean="0">
                <a:solidFill>
                  <a:schemeClr val="tx1"/>
                </a:solidFill>
              </a:rPr>
              <a:t> </a:t>
            </a:r>
            <a:r>
              <a:rPr lang="el-GR" sz="2000" b="1" dirty="0" err="1" smtClean="0">
                <a:solidFill>
                  <a:schemeClr val="tx1"/>
                </a:solidFill>
              </a:rPr>
              <a:t>οὐδέν</a:t>
            </a:r>
            <a:r>
              <a:rPr lang="el-GR" sz="2000" b="1" dirty="0" smtClean="0">
                <a:solidFill>
                  <a:schemeClr val="tx1"/>
                </a:solidFill>
              </a:rPr>
              <a:t> </a:t>
            </a:r>
            <a:r>
              <a:rPr lang="el-GR" sz="2000" b="1" dirty="0" err="1" smtClean="0">
                <a:solidFill>
                  <a:schemeClr val="tx1"/>
                </a:solidFill>
              </a:rPr>
              <a:t>μοι</a:t>
            </a:r>
            <a:r>
              <a:rPr lang="el-GR" sz="2000" b="1" dirty="0" smtClean="0">
                <a:solidFill>
                  <a:schemeClr val="tx1"/>
                </a:solidFill>
              </a:rPr>
              <a:t> </a:t>
            </a:r>
            <a:r>
              <a:rPr lang="el-GR" sz="2000" b="1" dirty="0" err="1" smtClean="0">
                <a:solidFill>
                  <a:schemeClr val="tx1"/>
                </a:solidFill>
              </a:rPr>
              <a:t>ἀρκέσει</a:t>
            </a:r>
            <a:r>
              <a:rPr lang="el-GR" sz="2000" b="1" dirty="0" smtClean="0">
                <a:solidFill>
                  <a:schemeClr val="tx1"/>
                </a:solidFill>
              </a:rPr>
              <a:t>                                  </a:t>
            </a:r>
            <a:r>
              <a:rPr lang="el-GR" sz="2000" b="1" dirty="0" err="1" smtClean="0">
                <a:solidFill>
                  <a:schemeClr val="tx1"/>
                </a:solidFill>
              </a:rPr>
              <a:t>ὅδε</a:t>
            </a:r>
            <a:r>
              <a:rPr lang="el-GR" sz="2000" b="1" dirty="0" smtClean="0">
                <a:solidFill>
                  <a:schemeClr val="tx1"/>
                </a:solidFill>
              </a:rPr>
              <a:t> ὁ </a:t>
            </a:r>
            <a:r>
              <a:rPr lang="el-GR" sz="2000" b="1" dirty="0" err="1" smtClean="0">
                <a:solidFill>
                  <a:schemeClr val="tx1"/>
                </a:solidFill>
              </a:rPr>
              <a:t>βωμός</a:t>
            </a:r>
            <a:r>
              <a:rPr lang="el-GR" sz="2000" b="1" dirty="0" smtClean="0">
                <a:solidFill>
                  <a:schemeClr val="tx1"/>
                </a:solidFill>
              </a:rPr>
              <a:t>, </a:t>
            </a:r>
            <a:r>
              <a:rPr lang="el-GR" sz="2000" b="1" dirty="0" err="1" smtClean="0">
                <a:solidFill>
                  <a:schemeClr val="tx1"/>
                </a:solidFill>
              </a:rPr>
              <a:t>ἀλλὰ</a:t>
            </a:r>
            <a:r>
              <a:rPr lang="el-GR" sz="2000" b="1" dirty="0" smtClean="0">
                <a:solidFill>
                  <a:schemeClr val="tx1"/>
                </a:solidFill>
              </a:rPr>
              <a:t> </a:t>
            </a:r>
            <a:r>
              <a:rPr lang="el-GR" sz="2000" b="1" dirty="0" err="1" smtClean="0">
                <a:solidFill>
                  <a:schemeClr val="tx1"/>
                </a:solidFill>
              </a:rPr>
              <a:t>βούλομαι</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τοῦτο</a:t>
            </a:r>
            <a:r>
              <a:rPr lang="el-GR" sz="2000" b="1" dirty="0" smtClean="0">
                <a:solidFill>
                  <a:schemeClr val="tx1"/>
                </a:solidFill>
              </a:rPr>
              <a:t> </a:t>
            </a:r>
            <a:r>
              <a:rPr lang="el-GR" sz="2000" b="1" dirty="0" err="1" smtClean="0">
                <a:solidFill>
                  <a:schemeClr val="tx1"/>
                </a:solidFill>
              </a:rPr>
              <a:t>ἐπιδεῖξαι</a:t>
            </a:r>
            <a:r>
              <a:rPr lang="el-GR" sz="2000" b="1" dirty="0" smtClean="0">
                <a:solidFill>
                  <a:schemeClr val="tx1"/>
                </a:solidFill>
              </a:rPr>
              <a:t>, </a:t>
            </a:r>
            <a:r>
              <a:rPr lang="el-GR" sz="2000" b="1" dirty="0" err="1" smtClean="0">
                <a:solidFill>
                  <a:schemeClr val="tx1"/>
                </a:solidFill>
              </a:rPr>
              <a:t>ὅτι</a:t>
            </a:r>
            <a:r>
              <a:rPr lang="el-GR" sz="2000" b="1" dirty="0" smtClean="0">
                <a:solidFill>
                  <a:schemeClr val="tx1"/>
                </a:solidFill>
              </a:rPr>
              <a:t> </a:t>
            </a:r>
            <a:r>
              <a:rPr lang="el-GR" sz="2000" b="1" dirty="0" err="1" smtClean="0">
                <a:solidFill>
                  <a:schemeClr val="tx1"/>
                </a:solidFill>
              </a:rPr>
              <a:t>οὗτοι</a:t>
            </a:r>
            <a:r>
              <a:rPr lang="el-GR" sz="2000" b="1" dirty="0" smtClean="0">
                <a:solidFill>
                  <a:schemeClr val="tx1"/>
                </a:solidFill>
              </a:rPr>
              <a:t> </a:t>
            </a:r>
            <a:r>
              <a:rPr lang="el-GR" sz="2000" b="1" dirty="0" err="1" smtClean="0">
                <a:solidFill>
                  <a:schemeClr val="tx1"/>
                </a:solidFill>
              </a:rPr>
              <a:t>οὐ</a:t>
            </a:r>
            <a:r>
              <a:rPr lang="el-GR" sz="2000" b="1" dirty="0" smtClean="0">
                <a:solidFill>
                  <a:schemeClr val="tx1"/>
                </a:solidFill>
              </a:rPr>
              <a:t> </a:t>
            </a:r>
            <a:r>
              <a:rPr lang="el-GR" sz="2000" b="1" dirty="0" err="1" smtClean="0">
                <a:solidFill>
                  <a:schemeClr val="tx1"/>
                </a:solidFill>
              </a:rPr>
              <a:t>μόνον</a:t>
            </a:r>
            <a:r>
              <a:rPr lang="el-GR" sz="2000" b="1" dirty="0" smtClean="0">
                <a:solidFill>
                  <a:schemeClr val="tx1"/>
                </a:solidFill>
              </a:rPr>
              <a:t> </a:t>
            </a:r>
            <a:r>
              <a:rPr lang="el-GR" sz="2000" b="1" dirty="0" err="1" smtClean="0">
                <a:solidFill>
                  <a:schemeClr val="tx1"/>
                </a:solidFill>
              </a:rPr>
              <a:t>εἰσὶ</a:t>
            </a:r>
            <a:r>
              <a:rPr lang="el-GR" sz="2000" b="1" dirty="0" smtClean="0">
                <a:solidFill>
                  <a:schemeClr val="tx1"/>
                </a:solidFill>
              </a:rPr>
              <a:t> </a:t>
            </a:r>
            <a:r>
              <a:rPr lang="el-GR" sz="2000" b="1" dirty="0" err="1" smtClean="0">
                <a:solidFill>
                  <a:schemeClr val="tx1"/>
                </a:solidFill>
              </a:rPr>
              <a:t>περὶ</a:t>
            </a:r>
            <a:r>
              <a:rPr lang="el-GR" sz="2000" b="1" dirty="0" smtClean="0">
                <a:solidFill>
                  <a:schemeClr val="tx1"/>
                </a:solidFill>
              </a:rPr>
              <a:t> </a:t>
            </a:r>
            <a:r>
              <a:rPr lang="el-GR" sz="2000" b="1" dirty="0" err="1" smtClean="0">
                <a:solidFill>
                  <a:schemeClr val="tx1"/>
                </a:solidFill>
              </a:rPr>
              <a:t>ἀνθρώπους</a:t>
            </a:r>
            <a:r>
              <a:rPr lang="el-GR" sz="2000" b="1" dirty="0" smtClean="0">
                <a:solidFill>
                  <a:schemeClr val="tx1"/>
                </a:solidFill>
              </a:rPr>
              <a:t> </a:t>
            </a:r>
            <a:r>
              <a:rPr lang="el-GR" sz="2000" b="1" dirty="0" err="1" smtClean="0">
                <a:solidFill>
                  <a:schemeClr val="tx1"/>
                </a:solidFill>
              </a:rPr>
              <a:t>ἀδικώτατοι</a:t>
            </a:r>
            <a:r>
              <a:rPr lang="el-GR" sz="2000" b="1" dirty="0" smtClean="0">
                <a:solidFill>
                  <a:schemeClr val="tx1"/>
                </a:solidFill>
              </a:rPr>
              <a:t>, </a:t>
            </a:r>
            <a:r>
              <a:rPr lang="el-GR" sz="2000" b="1" dirty="0" err="1" smtClean="0">
                <a:solidFill>
                  <a:schemeClr val="tx1"/>
                </a:solidFill>
              </a:rPr>
              <a:t>ἀλλὰ</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περὶ</a:t>
            </a:r>
            <a:r>
              <a:rPr lang="el-GR" sz="2000" b="1" dirty="0" smtClean="0">
                <a:solidFill>
                  <a:schemeClr val="tx1"/>
                </a:solidFill>
              </a:rPr>
              <a:t> </a:t>
            </a:r>
            <a:r>
              <a:rPr lang="el-GR" sz="2000" b="1" dirty="0" err="1" smtClean="0">
                <a:solidFill>
                  <a:schemeClr val="tx1"/>
                </a:solidFill>
              </a:rPr>
              <a:t>θεοὺς</a:t>
            </a:r>
            <a:r>
              <a:rPr lang="el-GR" sz="2000" b="1" dirty="0" smtClean="0">
                <a:solidFill>
                  <a:schemeClr val="tx1"/>
                </a:solidFill>
              </a:rPr>
              <a:t> </a:t>
            </a:r>
            <a:r>
              <a:rPr lang="el-GR" sz="2000" b="1" dirty="0" err="1" smtClean="0">
                <a:solidFill>
                  <a:schemeClr val="tx1"/>
                </a:solidFill>
              </a:rPr>
              <a:t>ἀσεβέστατοι</a:t>
            </a:r>
            <a:r>
              <a:rPr lang="el-GR" sz="2000" b="1" dirty="0" smtClean="0">
                <a:solidFill>
                  <a:schemeClr val="tx1"/>
                </a:solidFill>
              </a:rPr>
              <a:t>.  </a:t>
            </a:r>
            <a:r>
              <a:rPr lang="el-GR" sz="2000" b="1" dirty="0" err="1" smtClean="0">
                <a:solidFill>
                  <a:schemeClr val="tx1"/>
                </a:solidFill>
              </a:rPr>
              <a:t>ὑμῶν</a:t>
            </a:r>
            <a:r>
              <a:rPr lang="el-GR" sz="2000" b="1" dirty="0" smtClean="0">
                <a:solidFill>
                  <a:schemeClr val="tx1"/>
                </a:solidFill>
              </a:rPr>
              <a:t> </a:t>
            </a:r>
            <a:r>
              <a:rPr lang="el-GR" sz="2000" b="1" dirty="0" err="1" smtClean="0">
                <a:solidFill>
                  <a:schemeClr val="tx1"/>
                </a:solidFill>
              </a:rPr>
              <a:t>μέντοι</a:t>
            </a:r>
            <a:r>
              <a:rPr lang="el-GR" sz="2000" b="1" dirty="0" smtClean="0">
                <a:solidFill>
                  <a:schemeClr val="tx1"/>
                </a:solidFill>
              </a:rPr>
              <a:t>, </a:t>
            </a:r>
            <a:r>
              <a:rPr lang="el-GR" sz="2000" b="1" dirty="0" err="1" smtClean="0">
                <a:solidFill>
                  <a:schemeClr val="tx1"/>
                </a:solidFill>
              </a:rPr>
              <a:t>ἔφη</a:t>
            </a:r>
            <a:r>
              <a:rPr lang="el-GR" sz="2000" b="1" dirty="0" smtClean="0">
                <a:solidFill>
                  <a:schemeClr val="tx1"/>
                </a:solidFill>
              </a:rPr>
              <a:t>,  ὦ </a:t>
            </a:r>
            <a:r>
              <a:rPr lang="el-GR" sz="2000" b="1" dirty="0" err="1" smtClean="0">
                <a:solidFill>
                  <a:schemeClr val="tx1"/>
                </a:solidFill>
              </a:rPr>
              <a:t>ἄνδρες</a:t>
            </a:r>
            <a:r>
              <a:rPr lang="el-GR" sz="2000" b="1" dirty="0" smtClean="0">
                <a:solidFill>
                  <a:schemeClr val="tx1"/>
                </a:solidFill>
              </a:rPr>
              <a:t> </a:t>
            </a:r>
            <a:r>
              <a:rPr lang="el-GR" sz="2000" b="1" dirty="0" err="1" smtClean="0">
                <a:solidFill>
                  <a:schemeClr val="tx1"/>
                </a:solidFill>
              </a:rPr>
              <a:t>καλοὶ</a:t>
            </a:r>
            <a:r>
              <a:rPr lang="el-GR" sz="2000" b="1" dirty="0" smtClean="0">
                <a:solidFill>
                  <a:schemeClr val="tx1"/>
                </a:solidFill>
              </a:rPr>
              <a:t> </a:t>
            </a:r>
            <a:r>
              <a:rPr lang="el-GR" sz="2000" b="1" dirty="0" err="1" smtClean="0">
                <a:solidFill>
                  <a:schemeClr val="tx1"/>
                </a:solidFill>
              </a:rPr>
              <a:t>κἀγαθοί</a:t>
            </a:r>
            <a:r>
              <a:rPr lang="el-GR" sz="2000" b="1" dirty="0" smtClean="0">
                <a:solidFill>
                  <a:schemeClr val="tx1"/>
                </a:solidFill>
              </a:rPr>
              <a:t>, </a:t>
            </a:r>
            <a:r>
              <a:rPr lang="el-GR" sz="2000" b="1" dirty="0" err="1" smtClean="0">
                <a:solidFill>
                  <a:schemeClr val="tx1"/>
                </a:solidFill>
              </a:rPr>
              <a:t>θαυμάζω,εἰ</a:t>
            </a:r>
            <a:r>
              <a:rPr lang="el-GR" sz="2000" b="1" dirty="0" smtClean="0">
                <a:solidFill>
                  <a:schemeClr val="tx1"/>
                </a:solidFill>
              </a:rPr>
              <a:t> </a:t>
            </a:r>
            <a:r>
              <a:rPr lang="el-GR" sz="2000" b="1" dirty="0" err="1" smtClean="0">
                <a:solidFill>
                  <a:schemeClr val="tx1"/>
                </a:solidFill>
              </a:rPr>
              <a:t>μὴ</a:t>
            </a:r>
            <a:r>
              <a:rPr lang="el-GR" sz="2000" b="1" dirty="0" smtClean="0">
                <a:solidFill>
                  <a:schemeClr val="tx1"/>
                </a:solidFill>
              </a:rPr>
              <a:t> </a:t>
            </a:r>
            <a:r>
              <a:rPr lang="el-GR" sz="2000" b="1" dirty="0" err="1" smtClean="0">
                <a:solidFill>
                  <a:schemeClr val="tx1"/>
                </a:solidFill>
              </a:rPr>
              <a:t>βοηθήσετε</a:t>
            </a:r>
            <a:r>
              <a:rPr lang="el-GR" sz="2000" b="1" dirty="0" smtClean="0">
                <a:solidFill>
                  <a:schemeClr val="tx1"/>
                </a:solidFill>
              </a:rPr>
              <a:t> </a:t>
            </a:r>
            <a:r>
              <a:rPr lang="el-GR" sz="2000" b="1" dirty="0" err="1" smtClean="0">
                <a:solidFill>
                  <a:schemeClr val="tx1"/>
                </a:solidFill>
              </a:rPr>
              <a:t>ὑμῖν</a:t>
            </a:r>
            <a:r>
              <a:rPr lang="el-GR" sz="2000" b="1" dirty="0" smtClean="0">
                <a:solidFill>
                  <a:schemeClr val="tx1"/>
                </a:solidFill>
              </a:rPr>
              <a:t> </a:t>
            </a:r>
            <a:r>
              <a:rPr lang="el-GR" sz="2000" b="1" dirty="0" err="1" smtClean="0">
                <a:solidFill>
                  <a:schemeClr val="tx1"/>
                </a:solidFill>
              </a:rPr>
              <a:t>αὐτοῖς</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ταῦτα</a:t>
            </a:r>
            <a:r>
              <a:rPr lang="el-GR" sz="2000" b="1" dirty="0" smtClean="0">
                <a:solidFill>
                  <a:schemeClr val="tx1"/>
                </a:solidFill>
              </a:rPr>
              <a:t> </a:t>
            </a:r>
            <a:r>
              <a:rPr lang="el-GR" sz="2000" b="1" dirty="0" err="1" smtClean="0">
                <a:solidFill>
                  <a:schemeClr val="tx1"/>
                </a:solidFill>
              </a:rPr>
              <a:t>γιγνώσκοντες</a:t>
            </a:r>
            <a:r>
              <a:rPr lang="el-GR" sz="2000" b="1" dirty="0" smtClean="0">
                <a:solidFill>
                  <a:schemeClr val="tx1"/>
                </a:solidFill>
              </a:rPr>
              <a:t>  </a:t>
            </a:r>
            <a:r>
              <a:rPr lang="el-GR" sz="2000" b="1" dirty="0" err="1" smtClean="0">
                <a:solidFill>
                  <a:schemeClr val="tx1"/>
                </a:solidFill>
              </a:rPr>
              <a:t>ὅτι</a:t>
            </a:r>
            <a:r>
              <a:rPr lang="el-GR" sz="2000" b="1" dirty="0" smtClean="0">
                <a:solidFill>
                  <a:schemeClr val="tx1"/>
                </a:solidFill>
              </a:rPr>
              <a:t> </a:t>
            </a:r>
            <a:r>
              <a:rPr lang="el-GR" sz="2000" b="1" dirty="0" err="1" smtClean="0">
                <a:solidFill>
                  <a:schemeClr val="tx1"/>
                </a:solidFill>
              </a:rPr>
              <a:t>οὐδὲν</a:t>
            </a:r>
            <a:r>
              <a:rPr lang="el-GR" sz="2000" b="1" dirty="0" smtClean="0">
                <a:solidFill>
                  <a:schemeClr val="tx1"/>
                </a:solidFill>
              </a:rPr>
              <a:t> </a:t>
            </a:r>
            <a:r>
              <a:rPr lang="el-GR" sz="2000" b="1" dirty="0" err="1" smtClean="0">
                <a:solidFill>
                  <a:schemeClr val="tx1"/>
                </a:solidFill>
              </a:rPr>
              <a:t>τὸ</a:t>
            </a:r>
            <a:r>
              <a:rPr lang="el-GR" sz="2000" b="1" dirty="0" smtClean="0">
                <a:solidFill>
                  <a:schemeClr val="tx1"/>
                </a:solidFill>
              </a:rPr>
              <a:t> </a:t>
            </a:r>
            <a:r>
              <a:rPr lang="el-GR" sz="2000" b="1" dirty="0" err="1" smtClean="0">
                <a:solidFill>
                  <a:schemeClr val="tx1"/>
                </a:solidFill>
              </a:rPr>
              <a:t>ἐμὸν</a:t>
            </a:r>
            <a:r>
              <a:rPr lang="el-GR" sz="2000" b="1" dirty="0" smtClean="0">
                <a:solidFill>
                  <a:schemeClr val="tx1"/>
                </a:solidFill>
              </a:rPr>
              <a:t> </a:t>
            </a:r>
            <a:r>
              <a:rPr lang="el-GR" sz="2000" b="1" dirty="0" err="1" smtClean="0">
                <a:solidFill>
                  <a:schemeClr val="tx1"/>
                </a:solidFill>
              </a:rPr>
              <a:t>ὄνομα</a:t>
            </a:r>
            <a:r>
              <a:rPr lang="el-GR" sz="2000" b="1" dirty="0" smtClean="0">
                <a:solidFill>
                  <a:schemeClr val="tx1"/>
                </a:solidFill>
              </a:rPr>
              <a:t>  </a:t>
            </a:r>
            <a:r>
              <a:rPr lang="el-GR" sz="2000" b="1" dirty="0" err="1" smtClean="0">
                <a:solidFill>
                  <a:schemeClr val="tx1"/>
                </a:solidFill>
              </a:rPr>
              <a:t>εὐεξαλειπτότερον</a:t>
            </a:r>
            <a:r>
              <a:rPr lang="el-GR" sz="2000" b="1" dirty="0" smtClean="0">
                <a:solidFill>
                  <a:schemeClr val="tx1"/>
                </a:solidFill>
              </a:rPr>
              <a:t> ἢ </a:t>
            </a:r>
            <a:r>
              <a:rPr lang="el-GR" sz="2000" b="1" dirty="0" err="1" smtClean="0">
                <a:solidFill>
                  <a:schemeClr val="tx1"/>
                </a:solidFill>
              </a:rPr>
              <a:t>τὸ</a:t>
            </a:r>
            <a:r>
              <a:rPr lang="el-GR" sz="2000" b="1" dirty="0" smtClean="0">
                <a:solidFill>
                  <a:schemeClr val="tx1"/>
                </a:solidFill>
              </a:rPr>
              <a:t> </a:t>
            </a:r>
            <a:r>
              <a:rPr lang="el-GR" sz="2000" b="1" dirty="0" err="1" smtClean="0">
                <a:solidFill>
                  <a:schemeClr val="tx1"/>
                </a:solidFill>
              </a:rPr>
              <a:t>ὑμῶν</a:t>
            </a:r>
            <a:r>
              <a:rPr lang="el-GR" sz="2000" b="1" dirty="0" smtClean="0">
                <a:solidFill>
                  <a:schemeClr val="tx1"/>
                </a:solidFill>
              </a:rPr>
              <a:t> </a:t>
            </a:r>
            <a:r>
              <a:rPr lang="el-GR" sz="2000" b="1" dirty="0" err="1" smtClean="0">
                <a:solidFill>
                  <a:schemeClr val="tx1"/>
                </a:solidFill>
              </a:rPr>
              <a:t>ἑκάστου</a:t>
            </a:r>
            <a:r>
              <a:rPr lang="el-GR" sz="2000" b="1" dirty="0" smtClean="0">
                <a:solidFill>
                  <a:schemeClr val="tx1"/>
                </a:solidFill>
              </a:rPr>
              <a:t>.</a:t>
            </a:r>
          </a:p>
          <a:p>
            <a:pPr algn="l"/>
            <a:endParaRPr lang="el-GR" sz="2000" b="1" dirty="0" smtClean="0">
              <a:solidFill>
                <a:schemeClr val="tx1"/>
              </a:solidFill>
            </a:endParaRPr>
          </a:p>
          <a:p>
            <a:pPr algn="l"/>
            <a:r>
              <a:rPr lang="el-GR" sz="2000" b="1" dirty="0" smtClean="0">
                <a:solidFill>
                  <a:srgbClr val="C00000"/>
                </a:solidFill>
              </a:rPr>
              <a:t>Λεξιλόγιο</a:t>
            </a:r>
          </a:p>
          <a:p>
            <a:pPr algn="l"/>
            <a:r>
              <a:rPr lang="el-GR" sz="2000" b="1" dirty="0" err="1" smtClean="0">
                <a:solidFill>
                  <a:schemeClr val="tx1"/>
                </a:solidFill>
              </a:rPr>
              <a:t>μὴ</a:t>
            </a:r>
            <a:r>
              <a:rPr lang="el-GR" sz="2000" b="1" dirty="0" smtClean="0">
                <a:solidFill>
                  <a:schemeClr val="tx1"/>
                </a:solidFill>
              </a:rPr>
              <a:t> </a:t>
            </a:r>
            <a:r>
              <a:rPr lang="el-GR" sz="2000" b="1" dirty="0" err="1" smtClean="0">
                <a:solidFill>
                  <a:schemeClr val="tx1"/>
                </a:solidFill>
              </a:rPr>
              <a:t>ἐπὶ</a:t>
            </a:r>
            <a:r>
              <a:rPr lang="el-GR" sz="2000" b="1" dirty="0" smtClean="0">
                <a:solidFill>
                  <a:schemeClr val="tx1"/>
                </a:solidFill>
              </a:rPr>
              <a:t> </a:t>
            </a:r>
            <a:r>
              <a:rPr lang="el-GR" sz="2000" b="1" dirty="0" err="1" smtClean="0">
                <a:solidFill>
                  <a:schemeClr val="tx1"/>
                </a:solidFill>
              </a:rPr>
              <a:t>Κριτίᾳ</a:t>
            </a:r>
            <a:r>
              <a:rPr lang="el-GR" sz="2000" b="1" dirty="0" smtClean="0">
                <a:solidFill>
                  <a:schemeClr val="tx1"/>
                </a:solidFill>
              </a:rPr>
              <a:t> </a:t>
            </a:r>
            <a:r>
              <a:rPr lang="el-GR" sz="2000" b="1" dirty="0" err="1" smtClean="0">
                <a:solidFill>
                  <a:schemeClr val="tx1"/>
                </a:solidFill>
              </a:rPr>
              <a:t>εἶναι</a:t>
            </a:r>
            <a:r>
              <a:rPr lang="el-GR" sz="2000" b="1" dirty="0" smtClean="0">
                <a:solidFill>
                  <a:schemeClr val="tx1"/>
                </a:solidFill>
              </a:rPr>
              <a:t>:</a:t>
            </a:r>
            <a:r>
              <a:rPr lang="el-GR" sz="2000" dirty="0" smtClean="0">
                <a:solidFill>
                  <a:schemeClr val="tx1"/>
                </a:solidFill>
              </a:rPr>
              <a:t> να μην έχει ο Κριτίας το δικαίωμα να...</a:t>
            </a:r>
          </a:p>
          <a:p>
            <a:pPr algn="l"/>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ταῦτα</a:t>
            </a:r>
            <a:r>
              <a:rPr lang="el-GR" sz="2000" b="1" dirty="0" smtClean="0">
                <a:solidFill>
                  <a:schemeClr val="tx1"/>
                </a:solidFill>
              </a:rPr>
              <a:t> </a:t>
            </a:r>
            <a:r>
              <a:rPr lang="el-GR" sz="2000" b="1" dirty="0" err="1" smtClean="0">
                <a:solidFill>
                  <a:schemeClr val="tx1"/>
                </a:solidFill>
              </a:rPr>
              <a:t>γιγνώσκοντες</a:t>
            </a:r>
            <a:r>
              <a:rPr lang="el-GR" sz="2000" b="1" dirty="0" smtClean="0">
                <a:solidFill>
                  <a:schemeClr val="tx1"/>
                </a:solidFill>
              </a:rPr>
              <a:t>: </a:t>
            </a:r>
            <a:r>
              <a:rPr lang="el-GR" sz="2000" dirty="0" smtClean="0">
                <a:solidFill>
                  <a:schemeClr val="tx1"/>
                </a:solidFill>
              </a:rPr>
              <a:t>και μάλιστα ενώ γνωρίζετε</a:t>
            </a:r>
          </a:p>
          <a:p>
            <a:pPr algn="l"/>
            <a:r>
              <a:rPr lang="el-GR" sz="2000" b="1" dirty="0" err="1" smtClean="0">
                <a:solidFill>
                  <a:schemeClr val="tx1"/>
                </a:solidFill>
              </a:rPr>
              <a:t>Εὐεξάλειπτος</a:t>
            </a:r>
            <a:r>
              <a:rPr lang="el-GR" sz="2000" b="1" dirty="0" smtClean="0">
                <a:solidFill>
                  <a:schemeClr val="tx1"/>
                </a:solidFill>
              </a:rPr>
              <a:t>: </a:t>
            </a:r>
            <a:r>
              <a:rPr lang="el-GR" sz="2000" dirty="0" smtClean="0">
                <a:solidFill>
                  <a:schemeClr val="tx1"/>
                </a:solidFill>
              </a:rPr>
              <a:t>αυτός που εξαλείφεται, σβήνεται εύκολα</a:t>
            </a:r>
          </a:p>
          <a:p>
            <a:pPr algn="l"/>
            <a:r>
              <a:rPr lang="el-GR" sz="2000" b="1" dirty="0" smtClean="0">
                <a:solidFill>
                  <a:schemeClr val="tx1"/>
                </a:solidFill>
              </a:rPr>
              <a:t>καλός </a:t>
            </a:r>
            <a:r>
              <a:rPr lang="el-GR" sz="2000" b="1" dirty="0" err="1" smtClean="0">
                <a:solidFill>
                  <a:schemeClr val="tx1"/>
                </a:solidFill>
              </a:rPr>
              <a:t>κἀγαθὸς</a:t>
            </a:r>
            <a:r>
              <a:rPr lang="el-GR" sz="2000" b="1" dirty="0" smtClean="0">
                <a:solidFill>
                  <a:schemeClr val="tx1"/>
                </a:solidFill>
              </a:rPr>
              <a:t>: </a:t>
            </a:r>
            <a:r>
              <a:rPr lang="el-GR" sz="2000" dirty="0" smtClean="0">
                <a:solidFill>
                  <a:schemeClr val="tx1"/>
                </a:solidFill>
              </a:rPr>
              <a:t>ωραίος στην εμφάνιση και με υψηλό φρόνημα (το πρότυπο της αριστοκρατικής τάξης)</a:t>
            </a:r>
          </a:p>
          <a:p>
            <a:pPr algn="just"/>
            <a:endParaRPr lang="el-GR" sz="2000" b="1" dirty="0" smtClean="0">
              <a:solidFill>
                <a:schemeClr val="tx1"/>
              </a:solidFill>
            </a:endParaRPr>
          </a:p>
          <a:p>
            <a:pPr algn="just"/>
            <a:r>
              <a:rPr lang="el-GR" sz="2000" b="1" dirty="0" smtClean="0">
                <a:solidFill>
                  <a:srgbClr val="C00000"/>
                </a:solidFill>
              </a:rPr>
              <a:t>Μετάφραση</a:t>
            </a:r>
          </a:p>
          <a:p>
            <a:pPr algn="just"/>
            <a:r>
              <a:rPr lang="el-GR" sz="2000" b="1" dirty="0" smtClean="0">
                <a:solidFill>
                  <a:schemeClr val="tx1"/>
                </a:solidFill>
              </a:rPr>
              <a:t> Και αυτό βέβαια, είπε, μα τους θεούς δεν αγνοώ, ότι δηλαδή δεν θα με σώσει καθόλου  αυτός εδώ ο βωμός , αλλά θέλω και αυτό   να αποδείξω, ότι δηλαδή αυτοί εδώ είναι όχι μόνο άδικοι προς τους ανθρώπους αλλά και πάρα πολύ ασεβείς  προς τους θεούς. Απορώ, όμως, είπε, μ’ εσάς, άνδρες καλοί και ενάρετοι, γιατί δεν θα βοηθήσετε   τους ίδιους τους εαυτούς σας, και μάλιστα ενώ γνωρίζετε ότι το δικό μου όνομα δε σβήνεται  καθόλου πιο εύκολα από το (όνομα) του καθενός από εσάς</a:t>
            </a:r>
            <a:r>
              <a:rPr lang="el-GR" sz="2000" dirty="0" smtClean="0">
                <a:solidFill>
                  <a:schemeClr val="tx1"/>
                </a:solidFill>
              </a:rPr>
              <a:t>.</a:t>
            </a:r>
            <a:endParaRPr lang="el-GR" sz="2000"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a:bodyPr>
          <a:lstStyle/>
          <a:p>
            <a:pPr algn="just"/>
            <a:endParaRPr lang="el-GR" sz="2000" b="1" dirty="0" smtClean="0">
              <a:solidFill>
                <a:schemeClr val="tx1"/>
              </a:solidFill>
            </a:endParaRPr>
          </a:p>
          <a:p>
            <a:pPr algn="just"/>
            <a:r>
              <a:rPr lang="el-GR" sz="2000" b="1" dirty="0" smtClean="0">
                <a:solidFill>
                  <a:schemeClr val="tx1"/>
                </a:solidFill>
              </a:rPr>
              <a:t>[2.3.53]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τοῦτο</a:t>
            </a:r>
            <a:r>
              <a:rPr lang="el-GR" sz="2000" b="1" dirty="0" smtClean="0">
                <a:solidFill>
                  <a:schemeClr val="tx1"/>
                </a:solidFill>
              </a:rPr>
              <a:t> </a:t>
            </a:r>
            <a:r>
              <a:rPr lang="el-GR" sz="2000" b="1" dirty="0" err="1" smtClean="0">
                <a:solidFill>
                  <a:schemeClr val="tx1"/>
                </a:solidFill>
              </a:rPr>
              <a:t>μέν</a:t>
            </a:r>
            <a:r>
              <a:rPr lang="el-GR" sz="2000" b="1" dirty="0" smtClean="0">
                <a:solidFill>
                  <a:schemeClr val="tx1"/>
                </a:solidFill>
              </a:rPr>
              <a:t>, </a:t>
            </a:r>
            <a:r>
              <a:rPr lang="el-GR" sz="2000" b="1" dirty="0" err="1" smtClean="0">
                <a:solidFill>
                  <a:schemeClr val="tx1"/>
                </a:solidFill>
              </a:rPr>
              <a:t>ἔφη</a:t>
            </a:r>
            <a:r>
              <a:rPr lang="el-GR" sz="2000" b="1" dirty="0" smtClean="0">
                <a:solidFill>
                  <a:schemeClr val="tx1"/>
                </a:solidFill>
              </a:rPr>
              <a:t>,   </a:t>
            </a:r>
            <a:r>
              <a:rPr lang="el-GR" sz="2000" b="1" dirty="0" err="1" smtClean="0">
                <a:solidFill>
                  <a:schemeClr val="tx1"/>
                </a:solidFill>
              </a:rPr>
              <a:t>μὰ</a:t>
            </a:r>
            <a:r>
              <a:rPr lang="el-GR" sz="2000" b="1" dirty="0" smtClean="0">
                <a:solidFill>
                  <a:schemeClr val="tx1"/>
                </a:solidFill>
              </a:rPr>
              <a:t> </a:t>
            </a:r>
            <a:r>
              <a:rPr lang="el-GR" sz="2000" b="1" dirty="0" err="1" smtClean="0">
                <a:solidFill>
                  <a:schemeClr val="tx1"/>
                </a:solidFill>
              </a:rPr>
              <a:t>τοὺς</a:t>
            </a:r>
            <a:r>
              <a:rPr lang="el-GR" sz="2000" b="1" dirty="0" smtClean="0">
                <a:solidFill>
                  <a:schemeClr val="tx1"/>
                </a:solidFill>
              </a:rPr>
              <a:t> </a:t>
            </a:r>
            <a:r>
              <a:rPr lang="el-GR" sz="2000" b="1" dirty="0" err="1" smtClean="0">
                <a:solidFill>
                  <a:schemeClr val="tx1"/>
                </a:solidFill>
              </a:rPr>
              <a:t>θεοὺς</a:t>
            </a:r>
            <a:r>
              <a:rPr lang="el-GR" sz="2000" b="1" dirty="0" smtClean="0">
                <a:solidFill>
                  <a:schemeClr val="tx1"/>
                </a:solidFill>
              </a:rPr>
              <a:t> </a:t>
            </a:r>
            <a:r>
              <a:rPr lang="el-GR" sz="2000" b="1" dirty="0" err="1" smtClean="0">
                <a:solidFill>
                  <a:schemeClr val="tx1"/>
                </a:solidFill>
              </a:rPr>
              <a:t>οὐκ</a:t>
            </a:r>
            <a:r>
              <a:rPr lang="el-GR" sz="2000" b="1" dirty="0" smtClean="0">
                <a:solidFill>
                  <a:schemeClr val="tx1"/>
                </a:solidFill>
              </a:rPr>
              <a:t> </a:t>
            </a:r>
            <a:r>
              <a:rPr lang="el-GR" sz="2000" b="1" dirty="0" err="1" smtClean="0">
                <a:solidFill>
                  <a:schemeClr val="tx1"/>
                </a:solidFill>
              </a:rPr>
              <a:t>ἀγνοῶ</a:t>
            </a:r>
            <a:r>
              <a:rPr lang="el-GR" sz="2000" b="1" dirty="0" smtClean="0">
                <a:solidFill>
                  <a:schemeClr val="tx1"/>
                </a:solidFill>
              </a:rPr>
              <a:t>, </a:t>
            </a:r>
            <a:r>
              <a:rPr lang="el-GR" sz="2000" b="1" dirty="0" err="1" smtClean="0">
                <a:solidFill>
                  <a:schemeClr val="tx1"/>
                </a:solidFill>
              </a:rPr>
              <a:t>ὅτι</a:t>
            </a:r>
            <a:r>
              <a:rPr lang="el-GR" sz="2000" b="1" dirty="0" smtClean="0">
                <a:solidFill>
                  <a:schemeClr val="tx1"/>
                </a:solidFill>
              </a:rPr>
              <a:t> </a:t>
            </a:r>
            <a:r>
              <a:rPr lang="el-GR" sz="2000" b="1" dirty="0" err="1" smtClean="0">
                <a:solidFill>
                  <a:schemeClr val="tx1"/>
                </a:solidFill>
              </a:rPr>
              <a:t>οὐδέν</a:t>
            </a:r>
            <a:r>
              <a:rPr lang="el-GR" sz="2000" b="1" dirty="0" smtClean="0">
                <a:solidFill>
                  <a:schemeClr val="tx1"/>
                </a:solidFill>
              </a:rPr>
              <a:t> </a:t>
            </a:r>
            <a:r>
              <a:rPr lang="el-GR" sz="2000" b="1" dirty="0" err="1" smtClean="0">
                <a:solidFill>
                  <a:schemeClr val="tx1"/>
                </a:solidFill>
              </a:rPr>
              <a:t>μοι</a:t>
            </a:r>
            <a:r>
              <a:rPr lang="el-GR" sz="2000" b="1" dirty="0" smtClean="0">
                <a:solidFill>
                  <a:schemeClr val="tx1"/>
                </a:solidFill>
              </a:rPr>
              <a:t> </a:t>
            </a:r>
            <a:r>
              <a:rPr lang="el-GR" sz="2000" b="1" dirty="0" err="1" smtClean="0">
                <a:solidFill>
                  <a:schemeClr val="tx1"/>
                </a:solidFill>
              </a:rPr>
              <a:t>ἀρκέσει</a:t>
            </a:r>
            <a:r>
              <a:rPr lang="el-GR" sz="2000" b="1" dirty="0" smtClean="0">
                <a:solidFill>
                  <a:schemeClr val="tx1"/>
                </a:solidFill>
              </a:rPr>
              <a:t>                                  </a:t>
            </a:r>
            <a:r>
              <a:rPr lang="el-GR" sz="2000" b="1" dirty="0" err="1" smtClean="0">
                <a:solidFill>
                  <a:schemeClr val="tx1"/>
                </a:solidFill>
              </a:rPr>
              <a:t>ὅδε</a:t>
            </a:r>
            <a:r>
              <a:rPr lang="el-GR" sz="2000" b="1" dirty="0" smtClean="0">
                <a:solidFill>
                  <a:schemeClr val="tx1"/>
                </a:solidFill>
              </a:rPr>
              <a:t> ὁ </a:t>
            </a:r>
            <a:r>
              <a:rPr lang="el-GR" sz="2000" b="1" dirty="0" err="1" smtClean="0">
                <a:solidFill>
                  <a:schemeClr val="tx1"/>
                </a:solidFill>
              </a:rPr>
              <a:t>βωμός</a:t>
            </a:r>
            <a:r>
              <a:rPr lang="el-GR" sz="2000" b="1" dirty="0" smtClean="0">
                <a:solidFill>
                  <a:schemeClr val="tx1"/>
                </a:solidFill>
              </a:rPr>
              <a:t>, </a:t>
            </a:r>
            <a:r>
              <a:rPr lang="el-GR" sz="2000" b="1" dirty="0" err="1" smtClean="0">
                <a:solidFill>
                  <a:schemeClr val="tx1"/>
                </a:solidFill>
              </a:rPr>
              <a:t>ἀλλὰ</a:t>
            </a:r>
            <a:r>
              <a:rPr lang="el-GR" sz="2000" b="1" dirty="0" smtClean="0">
                <a:solidFill>
                  <a:schemeClr val="tx1"/>
                </a:solidFill>
              </a:rPr>
              <a:t> </a:t>
            </a:r>
            <a:r>
              <a:rPr lang="el-GR" sz="2000" b="1" dirty="0" err="1" smtClean="0">
                <a:solidFill>
                  <a:schemeClr val="tx1"/>
                </a:solidFill>
              </a:rPr>
              <a:t>βούλομαι</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τοῦτο</a:t>
            </a:r>
            <a:r>
              <a:rPr lang="el-GR" sz="2000" b="1" dirty="0" smtClean="0">
                <a:solidFill>
                  <a:schemeClr val="tx1"/>
                </a:solidFill>
              </a:rPr>
              <a:t> </a:t>
            </a:r>
            <a:r>
              <a:rPr lang="el-GR" sz="2000" b="1" dirty="0" err="1" smtClean="0">
                <a:solidFill>
                  <a:schemeClr val="tx1"/>
                </a:solidFill>
              </a:rPr>
              <a:t>ἐπιδεῖξαι</a:t>
            </a:r>
            <a:r>
              <a:rPr lang="el-GR" sz="2000" b="1" dirty="0" smtClean="0">
                <a:solidFill>
                  <a:schemeClr val="tx1"/>
                </a:solidFill>
              </a:rPr>
              <a:t>, </a:t>
            </a:r>
            <a:r>
              <a:rPr lang="el-GR" sz="2000" b="1" dirty="0" err="1" smtClean="0">
                <a:solidFill>
                  <a:schemeClr val="tx1"/>
                </a:solidFill>
              </a:rPr>
              <a:t>ὅτι</a:t>
            </a:r>
            <a:r>
              <a:rPr lang="el-GR" sz="2000" b="1" dirty="0" smtClean="0">
                <a:solidFill>
                  <a:schemeClr val="tx1"/>
                </a:solidFill>
              </a:rPr>
              <a:t> </a:t>
            </a:r>
            <a:r>
              <a:rPr lang="el-GR" sz="2000" b="1" dirty="0" err="1" smtClean="0">
                <a:solidFill>
                  <a:schemeClr val="tx1"/>
                </a:solidFill>
              </a:rPr>
              <a:t>οὗτοι</a:t>
            </a:r>
            <a:r>
              <a:rPr lang="el-GR" sz="2000" b="1" dirty="0" smtClean="0">
                <a:solidFill>
                  <a:schemeClr val="tx1"/>
                </a:solidFill>
              </a:rPr>
              <a:t> </a:t>
            </a:r>
            <a:r>
              <a:rPr lang="el-GR" sz="2000" b="1" dirty="0" err="1" smtClean="0">
                <a:solidFill>
                  <a:schemeClr val="tx1"/>
                </a:solidFill>
              </a:rPr>
              <a:t>οὐ</a:t>
            </a:r>
            <a:r>
              <a:rPr lang="el-GR" sz="2000" b="1" dirty="0" smtClean="0">
                <a:solidFill>
                  <a:schemeClr val="tx1"/>
                </a:solidFill>
              </a:rPr>
              <a:t> </a:t>
            </a:r>
            <a:r>
              <a:rPr lang="el-GR" sz="2000" b="1" dirty="0" err="1" smtClean="0">
                <a:solidFill>
                  <a:schemeClr val="tx1"/>
                </a:solidFill>
              </a:rPr>
              <a:t>μόνον</a:t>
            </a:r>
            <a:r>
              <a:rPr lang="el-GR" sz="2000" b="1" dirty="0" smtClean="0">
                <a:solidFill>
                  <a:schemeClr val="tx1"/>
                </a:solidFill>
              </a:rPr>
              <a:t> </a:t>
            </a:r>
            <a:r>
              <a:rPr lang="el-GR" sz="2000" b="1" dirty="0" err="1" smtClean="0">
                <a:solidFill>
                  <a:schemeClr val="tx1"/>
                </a:solidFill>
              </a:rPr>
              <a:t>εἰσὶ</a:t>
            </a:r>
            <a:r>
              <a:rPr lang="el-GR" sz="2000" b="1" dirty="0" smtClean="0">
                <a:solidFill>
                  <a:schemeClr val="tx1"/>
                </a:solidFill>
              </a:rPr>
              <a:t> </a:t>
            </a:r>
            <a:r>
              <a:rPr lang="el-GR" sz="2000" b="1" dirty="0" err="1" smtClean="0">
                <a:solidFill>
                  <a:schemeClr val="tx1"/>
                </a:solidFill>
              </a:rPr>
              <a:t>περὶ</a:t>
            </a:r>
            <a:r>
              <a:rPr lang="el-GR" sz="2000" b="1" dirty="0" smtClean="0">
                <a:solidFill>
                  <a:schemeClr val="tx1"/>
                </a:solidFill>
              </a:rPr>
              <a:t> </a:t>
            </a:r>
            <a:r>
              <a:rPr lang="el-GR" sz="2000" b="1" dirty="0" err="1" smtClean="0">
                <a:solidFill>
                  <a:schemeClr val="tx1"/>
                </a:solidFill>
              </a:rPr>
              <a:t>ἀνθρώπους</a:t>
            </a:r>
            <a:r>
              <a:rPr lang="el-GR" sz="2000" b="1" dirty="0" smtClean="0">
                <a:solidFill>
                  <a:schemeClr val="tx1"/>
                </a:solidFill>
              </a:rPr>
              <a:t> </a:t>
            </a:r>
            <a:r>
              <a:rPr lang="el-GR" sz="2000" b="1" dirty="0" err="1" smtClean="0">
                <a:solidFill>
                  <a:schemeClr val="tx1"/>
                </a:solidFill>
              </a:rPr>
              <a:t>ἀδικώτατοι</a:t>
            </a:r>
            <a:r>
              <a:rPr lang="el-GR" sz="2000" b="1" dirty="0" smtClean="0">
                <a:solidFill>
                  <a:schemeClr val="tx1"/>
                </a:solidFill>
              </a:rPr>
              <a:t>, </a:t>
            </a:r>
            <a:r>
              <a:rPr lang="el-GR" sz="2000" b="1" dirty="0" err="1" smtClean="0">
                <a:solidFill>
                  <a:schemeClr val="tx1"/>
                </a:solidFill>
              </a:rPr>
              <a:t>ἀλλὰ</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περὶ</a:t>
            </a:r>
            <a:r>
              <a:rPr lang="el-GR" sz="2000" b="1" dirty="0" smtClean="0">
                <a:solidFill>
                  <a:schemeClr val="tx1"/>
                </a:solidFill>
              </a:rPr>
              <a:t> </a:t>
            </a:r>
            <a:r>
              <a:rPr lang="el-GR" sz="2000" b="1" dirty="0" err="1" smtClean="0">
                <a:solidFill>
                  <a:schemeClr val="tx1"/>
                </a:solidFill>
              </a:rPr>
              <a:t>θεοὺς</a:t>
            </a:r>
            <a:r>
              <a:rPr lang="el-GR" sz="2000" b="1" dirty="0" smtClean="0">
                <a:solidFill>
                  <a:schemeClr val="tx1"/>
                </a:solidFill>
              </a:rPr>
              <a:t> </a:t>
            </a:r>
            <a:r>
              <a:rPr lang="el-GR" sz="2000" b="1" dirty="0" err="1" smtClean="0">
                <a:solidFill>
                  <a:schemeClr val="tx1"/>
                </a:solidFill>
              </a:rPr>
              <a:t>ἀσεβέστατοι</a:t>
            </a:r>
            <a:r>
              <a:rPr lang="el-GR" sz="2000" b="1" dirty="0" smtClean="0">
                <a:solidFill>
                  <a:schemeClr val="tx1"/>
                </a:solidFill>
              </a:rPr>
              <a:t>.  </a:t>
            </a:r>
            <a:r>
              <a:rPr lang="el-GR" sz="2000" b="1" dirty="0" err="1" smtClean="0">
                <a:solidFill>
                  <a:schemeClr val="tx1"/>
                </a:solidFill>
              </a:rPr>
              <a:t>ὑμῶν</a:t>
            </a:r>
            <a:r>
              <a:rPr lang="el-GR" sz="2000" b="1" dirty="0" smtClean="0">
                <a:solidFill>
                  <a:schemeClr val="tx1"/>
                </a:solidFill>
              </a:rPr>
              <a:t> </a:t>
            </a:r>
            <a:r>
              <a:rPr lang="el-GR" sz="2000" b="1" dirty="0" err="1" smtClean="0">
                <a:solidFill>
                  <a:schemeClr val="tx1"/>
                </a:solidFill>
              </a:rPr>
              <a:t>μέντοι</a:t>
            </a:r>
            <a:r>
              <a:rPr lang="el-GR" sz="2000" b="1" dirty="0" smtClean="0">
                <a:solidFill>
                  <a:schemeClr val="tx1"/>
                </a:solidFill>
              </a:rPr>
              <a:t>, </a:t>
            </a:r>
            <a:r>
              <a:rPr lang="el-GR" sz="2000" b="1" dirty="0" err="1" smtClean="0">
                <a:solidFill>
                  <a:schemeClr val="tx1"/>
                </a:solidFill>
              </a:rPr>
              <a:t>ἔφη</a:t>
            </a:r>
            <a:r>
              <a:rPr lang="el-GR" sz="2000" b="1" dirty="0" smtClean="0">
                <a:solidFill>
                  <a:schemeClr val="tx1"/>
                </a:solidFill>
              </a:rPr>
              <a:t>,  ὦ </a:t>
            </a:r>
            <a:r>
              <a:rPr lang="el-GR" sz="2000" b="1" dirty="0" err="1" smtClean="0">
                <a:solidFill>
                  <a:schemeClr val="tx1"/>
                </a:solidFill>
              </a:rPr>
              <a:t>ἄνδρες</a:t>
            </a:r>
            <a:r>
              <a:rPr lang="el-GR" sz="2000" b="1" dirty="0" smtClean="0">
                <a:solidFill>
                  <a:schemeClr val="tx1"/>
                </a:solidFill>
              </a:rPr>
              <a:t> </a:t>
            </a:r>
            <a:r>
              <a:rPr lang="el-GR" sz="2000" b="1" dirty="0" err="1" smtClean="0">
                <a:solidFill>
                  <a:schemeClr val="tx1"/>
                </a:solidFill>
              </a:rPr>
              <a:t>καλοὶ</a:t>
            </a:r>
            <a:r>
              <a:rPr lang="el-GR" sz="2000" b="1" dirty="0" smtClean="0">
                <a:solidFill>
                  <a:schemeClr val="tx1"/>
                </a:solidFill>
              </a:rPr>
              <a:t> </a:t>
            </a:r>
            <a:r>
              <a:rPr lang="el-GR" sz="2000" b="1" dirty="0" err="1" smtClean="0">
                <a:solidFill>
                  <a:schemeClr val="tx1"/>
                </a:solidFill>
              </a:rPr>
              <a:t>κἀγαθοί</a:t>
            </a:r>
            <a:r>
              <a:rPr lang="el-GR" sz="2000" b="1" dirty="0" smtClean="0">
                <a:solidFill>
                  <a:schemeClr val="tx1"/>
                </a:solidFill>
              </a:rPr>
              <a:t>, </a:t>
            </a:r>
            <a:r>
              <a:rPr lang="el-GR" sz="2000" b="1" dirty="0" err="1" smtClean="0">
                <a:solidFill>
                  <a:schemeClr val="tx1"/>
                </a:solidFill>
              </a:rPr>
              <a:t>θαυμάζω,εἰ</a:t>
            </a:r>
            <a:r>
              <a:rPr lang="el-GR" sz="2000" b="1" dirty="0" smtClean="0">
                <a:solidFill>
                  <a:schemeClr val="tx1"/>
                </a:solidFill>
              </a:rPr>
              <a:t> </a:t>
            </a:r>
            <a:r>
              <a:rPr lang="el-GR" sz="2000" b="1" dirty="0" err="1" smtClean="0">
                <a:solidFill>
                  <a:schemeClr val="tx1"/>
                </a:solidFill>
              </a:rPr>
              <a:t>μὴ</a:t>
            </a:r>
            <a:r>
              <a:rPr lang="el-GR" sz="2000" b="1" dirty="0" smtClean="0">
                <a:solidFill>
                  <a:schemeClr val="tx1"/>
                </a:solidFill>
              </a:rPr>
              <a:t> </a:t>
            </a:r>
            <a:r>
              <a:rPr lang="el-GR" sz="2000" b="1" dirty="0" err="1" smtClean="0">
                <a:solidFill>
                  <a:schemeClr val="tx1"/>
                </a:solidFill>
              </a:rPr>
              <a:t>βοηθήσετε</a:t>
            </a:r>
            <a:r>
              <a:rPr lang="el-GR" sz="2000" b="1" dirty="0" smtClean="0">
                <a:solidFill>
                  <a:schemeClr val="tx1"/>
                </a:solidFill>
              </a:rPr>
              <a:t> </a:t>
            </a:r>
            <a:r>
              <a:rPr lang="el-GR" sz="2000" b="1" dirty="0" err="1" smtClean="0">
                <a:solidFill>
                  <a:schemeClr val="tx1"/>
                </a:solidFill>
              </a:rPr>
              <a:t>ὑμῖν</a:t>
            </a:r>
            <a:r>
              <a:rPr lang="el-GR" sz="2000" b="1" dirty="0" smtClean="0">
                <a:solidFill>
                  <a:schemeClr val="tx1"/>
                </a:solidFill>
              </a:rPr>
              <a:t> </a:t>
            </a:r>
            <a:r>
              <a:rPr lang="el-GR" sz="2000" b="1" dirty="0" err="1" smtClean="0">
                <a:solidFill>
                  <a:schemeClr val="tx1"/>
                </a:solidFill>
              </a:rPr>
              <a:t>αὐτοῖς</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ταῦτα</a:t>
            </a:r>
            <a:r>
              <a:rPr lang="el-GR" sz="2000" b="1" dirty="0" smtClean="0">
                <a:solidFill>
                  <a:schemeClr val="tx1"/>
                </a:solidFill>
              </a:rPr>
              <a:t> </a:t>
            </a:r>
            <a:r>
              <a:rPr lang="el-GR" sz="2000" b="1" dirty="0" err="1" smtClean="0">
                <a:solidFill>
                  <a:schemeClr val="tx1"/>
                </a:solidFill>
              </a:rPr>
              <a:t>γιγνώσκοντες</a:t>
            </a:r>
            <a:r>
              <a:rPr lang="el-GR" sz="2000" b="1" dirty="0" smtClean="0">
                <a:solidFill>
                  <a:schemeClr val="tx1"/>
                </a:solidFill>
              </a:rPr>
              <a:t>  </a:t>
            </a:r>
            <a:r>
              <a:rPr lang="el-GR" sz="2000" b="1" dirty="0" err="1" smtClean="0">
                <a:solidFill>
                  <a:schemeClr val="tx1"/>
                </a:solidFill>
              </a:rPr>
              <a:t>ὅτι</a:t>
            </a:r>
            <a:r>
              <a:rPr lang="el-GR" sz="2000" b="1" dirty="0" smtClean="0">
                <a:solidFill>
                  <a:schemeClr val="tx1"/>
                </a:solidFill>
              </a:rPr>
              <a:t> </a:t>
            </a:r>
            <a:r>
              <a:rPr lang="el-GR" sz="2000" b="1" dirty="0" err="1" smtClean="0">
                <a:solidFill>
                  <a:schemeClr val="tx1"/>
                </a:solidFill>
              </a:rPr>
              <a:t>οὐδὲν</a:t>
            </a:r>
            <a:r>
              <a:rPr lang="el-GR" sz="2000" b="1" dirty="0" smtClean="0">
                <a:solidFill>
                  <a:schemeClr val="tx1"/>
                </a:solidFill>
              </a:rPr>
              <a:t> </a:t>
            </a:r>
            <a:r>
              <a:rPr lang="el-GR" sz="2000" b="1" dirty="0" err="1" smtClean="0">
                <a:solidFill>
                  <a:schemeClr val="tx1"/>
                </a:solidFill>
              </a:rPr>
              <a:t>τὸ</a:t>
            </a:r>
            <a:r>
              <a:rPr lang="el-GR" sz="2000" b="1" dirty="0" smtClean="0">
                <a:solidFill>
                  <a:schemeClr val="tx1"/>
                </a:solidFill>
              </a:rPr>
              <a:t> </a:t>
            </a:r>
            <a:r>
              <a:rPr lang="el-GR" sz="2000" b="1" dirty="0" err="1" smtClean="0">
                <a:solidFill>
                  <a:schemeClr val="tx1"/>
                </a:solidFill>
              </a:rPr>
              <a:t>ἐμὸν</a:t>
            </a:r>
            <a:r>
              <a:rPr lang="el-GR" sz="2000" b="1" dirty="0" smtClean="0">
                <a:solidFill>
                  <a:schemeClr val="tx1"/>
                </a:solidFill>
              </a:rPr>
              <a:t> </a:t>
            </a:r>
            <a:r>
              <a:rPr lang="el-GR" sz="2000" b="1" dirty="0" err="1" smtClean="0">
                <a:solidFill>
                  <a:schemeClr val="tx1"/>
                </a:solidFill>
              </a:rPr>
              <a:t>ὄνομα</a:t>
            </a:r>
            <a:r>
              <a:rPr lang="el-GR" sz="2000" b="1" dirty="0" smtClean="0">
                <a:solidFill>
                  <a:schemeClr val="tx1"/>
                </a:solidFill>
              </a:rPr>
              <a:t>  </a:t>
            </a:r>
            <a:r>
              <a:rPr lang="el-GR" sz="2000" b="1" dirty="0" err="1" smtClean="0">
                <a:solidFill>
                  <a:schemeClr val="tx1"/>
                </a:solidFill>
              </a:rPr>
              <a:t>εὐεξαλειπτότερον</a:t>
            </a:r>
            <a:r>
              <a:rPr lang="el-GR" sz="2000" b="1" dirty="0" smtClean="0">
                <a:solidFill>
                  <a:schemeClr val="tx1"/>
                </a:solidFill>
              </a:rPr>
              <a:t> ἢ </a:t>
            </a:r>
            <a:r>
              <a:rPr lang="el-GR" sz="2000" b="1" dirty="0" err="1" smtClean="0">
                <a:solidFill>
                  <a:schemeClr val="tx1"/>
                </a:solidFill>
              </a:rPr>
              <a:t>τὸ</a:t>
            </a:r>
            <a:r>
              <a:rPr lang="el-GR" sz="2000" b="1" dirty="0" smtClean="0">
                <a:solidFill>
                  <a:schemeClr val="tx1"/>
                </a:solidFill>
              </a:rPr>
              <a:t> </a:t>
            </a:r>
            <a:r>
              <a:rPr lang="el-GR" sz="2000" b="1" dirty="0" err="1" smtClean="0">
                <a:solidFill>
                  <a:schemeClr val="tx1"/>
                </a:solidFill>
              </a:rPr>
              <a:t>ὑμῶν</a:t>
            </a:r>
            <a:r>
              <a:rPr lang="el-GR" sz="2000" b="1" dirty="0" smtClean="0">
                <a:solidFill>
                  <a:schemeClr val="tx1"/>
                </a:solidFill>
              </a:rPr>
              <a:t> </a:t>
            </a:r>
            <a:r>
              <a:rPr lang="el-GR" sz="2000" b="1" dirty="0" err="1" smtClean="0">
                <a:solidFill>
                  <a:schemeClr val="tx1"/>
                </a:solidFill>
              </a:rPr>
              <a:t>ἑκάστου</a:t>
            </a:r>
            <a:r>
              <a:rPr lang="el-GR" sz="2000" b="1" dirty="0" smtClean="0">
                <a:solidFill>
                  <a:schemeClr val="tx1"/>
                </a:solidFill>
              </a:rPr>
              <a:t>.</a:t>
            </a:r>
          </a:p>
          <a:p>
            <a:pPr algn="l"/>
            <a:endParaRPr lang="el-GR" sz="2000" b="1" dirty="0" smtClean="0">
              <a:solidFill>
                <a:schemeClr val="tx1"/>
              </a:solidFill>
            </a:endParaRPr>
          </a:p>
          <a:p>
            <a:pPr algn="just"/>
            <a:endParaRPr lang="el-GR" sz="2000" b="1" dirty="0" smtClean="0">
              <a:solidFill>
                <a:schemeClr val="tx1"/>
              </a:solidFill>
            </a:endParaRPr>
          </a:p>
          <a:p>
            <a:pPr algn="just"/>
            <a:r>
              <a:rPr lang="el-GR" sz="2000" b="1" dirty="0" smtClean="0">
                <a:solidFill>
                  <a:srgbClr val="C00000"/>
                </a:solidFill>
              </a:rPr>
              <a:t>Μετάφραση</a:t>
            </a:r>
          </a:p>
          <a:p>
            <a:pPr algn="just"/>
            <a:r>
              <a:rPr lang="el-GR" sz="2000" b="1" dirty="0" smtClean="0">
                <a:solidFill>
                  <a:schemeClr val="tx1"/>
                </a:solidFill>
              </a:rPr>
              <a:t> Και αυτό βέβαια, είπε, μα τους θεούς δεν αγνοώ, ότι δηλαδή δεν θα με σώσει καθόλου  αυτός εδώ ο βωμός , αλλά θέλω και αυτό   να αποδείξω, ότι δηλαδή αυτοί εδώ είναι όχι μόνο άδικοι προς τους ανθρώπους αλλά και πάρα πολύ ασεβείς  προς τους θεούς. Απορώ, όμως, είπε, μ’ εσάς, άνδρες καλοί και ενάρετοι, γιατί δεν θα βοηθήσετε   τους ίδιους τους εαυτούς σας, και μάλιστα ενώ γνωρίζετε ότι το δικό μου όνομα δε σβήνεται  καθόλου πιο εύκολα από το (όνομα) του καθενός από εσάς</a:t>
            </a:r>
            <a:r>
              <a:rPr lang="el-GR" sz="2000" dirty="0" smtClean="0">
                <a:solidFill>
                  <a:schemeClr val="tx1"/>
                </a:solidFill>
              </a:rPr>
              <a:t>.</a:t>
            </a:r>
            <a:endParaRPr lang="el-GR" sz="2000"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a:bodyPr>
          <a:lstStyle/>
          <a:p>
            <a:pPr algn="just"/>
            <a:r>
              <a:rPr lang="el-GR" sz="2000" b="1" dirty="0" smtClean="0">
                <a:solidFill>
                  <a:schemeClr val="tx1"/>
                </a:solidFill>
              </a:rPr>
              <a:t>[2.3.54] </a:t>
            </a:r>
            <a:r>
              <a:rPr lang="el-GR" sz="2000" b="1" dirty="0" err="1" smtClean="0">
                <a:solidFill>
                  <a:schemeClr val="tx1"/>
                </a:solidFill>
              </a:rPr>
              <a:t>ἐκ</a:t>
            </a:r>
            <a:r>
              <a:rPr lang="el-GR" sz="2000" b="1" dirty="0" smtClean="0">
                <a:solidFill>
                  <a:schemeClr val="tx1"/>
                </a:solidFill>
              </a:rPr>
              <a:t>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τούτου</a:t>
            </a:r>
            <a:r>
              <a:rPr lang="el-GR" sz="2000" b="1" dirty="0" smtClean="0">
                <a:solidFill>
                  <a:schemeClr val="tx1"/>
                </a:solidFill>
              </a:rPr>
              <a:t> </a:t>
            </a:r>
            <a:r>
              <a:rPr lang="el-GR" sz="2000" b="1" dirty="0" err="1" smtClean="0">
                <a:solidFill>
                  <a:schemeClr val="tx1"/>
                </a:solidFill>
              </a:rPr>
              <a:t>ἐκέλευσε</a:t>
            </a:r>
            <a:r>
              <a:rPr lang="el-GR" sz="2000" b="1" dirty="0" smtClean="0">
                <a:solidFill>
                  <a:schemeClr val="tx1"/>
                </a:solidFill>
              </a:rPr>
              <a:t> </a:t>
            </a:r>
            <a:r>
              <a:rPr lang="el-GR" sz="2000" b="1" dirty="0" err="1" smtClean="0">
                <a:solidFill>
                  <a:schemeClr val="tx1"/>
                </a:solidFill>
              </a:rPr>
              <a:t>μὲν</a:t>
            </a:r>
            <a:r>
              <a:rPr lang="el-GR" sz="2000" b="1" dirty="0" smtClean="0">
                <a:solidFill>
                  <a:schemeClr val="tx1"/>
                </a:solidFill>
              </a:rPr>
              <a:t>   ὁ </a:t>
            </a:r>
            <a:r>
              <a:rPr lang="el-GR" sz="2000" b="1" dirty="0" err="1" smtClean="0">
                <a:solidFill>
                  <a:schemeClr val="tx1"/>
                </a:solidFill>
              </a:rPr>
              <a:t>τῶν</a:t>
            </a:r>
            <a:r>
              <a:rPr lang="el-GR" sz="2000" b="1" dirty="0" smtClean="0">
                <a:solidFill>
                  <a:schemeClr val="tx1"/>
                </a:solidFill>
              </a:rPr>
              <a:t> </a:t>
            </a:r>
            <a:r>
              <a:rPr lang="el-GR" sz="2000" b="1" dirty="0" err="1" smtClean="0">
                <a:solidFill>
                  <a:schemeClr val="tx1"/>
                </a:solidFill>
              </a:rPr>
              <a:t>τριάκοντα</a:t>
            </a:r>
            <a:r>
              <a:rPr lang="el-GR" sz="2000" b="1" dirty="0" smtClean="0">
                <a:solidFill>
                  <a:schemeClr val="tx1"/>
                </a:solidFill>
              </a:rPr>
              <a:t> </a:t>
            </a:r>
            <a:r>
              <a:rPr lang="el-GR" sz="2000" b="1" dirty="0" err="1" smtClean="0">
                <a:solidFill>
                  <a:schemeClr val="tx1"/>
                </a:solidFill>
              </a:rPr>
              <a:t>κῆρυξ</a:t>
            </a:r>
            <a:r>
              <a:rPr lang="el-GR" sz="2000" b="1" dirty="0" smtClean="0">
                <a:solidFill>
                  <a:schemeClr val="tx1"/>
                </a:solidFill>
              </a:rPr>
              <a:t> </a:t>
            </a:r>
            <a:r>
              <a:rPr lang="el-GR" sz="2000" b="1" dirty="0" err="1" smtClean="0">
                <a:solidFill>
                  <a:schemeClr val="tx1"/>
                </a:solidFill>
              </a:rPr>
              <a:t>τοὺς</a:t>
            </a:r>
            <a:r>
              <a:rPr lang="el-GR" sz="2000" b="1" dirty="0" smtClean="0">
                <a:solidFill>
                  <a:schemeClr val="tx1"/>
                </a:solidFill>
              </a:rPr>
              <a:t> </a:t>
            </a:r>
            <a:r>
              <a:rPr lang="el-GR" sz="2000" b="1" dirty="0" err="1" smtClean="0">
                <a:solidFill>
                  <a:schemeClr val="tx1"/>
                </a:solidFill>
              </a:rPr>
              <a:t>ἕνδεκα</a:t>
            </a:r>
            <a:r>
              <a:rPr lang="el-GR" sz="2000" b="1" dirty="0" smtClean="0">
                <a:solidFill>
                  <a:schemeClr val="tx1"/>
                </a:solidFill>
              </a:rPr>
              <a:t> </a:t>
            </a:r>
            <a:r>
              <a:rPr lang="el-GR" sz="2000" b="1" dirty="0" err="1" smtClean="0">
                <a:solidFill>
                  <a:schemeClr val="tx1"/>
                </a:solidFill>
              </a:rPr>
              <a:t>ἐπὶ</a:t>
            </a:r>
            <a:r>
              <a:rPr lang="el-GR" sz="2000" b="1" dirty="0" smtClean="0">
                <a:solidFill>
                  <a:schemeClr val="tx1"/>
                </a:solidFill>
              </a:rPr>
              <a:t> </a:t>
            </a:r>
            <a:r>
              <a:rPr lang="el-GR" sz="2000" b="1" dirty="0" err="1" smtClean="0">
                <a:solidFill>
                  <a:schemeClr val="tx1"/>
                </a:solidFill>
              </a:rPr>
              <a:t>τὸν</a:t>
            </a:r>
            <a:r>
              <a:rPr lang="el-GR" sz="2000" b="1" dirty="0" smtClean="0">
                <a:solidFill>
                  <a:schemeClr val="tx1"/>
                </a:solidFill>
              </a:rPr>
              <a:t> </a:t>
            </a:r>
            <a:r>
              <a:rPr lang="el-GR" sz="2000" b="1" dirty="0" err="1" smtClean="0">
                <a:solidFill>
                  <a:schemeClr val="tx1"/>
                </a:solidFill>
              </a:rPr>
              <a:t>Θηραμένην</a:t>
            </a:r>
            <a:r>
              <a:rPr lang="el-GR" sz="2000" b="1" dirty="0" smtClean="0">
                <a:solidFill>
                  <a:schemeClr val="tx1"/>
                </a:solidFill>
              </a:rPr>
              <a:t>· </a:t>
            </a:r>
            <a:r>
              <a:rPr lang="el-GR" sz="2000" b="1" dirty="0" err="1" smtClean="0">
                <a:solidFill>
                  <a:schemeClr val="tx1"/>
                </a:solidFill>
              </a:rPr>
              <a:t>ἐκεῖνοι</a:t>
            </a:r>
            <a:r>
              <a:rPr lang="el-GR" sz="2000" b="1" dirty="0" smtClean="0">
                <a:solidFill>
                  <a:schemeClr val="tx1"/>
                </a:solidFill>
              </a:rPr>
              <a:t>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εἰσελθόντες</a:t>
            </a:r>
            <a:r>
              <a:rPr lang="el-GR" sz="2000" b="1" dirty="0" smtClean="0">
                <a:solidFill>
                  <a:schemeClr val="tx1"/>
                </a:solidFill>
              </a:rPr>
              <a:t> </a:t>
            </a:r>
            <a:r>
              <a:rPr lang="el-GR" sz="2000" b="1" dirty="0" err="1" smtClean="0">
                <a:solidFill>
                  <a:schemeClr val="tx1"/>
                </a:solidFill>
              </a:rPr>
              <a:t>σὺν</a:t>
            </a:r>
            <a:r>
              <a:rPr lang="el-GR" sz="2000" b="1" dirty="0" smtClean="0">
                <a:solidFill>
                  <a:schemeClr val="tx1"/>
                </a:solidFill>
              </a:rPr>
              <a:t> </a:t>
            </a:r>
            <a:r>
              <a:rPr lang="el-GR" sz="2000" b="1" dirty="0" err="1" smtClean="0">
                <a:solidFill>
                  <a:schemeClr val="tx1"/>
                </a:solidFill>
              </a:rPr>
              <a:t>τοῖς</a:t>
            </a:r>
            <a:r>
              <a:rPr lang="el-GR" sz="2000" b="1" dirty="0" smtClean="0">
                <a:solidFill>
                  <a:schemeClr val="tx1"/>
                </a:solidFill>
              </a:rPr>
              <a:t> </a:t>
            </a:r>
            <a:r>
              <a:rPr lang="el-GR" sz="2000" b="1" dirty="0" err="1" smtClean="0">
                <a:solidFill>
                  <a:schemeClr val="tx1"/>
                </a:solidFill>
              </a:rPr>
              <a:t>ὑπηρέταις</a:t>
            </a:r>
            <a:r>
              <a:rPr lang="el-GR" sz="2000" b="1" dirty="0" smtClean="0">
                <a:solidFill>
                  <a:schemeClr val="tx1"/>
                </a:solidFill>
              </a:rPr>
              <a:t>,  </a:t>
            </a:r>
            <a:r>
              <a:rPr lang="el-GR" sz="2000" b="1" dirty="0" err="1" smtClean="0">
                <a:solidFill>
                  <a:schemeClr val="tx1"/>
                </a:solidFill>
              </a:rPr>
              <a:t>ἡγουμένου</a:t>
            </a:r>
            <a:r>
              <a:rPr lang="el-GR" sz="2000" b="1" dirty="0" smtClean="0">
                <a:solidFill>
                  <a:schemeClr val="tx1"/>
                </a:solidFill>
              </a:rPr>
              <a:t> </a:t>
            </a:r>
            <a:r>
              <a:rPr lang="el-GR" sz="2000" b="1" dirty="0" err="1" smtClean="0">
                <a:solidFill>
                  <a:schemeClr val="tx1"/>
                </a:solidFill>
              </a:rPr>
              <a:t>αὐτῶν</a:t>
            </a:r>
            <a:r>
              <a:rPr lang="el-GR" sz="2000" b="1" dirty="0" smtClean="0">
                <a:solidFill>
                  <a:schemeClr val="tx1"/>
                </a:solidFill>
              </a:rPr>
              <a:t> </a:t>
            </a:r>
            <a:r>
              <a:rPr lang="el-GR" sz="2000" b="1" dirty="0" err="1" smtClean="0">
                <a:solidFill>
                  <a:schemeClr val="tx1"/>
                </a:solidFill>
              </a:rPr>
              <a:t>Σατύρου</a:t>
            </a:r>
            <a:r>
              <a:rPr lang="el-GR" sz="2000" b="1" dirty="0" smtClean="0">
                <a:solidFill>
                  <a:schemeClr val="tx1"/>
                </a:solidFill>
              </a:rPr>
              <a:t>                  </a:t>
            </a:r>
            <a:r>
              <a:rPr lang="el-GR" sz="2000" b="1" dirty="0" err="1" smtClean="0">
                <a:solidFill>
                  <a:schemeClr val="tx1"/>
                </a:solidFill>
              </a:rPr>
              <a:t>τοῦ</a:t>
            </a:r>
            <a:r>
              <a:rPr lang="el-GR" sz="2000" b="1" dirty="0" smtClean="0">
                <a:solidFill>
                  <a:schemeClr val="tx1"/>
                </a:solidFill>
              </a:rPr>
              <a:t> </a:t>
            </a:r>
            <a:r>
              <a:rPr lang="el-GR" sz="2000" b="1" dirty="0" err="1" smtClean="0">
                <a:solidFill>
                  <a:schemeClr val="tx1"/>
                </a:solidFill>
              </a:rPr>
              <a:t>θρασυτάτου</a:t>
            </a:r>
            <a:r>
              <a:rPr lang="el-GR" sz="2000" b="1" dirty="0" smtClean="0">
                <a:solidFill>
                  <a:schemeClr val="tx1"/>
                </a:solidFill>
              </a:rPr>
              <a:t> τε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ἀναιδεστάτου</a:t>
            </a:r>
            <a:r>
              <a:rPr lang="el-GR" sz="2000" b="1" dirty="0" smtClean="0">
                <a:solidFill>
                  <a:schemeClr val="tx1"/>
                </a:solidFill>
              </a:rPr>
              <a:t>, </a:t>
            </a:r>
            <a:r>
              <a:rPr lang="el-GR" sz="2000" b="1" dirty="0" err="1" smtClean="0">
                <a:solidFill>
                  <a:schemeClr val="tx1"/>
                </a:solidFill>
              </a:rPr>
              <a:t>εἶπε</a:t>
            </a:r>
            <a:r>
              <a:rPr lang="el-GR" sz="2000" b="1" dirty="0" smtClean="0">
                <a:solidFill>
                  <a:schemeClr val="tx1"/>
                </a:solidFill>
              </a:rPr>
              <a:t> </a:t>
            </a:r>
            <a:r>
              <a:rPr lang="el-GR" sz="2000" b="1" dirty="0" err="1" smtClean="0">
                <a:solidFill>
                  <a:schemeClr val="tx1"/>
                </a:solidFill>
              </a:rPr>
              <a:t>μὲν</a:t>
            </a:r>
            <a:r>
              <a:rPr lang="el-GR" sz="2000" b="1" dirty="0" smtClean="0">
                <a:solidFill>
                  <a:schemeClr val="tx1"/>
                </a:solidFill>
              </a:rPr>
              <a:t> ὁ </a:t>
            </a:r>
            <a:r>
              <a:rPr lang="el-GR" sz="2000" b="1" dirty="0" err="1" smtClean="0">
                <a:solidFill>
                  <a:schemeClr val="tx1"/>
                </a:solidFill>
              </a:rPr>
              <a:t>Κριτίας</a:t>
            </a:r>
            <a:r>
              <a:rPr lang="el-GR" sz="2000" b="1" dirty="0" smtClean="0">
                <a:solidFill>
                  <a:schemeClr val="tx1"/>
                </a:solidFill>
              </a:rPr>
              <a:t>·  </a:t>
            </a:r>
            <a:r>
              <a:rPr lang="el-GR" sz="2000" b="1" dirty="0" err="1" smtClean="0">
                <a:solidFill>
                  <a:schemeClr val="tx1"/>
                </a:solidFill>
              </a:rPr>
              <a:t>Παραδίδομεν</a:t>
            </a:r>
            <a:r>
              <a:rPr lang="el-GR" sz="2000" b="1" dirty="0" smtClean="0">
                <a:solidFill>
                  <a:schemeClr val="tx1"/>
                </a:solidFill>
              </a:rPr>
              <a:t> </a:t>
            </a:r>
            <a:r>
              <a:rPr lang="el-GR" sz="2000" b="1" dirty="0" err="1" smtClean="0">
                <a:solidFill>
                  <a:schemeClr val="tx1"/>
                </a:solidFill>
              </a:rPr>
              <a:t>ὑμῖν</a:t>
            </a:r>
            <a:r>
              <a:rPr lang="el-GR" sz="2000" b="1" dirty="0" smtClean="0">
                <a:solidFill>
                  <a:schemeClr val="tx1"/>
                </a:solidFill>
              </a:rPr>
              <a:t>, </a:t>
            </a:r>
            <a:r>
              <a:rPr lang="el-GR" sz="2000" b="1" dirty="0" err="1" smtClean="0">
                <a:solidFill>
                  <a:schemeClr val="tx1"/>
                </a:solidFill>
              </a:rPr>
              <a:t>ἔφη</a:t>
            </a:r>
            <a:r>
              <a:rPr lang="el-GR" sz="2000" b="1" dirty="0" smtClean="0">
                <a:solidFill>
                  <a:schemeClr val="tx1"/>
                </a:solidFill>
              </a:rPr>
              <a:t>,</a:t>
            </a:r>
            <a:br>
              <a:rPr lang="el-GR" sz="2000" b="1" dirty="0" smtClean="0">
                <a:solidFill>
                  <a:schemeClr val="tx1"/>
                </a:solidFill>
              </a:rPr>
            </a:br>
            <a:r>
              <a:rPr lang="el-GR" sz="2000" b="1" dirty="0" err="1" smtClean="0">
                <a:solidFill>
                  <a:schemeClr val="tx1"/>
                </a:solidFill>
              </a:rPr>
              <a:t>Θηραμένην</a:t>
            </a:r>
            <a:r>
              <a:rPr lang="el-GR" sz="2000" b="1" dirty="0" smtClean="0">
                <a:solidFill>
                  <a:schemeClr val="tx1"/>
                </a:solidFill>
              </a:rPr>
              <a:t>  </a:t>
            </a:r>
            <a:r>
              <a:rPr lang="el-GR" sz="2000" b="1" dirty="0" err="1" smtClean="0">
                <a:solidFill>
                  <a:schemeClr val="tx1"/>
                </a:solidFill>
              </a:rPr>
              <a:t>τουτονὶ</a:t>
            </a:r>
            <a:r>
              <a:rPr lang="el-GR" sz="2000" b="1" dirty="0" smtClean="0">
                <a:solidFill>
                  <a:schemeClr val="tx1"/>
                </a:solidFill>
              </a:rPr>
              <a:t> </a:t>
            </a:r>
            <a:r>
              <a:rPr lang="el-GR" sz="2000" b="1" dirty="0" err="1" smtClean="0">
                <a:solidFill>
                  <a:schemeClr val="tx1"/>
                </a:solidFill>
              </a:rPr>
              <a:t>κατακεκριμένον</a:t>
            </a:r>
            <a:r>
              <a:rPr lang="el-GR" sz="2000" b="1" dirty="0" smtClean="0">
                <a:solidFill>
                  <a:schemeClr val="tx1"/>
                </a:solidFill>
              </a:rPr>
              <a:t> </a:t>
            </a:r>
            <a:r>
              <a:rPr lang="el-GR" sz="2000" b="1" dirty="0" err="1" smtClean="0">
                <a:solidFill>
                  <a:schemeClr val="tx1"/>
                </a:solidFill>
              </a:rPr>
              <a:t>κατὰ</a:t>
            </a:r>
            <a:r>
              <a:rPr lang="el-GR" sz="2000" b="1" dirty="0" smtClean="0">
                <a:solidFill>
                  <a:schemeClr val="tx1"/>
                </a:solidFill>
              </a:rPr>
              <a:t> </a:t>
            </a:r>
            <a:r>
              <a:rPr lang="el-GR" sz="2000" b="1" dirty="0" err="1" smtClean="0">
                <a:solidFill>
                  <a:schemeClr val="tx1"/>
                </a:solidFill>
              </a:rPr>
              <a:t>τὸν</a:t>
            </a:r>
            <a:r>
              <a:rPr lang="el-GR" sz="2000" b="1" dirty="0" smtClean="0">
                <a:solidFill>
                  <a:schemeClr val="tx1"/>
                </a:solidFill>
              </a:rPr>
              <a:t> </a:t>
            </a:r>
            <a:r>
              <a:rPr lang="el-GR" sz="2000" b="1" dirty="0" err="1" smtClean="0">
                <a:solidFill>
                  <a:schemeClr val="tx1"/>
                </a:solidFill>
              </a:rPr>
              <a:t>νόμον</a:t>
            </a:r>
            <a:r>
              <a:rPr lang="el-GR" sz="2000" b="1" dirty="0" smtClean="0">
                <a:solidFill>
                  <a:schemeClr val="tx1"/>
                </a:solidFill>
              </a:rPr>
              <a:t>·</a:t>
            </a:r>
          </a:p>
          <a:p>
            <a:pPr algn="just"/>
            <a:endParaRPr lang="el-GR" sz="2000" b="1" dirty="0" smtClean="0">
              <a:solidFill>
                <a:schemeClr val="tx1"/>
              </a:solidFill>
            </a:endParaRPr>
          </a:p>
          <a:p>
            <a:pPr algn="just"/>
            <a:r>
              <a:rPr lang="el-GR" sz="2000" b="1" dirty="0" smtClean="0">
                <a:solidFill>
                  <a:srgbClr val="C00000"/>
                </a:solidFill>
              </a:rPr>
              <a:t>Λεξιλόγιο</a:t>
            </a:r>
          </a:p>
          <a:p>
            <a:pPr algn="just"/>
            <a:r>
              <a:rPr lang="el-GR" sz="2000" b="1" dirty="0" err="1" smtClean="0">
                <a:solidFill>
                  <a:schemeClr val="tx1"/>
                </a:solidFill>
              </a:rPr>
              <a:t>ἐκεῖνοι</a:t>
            </a:r>
            <a:r>
              <a:rPr lang="el-GR" sz="2000" b="1" dirty="0" smtClean="0">
                <a:solidFill>
                  <a:schemeClr val="tx1"/>
                </a:solidFill>
              </a:rPr>
              <a:t> </a:t>
            </a:r>
            <a:r>
              <a:rPr lang="el-GR" sz="2000" b="1" dirty="0" err="1" smtClean="0">
                <a:solidFill>
                  <a:schemeClr val="tx1"/>
                </a:solidFill>
              </a:rPr>
              <a:t>εἰσελθόντες</a:t>
            </a:r>
            <a:r>
              <a:rPr lang="el-GR" sz="2000" b="1" dirty="0" smtClean="0">
                <a:solidFill>
                  <a:schemeClr val="tx1"/>
                </a:solidFill>
              </a:rPr>
              <a:t>: </a:t>
            </a:r>
            <a:r>
              <a:rPr lang="el-GR" sz="2000" dirty="0" smtClean="0">
                <a:solidFill>
                  <a:schemeClr val="tx1"/>
                </a:solidFill>
              </a:rPr>
              <a:t>ονομ. απόλυτη· αντί «</a:t>
            </a:r>
            <a:r>
              <a:rPr lang="el-GR" sz="2000" dirty="0" err="1" smtClean="0">
                <a:solidFill>
                  <a:schemeClr val="tx1"/>
                </a:solidFill>
              </a:rPr>
              <a:t>ἐκείνων</a:t>
            </a:r>
            <a:r>
              <a:rPr lang="el-GR" sz="2000" dirty="0" smtClean="0">
                <a:solidFill>
                  <a:schemeClr val="tx1"/>
                </a:solidFill>
              </a:rPr>
              <a:t> </a:t>
            </a:r>
            <a:r>
              <a:rPr lang="el-GR" sz="2000" dirty="0" err="1" smtClean="0">
                <a:solidFill>
                  <a:schemeClr val="tx1"/>
                </a:solidFill>
              </a:rPr>
              <a:t>εἰσελθόντων</a:t>
            </a:r>
            <a:r>
              <a:rPr lang="el-GR" sz="2000" dirty="0" smtClean="0">
                <a:solidFill>
                  <a:schemeClr val="tx1"/>
                </a:solidFill>
              </a:rPr>
              <a:t>»</a:t>
            </a:r>
          </a:p>
          <a:p>
            <a:pPr algn="just"/>
            <a:endParaRPr lang="el-GR" sz="2000" b="1" dirty="0" smtClean="0">
              <a:solidFill>
                <a:srgbClr val="C00000"/>
              </a:solidFill>
            </a:endParaRPr>
          </a:p>
          <a:p>
            <a:pPr algn="just"/>
            <a:r>
              <a:rPr lang="el-GR" sz="2000" b="1" dirty="0" smtClean="0">
                <a:solidFill>
                  <a:srgbClr val="C00000"/>
                </a:solidFill>
              </a:rPr>
              <a:t>Μετάφραση</a:t>
            </a:r>
          </a:p>
          <a:p>
            <a:pPr algn="just"/>
            <a:r>
              <a:rPr lang="el-GR" sz="2000" b="1" dirty="0" smtClean="0">
                <a:solidFill>
                  <a:schemeClr val="tx1"/>
                </a:solidFill>
              </a:rPr>
              <a:t>Μετά από αυτό, ο κήρυκας των τριάντα  διέταξε    τους Ένδεκα να συλλάβουν τον Θηραμένη   και όταν εκείνοι μπήκαν  μαζί με τους βοηθούς τους έχοντας    </a:t>
            </a:r>
            <a:r>
              <a:rPr lang="el-GR" sz="2000" b="1" dirty="0" err="1" smtClean="0">
                <a:solidFill>
                  <a:schemeClr val="tx1"/>
                </a:solidFill>
              </a:rPr>
              <a:t>επικε</a:t>
            </a:r>
            <a:r>
              <a:rPr lang="el-GR" sz="2000" b="1" dirty="0" smtClean="0">
                <a:solidFill>
                  <a:schemeClr val="tx1"/>
                </a:solidFill>
              </a:rPr>
              <a:t>-                            </a:t>
            </a:r>
            <a:r>
              <a:rPr lang="el-GR" sz="2000" b="1" dirty="0" err="1" smtClean="0">
                <a:solidFill>
                  <a:schemeClr val="tx1"/>
                </a:solidFill>
              </a:rPr>
              <a:t>φαλής</a:t>
            </a:r>
            <a:r>
              <a:rPr lang="el-GR" sz="2000" b="1" dirty="0" smtClean="0">
                <a:solidFill>
                  <a:schemeClr val="tx1"/>
                </a:solidFill>
              </a:rPr>
              <a:t> τους τον Σάτυρο,  τον πιο θρασύ και αναιδέστατο.   Ο Κριτίας τότε είπε:                                                   «Σας παραδίνουμε,  είπε, αυτόν εδώ τον Θηραμένη, που έχει καταδικαστεί  </a:t>
            </a:r>
            <a:r>
              <a:rPr lang="el-GR" sz="2000" b="1" dirty="0" err="1" smtClean="0">
                <a:solidFill>
                  <a:schemeClr val="tx1"/>
                </a:solidFill>
              </a:rPr>
              <a:t>σύμφω</a:t>
            </a:r>
            <a:r>
              <a:rPr lang="el-GR" sz="2000" b="1" dirty="0" smtClean="0">
                <a:solidFill>
                  <a:schemeClr val="tx1"/>
                </a:solidFill>
              </a:rPr>
              <a:t>-να με το νόμο.</a:t>
            </a:r>
          </a:p>
          <a:p>
            <a:r>
              <a:rPr lang="el-GR" sz="2000" b="1" dirty="0" smtClean="0"/>
              <a:t> </a:t>
            </a:r>
          </a:p>
          <a:p>
            <a:pPr algn="l"/>
            <a:endParaRPr lang="el-GR" b="1"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a:bodyPr>
          <a:lstStyle/>
          <a:p>
            <a:pPr algn="just"/>
            <a:r>
              <a:rPr lang="el-GR" sz="2000" b="1" dirty="0" smtClean="0">
                <a:solidFill>
                  <a:schemeClr val="tx1"/>
                </a:solidFill>
              </a:rPr>
              <a:t>[2.3.54] </a:t>
            </a:r>
            <a:r>
              <a:rPr lang="el-GR" sz="2000" b="1" dirty="0" err="1" smtClean="0">
                <a:solidFill>
                  <a:schemeClr val="tx1"/>
                </a:solidFill>
              </a:rPr>
              <a:t>ἐκ</a:t>
            </a:r>
            <a:r>
              <a:rPr lang="el-GR" sz="2000" b="1" dirty="0" smtClean="0">
                <a:solidFill>
                  <a:schemeClr val="tx1"/>
                </a:solidFill>
              </a:rPr>
              <a:t>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τούτου</a:t>
            </a:r>
            <a:r>
              <a:rPr lang="el-GR" sz="2000" b="1" dirty="0" smtClean="0">
                <a:solidFill>
                  <a:schemeClr val="tx1"/>
                </a:solidFill>
              </a:rPr>
              <a:t> </a:t>
            </a:r>
            <a:r>
              <a:rPr lang="el-GR" sz="2000" b="1" dirty="0" err="1" smtClean="0">
                <a:solidFill>
                  <a:schemeClr val="tx1"/>
                </a:solidFill>
              </a:rPr>
              <a:t>ἐκέλευσε</a:t>
            </a:r>
            <a:r>
              <a:rPr lang="el-GR" sz="2000" b="1" dirty="0" smtClean="0">
                <a:solidFill>
                  <a:schemeClr val="tx1"/>
                </a:solidFill>
              </a:rPr>
              <a:t> </a:t>
            </a:r>
            <a:r>
              <a:rPr lang="el-GR" sz="2000" b="1" dirty="0" err="1" smtClean="0">
                <a:solidFill>
                  <a:schemeClr val="tx1"/>
                </a:solidFill>
              </a:rPr>
              <a:t>μὲν</a:t>
            </a:r>
            <a:r>
              <a:rPr lang="el-GR" sz="2000" b="1" dirty="0" smtClean="0">
                <a:solidFill>
                  <a:schemeClr val="tx1"/>
                </a:solidFill>
              </a:rPr>
              <a:t>   ὁ </a:t>
            </a:r>
            <a:r>
              <a:rPr lang="el-GR" sz="2000" b="1" dirty="0" err="1" smtClean="0">
                <a:solidFill>
                  <a:schemeClr val="tx1"/>
                </a:solidFill>
              </a:rPr>
              <a:t>τῶν</a:t>
            </a:r>
            <a:r>
              <a:rPr lang="el-GR" sz="2000" b="1" dirty="0" smtClean="0">
                <a:solidFill>
                  <a:schemeClr val="tx1"/>
                </a:solidFill>
              </a:rPr>
              <a:t> </a:t>
            </a:r>
            <a:r>
              <a:rPr lang="el-GR" sz="2000" b="1" dirty="0" err="1" smtClean="0">
                <a:solidFill>
                  <a:schemeClr val="tx1"/>
                </a:solidFill>
              </a:rPr>
              <a:t>τριάκοντα</a:t>
            </a:r>
            <a:r>
              <a:rPr lang="el-GR" sz="2000" b="1" dirty="0" smtClean="0">
                <a:solidFill>
                  <a:schemeClr val="tx1"/>
                </a:solidFill>
              </a:rPr>
              <a:t> </a:t>
            </a:r>
            <a:r>
              <a:rPr lang="el-GR" sz="2000" b="1" dirty="0" err="1" smtClean="0">
                <a:solidFill>
                  <a:schemeClr val="tx1"/>
                </a:solidFill>
              </a:rPr>
              <a:t>κῆρυξ</a:t>
            </a:r>
            <a:r>
              <a:rPr lang="el-GR" sz="2000" b="1" dirty="0" smtClean="0">
                <a:solidFill>
                  <a:schemeClr val="tx1"/>
                </a:solidFill>
              </a:rPr>
              <a:t> </a:t>
            </a:r>
            <a:r>
              <a:rPr lang="el-GR" sz="2000" b="1" dirty="0" err="1" smtClean="0">
                <a:solidFill>
                  <a:schemeClr val="tx1"/>
                </a:solidFill>
              </a:rPr>
              <a:t>τοὺς</a:t>
            </a:r>
            <a:r>
              <a:rPr lang="el-GR" sz="2000" b="1" dirty="0" smtClean="0">
                <a:solidFill>
                  <a:schemeClr val="tx1"/>
                </a:solidFill>
              </a:rPr>
              <a:t> </a:t>
            </a:r>
            <a:r>
              <a:rPr lang="el-GR" sz="2000" b="1" dirty="0" err="1" smtClean="0">
                <a:solidFill>
                  <a:schemeClr val="tx1"/>
                </a:solidFill>
              </a:rPr>
              <a:t>ἕνδεκα</a:t>
            </a:r>
            <a:r>
              <a:rPr lang="el-GR" sz="2000" b="1" dirty="0" smtClean="0">
                <a:solidFill>
                  <a:schemeClr val="tx1"/>
                </a:solidFill>
              </a:rPr>
              <a:t> </a:t>
            </a:r>
            <a:r>
              <a:rPr lang="el-GR" sz="2000" b="1" dirty="0" err="1" smtClean="0">
                <a:solidFill>
                  <a:schemeClr val="tx1"/>
                </a:solidFill>
              </a:rPr>
              <a:t>ἐπὶ</a:t>
            </a:r>
            <a:r>
              <a:rPr lang="el-GR" sz="2000" b="1" dirty="0" smtClean="0">
                <a:solidFill>
                  <a:schemeClr val="tx1"/>
                </a:solidFill>
              </a:rPr>
              <a:t> </a:t>
            </a:r>
            <a:r>
              <a:rPr lang="el-GR" sz="2000" b="1" dirty="0" err="1" smtClean="0">
                <a:solidFill>
                  <a:schemeClr val="tx1"/>
                </a:solidFill>
              </a:rPr>
              <a:t>τὸν</a:t>
            </a:r>
            <a:r>
              <a:rPr lang="el-GR" sz="2000" b="1" dirty="0" smtClean="0">
                <a:solidFill>
                  <a:schemeClr val="tx1"/>
                </a:solidFill>
              </a:rPr>
              <a:t> </a:t>
            </a:r>
            <a:r>
              <a:rPr lang="el-GR" sz="2000" b="1" dirty="0" err="1" smtClean="0">
                <a:solidFill>
                  <a:schemeClr val="tx1"/>
                </a:solidFill>
              </a:rPr>
              <a:t>Θηραμένην</a:t>
            </a:r>
            <a:r>
              <a:rPr lang="el-GR" sz="2000" b="1" dirty="0" smtClean="0">
                <a:solidFill>
                  <a:schemeClr val="tx1"/>
                </a:solidFill>
              </a:rPr>
              <a:t>· </a:t>
            </a:r>
            <a:r>
              <a:rPr lang="el-GR" sz="2000" b="1" dirty="0" err="1" smtClean="0">
                <a:solidFill>
                  <a:schemeClr val="tx1"/>
                </a:solidFill>
              </a:rPr>
              <a:t>ἐκεῖνοι</a:t>
            </a:r>
            <a:r>
              <a:rPr lang="el-GR" sz="2000" b="1" dirty="0" smtClean="0">
                <a:solidFill>
                  <a:schemeClr val="tx1"/>
                </a:solidFill>
              </a:rPr>
              <a:t>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εἰσελθόντες</a:t>
            </a:r>
            <a:r>
              <a:rPr lang="el-GR" sz="2000" b="1" dirty="0" smtClean="0">
                <a:solidFill>
                  <a:schemeClr val="tx1"/>
                </a:solidFill>
              </a:rPr>
              <a:t> </a:t>
            </a:r>
            <a:r>
              <a:rPr lang="el-GR" sz="2000" b="1" dirty="0" err="1" smtClean="0">
                <a:solidFill>
                  <a:schemeClr val="tx1"/>
                </a:solidFill>
              </a:rPr>
              <a:t>σὺν</a:t>
            </a:r>
            <a:r>
              <a:rPr lang="el-GR" sz="2000" b="1" dirty="0" smtClean="0">
                <a:solidFill>
                  <a:schemeClr val="tx1"/>
                </a:solidFill>
              </a:rPr>
              <a:t> </a:t>
            </a:r>
            <a:r>
              <a:rPr lang="el-GR" sz="2000" b="1" dirty="0" err="1" smtClean="0">
                <a:solidFill>
                  <a:schemeClr val="tx1"/>
                </a:solidFill>
              </a:rPr>
              <a:t>τοῖς</a:t>
            </a:r>
            <a:r>
              <a:rPr lang="el-GR" sz="2000" b="1" dirty="0" smtClean="0">
                <a:solidFill>
                  <a:schemeClr val="tx1"/>
                </a:solidFill>
              </a:rPr>
              <a:t> </a:t>
            </a:r>
            <a:r>
              <a:rPr lang="el-GR" sz="2000" b="1" dirty="0" err="1" smtClean="0">
                <a:solidFill>
                  <a:schemeClr val="tx1"/>
                </a:solidFill>
              </a:rPr>
              <a:t>ὑπηρέταις</a:t>
            </a:r>
            <a:r>
              <a:rPr lang="el-GR" sz="2000" b="1" dirty="0" smtClean="0">
                <a:solidFill>
                  <a:schemeClr val="tx1"/>
                </a:solidFill>
              </a:rPr>
              <a:t>,  </a:t>
            </a:r>
            <a:r>
              <a:rPr lang="el-GR" sz="2000" b="1" dirty="0" err="1" smtClean="0">
                <a:solidFill>
                  <a:schemeClr val="tx1"/>
                </a:solidFill>
              </a:rPr>
              <a:t>ἡγουμένου</a:t>
            </a:r>
            <a:r>
              <a:rPr lang="el-GR" sz="2000" b="1" dirty="0" smtClean="0">
                <a:solidFill>
                  <a:schemeClr val="tx1"/>
                </a:solidFill>
              </a:rPr>
              <a:t> </a:t>
            </a:r>
            <a:r>
              <a:rPr lang="el-GR" sz="2000" b="1" dirty="0" err="1" smtClean="0">
                <a:solidFill>
                  <a:schemeClr val="tx1"/>
                </a:solidFill>
              </a:rPr>
              <a:t>αὐτῶν</a:t>
            </a:r>
            <a:r>
              <a:rPr lang="el-GR" sz="2000" b="1" dirty="0" smtClean="0">
                <a:solidFill>
                  <a:schemeClr val="tx1"/>
                </a:solidFill>
              </a:rPr>
              <a:t> </a:t>
            </a:r>
            <a:r>
              <a:rPr lang="el-GR" sz="2000" b="1" dirty="0" err="1" smtClean="0">
                <a:solidFill>
                  <a:schemeClr val="tx1"/>
                </a:solidFill>
              </a:rPr>
              <a:t>Σατύρου</a:t>
            </a:r>
            <a:r>
              <a:rPr lang="el-GR" sz="2000" b="1" dirty="0" smtClean="0">
                <a:solidFill>
                  <a:schemeClr val="tx1"/>
                </a:solidFill>
              </a:rPr>
              <a:t>                  </a:t>
            </a:r>
            <a:r>
              <a:rPr lang="el-GR" sz="2000" b="1" dirty="0" err="1" smtClean="0">
                <a:solidFill>
                  <a:schemeClr val="tx1"/>
                </a:solidFill>
              </a:rPr>
              <a:t>τοῦ</a:t>
            </a:r>
            <a:r>
              <a:rPr lang="el-GR" sz="2000" b="1" dirty="0" smtClean="0">
                <a:solidFill>
                  <a:schemeClr val="tx1"/>
                </a:solidFill>
              </a:rPr>
              <a:t> </a:t>
            </a:r>
            <a:r>
              <a:rPr lang="el-GR" sz="2000" b="1" dirty="0" err="1" smtClean="0">
                <a:solidFill>
                  <a:schemeClr val="tx1"/>
                </a:solidFill>
              </a:rPr>
              <a:t>θρασυτάτου</a:t>
            </a:r>
            <a:r>
              <a:rPr lang="el-GR" sz="2000" b="1" dirty="0" smtClean="0">
                <a:solidFill>
                  <a:schemeClr val="tx1"/>
                </a:solidFill>
              </a:rPr>
              <a:t> τε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ἀναιδεστάτου</a:t>
            </a:r>
            <a:r>
              <a:rPr lang="el-GR" sz="2000" b="1" dirty="0" smtClean="0">
                <a:solidFill>
                  <a:schemeClr val="tx1"/>
                </a:solidFill>
              </a:rPr>
              <a:t>, </a:t>
            </a:r>
            <a:r>
              <a:rPr lang="el-GR" sz="2000" b="1" dirty="0" err="1" smtClean="0">
                <a:solidFill>
                  <a:schemeClr val="tx1"/>
                </a:solidFill>
              </a:rPr>
              <a:t>εἶπε</a:t>
            </a:r>
            <a:r>
              <a:rPr lang="el-GR" sz="2000" b="1" dirty="0" smtClean="0">
                <a:solidFill>
                  <a:schemeClr val="tx1"/>
                </a:solidFill>
              </a:rPr>
              <a:t> </a:t>
            </a:r>
            <a:r>
              <a:rPr lang="el-GR" sz="2000" b="1" dirty="0" err="1" smtClean="0">
                <a:solidFill>
                  <a:schemeClr val="tx1"/>
                </a:solidFill>
              </a:rPr>
              <a:t>μὲν</a:t>
            </a:r>
            <a:r>
              <a:rPr lang="el-GR" sz="2000" b="1" dirty="0" smtClean="0">
                <a:solidFill>
                  <a:schemeClr val="tx1"/>
                </a:solidFill>
              </a:rPr>
              <a:t> ὁ </a:t>
            </a:r>
            <a:r>
              <a:rPr lang="el-GR" sz="2000" b="1" dirty="0" err="1" smtClean="0">
                <a:solidFill>
                  <a:schemeClr val="tx1"/>
                </a:solidFill>
              </a:rPr>
              <a:t>Κριτίας</a:t>
            </a:r>
            <a:r>
              <a:rPr lang="el-GR" sz="2000" b="1" dirty="0" smtClean="0">
                <a:solidFill>
                  <a:schemeClr val="tx1"/>
                </a:solidFill>
              </a:rPr>
              <a:t>·  </a:t>
            </a:r>
            <a:r>
              <a:rPr lang="el-GR" sz="2000" b="1" dirty="0" err="1" smtClean="0">
                <a:solidFill>
                  <a:schemeClr val="tx1"/>
                </a:solidFill>
              </a:rPr>
              <a:t>Παραδίδομεν</a:t>
            </a:r>
            <a:r>
              <a:rPr lang="el-GR" sz="2000" b="1" dirty="0" smtClean="0">
                <a:solidFill>
                  <a:schemeClr val="tx1"/>
                </a:solidFill>
              </a:rPr>
              <a:t> </a:t>
            </a:r>
            <a:r>
              <a:rPr lang="el-GR" sz="2000" b="1" dirty="0" err="1" smtClean="0">
                <a:solidFill>
                  <a:schemeClr val="tx1"/>
                </a:solidFill>
              </a:rPr>
              <a:t>ὑμῖν</a:t>
            </a:r>
            <a:r>
              <a:rPr lang="el-GR" sz="2000" b="1" dirty="0" smtClean="0">
                <a:solidFill>
                  <a:schemeClr val="tx1"/>
                </a:solidFill>
              </a:rPr>
              <a:t>, </a:t>
            </a:r>
            <a:r>
              <a:rPr lang="el-GR" sz="2000" b="1" dirty="0" err="1" smtClean="0">
                <a:solidFill>
                  <a:schemeClr val="tx1"/>
                </a:solidFill>
              </a:rPr>
              <a:t>ἔφη</a:t>
            </a:r>
            <a:r>
              <a:rPr lang="el-GR" sz="2000" b="1" dirty="0" smtClean="0">
                <a:solidFill>
                  <a:schemeClr val="tx1"/>
                </a:solidFill>
              </a:rPr>
              <a:t>,</a:t>
            </a:r>
            <a:br>
              <a:rPr lang="el-GR" sz="2000" b="1" dirty="0" smtClean="0">
                <a:solidFill>
                  <a:schemeClr val="tx1"/>
                </a:solidFill>
              </a:rPr>
            </a:br>
            <a:r>
              <a:rPr lang="el-GR" sz="2000" b="1" dirty="0" err="1" smtClean="0">
                <a:solidFill>
                  <a:schemeClr val="tx1"/>
                </a:solidFill>
              </a:rPr>
              <a:t>Θηραμένην</a:t>
            </a:r>
            <a:r>
              <a:rPr lang="el-GR" sz="2000" b="1" dirty="0" smtClean="0">
                <a:solidFill>
                  <a:schemeClr val="tx1"/>
                </a:solidFill>
              </a:rPr>
              <a:t>  </a:t>
            </a:r>
            <a:r>
              <a:rPr lang="el-GR" sz="2000" b="1" dirty="0" err="1" smtClean="0">
                <a:solidFill>
                  <a:schemeClr val="tx1"/>
                </a:solidFill>
              </a:rPr>
              <a:t>τουτονὶ</a:t>
            </a:r>
            <a:r>
              <a:rPr lang="el-GR" sz="2000" b="1" dirty="0" smtClean="0">
                <a:solidFill>
                  <a:schemeClr val="tx1"/>
                </a:solidFill>
              </a:rPr>
              <a:t> </a:t>
            </a:r>
            <a:r>
              <a:rPr lang="el-GR" sz="2000" b="1" dirty="0" err="1" smtClean="0">
                <a:solidFill>
                  <a:schemeClr val="tx1"/>
                </a:solidFill>
              </a:rPr>
              <a:t>κατακεκριμένον</a:t>
            </a:r>
            <a:r>
              <a:rPr lang="el-GR" sz="2000" b="1" dirty="0" smtClean="0">
                <a:solidFill>
                  <a:schemeClr val="tx1"/>
                </a:solidFill>
              </a:rPr>
              <a:t> </a:t>
            </a:r>
            <a:r>
              <a:rPr lang="el-GR" sz="2000" b="1" dirty="0" err="1" smtClean="0">
                <a:solidFill>
                  <a:schemeClr val="tx1"/>
                </a:solidFill>
              </a:rPr>
              <a:t>κατὰ</a:t>
            </a:r>
            <a:r>
              <a:rPr lang="el-GR" sz="2000" b="1" dirty="0" smtClean="0">
                <a:solidFill>
                  <a:schemeClr val="tx1"/>
                </a:solidFill>
              </a:rPr>
              <a:t> </a:t>
            </a:r>
            <a:r>
              <a:rPr lang="el-GR" sz="2000" b="1" dirty="0" err="1" smtClean="0">
                <a:solidFill>
                  <a:schemeClr val="tx1"/>
                </a:solidFill>
              </a:rPr>
              <a:t>τὸν</a:t>
            </a:r>
            <a:r>
              <a:rPr lang="el-GR" sz="2000" b="1" dirty="0" smtClean="0">
                <a:solidFill>
                  <a:schemeClr val="tx1"/>
                </a:solidFill>
              </a:rPr>
              <a:t> </a:t>
            </a:r>
            <a:r>
              <a:rPr lang="el-GR" sz="2000" b="1" dirty="0" err="1" smtClean="0">
                <a:solidFill>
                  <a:schemeClr val="tx1"/>
                </a:solidFill>
              </a:rPr>
              <a:t>νόμον</a:t>
            </a:r>
            <a:r>
              <a:rPr lang="el-GR" sz="2000" b="1" dirty="0" smtClean="0">
                <a:solidFill>
                  <a:schemeClr val="tx1"/>
                </a:solidFill>
              </a:rPr>
              <a:t>·</a:t>
            </a:r>
          </a:p>
          <a:p>
            <a:pPr algn="just"/>
            <a:endParaRPr lang="el-GR" sz="2000" b="1" dirty="0" smtClean="0">
              <a:solidFill>
                <a:schemeClr val="tx1"/>
              </a:solidFill>
            </a:endParaRPr>
          </a:p>
          <a:p>
            <a:pPr algn="just"/>
            <a:endParaRPr lang="el-GR" sz="2000" b="1" dirty="0" smtClean="0">
              <a:solidFill>
                <a:srgbClr val="C00000"/>
              </a:solidFill>
            </a:endParaRPr>
          </a:p>
          <a:p>
            <a:pPr algn="just"/>
            <a:r>
              <a:rPr lang="el-GR" sz="2000" b="1" dirty="0" smtClean="0">
                <a:solidFill>
                  <a:srgbClr val="C00000"/>
                </a:solidFill>
              </a:rPr>
              <a:t>Μετάφραση</a:t>
            </a:r>
          </a:p>
          <a:p>
            <a:pPr algn="just"/>
            <a:r>
              <a:rPr lang="el-GR" sz="2000" b="1" dirty="0" smtClean="0">
                <a:solidFill>
                  <a:schemeClr val="tx1"/>
                </a:solidFill>
              </a:rPr>
              <a:t>Μετά από αυτό, ο κήρυκας των τριάντα  διέταξε    τους Ένδεκα να συλλάβουν τον Θηραμένη   και όταν εκείνοι μπήκαν  μαζί με τους βοηθούς τους έχοντας    </a:t>
            </a:r>
            <a:r>
              <a:rPr lang="el-GR" sz="2000" b="1" dirty="0" err="1" smtClean="0">
                <a:solidFill>
                  <a:schemeClr val="tx1"/>
                </a:solidFill>
              </a:rPr>
              <a:t>επικε</a:t>
            </a:r>
            <a:r>
              <a:rPr lang="el-GR" sz="2000" b="1" dirty="0" smtClean="0">
                <a:solidFill>
                  <a:schemeClr val="tx1"/>
                </a:solidFill>
              </a:rPr>
              <a:t>-                            </a:t>
            </a:r>
            <a:r>
              <a:rPr lang="el-GR" sz="2000" b="1" dirty="0" err="1" smtClean="0">
                <a:solidFill>
                  <a:schemeClr val="tx1"/>
                </a:solidFill>
              </a:rPr>
              <a:t>φαλής</a:t>
            </a:r>
            <a:r>
              <a:rPr lang="el-GR" sz="2000" b="1" dirty="0" smtClean="0">
                <a:solidFill>
                  <a:schemeClr val="tx1"/>
                </a:solidFill>
              </a:rPr>
              <a:t> τους τον Σάτυρο,  τον πιο θρασύ και αναιδέστατο.   Ο Κριτίας τότε είπε:                                                   «Σας παραδίνουμε,  είπε, αυτόν εδώ τον Θηραμένη, που έχει καταδικαστεί  </a:t>
            </a:r>
            <a:r>
              <a:rPr lang="el-GR" sz="2000" b="1" dirty="0" err="1" smtClean="0">
                <a:solidFill>
                  <a:schemeClr val="tx1"/>
                </a:solidFill>
              </a:rPr>
              <a:t>σύμφω</a:t>
            </a:r>
            <a:r>
              <a:rPr lang="el-GR" sz="2000" b="1" dirty="0" smtClean="0">
                <a:solidFill>
                  <a:schemeClr val="tx1"/>
                </a:solidFill>
              </a:rPr>
              <a:t>-να με το νόμο.</a:t>
            </a:r>
          </a:p>
          <a:p>
            <a:r>
              <a:rPr lang="el-GR" sz="2000" b="1" dirty="0" smtClean="0"/>
              <a:t> </a:t>
            </a:r>
          </a:p>
          <a:p>
            <a:pPr algn="l"/>
            <a:endParaRPr lang="el-GR" b="1"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lnSpcReduction="10000"/>
          </a:bodyPr>
          <a:lstStyle/>
          <a:p>
            <a:pPr algn="just"/>
            <a:r>
              <a:rPr lang="el-GR" sz="2000" b="1" dirty="0" smtClean="0">
                <a:solidFill>
                  <a:schemeClr val="tx1"/>
                </a:solidFill>
              </a:rPr>
              <a:t>[2.3.55] </a:t>
            </a:r>
            <a:r>
              <a:rPr lang="el-GR" sz="2000" b="1" dirty="0" err="1" smtClean="0">
                <a:solidFill>
                  <a:schemeClr val="tx1"/>
                </a:solidFill>
              </a:rPr>
              <a:t>ὑμεῖς</a:t>
            </a:r>
            <a:r>
              <a:rPr lang="el-GR" sz="2000" b="1" dirty="0" smtClean="0">
                <a:solidFill>
                  <a:schemeClr val="tx1"/>
                </a:solidFill>
              </a:rPr>
              <a:t>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λαβόντες</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ἀπαγαγόντες</a:t>
            </a:r>
            <a:r>
              <a:rPr lang="el-GR" sz="2000" b="1" dirty="0" smtClean="0">
                <a:solidFill>
                  <a:schemeClr val="tx1"/>
                </a:solidFill>
              </a:rPr>
              <a:t> </a:t>
            </a:r>
            <a:r>
              <a:rPr lang="el-GR" sz="2000" b="1" dirty="0" err="1" smtClean="0">
                <a:solidFill>
                  <a:schemeClr val="tx1"/>
                </a:solidFill>
              </a:rPr>
              <a:t>οἱ</a:t>
            </a:r>
            <a:r>
              <a:rPr lang="el-GR" sz="2000" b="1" dirty="0" smtClean="0">
                <a:solidFill>
                  <a:schemeClr val="tx1"/>
                </a:solidFill>
              </a:rPr>
              <a:t> </a:t>
            </a:r>
            <a:r>
              <a:rPr lang="el-GR" sz="2000" b="1" dirty="0" err="1" smtClean="0">
                <a:solidFill>
                  <a:schemeClr val="tx1"/>
                </a:solidFill>
              </a:rPr>
              <a:t>ἕνδεκα</a:t>
            </a:r>
            <a:r>
              <a:rPr lang="el-GR" sz="2000" b="1" dirty="0" smtClean="0">
                <a:solidFill>
                  <a:schemeClr val="tx1"/>
                </a:solidFill>
              </a:rPr>
              <a:t> </a:t>
            </a:r>
            <a:r>
              <a:rPr lang="el-GR" sz="2000" b="1" dirty="0" err="1" smtClean="0">
                <a:solidFill>
                  <a:schemeClr val="tx1"/>
                </a:solidFill>
              </a:rPr>
              <a:t>οὗ</a:t>
            </a:r>
            <a:r>
              <a:rPr lang="el-GR" sz="2000" b="1" dirty="0" smtClean="0">
                <a:solidFill>
                  <a:schemeClr val="tx1"/>
                </a:solidFill>
              </a:rPr>
              <a:t> </a:t>
            </a:r>
            <a:r>
              <a:rPr lang="el-GR" sz="2000" b="1" dirty="0" err="1" smtClean="0">
                <a:solidFill>
                  <a:schemeClr val="tx1"/>
                </a:solidFill>
              </a:rPr>
              <a:t>δεῖ</a:t>
            </a:r>
            <a:r>
              <a:rPr lang="el-GR" sz="2000" b="1" dirty="0" smtClean="0">
                <a:solidFill>
                  <a:schemeClr val="tx1"/>
                </a:solidFill>
              </a:rPr>
              <a:t>  </a:t>
            </a:r>
            <a:r>
              <a:rPr lang="el-GR" sz="2000" b="1" dirty="0" err="1" smtClean="0">
                <a:solidFill>
                  <a:schemeClr val="tx1"/>
                </a:solidFill>
              </a:rPr>
              <a:t>τὰ</a:t>
            </a:r>
            <a:r>
              <a:rPr lang="el-GR" sz="2000" b="1" dirty="0" smtClean="0">
                <a:solidFill>
                  <a:schemeClr val="tx1"/>
                </a:solidFill>
              </a:rPr>
              <a:t> </a:t>
            </a:r>
            <a:r>
              <a:rPr lang="el-GR" sz="2000" b="1" dirty="0" err="1" smtClean="0">
                <a:solidFill>
                  <a:schemeClr val="tx1"/>
                </a:solidFill>
              </a:rPr>
              <a:t>ἐκ</a:t>
            </a:r>
            <a:r>
              <a:rPr lang="el-GR" sz="2000" b="1" dirty="0" smtClean="0">
                <a:solidFill>
                  <a:schemeClr val="tx1"/>
                </a:solidFill>
              </a:rPr>
              <a:t> </a:t>
            </a:r>
            <a:r>
              <a:rPr lang="el-GR" sz="2000" b="1" dirty="0" err="1" smtClean="0">
                <a:solidFill>
                  <a:schemeClr val="tx1"/>
                </a:solidFill>
              </a:rPr>
              <a:t>τούτων</a:t>
            </a:r>
            <a:r>
              <a:rPr lang="el-GR" sz="2000" b="1" dirty="0" smtClean="0">
                <a:solidFill>
                  <a:schemeClr val="tx1"/>
                </a:solidFill>
              </a:rPr>
              <a:t> </a:t>
            </a:r>
            <a:r>
              <a:rPr lang="el-GR" sz="2000" b="1" dirty="0" err="1" smtClean="0">
                <a:solidFill>
                  <a:schemeClr val="tx1"/>
                </a:solidFill>
              </a:rPr>
              <a:t>πράττετε</a:t>
            </a:r>
            <a:r>
              <a:rPr lang="el-GR" sz="2000" b="1" dirty="0" smtClean="0">
                <a:solidFill>
                  <a:schemeClr val="tx1"/>
                </a:solidFill>
              </a:rPr>
              <a:t>. </a:t>
            </a:r>
            <a:r>
              <a:rPr lang="el-GR" sz="2000" b="1" dirty="0" err="1" smtClean="0">
                <a:solidFill>
                  <a:schemeClr val="tx1"/>
                </a:solidFill>
              </a:rPr>
              <a:t>ὡς</a:t>
            </a:r>
            <a:r>
              <a:rPr lang="el-GR" sz="2000" b="1" dirty="0" smtClean="0">
                <a:solidFill>
                  <a:schemeClr val="tx1"/>
                </a:solidFill>
              </a:rPr>
              <a:t>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ταῦτα</a:t>
            </a:r>
            <a:r>
              <a:rPr lang="el-GR" sz="2000" b="1" dirty="0" smtClean="0">
                <a:solidFill>
                  <a:schemeClr val="tx1"/>
                </a:solidFill>
              </a:rPr>
              <a:t> </a:t>
            </a:r>
            <a:r>
              <a:rPr lang="el-GR" sz="2000" b="1" dirty="0" err="1" smtClean="0">
                <a:solidFill>
                  <a:schemeClr val="tx1"/>
                </a:solidFill>
              </a:rPr>
              <a:t>εἶπεν</a:t>
            </a:r>
            <a:r>
              <a:rPr lang="el-GR" sz="2000" b="1" dirty="0" smtClean="0">
                <a:solidFill>
                  <a:schemeClr val="tx1"/>
                </a:solidFill>
              </a:rPr>
              <a:t>,  </a:t>
            </a:r>
            <a:r>
              <a:rPr lang="el-GR" sz="2000" b="1" dirty="0" err="1" smtClean="0">
                <a:solidFill>
                  <a:schemeClr val="tx1"/>
                </a:solidFill>
              </a:rPr>
              <a:t>εἷλκε</a:t>
            </a:r>
            <a:r>
              <a:rPr lang="el-GR" sz="2000" b="1" dirty="0" smtClean="0">
                <a:solidFill>
                  <a:schemeClr val="tx1"/>
                </a:solidFill>
              </a:rPr>
              <a:t> </a:t>
            </a:r>
            <a:r>
              <a:rPr lang="el-GR" sz="2000" b="1" dirty="0" err="1" smtClean="0">
                <a:solidFill>
                  <a:schemeClr val="tx1"/>
                </a:solidFill>
              </a:rPr>
              <a:t>μὲν</a:t>
            </a:r>
            <a:r>
              <a:rPr lang="el-GR" sz="2000" b="1" dirty="0" smtClean="0">
                <a:solidFill>
                  <a:schemeClr val="tx1"/>
                </a:solidFill>
              </a:rPr>
              <a:t> </a:t>
            </a:r>
            <a:r>
              <a:rPr lang="el-GR" sz="2000" b="1" dirty="0" err="1" smtClean="0">
                <a:solidFill>
                  <a:schemeClr val="tx1"/>
                </a:solidFill>
              </a:rPr>
              <a:t>ἀπὸ</a:t>
            </a:r>
            <a:r>
              <a:rPr lang="el-GR" sz="2000" b="1" dirty="0" smtClean="0">
                <a:solidFill>
                  <a:schemeClr val="tx1"/>
                </a:solidFill>
              </a:rPr>
              <a:t> </a:t>
            </a:r>
            <a:r>
              <a:rPr lang="el-GR" sz="2000" b="1" dirty="0" err="1" smtClean="0">
                <a:solidFill>
                  <a:schemeClr val="tx1"/>
                </a:solidFill>
              </a:rPr>
              <a:t>τοῦ</a:t>
            </a:r>
            <a:r>
              <a:rPr lang="el-GR" sz="2000" b="1" dirty="0" smtClean="0">
                <a:solidFill>
                  <a:schemeClr val="tx1"/>
                </a:solidFill>
              </a:rPr>
              <a:t> </a:t>
            </a:r>
            <a:r>
              <a:rPr lang="el-GR" sz="2000" b="1" dirty="0" err="1" smtClean="0">
                <a:solidFill>
                  <a:schemeClr val="tx1"/>
                </a:solidFill>
              </a:rPr>
              <a:t>βωμοῦ</a:t>
            </a:r>
            <a:r>
              <a:rPr lang="el-GR" sz="2000" b="1" dirty="0" smtClean="0">
                <a:solidFill>
                  <a:schemeClr val="tx1"/>
                </a:solidFill>
              </a:rPr>
              <a:t> ὁ </a:t>
            </a:r>
            <a:r>
              <a:rPr lang="el-GR" sz="2000" b="1" dirty="0" err="1" smtClean="0">
                <a:solidFill>
                  <a:schemeClr val="tx1"/>
                </a:solidFill>
              </a:rPr>
              <a:t>Σάτυρος</a:t>
            </a:r>
            <a:r>
              <a:rPr lang="el-GR" sz="2000" b="1" dirty="0" smtClean="0">
                <a:solidFill>
                  <a:schemeClr val="tx1"/>
                </a:solidFill>
              </a:rPr>
              <a:t>, </a:t>
            </a:r>
            <a:r>
              <a:rPr lang="el-GR" sz="2000" b="1" dirty="0" err="1" smtClean="0">
                <a:solidFill>
                  <a:schemeClr val="tx1"/>
                </a:solidFill>
              </a:rPr>
              <a:t>εἷλκον</a:t>
            </a:r>
            <a:r>
              <a:rPr lang="el-GR" sz="2000" b="1" dirty="0" smtClean="0">
                <a:solidFill>
                  <a:schemeClr val="tx1"/>
                </a:solidFill>
              </a:rPr>
              <a:t>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οἱ</a:t>
            </a:r>
            <a:r>
              <a:rPr lang="el-GR" sz="2000" b="1" dirty="0" smtClean="0">
                <a:solidFill>
                  <a:schemeClr val="tx1"/>
                </a:solidFill>
              </a:rPr>
              <a:t> </a:t>
            </a:r>
            <a:r>
              <a:rPr lang="el-GR" sz="2000" b="1" dirty="0" err="1" smtClean="0">
                <a:solidFill>
                  <a:schemeClr val="tx1"/>
                </a:solidFill>
              </a:rPr>
              <a:t>ὑπηρέται</a:t>
            </a:r>
            <a:r>
              <a:rPr lang="el-GR" sz="2000" b="1" dirty="0" smtClean="0">
                <a:solidFill>
                  <a:schemeClr val="tx1"/>
                </a:solidFill>
              </a:rPr>
              <a:t>. ὁ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Θηραμένης</a:t>
            </a:r>
            <a:r>
              <a:rPr lang="el-GR" sz="2000" b="1" dirty="0" smtClean="0">
                <a:solidFill>
                  <a:schemeClr val="tx1"/>
                </a:solidFill>
              </a:rPr>
              <a:t> </a:t>
            </a:r>
            <a:r>
              <a:rPr lang="el-GR" sz="2000" b="1" dirty="0" err="1" smtClean="0">
                <a:solidFill>
                  <a:schemeClr val="tx1"/>
                </a:solidFill>
              </a:rPr>
              <a:t>ὥσπερ</a:t>
            </a:r>
            <a:r>
              <a:rPr lang="el-GR" sz="2000" b="1" dirty="0" smtClean="0">
                <a:solidFill>
                  <a:schemeClr val="tx1"/>
                </a:solidFill>
              </a:rPr>
              <a:t> </a:t>
            </a:r>
            <a:r>
              <a:rPr lang="el-GR" sz="2000" b="1" dirty="0" err="1" smtClean="0">
                <a:solidFill>
                  <a:schemeClr val="tx1"/>
                </a:solidFill>
              </a:rPr>
              <a:t>εἰκὸς</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θεοὺς</a:t>
            </a:r>
            <a:r>
              <a:rPr lang="el-GR" sz="2000" b="1" dirty="0" smtClean="0">
                <a:solidFill>
                  <a:schemeClr val="tx1"/>
                </a:solidFill>
              </a:rPr>
              <a:t> </a:t>
            </a:r>
            <a:r>
              <a:rPr lang="el-GR" sz="2000" b="1" dirty="0" err="1" smtClean="0">
                <a:solidFill>
                  <a:schemeClr val="tx1"/>
                </a:solidFill>
              </a:rPr>
              <a:t>ἐπεκαλεῖτο</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ἀνθρώπους</a:t>
            </a:r>
            <a:r>
              <a:rPr lang="el-GR" sz="2000" b="1" dirty="0" smtClean="0">
                <a:solidFill>
                  <a:schemeClr val="tx1"/>
                </a:solidFill>
              </a:rPr>
              <a:t>                               </a:t>
            </a:r>
            <a:r>
              <a:rPr lang="el-GR" sz="2000" b="1" dirty="0" err="1" smtClean="0">
                <a:solidFill>
                  <a:schemeClr val="tx1"/>
                </a:solidFill>
              </a:rPr>
              <a:t>καθορᾶν</a:t>
            </a:r>
            <a:r>
              <a:rPr lang="el-GR" sz="2000" b="1" dirty="0" smtClean="0">
                <a:solidFill>
                  <a:schemeClr val="tx1"/>
                </a:solidFill>
              </a:rPr>
              <a:t> </a:t>
            </a:r>
            <a:r>
              <a:rPr lang="el-GR" sz="2000" b="1" dirty="0" err="1" smtClean="0">
                <a:solidFill>
                  <a:schemeClr val="tx1"/>
                </a:solidFill>
              </a:rPr>
              <a:t>τὰ</a:t>
            </a:r>
            <a:r>
              <a:rPr lang="el-GR" sz="2000" b="1" dirty="0" smtClean="0">
                <a:solidFill>
                  <a:schemeClr val="tx1"/>
                </a:solidFill>
              </a:rPr>
              <a:t> </a:t>
            </a:r>
            <a:r>
              <a:rPr lang="el-GR" sz="2000" b="1" dirty="0" err="1" smtClean="0">
                <a:solidFill>
                  <a:schemeClr val="tx1"/>
                </a:solidFill>
              </a:rPr>
              <a:t>γιγνόμενα</a:t>
            </a:r>
            <a:r>
              <a:rPr lang="el-GR" sz="2000" b="1" dirty="0" smtClean="0">
                <a:solidFill>
                  <a:schemeClr val="tx1"/>
                </a:solidFill>
              </a:rPr>
              <a:t>. ἡ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βουλὴ</a:t>
            </a:r>
            <a:r>
              <a:rPr lang="el-GR" sz="2000" b="1" dirty="0" smtClean="0">
                <a:solidFill>
                  <a:schemeClr val="tx1"/>
                </a:solidFill>
              </a:rPr>
              <a:t> </a:t>
            </a:r>
            <a:r>
              <a:rPr lang="el-GR" sz="2000" b="1" dirty="0" err="1" smtClean="0">
                <a:solidFill>
                  <a:schemeClr val="tx1"/>
                </a:solidFill>
              </a:rPr>
              <a:t>ἡσυχίαν</a:t>
            </a:r>
            <a:r>
              <a:rPr lang="el-GR" sz="2000" b="1" dirty="0" smtClean="0">
                <a:solidFill>
                  <a:schemeClr val="tx1"/>
                </a:solidFill>
              </a:rPr>
              <a:t> </a:t>
            </a:r>
            <a:r>
              <a:rPr lang="el-GR" sz="2000" b="1" dirty="0" err="1" smtClean="0">
                <a:solidFill>
                  <a:schemeClr val="tx1"/>
                </a:solidFill>
              </a:rPr>
              <a:t>εἶχεν</a:t>
            </a:r>
            <a:r>
              <a:rPr lang="el-GR" sz="2000" b="1" dirty="0" smtClean="0">
                <a:solidFill>
                  <a:schemeClr val="tx1"/>
                </a:solidFill>
              </a:rPr>
              <a:t>,   </a:t>
            </a:r>
            <a:r>
              <a:rPr lang="el-GR" sz="2000" b="1" dirty="0" err="1" smtClean="0">
                <a:solidFill>
                  <a:schemeClr val="tx1"/>
                </a:solidFill>
              </a:rPr>
              <a:t>ὁρῶσα</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τοὺς</a:t>
            </a:r>
            <a:r>
              <a:rPr lang="el-GR" sz="2000" b="1" dirty="0" smtClean="0">
                <a:solidFill>
                  <a:schemeClr val="tx1"/>
                </a:solidFill>
              </a:rPr>
              <a:t> </a:t>
            </a:r>
            <a:r>
              <a:rPr lang="el-GR" sz="2000" b="1" dirty="0" err="1" smtClean="0">
                <a:solidFill>
                  <a:schemeClr val="tx1"/>
                </a:solidFill>
              </a:rPr>
              <a:t>ἐπὶ</a:t>
            </a:r>
            <a:r>
              <a:rPr lang="el-GR" sz="2000" b="1" dirty="0" smtClean="0">
                <a:solidFill>
                  <a:schemeClr val="tx1"/>
                </a:solidFill>
              </a:rPr>
              <a:t> </a:t>
            </a:r>
            <a:r>
              <a:rPr lang="el-GR" sz="2000" b="1" dirty="0" err="1" smtClean="0">
                <a:solidFill>
                  <a:schemeClr val="tx1"/>
                </a:solidFill>
              </a:rPr>
              <a:t>τοῖς</a:t>
            </a:r>
            <a:r>
              <a:rPr lang="el-GR" sz="2000" b="1" dirty="0" smtClean="0">
                <a:solidFill>
                  <a:schemeClr val="tx1"/>
                </a:solidFill>
              </a:rPr>
              <a:t> </a:t>
            </a:r>
            <a:r>
              <a:rPr lang="el-GR" sz="2000" b="1" dirty="0" err="1" smtClean="0">
                <a:solidFill>
                  <a:schemeClr val="tx1"/>
                </a:solidFill>
              </a:rPr>
              <a:t>δρυφάκτοις</a:t>
            </a:r>
            <a:r>
              <a:rPr lang="el-GR" sz="2000" b="1" dirty="0" smtClean="0">
                <a:solidFill>
                  <a:schemeClr val="tx1"/>
                </a:solidFill>
              </a:rPr>
              <a:t> </a:t>
            </a:r>
            <a:r>
              <a:rPr lang="el-GR" sz="2000" b="1" dirty="0" err="1" smtClean="0">
                <a:solidFill>
                  <a:schemeClr val="tx1"/>
                </a:solidFill>
              </a:rPr>
              <a:t>ὁμοίους</a:t>
            </a:r>
            <a:r>
              <a:rPr lang="el-GR" sz="2000" b="1" dirty="0" smtClean="0">
                <a:solidFill>
                  <a:schemeClr val="tx1"/>
                </a:solidFill>
              </a:rPr>
              <a:t> </a:t>
            </a:r>
            <a:r>
              <a:rPr lang="el-GR" sz="2000" b="1" dirty="0" err="1" smtClean="0">
                <a:solidFill>
                  <a:schemeClr val="tx1"/>
                </a:solidFill>
              </a:rPr>
              <a:t>Σατύρῳ</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τὸ</a:t>
            </a:r>
            <a:r>
              <a:rPr lang="el-GR" sz="2000" b="1" dirty="0" smtClean="0">
                <a:solidFill>
                  <a:schemeClr val="tx1"/>
                </a:solidFill>
              </a:rPr>
              <a:t> </a:t>
            </a:r>
            <a:r>
              <a:rPr lang="el-GR" sz="2000" b="1" dirty="0" err="1" smtClean="0">
                <a:solidFill>
                  <a:schemeClr val="tx1"/>
                </a:solidFill>
              </a:rPr>
              <a:t>ἔμπροσθεν</a:t>
            </a:r>
            <a:r>
              <a:rPr lang="el-GR" sz="2000" b="1" dirty="0" smtClean="0">
                <a:solidFill>
                  <a:schemeClr val="tx1"/>
                </a:solidFill>
              </a:rPr>
              <a:t> </a:t>
            </a:r>
            <a:r>
              <a:rPr lang="el-GR" sz="2000" b="1" dirty="0" err="1" smtClean="0">
                <a:solidFill>
                  <a:schemeClr val="tx1"/>
                </a:solidFill>
              </a:rPr>
              <a:t>τοῦ</a:t>
            </a:r>
            <a:r>
              <a:rPr lang="el-GR" sz="2000" b="1" dirty="0" smtClean="0">
                <a:solidFill>
                  <a:schemeClr val="tx1"/>
                </a:solidFill>
              </a:rPr>
              <a:t> </a:t>
            </a:r>
            <a:r>
              <a:rPr lang="el-GR" sz="2000" b="1" dirty="0" err="1" smtClean="0">
                <a:solidFill>
                  <a:schemeClr val="tx1"/>
                </a:solidFill>
              </a:rPr>
              <a:t>βουλευτηρίου</a:t>
            </a:r>
            <a:r>
              <a:rPr lang="el-GR" sz="2000" b="1" dirty="0" smtClean="0">
                <a:solidFill>
                  <a:schemeClr val="tx1"/>
                </a:solidFill>
              </a:rPr>
              <a:t> </a:t>
            </a:r>
            <a:r>
              <a:rPr lang="el-GR" sz="2000" b="1" dirty="0" err="1" smtClean="0">
                <a:solidFill>
                  <a:schemeClr val="tx1"/>
                </a:solidFill>
              </a:rPr>
              <a:t>πλῆρες</a:t>
            </a:r>
            <a:r>
              <a:rPr lang="el-GR" sz="2000" b="1" dirty="0" smtClean="0">
                <a:solidFill>
                  <a:schemeClr val="tx1"/>
                </a:solidFill>
              </a:rPr>
              <a:t> </a:t>
            </a:r>
            <a:r>
              <a:rPr lang="el-GR" sz="2000" b="1" dirty="0" err="1" smtClean="0">
                <a:solidFill>
                  <a:schemeClr val="tx1"/>
                </a:solidFill>
              </a:rPr>
              <a:t>τῶν</a:t>
            </a:r>
            <a:r>
              <a:rPr lang="el-GR" sz="2000" b="1" dirty="0" smtClean="0">
                <a:solidFill>
                  <a:schemeClr val="tx1"/>
                </a:solidFill>
              </a:rPr>
              <a:t> </a:t>
            </a:r>
            <a:r>
              <a:rPr lang="el-GR" sz="2000" b="1" dirty="0" err="1" smtClean="0">
                <a:solidFill>
                  <a:schemeClr val="tx1"/>
                </a:solidFill>
              </a:rPr>
              <a:t>φρουρῶν</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οὐκ</a:t>
            </a:r>
            <a:r>
              <a:rPr lang="el-GR" sz="2000" b="1" dirty="0" smtClean="0">
                <a:solidFill>
                  <a:schemeClr val="tx1"/>
                </a:solidFill>
              </a:rPr>
              <a:t> </a:t>
            </a:r>
            <a:r>
              <a:rPr lang="el-GR" sz="2000" b="1" dirty="0" err="1" smtClean="0">
                <a:solidFill>
                  <a:schemeClr val="tx1"/>
                </a:solidFill>
              </a:rPr>
              <a:t>ἀγνοοῦντες</a:t>
            </a:r>
            <a:r>
              <a:rPr lang="el-GR" sz="2000" b="1" dirty="0" smtClean="0">
                <a:solidFill>
                  <a:schemeClr val="tx1"/>
                </a:solidFill>
              </a:rPr>
              <a:t>  </a:t>
            </a:r>
            <a:r>
              <a:rPr lang="el-GR" sz="2000" b="1" dirty="0" err="1" smtClean="0">
                <a:solidFill>
                  <a:schemeClr val="tx1"/>
                </a:solidFill>
              </a:rPr>
              <a:t>ὅτι</a:t>
            </a:r>
            <a:r>
              <a:rPr lang="el-GR" sz="2000" b="1" dirty="0" smtClean="0">
                <a:solidFill>
                  <a:schemeClr val="tx1"/>
                </a:solidFill>
              </a:rPr>
              <a:t> </a:t>
            </a:r>
            <a:r>
              <a:rPr lang="el-GR" sz="2000" b="1" dirty="0" err="1" smtClean="0">
                <a:solidFill>
                  <a:schemeClr val="tx1"/>
                </a:solidFill>
              </a:rPr>
              <a:t>ἐγχειρίδια</a:t>
            </a:r>
            <a:r>
              <a:rPr lang="el-GR" sz="2000" b="1" dirty="0" smtClean="0">
                <a:solidFill>
                  <a:schemeClr val="tx1"/>
                </a:solidFill>
              </a:rPr>
              <a:t> </a:t>
            </a:r>
            <a:r>
              <a:rPr lang="el-GR" sz="2000" b="1" dirty="0" err="1" smtClean="0">
                <a:solidFill>
                  <a:schemeClr val="tx1"/>
                </a:solidFill>
              </a:rPr>
              <a:t>ἔχοντες</a:t>
            </a:r>
            <a:r>
              <a:rPr lang="el-GR" sz="2000" b="1" dirty="0" smtClean="0">
                <a:solidFill>
                  <a:schemeClr val="tx1"/>
                </a:solidFill>
              </a:rPr>
              <a:t> </a:t>
            </a:r>
            <a:r>
              <a:rPr lang="el-GR" sz="2000" b="1" dirty="0" err="1" smtClean="0">
                <a:solidFill>
                  <a:schemeClr val="tx1"/>
                </a:solidFill>
              </a:rPr>
              <a:t>παρῆσαν</a:t>
            </a:r>
            <a:r>
              <a:rPr lang="el-GR" sz="2000" b="1" dirty="0" smtClean="0">
                <a:solidFill>
                  <a:schemeClr val="tx1"/>
                </a:solidFill>
              </a:rPr>
              <a:t>. </a:t>
            </a:r>
          </a:p>
          <a:p>
            <a:pPr algn="l"/>
            <a:r>
              <a:rPr lang="el-GR" sz="2000" b="1" dirty="0" smtClean="0">
                <a:solidFill>
                  <a:srgbClr val="C00000"/>
                </a:solidFill>
              </a:rPr>
              <a:t>Λεξιλόγιο</a:t>
            </a:r>
            <a:endParaRPr lang="el-GR" sz="2000" b="1" dirty="0" smtClean="0">
              <a:solidFill>
                <a:srgbClr val="C00000"/>
              </a:solidFill>
            </a:endParaRPr>
          </a:p>
          <a:p>
            <a:pPr algn="l"/>
            <a:r>
              <a:rPr lang="el-GR" sz="2000" b="1" dirty="0" err="1" smtClean="0">
                <a:solidFill>
                  <a:schemeClr val="tx1"/>
                </a:solidFill>
              </a:rPr>
              <a:t>ὥσπερ</a:t>
            </a:r>
            <a:r>
              <a:rPr lang="el-GR" sz="2000" b="1" dirty="0" smtClean="0">
                <a:solidFill>
                  <a:schemeClr val="tx1"/>
                </a:solidFill>
              </a:rPr>
              <a:t> </a:t>
            </a:r>
            <a:r>
              <a:rPr lang="el-GR" sz="2000" b="1" dirty="0" err="1" smtClean="0">
                <a:solidFill>
                  <a:schemeClr val="tx1"/>
                </a:solidFill>
              </a:rPr>
              <a:t>εἴκὸς</a:t>
            </a:r>
            <a:r>
              <a:rPr lang="el-GR" sz="2000" dirty="0" smtClean="0">
                <a:solidFill>
                  <a:schemeClr val="tx1"/>
                </a:solidFill>
              </a:rPr>
              <a:t> όπως ήταν φυσικό. &lt;</a:t>
            </a:r>
            <a:r>
              <a:rPr lang="el-GR" sz="2000" dirty="0" err="1" smtClean="0">
                <a:solidFill>
                  <a:schemeClr val="tx1"/>
                </a:solidFill>
              </a:rPr>
              <a:t>εἴκω</a:t>
            </a:r>
            <a:r>
              <a:rPr lang="el-GR" sz="2000" dirty="0" smtClean="0">
                <a:solidFill>
                  <a:schemeClr val="tx1"/>
                </a:solidFill>
              </a:rPr>
              <a:t>· μοιάζω. Πρκμ. </a:t>
            </a:r>
            <a:r>
              <a:rPr lang="el-GR" sz="2000" dirty="0" err="1" smtClean="0">
                <a:solidFill>
                  <a:schemeClr val="tx1"/>
                </a:solidFill>
              </a:rPr>
              <a:t>ἔοικα</a:t>
            </a:r>
            <a:r>
              <a:rPr lang="el-GR" sz="2000" dirty="0" smtClean="0">
                <a:solidFill>
                  <a:schemeClr val="tx1"/>
                </a:solidFill>
              </a:rPr>
              <a:t>, </a:t>
            </a:r>
            <a:r>
              <a:rPr lang="el-GR" sz="2000" dirty="0" err="1" smtClean="0">
                <a:solidFill>
                  <a:schemeClr val="tx1"/>
                </a:solidFill>
              </a:rPr>
              <a:t>εὶκών</a:t>
            </a:r>
            <a:r>
              <a:rPr lang="el-GR" sz="2000" dirty="0" smtClean="0">
                <a:solidFill>
                  <a:schemeClr val="tx1"/>
                </a:solidFill>
              </a:rPr>
              <a:t>, </a:t>
            </a:r>
            <a:r>
              <a:rPr lang="el-GR" sz="2000" dirty="0" err="1" smtClean="0">
                <a:solidFill>
                  <a:schemeClr val="tx1"/>
                </a:solidFill>
              </a:rPr>
              <a:t>εἰκάζω</a:t>
            </a:r>
            <a:r>
              <a:rPr lang="el-GR" sz="2000" dirty="0" smtClean="0">
                <a:solidFill>
                  <a:schemeClr val="tx1"/>
                </a:solidFill>
              </a:rPr>
              <a:t>, εικασία, εικονίζω.</a:t>
            </a:r>
          </a:p>
          <a:p>
            <a:pPr algn="l"/>
            <a:r>
              <a:rPr lang="el-GR" sz="2000" b="1" dirty="0" err="1" smtClean="0">
                <a:solidFill>
                  <a:schemeClr val="tx1"/>
                </a:solidFill>
              </a:rPr>
              <a:t>ἡσυχίαν</a:t>
            </a:r>
            <a:r>
              <a:rPr lang="el-GR" sz="2000" b="1" dirty="0" smtClean="0">
                <a:solidFill>
                  <a:schemeClr val="tx1"/>
                </a:solidFill>
              </a:rPr>
              <a:t> </a:t>
            </a:r>
            <a:r>
              <a:rPr lang="el-GR" sz="2000" b="1" dirty="0" err="1" smtClean="0">
                <a:solidFill>
                  <a:schemeClr val="tx1"/>
                </a:solidFill>
              </a:rPr>
              <a:t>ἔχω</a:t>
            </a:r>
            <a:r>
              <a:rPr lang="el-GR" sz="2000" b="1" dirty="0" smtClean="0">
                <a:solidFill>
                  <a:schemeClr val="tx1"/>
                </a:solidFill>
              </a:rPr>
              <a:t>: </a:t>
            </a:r>
            <a:r>
              <a:rPr lang="el-GR" sz="2000" dirty="0" smtClean="0">
                <a:solidFill>
                  <a:schemeClr val="tx1"/>
                </a:solidFill>
              </a:rPr>
              <a:t>παραμένω αδρανής, δεν αντιδρώ</a:t>
            </a:r>
          </a:p>
          <a:p>
            <a:pPr algn="l"/>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οὔκ</a:t>
            </a:r>
            <a:r>
              <a:rPr lang="el-GR" sz="2000" b="1" dirty="0" smtClean="0">
                <a:solidFill>
                  <a:schemeClr val="tx1"/>
                </a:solidFill>
              </a:rPr>
              <a:t> </a:t>
            </a:r>
            <a:r>
              <a:rPr lang="el-GR" sz="2000" b="1" dirty="0" err="1" smtClean="0">
                <a:solidFill>
                  <a:schemeClr val="tx1"/>
                </a:solidFill>
              </a:rPr>
              <a:t>ἀγνοοῦντες</a:t>
            </a:r>
            <a:r>
              <a:rPr lang="el-GR" sz="2000" b="1" dirty="0" smtClean="0">
                <a:solidFill>
                  <a:schemeClr val="tx1"/>
                </a:solidFill>
              </a:rPr>
              <a:t>: δηλ</a:t>
            </a:r>
            <a:r>
              <a:rPr lang="el-GR" sz="2000" dirty="0" smtClean="0">
                <a:solidFill>
                  <a:schemeClr val="tx1"/>
                </a:solidFill>
              </a:rPr>
              <a:t>. οι </a:t>
            </a:r>
            <a:r>
              <a:rPr lang="el-GR" sz="2000" dirty="0" smtClean="0">
                <a:solidFill>
                  <a:schemeClr val="tx1"/>
                </a:solidFill>
              </a:rPr>
              <a:t>βουλευταί</a:t>
            </a:r>
          </a:p>
          <a:p>
            <a:pPr algn="l"/>
            <a:r>
              <a:rPr lang="el-GR" sz="2000" b="1" dirty="0" smtClean="0">
                <a:solidFill>
                  <a:srgbClr val="C00000"/>
                </a:solidFill>
              </a:rPr>
              <a:t>Μετάφραση</a:t>
            </a:r>
            <a:endParaRPr lang="el-GR" sz="2000" b="1" dirty="0" smtClean="0">
              <a:solidFill>
                <a:srgbClr val="C00000"/>
              </a:solidFill>
            </a:endParaRPr>
          </a:p>
          <a:p>
            <a:pPr algn="just"/>
            <a:r>
              <a:rPr lang="el-GR" sz="2000" b="1" dirty="0" smtClean="0">
                <a:solidFill>
                  <a:schemeClr val="tx1"/>
                </a:solidFill>
              </a:rPr>
              <a:t>Και εσείς [οι Ένδεκα] αφού τον συλλάβετε    και τον οδηγήσετε όπου πρέπει,                                             να κάνετε τα περαιτέρω».   Μόλις ο Κριτίας είπε αυτά τα λόγια, ο Σάτυρος  τραβούσε τον Θηραμένη από το βωμό  τον τραβούσαν και οι βοηθοί του.                                               Ο Θηραμένης όμως , όπως ήταν </a:t>
            </a:r>
            <a:r>
              <a:rPr lang="el-GR" sz="2000" b="1" dirty="0" err="1" smtClean="0">
                <a:solidFill>
                  <a:schemeClr val="tx1"/>
                </a:solidFill>
              </a:rPr>
              <a:t>φυσικό,επικαλούνταν</a:t>
            </a:r>
            <a:r>
              <a:rPr lang="el-GR" sz="2000" b="1" dirty="0" smtClean="0">
                <a:solidFill>
                  <a:schemeClr val="tx1"/>
                </a:solidFill>
              </a:rPr>
              <a:t> και θεούς και ανθρώπους                                                                                                                      να βλέπουν όσα γίνονταν. Και οι βουλευτές παρέμεναν αδρανείς, γιατί έβλεπαν                              γιατί έβλεπαν    ότι και αυτοί που ήταν κοντά στα κιγκλιδώματα   όμοιους με τον Σάτυρο και ότι το μπροστινό  μέρος μπροστά του βουλευτηρίου ήταν γεμάτο από φρουρούς  και γιατί ήξεραν ότι αυτοί παραβρίσκονταν  έχοντας  μαχαίρια.</a:t>
            </a:r>
          </a:p>
          <a:p>
            <a:pPr algn="just"/>
            <a:endParaRPr lang="el-GR" sz="2000" dirty="0" smtClean="0">
              <a:solidFill>
                <a:schemeClr val="tx1"/>
              </a:solidFill>
            </a:endParaRPr>
          </a:p>
          <a:p>
            <a:pPr algn="l"/>
            <a:endParaRPr lang="el-GR" sz="2000" dirty="0" smtClean="0">
              <a:solidFill>
                <a:schemeClr val="tx1"/>
              </a:solidFill>
            </a:endParaRPr>
          </a:p>
          <a:p>
            <a:pPr algn="just"/>
            <a:endParaRPr lang="el-GR" sz="2000" b="1" dirty="0" smtClean="0">
              <a:solidFill>
                <a:schemeClr val="tx1"/>
              </a:solidFill>
            </a:endParaRPr>
          </a:p>
          <a:p>
            <a:pPr algn="l"/>
            <a:endParaRPr lang="el-GR" sz="2000" b="1" dirty="0" smtClean="0"/>
          </a:p>
          <a:p>
            <a:pPr algn="just"/>
            <a:endParaRPr lang="el-GR" sz="2000"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a:bodyPr>
          <a:lstStyle/>
          <a:p>
            <a:pPr algn="just"/>
            <a:r>
              <a:rPr lang="el-GR" sz="2000" b="1" dirty="0" smtClean="0">
                <a:solidFill>
                  <a:schemeClr val="tx1"/>
                </a:solidFill>
              </a:rPr>
              <a:t>[2.3.55] </a:t>
            </a:r>
            <a:r>
              <a:rPr lang="el-GR" sz="2000" b="1" dirty="0" err="1" smtClean="0">
                <a:solidFill>
                  <a:schemeClr val="tx1"/>
                </a:solidFill>
              </a:rPr>
              <a:t>ὑμεῖς</a:t>
            </a:r>
            <a:r>
              <a:rPr lang="el-GR" sz="2000" b="1" dirty="0" smtClean="0">
                <a:solidFill>
                  <a:schemeClr val="tx1"/>
                </a:solidFill>
              </a:rPr>
              <a:t>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λαβόντες</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ἀπαγαγόντες</a:t>
            </a:r>
            <a:r>
              <a:rPr lang="el-GR" sz="2000" b="1" dirty="0" smtClean="0">
                <a:solidFill>
                  <a:schemeClr val="tx1"/>
                </a:solidFill>
              </a:rPr>
              <a:t> </a:t>
            </a:r>
            <a:r>
              <a:rPr lang="el-GR" sz="2000" b="1" dirty="0" err="1" smtClean="0">
                <a:solidFill>
                  <a:schemeClr val="tx1"/>
                </a:solidFill>
              </a:rPr>
              <a:t>οἱ</a:t>
            </a:r>
            <a:r>
              <a:rPr lang="el-GR" sz="2000" b="1" dirty="0" smtClean="0">
                <a:solidFill>
                  <a:schemeClr val="tx1"/>
                </a:solidFill>
              </a:rPr>
              <a:t> </a:t>
            </a:r>
            <a:r>
              <a:rPr lang="el-GR" sz="2000" b="1" dirty="0" err="1" smtClean="0">
                <a:solidFill>
                  <a:schemeClr val="tx1"/>
                </a:solidFill>
              </a:rPr>
              <a:t>ἕνδεκα</a:t>
            </a:r>
            <a:r>
              <a:rPr lang="el-GR" sz="2000" b="1" dirty="0" smtClean="0">
                <a:solidFill>
                  <a:schemeClr val="tx1"/>
                </a:solidFill>
              </a:rPr>
              <a:t> </a:t>
            </a:r>
            <a:r>
              <a:rPr lang="el-GR" sz="2000" b="1" dirty="0" err="1" smtClean="0">
                <a:solidFill>
                  <a:schemeClr val="tx1"/>
                </a:solidFill>
              </a:rPr>
              <a:t>οὗ</a:t>
            </a:r>
            <a:r>
              <a:rPr lang="el-GR" sz="2000" b="1" dirty="0" smtClean="0">
                <a:solidFill>
                  <a:schemeClr val="tx1"/>
                </a:solidFill>
              </a:rPr>
              <a:t> </a:t>
            </a:r>
            <a:r>
              <a:rPr lang="el-GR" sz="2000" b="1" dirty="0" err="1" smtClean="0">
                <a:solidFill>
                  <a:schemeClr val="tx1"/>
                </a:solidFill>
              </a:rPr>
              <a:t>δεῖ</a:t>
            </a:r>
            <a:r>
              <a:rPr lang="el-GR" sz="2000" b="1" dirty="0" smtClean="0">
                <a:solidFill>
                  <a:schemeClr val="tx1"/>
                </a:solidFill>
              </a:rPr>
              <a:t>  </a:t>
            </a:r>
            <a:r>
              <a:rPr lang="el-GR" sz="2000" b="1" dirty="0" err="1" smtClean="0">
                <a:solidFill>
                  <a:schemeClr val="tx1"/>
                </a:solidFill>
              </a:rPr>
              <a:t>τὰ</a:t>
            </a:r>
            <a:r>
              <a:rPr lang="el-GR" sz="2000" b="1" dirty="0" smtClean="0">
                <a:solidFill>
                  <a:schemeClr val="tx1"/>
                </a:solidFill>
              </a:rPr>
              <a:t> </a:t>
            </a:r>
            <a:r>
              <a:rPr lang="el-GR" sz="2000" b="1" dirty="0" err="1" smtClean="0">
                <a:solidFill>
                  <a:schemeClr val="tx1"/>
                </a:solidFill>
              </a:rPr>
              <a:t>ἐκ</a:t>
            </a:r>
            <a:r>
              <a:rPr lang="el-GR" sz="2000" b="1" dirty="0" smtClean="0">
                <a:solidFill>
                  <a:schemeClr val="tx1"/>
                </a:solidFill>
              </a:rPr>
              <a:t> </a:t>
            </a:r>
            <a:r>
              <a:rPr lang="el-GR" sz="2000" b="1" dirty="0" err="1" smtClean="0">
                <a:solidFill>
                  <a:schemeClr val="tx1"/>
                </a:solidFill>
              </a:rPr>
              <a:t>τούτων</a:t>
            </a:r>
            <a:r>
              <a:rPr lang="el-GR" sz="2000" b="1" dirty="0" smtClean="0">
                <a:solidFill>
                  <a:schemeClr val="tx1"/>
                </a:solidFill>
              </a:rPr>
              <a:t> </a:t>
            </a:r>
            <a:r>
              <a:rPr lang="el-GR" sz="2000" b="1" dirty="0" err="1" smtClean="0">
                <a:solidFill>
                  <a:schemeClr val="tx1"/>
                </a:solidFill>
              </a:rPr>
              <a:t>πράττετε</a:t>
            </a:r>
            <a:r>
              <a:rPr lang="el-GR" sz="2000" b="1" dirty="0" smtClean="0">
                <a:solidFill>
                  <a:schemeClr val="tx1"/>
                </a:solidFill>
              </a:rPr>
              <a:t>. </a:t>
            </a:r>
            <a:r>
              <a:rPr lang="el-GR" sz="2000" b="1" dirty="0" err="1" smtClean="0">
                <a:solidFill>
                  <a:schemeClr val="tx1"/>
                </a:solidFill>
              </a:rPr>
              <a:t>ὡς</a:t>
            </a:r>
            <a:r>
              <a:rPr lang="el-GR" sz="2000" b="1" dirty="0" smtClean="0">
                <a:solidFill>
                  <a:schemeClr val="tx1"/>
                </a:solidFill>
              </a:rPr>
              <a:t>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ταῦτα</a:t>
            </a:r>
            <a:r>
              <a:rPr lang="el-GR" sz="2000" b="1" dirty="0" smtClean="0">
                <a:solidFill>
                  <a:schemeClr val="tx1"/>
                </a:solidFill>
              </a:rPr>
              <a:t> </a:t>
            </a:r>
            <a:r>
              <a:rPr lang="el-GR" sz="2000" b="1" dirty="0" err="1" smtClean="0">
                <a:solidFill>
                  <a:schemeClr val="tx1"/>
                </a:solidFill>
              </a:rPr>
              <a:t>εἶπεν</a:t>
            </a:r>
            <a:r>
              <a:rPr lang="el-GR" sz="2000" b="1" dirty="0" smtClean="0">
                <a:solidFill>
                  <a:schemeClr val="tx1"/>
                </a:solidFill>
              </a:rPr>
              <a:t>,  </a:t>
            </a:r>
            <a:r>
              <a:rPr lang="el-GR" sz="2000" b="1" dirty="0" err="1" smtClean="0">
                <a:solidFill>
                  <a:schemeClr val="tx1"/>
                </a:solidFill>
              </a:rPr>
              <a:t>εἷλκε</a:t>
            </a:r>
            <a:r>
              <a:rPr lang="el-GR" sz="2000" b="1" dirty="0" smtClean="0">
                <a:solidFill>
                  <a:schemeClr val="tx1"/>
                </a:solidFill>
              </a:rPr>
              <a:t> </a:t>
            </a:r>
            <a:r>
              <a:rPr lang="el-GR" sz="2000" b="1" dirty="0" err="1" smtClean="0">
                <a:solidFill>
                  <a:schemeClr val="tx1"/>
                </a:solidFill>
              </a:rPr>
              <a:t>μὲν</a:t>
            </a:r>
            <a:r>
              <a:rPr lang="el-GR" sz="2000" b="1" dirty="0" smtClean="0">
                <a:solidFill>
                  <a:schemeClr val="tx1"/>
                </a:solidFill>
              </a:rPr>
              <a:t> </a:t>
            </a:r>
            <a:r>
              <a:rPr lang="el-GR" sz="2000" b="1" dirty="0" err="1" smtClean="0">
                <a:solidFill>
                  <a:schemeClr val="tx1"/>
                </a:solidFill>
              </a:rPr>
              <a:t>ἀπὸ</a:t>
            </a:r>
            <a:r>
              <a:rPr lang="el-GR" sz="2000" b="1" dirty="0" smtClean="0">
                <a:solidFill>
                  <a:schemeClr val="tx1"/>
                </a:solidFill>
              </a:rPr>
              <a:t> </a:t>
            </a:r>
            <a:r>
              <a:rPr lang="el-GR" sz="2000" b="1" dirty="0" err="1" smtClean="0">
                <a:solidFill>
                  <a:schemeClr val="tx1"/>
                </a:solidFill>
              </a:rPr>
              <a:t>τοῦ</a:t>
            </a:r>
            <a:r>
              <a:rPr lang="el-GR" sz="2000" b="1" dirty="0" smtClean="0">
                <a:solidFill>
                  <a:schemeClr val="tx1"/>
                </a:solidFill>
              </a:rPr>
              <a:t> </a:t>
            </a:r>
            <a:r>
              <a:rPr lang="el-GR" sz="2000" b="1" dirty="0" err="1" smtClean="0">
                <a:solidFill>
                  <a:schemeClr val="tx1"/>
                </a:solidFill>
              </a:rPr>
              <a:t>βωμοῦ</a:t>
            </a:r>
            <a:r>
              <a:rPr lang="el-GR" sz="2000" b="1" dirty="0" smtClean="0">
                <a:solidFill>
                  <a:schemeClr val="tx1"/>
                </a:solidFill>
              </a:rPr>
              <a:t> ὁ </a:t>
            </a:r>
            <a:r>
              <a:rPr lang="el-GR" sz="2000" b="1" dirty="0" err="1" smtClean="0">
                <a:solidFill>
                  <a:schemeClr val="tx1"/>
                </a:solidFill>
              </a:rPr>
              <a:t>Σάτυρος</a:t>
            </a:r>
            <a:r>
              <a:rPr lang="el-GR" sz="2000" b="1" dirty="0" smtClean="0">
                <a:solidFill>
                  <a:schemeClr val="tx1"/>
                </a:solidFill>
              </a:rPr>
              <a:t>, </a:t>
            </a:r>
            <a:r>
              <a:rPr lang="el-GR" sz="2000" b="1" dirty="0" err="1" smtClean="0">
                <a:solidFill>
                  <a:schemeClr val="tx1"/>
                </a:solidFill>
              </a:rPr>
              <a:t>εἷλκον</a:t>
            </a:r>
            <a:r>
              <a:rPr lang="el-GR" sz="2000" b="1" dirty="0" smtClean="0">
                <a:solidFill>
                  <a:schemeClr val="tx1"/>
                </a:solidFill>
              </a:rPr>
              <a:t>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οἱ</a:t>
            </a:r>
            <a:r>
              <a:rPr lang="el-GR" sz="2000" b="1" dirty="0" smtClean="0">
                <a:solidFill>
                  <a:schemeClr val="tx1"/>
                </a:solidFill>
              </a:rPr>
              <a:t> </a:t>
            </a:r>
            <a:r>
              <a:rPr lang="el-GR" sz="2000" b="1" dirty="0" err="1" smtClean="0">
                <a:solidFill>
                  <a:schemeClr val="tx1"/>
                </a:solidFill>
              </a:rPr>
              <a:t>ὑπηρέται</a:t>
            </a:r>
            <a:r>
              <a:rPr lang="el-GR" sz="2000" b="1" dirty="0" smtClean="0">
                <a:solidFill>
                  <a:schemeClr val="tx1"/>
                </a:solidFill>
              </a:rPr>
              <a:t>. ὁ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Θηραμένης</a:t>
            </a:r>
            <a:r>
              <a:rPr lang="el-GR" sz="2000" b="1" dirty="0" smtClean="0">
                <a:solidFill>
                  <a:schemeClr val="tx1"/>
                </a:solidFill>
              </a:rPr>
              <a:t> </a:t>
            </a:r>
            <a:r>
              <a:rPr lang="el-GR" sz="2000" b="1" dirty="0" err="1" smtClean="0">
                <a:solidFill>
                  <a:schemeClr val="tx1"/>
                </a:solidFill>
              </a:rPr>
              <a:t>ὥσπερ</a:t>
            </a:r>
            <a:r>
              <a:rPr lang="el-GR" sz="2000" b="1" dirty="0" smtClean="0">
                <a:solidFill>
                  <a:schemeClr val="tx1"/>
                </a:solidFill>
              </a:rPr>
              <a:t> </a:t>
            </a:r>
            <a:r>
              <a:rPr lang="el-GR" sz="2000" b="1" dirty="0" err="1" smtClean="0">
                <a:solidFill>
                  <a:schemeClr val="tx1"/>
                </a:solidFill>
              </a:rPr>
              <a:t>εἰκὸς</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θεοὺς</a:t>
            </a:r>
            <a:r>
              <a:rPr lang="el-GR" sz="2000" b="1" dirty="0" smtClean="0">
                <a:solidFill>
                  <a:schemeClr val="tx1"/>
                </a:solidFill>
              </a:rPr>
              <a:t> </a:t>
            </a:r>
            <a:r>
              <a:rPr lang="el-GR" sz="2000" b="1" dirty="0" err="1" smtClean="0">
                <a:solidFill>
                  <a:schemeClr val="tx1"/>
                </a:solidFill>
              </a:rPr>
              <a:t>ἐπεκαλεῖτο</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ἀνθρώπους</a:t>
            </a:r>
            <a:r>
              <a:rPr lang="el-GR" sz="2000" b="1" dirty="0" smtClean="0">
                <a:solidFill>
                  <a:schemeClr val="tx1"/>
                </a:solidFill>
              </a:rPr>
              <a:t>    </a:t>
            </a:r>
            <a:r>
              <a:rPr lang="el-GR" sz="2000" b="1" dirty="0" err="1" smtClean="0">
                <a:solidFill>
                  <a:schemeClr val="tx1"/>
                </a:solidFill>
              </a:rPr>
              <a:t>καθορᾶν</a:t>
            </a:r>
            <a:r>
              <a:rPr lang="el-GR" sz="2000" b="1" dirty="0" smtClean="0">
                <a:solidFill>
                  <a:schemeClr val="tx1"/>
                </a:solidFill>
              </a:rPr>
              <a:t> </a:t>
            </a:r>
            <a:r>
              <a:rPr lang="el-GR" sz="2000" b="1" dirty="0" err="1" smtClean="0">
                <a:solidFill>
                  <a:schemeClr val="tx1"/>
                </a:solidFill>
              </a:rPr>
              <a:t>τὰ</a:t>
            </a:r>
            <a:r>
              <a:rPr lang="el-GR" sz="2000" b="1" dirty="0" smtClean="0">
                <a:solidFill>
                  <a:schemeClr val="tx1"/>
                </a:solidFill>
              </a:rPr>
              <a:t> </a:t>
            </a:r>
            <a:r>
              <a:rPr lang="el-GR" sz="2000" b="1" dirty="0" err="1" smtClean="0">
                <a:solidFill>
                  <a:schemeClr val="tx1"/>
                </a:solidFill>
              </a:rPr>
              <a:t>γιγνόμενα</a:t>
            </a:r>
            <a:r>
              <a:rPr lang="el-GR" sz="2000" b="1" dirty="0" smtClean="0">
                <a:solidFill>
                  <a:schemeClr val="tx1"/>
                </a:solidFill>
              </a:rPr>
              <a:t>. ἡ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βουλὴ</a:t>
            </a:r>
            <a:r>
              <a:rPr lang="el-GR" sz="2000" b="1" dirty="0" smtClean="0">
                <a:solidFill>
                  <a:schemeClr val="tx1"/>
                </a:solidFill>
              </a:rPr>
              <a:t> </a:t>
            </a:r>
            <a:r>
              <a:rPr lang="el-GR" sz="2000" b="1" dirty="0" err="1" smtClean="0">
                <a:solidFill>
                  <a:schemeClr val="tx1"/>
                </a:solidFill>
              </a:rPr>
              <a:t>ἡσυχίαν</a:t>
            </a:r>
            <a:r>
              <a:rPr lang="el-GR" sz="2000" b="1" dirty="0" smtClean="0">
                <a:solidFill>
                  <a:schemeClr val="tx1"/>
                </a:solidFill>
              </a:rPr>
              <a:t> </a:t>
            </a:r>
            <a:r>
              <a:rPr lang="el-GR" sz="2000" b="1" dirty="0" err="1" smtClean="0">
                <a:solidFill>
                  <a:schemeClr val="tx1"/>
                </a:solidFill>
              </a:rPr>
              <a:t>εἶχεν</a:t>
            </a:r>
            <a:r>
              <a:rPr lang="el-GR" sz="2000" b="1" dirty="0" smtClean="0">
                <a:solidFill>
                  <a:schemeClr val="tx1"/>
                </a:solidFill>
              </a:rPr>
              <a:t>,   </a:t>
            </a:r>
            <a:r>
              <a:rPr lang="el-GR" sz="2000" b="1" dirty="0" err="1" smtClean="0">
                <a:solidFill>
                  <a:schemeClr val="tx1"/>
                </a:solidFill>
              </a:rPr>
              <a:t>ὁρῶσα</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τοὺς</a:t>
            </a:r>
            <a:r>
              <a:rPr lang="el-GR" sz="2000" b="1" dirty="0" smtClean="0">
                <a:solidFill>
                  <a:schemeClr val="tx1"/>
                </a:solidFill>
              </a:rPr>
              <a:t> </a:t>
            </a:r>
            <a:r>
              <a:rPr lang="el-GR" sz="2000" b="1" dirty="0" err="1" smtClean="0">
                <a:solidFill>
                  <a:schemeClr val="tx1"/>
                </a:solidFill>
              </a:rPr>
              <a:t>ἐπὶ</a:t>
            </a:r>
            <a:r>
              <a:rPr lang="el-GR" sz="2000" b="1" dirty="0" smtClean="0">
                <a:solidFill>
                  <a:schemeClr val="tx1"/>
                </a:solidFill>
              </a:rPr>
              <a:t> </a:t>
            </a:r>
            <a:r>
              <a:rPr lang="el-GR" sz="2000" b="1" dirty="0" err="1" smtClean="0">
                <a:solidFill>
                  <a:schemeClr val="tx1"/>
                </a:solidFill>
              </a:rPr>
              <a:t>τοῖς</a:t>
            </a:r>
            <a:r>
              <a:rPr lang="el-GR" sz="2000" b="1" dirty="0" smtClean="0">
                <a:solidFill>
                  <a:schemeClr val="tx1"/>
                </a:solidFill>
              </a:rPr>
              <a:t> </a:t>
            </a:r>
            <a:r>
              <a:rPr lang="el-GR" sz="2000" b="1" dirty="0" err="1" smtClean="0">
                <a:solidFill>
                  <a:schemeClr val="tx1"/>
                </a:solidFill>
              </a:rPr>
              <a:t>δρυφάκτοις</a:t>
            </a:r>
            <a:r>
              <a:rPr lang="el-GR" sz="2000" b="1" dirty="0" smtClean="0">
                <a:solidFill>
                  <a:schemeClr val="tx1"/>
                </a:solidFill>
              </a:rPr>
              <a:t> </a:t>
            </a:r>
            <a:r>
              <a:rPr lang="el-GR" sz="2000" b="1" dirty="0" err="1" smtClean="0">
                <a:solidFill>
                  <a:schemeClr val="tx1"/>
                </a:solidFill>
              </a:rPr>
              <a:t>ὁμοίους</a:t>
            </a:r>
            <a:r>
              <a:rPr lang="el-GR" sz="2000" b="1" dirty="0" smtClean="0">
                <a:solidFill>
                  <a:schemeClr val="tx1"/>
                </a:solidFill>
              </a:rPr>
              <a:t> </a:t>
            </a:r>
            <a:r>
              <a:rPr lang="el-GR" sz="2000" b="1" dirty="0" err="1" smtClean="0">
                <a:solidFill>
                  <a:schemeClr val="tx1"/>
                </a:solidFill>
              </a:rPr>
              <a:t>Σατύρῳ</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τὸ</a:t>
            </a:r>
            <a:r>
              <a:rPr lang="el-GR" sz="2000" b="1" dirty="0" smtClean="0">
                <a:solidFill>
                  <a:schemeClr val="tx1"/>
                </a:solidFill>
              </a:rPr>
              <a:t> </a:t>
            </a:r>
            <a:r>
              <a:rPr lang="el-GR" sz="2000" b="1" dirty="0" err="1" smtClean="0">
                <a:solidFill>
                  <a:schemeClr val="tx1"/>
                </a:solidFill>
              </a:rPr>
              <a:t>ἔμπροσθεν</a:t>
            </a:r>
            <a:r>
              <a:rPr lang="el-GR" sz="2000" b="1" dirty="0" smtClean="0">
                <a:solidFill>
                  <a:schemeClr val="tx1"/>
                </a:solidFill>
              </a:rPr>
              <a:t> </a:t>
            </a:r>
            <a:r>
              <a:rPr lang="el-GR" sz="2000" b="1" dirty="0" err="1" smtClean="0">
                <a:solidFill>
                  <a:schemeClr val="tx1"/>
                </a:solidFill>
              </a:rPr>
              <a:t>τοῦ</a:t>
            </a:r>
            <a:r>
              <a:rPr lang="el-GR" sz="2000" b="1" dirty="0" smtClean="0">
                <a:solidFill>
                  <a:schemeClr val="tx1"/>
                </a:solidFill>
              </a:rPr>
              <a:t> </a:t>
            </a:r>
            <a:r>
              <a:rPr lang="el-GR" sz="2000" b="1" dirty="0" err="1" smtClean="0">
                <a:solidFill>
                  <a:schemeClr val="tx1"/>
                </a:solidFill>
              </a:rPr>
              <a:t>βουλευτηρίου</a:t>
            </a:r>
            <a:r>
              <a:rPr lang="el-GR" sz="2000" b="1" dirty="0" smtClean="0">
                <a:solidFill>
                  <a:schemeClr val="tx1"/>
                </a:solidFill>
              </a:rPr>
              <a:t> </a:t>
            </a:r>
            <a:r>
              <a:rPr lang="el-GR" sz="2000" b="1" dirty="0" err="1" smtClean="0">
                <a:solidFill>
                  <a:schemeClr val="tx1"/>
                </a:solidFill>
              </a:rPr>
              <a:t>πλῆρες</a:t>
            </a:r>
            <a:r>
              <a:rPr lang="el-GR" sz="2000" b="1" dirty="0" smtClean="0">
                <a:solidFill>
                  <a:schemeClr val="tx1"/>
                </a:solidFill>
              </a:rPr>
              <a:t> </a:t>
            </a:r>
            <a:r>
              <a:rPr lang="el-GR" sz="2000" b="1" dirty="0" err="1" smtClean="0">
                <a:solidFill>
                  <a:schemeClr val="tx1"/>
                </a:solidFill>
              </a:rPr>
              <a:t>τῶν</a:t>
            </a:r>
            <a:r>
              <a:rPr lang="el-GR" sz="2000" b="1" dirty="0" smtClean="0">
                <a:solidFill>
                  <a:schemeClr val="tx1"/>
                </a:solidFill>
              </a:rPr>
              <a:t> </a:t>
            </a:r>
            <a:r>
              <a:rPr lang="el-GR" sz="2000" b="1" dirty="0" err="1" smtClean="0">
                <a:solidFill>
                  <a:schemeClr val="tx1"/>
                </a:solidFill>
              </a:rPr>
              <a:t>φρουρῶν</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οὐκ</a:t>
            </a:r>
            <a:r>
              <a:rPr lang="el-GR" sz="2000" b="1" dirty="0" smtClean="0">
                <a:solidFill>
                  <a:schemeClr val="tx1"/>
                </a:solidFill>
              </a:rPr>
              <a:t> </a:t>
            </a:r>
            <a:r>
              <a:rPr lang="el-GR" sz="2000" b="1" dirty="0" err="1" smtClean="0">
                <a:solidFill>
                  <a:schemeClr val="tx1"/>
                </a:solidFill>
              </a:rPr>
              <a:t>ἀγνοοῦντες</a:t>
            </a:r>
            <a:r>
              <a:rPr lang="el-GR" sz="2000" b="1" dirty="0" smtClean="0">
                <a:solidFill>
                  <a:schemeClr val="tx1"/>
                </a:solidFill>
              </a:rPr>
              <a:t>  </a:t>
            </a:r>
            <a:r>
              <a:rPr lang="el-GR" sz="2000" b="1" dirty="0" err="1" smtClean="0">
                <a:solidFill>
                  <a:schemeClr val="tx1"/>
                </a:solidFill>
              </a:rPr>
              <a:t>ὅτι</a:t>
            </a:r>
            <a:r>
              <a:rPr lang="el-GR" sz="2000" b="1" dirty="0" smtClean="0">
                <a:solidFill>
                  <a:schemeClr val="tx1"/>
                </a:solidFill>
              </a:rPr>
              <a:t> </a:t>
            </a:r>
            <a:r>
              <a:rPr lang="el-GR" sz="2000" b="1" dirty="0" err="1" smtClean="0">
                <a:solidFill>
                  <a:schemeClr val="tx1"/>
                </a:solidFill>
              </a:rPr>
              <a:t>ἐγχειρίδια</a:t>
            </a:r>
            <a:r>
              <a:rPr lang="el-GR" sz="2000" b="1" dirty="0" smtClean="0">
                <a:solidFill>
                  <a:schemeClr val="tx1"/>
                </a:solidFill>
              </a:rPr>
              <a:t> </a:t>
            </a:r>
            <a:r>
              <a:rPr lang="el-GR" sz="2000" b="1" dirty="0" err="1" smtClean="0">
                <a:solidFill>
                  <a:schemeClr val="tx1"/>
                </a:solidFill>
              </a:rPr>
              <a:t>ἔχοντες</a:t>
            </a:r>
            <a:r>
              <a:rPr lang="el-GR" sz="2000" b="1" dirty="0" smtClean="0">
                <a:solidFill>
                  <a:schemeClr val="tx1"/>
                </a:solidFill>
              </a:rPr>
              <a:t> </a:t>
            </a:r>
            <a:r>
              <a:rPr lang="el-GR" sz="2000" b="1" dirty="0" err="1" smtClean="0">
                <a:solidFill>
                  <a:schemeClr val="tx1"/>
                </a:solidFill>
              </a:rPr>
              <a:t>παρῆσαν</a:t>
            </a:r>
            <a:r>
              <a:rPr lang="el-GR" sz="2000" b="1" dirty="0" smtClean="0">
                <a:solidFill>
                  <a:schemeClr val="tx1"/>
                </a:solidFill>
              </a:rPr>
              <a:t>. </a:t>
            </a:r>
          </a:p>
          <a:p>
            <a:pPr algn="l"/>
            <a:endParaRPr lang="el-GR" sz="2000" b="1" dirty="0" smtClean="0"/>
          </a:p>
          <a:p>
            <a:pPr algn="l"/>
            <a:r>
              <a:rPr lang="el-GR" sz="2000" b="1" dirty="0" smtClean="0">
                <a:solidFill>
                  <a:srgbClr val="C00000"/>
                </a:solidFill>
              </a:rPr>
              <a:t>Μετάφραση</a:t>
            </a:r>
          </a:p>
          <a:p>
            <a:pPr algn="just"/>
            <a:r>
              <a:rPr lang="el-GR" sz="2000" b="1" dirty="0" smtClean="0">
                <a:solidFill>
                  <a:schemeClr val="tx1"/>
                </a:solidFill>
              </a:rPr>
              <a:t>Και εσείς [οι Ένδεκα] αφού τον συλλάβετε    και τον οδηγήσετε όπου πρέπει,                                             να κάνετε τα περαιτέρω».   Μόλις ο Κριτίας είπε αυτά τα λόγια, ο Σάτυρος  τραβούσε τον Θηραμένη από το βωμό  τον τραβούσαν και οι βοηθοί του.                                               Ο Θηραμένης όμως , όπως ήταν </a:t>
            </a:r>
            <a:r>
              <a:rPr lang="el-GR" sz="2000" b="1" dirty="0" err="1" smtClean="0">
                <a:solidFill>
                  <a:schemeClr val="tx1"/>
                </a:solidFill>
              </a:rPr>
              <a:t>φυσικό,επικαλούνταν</a:t>
            </a:r>
            <a:r>
              <a:rPr lang="el-GR" sz="2000" b="1" dirty="0" smtClean="0">
                <a:solidFill>
                  <a:schemeClr val="tx1"/>
                </a:solidFill>
              </a:rPr>
              <a:t> και θεούς και ανθρώπους                                                                                                                      να βλέπουν όσα γίνονταν. Και οι βουλευτές παρέμεναν αδρανείς, γιατί έβλεπαν                              γιατί έβλεπαν    ότι και αυτοί που ήταν κοντά στα κιγκλιδώματα   όμοιους με τον Σάτυρο και ότι το μπροστινό  μέρος μπροστά του βουλευτηρίου ήταν γεμάτο από φρουρούς  και γιατί ήξεραν ότι αυτοί παραβρίσκονταν  έχοντας  μαχαίρια.</a:t>
            </a:r>
          </a:p>
          <a:p>
            <a:pPr algn="just"/>
            <a:endParaRPr lang="el-GR" sz="20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fontScale="25000" lnSpcReduction="20000"/>
          </a:bodyPr>
          <a:lstStyle/>
          <a:p>
            <a:pPr algn="just"/>
            <a:r>
              <a:rPr lang="el-GR" sz="6200" b="1" dirty="0" smtClean="0">
                <a:solidFill>
                  <a:schemeClr val="tx1"/>
                </a:solidFill>
              </a:rPr>
              <a:t>[</a:t>
            </a:r>
            <a:r>
              <a:rPr lang="el-GR" sz="7200" b="1" dirty="0" smtClean="0">
                <a:solidFill>
                  <a:schemeClr val="tx1"/>
                </a:solidFill>
              </a:rPr>
              <a:t>2.3.56] </a:t>
            </a:r>
            <a:r>
              <a:rPr lang="el-GR" sz="7200" b="1" dirty="0" err="1" smtClean="0">
                <a:solidFill>
                  <a:schemeClr val="tx1"/>
                </a:solidFill>
              </a:rPr>
              <a:t>οἱ</a:t>
            </a:r>
            <a:r>
              <a:rPr lang="el-GR" sz="7200" b="1" dirty="0" smtClean="0">
                <a:solidFill>
                  <a:schemeClr val="tx1"/>
                </a:solidFill>
              </a:rPr>
              <a:t> δ’ </a:t>
            </a:r>
            <a:r>
              <a:rPr lang="el-GR" sz="7200" b="1" dirty="0" err="1" smtClean="0">
                <a:solidFill>
                  <a:schemeClr val="tx1"/>
                </a:solidFill>
              </a:rPr>
              <a:t>ἀπήγαγον</a:t>
            </a:r>
            <a:r>
              <a:rPr lang="el-GR" sz="7200" b="1" dirty="0" smtClean="0">
                <a:solidFill>
                  <a:schemeClr val="tx1"/>
                </a:solidFill>
              </a:rPr>
              <a:t> </a:t>
            </a:r>
            <a:r>
              <a:rPr lang="el-GR" sz="7200" b="1" dirty="0" err="1" smtClean="0">
                <a:solidFill>
                  <a:schemeClr val="tx1"/>
                </a:solidFill>
              </a:rPr>
              <a:t>τὸν</a:t>
            </a:r>
            <a:r>
              <a:rPr lang="el-GR" sz="7200" b="1" dirty="0" smtClean="0">
                <a:solidFill>
                  <a:schemeClr val="tx1"/>
                </a:solidFill>
              </a:rPr>
              <a:t> </a:t>
            </a:r>
            <a:r>
              <a:rPr lang="el-GR" sz="7200" b="1" dirty="0" err="1" smtClean="0">
                <a:solidFill>
                  <a:schemeClr val="tx1"/>
                </a:solidFill>
              </a:rPr>
              <a:t>ἄνδρα</a:t>
            </a:r>
            <a:r>
              <a:rPr lang="el-GR" sz="7200" b="1" dirty="0" smtClean="0">
                <a:solidFill>
                  <a:schemeClr val="tx1"/>
                </a:solidFill>
              </a:rPr>
              <a:t>    </a:t>
            </a:r>
            <a:r>
              <a:rPr lang="el-GR" sz="7200" b="1" dirty="0" err="1" smtClean="0">
                <a:solidFill>
                  <a:schemeClr val="tx1"/>
                </a:solidFill>
              </a:rPr>
              <a:t>διὰ</a:t>
            </a:r>
            <a:r>
              <a:rPr lang="el-GR" sz="7200" b="1" dirty="0" smtClean="0">
                <a:solidFill>
                  <a:schemeClr val="tx1"/>
                </a:solidFill>
              </a:rPr>
              <a:t> </a:t>
            </a:r>
            <a:r>
              <a:rPr lang="el-GR" sz="7200" b="1" dirty="0" err="1" smtClean="0">
                <a:solidFill>
                  <a:schemeClr val="tx1"/>
                </a:solidFill>
              </a:rPr>
              <a:t>τῆς</a:t>
            </a:r>
            <a:r>
              <a:rPr lang="el-GR" sz="7200" b="1" dirty="0" smtClean="0">
                <a:solidFill>
                  <a:schemeClr val="tx1"/>
                </a:solidFill>
              </a:rPr>
              <a:t> </a:t>
            </a:r>
            <a:r>
              <a:rPr lang="el-GR" sz="7200" b="1" dirty="0" err="1" smtClean="0">
                <a:solidFill>
                  <a:schemeClr val="tx1"/>
                </a:solidFill>
              </a:rPr>
              <a:t>ἀγορᾶς</a:t>
            </a:r>
            <a:r>
              <a:rPr lang="el-GR" sz="7200" b="1" dirty="0" smtClean="0">
                <a:solidFill>
                  <a:schemeClr val="tx1"/>
                </a:solidFill>
              </a:rPr>
              <a:t>    </a:t>
            </a:r>
            <a:r>
              <a:rPr lang="el-GR" sz="7200" b="1" dirty="0" err="1" smtClean="0">
                <a:solidFill>
                  <a:schemeClr val="tx1"/>
                </a:solidFill>
              </a:rPr>
              <a:t>μάλα</a:t>
            </a:r>
            <a:r>
              <a:rPr lang="el-GR" sz="7200" b="1" dirty="0" smtClean="0">
                <a:solidFill>
                  <a:schemeClr val="tx1"/>
                </a:solidFill>
              </a:rPr>
              <a:t> </a:t>
            </a:r>
            <a:r>
              <a:rPr lang="el-GR" sz="7200" b="1" dirty="0" err="1" smtClean="0">
                <a:solidFill>
                  <a:schemeClr val="tx1"/>
                </a:solidFill>
              </a:rPr>
              <a:t>μεγάλῃ</a:t>
            </a:r>
            <a:r>
              <a:rPr lang="el-GR" sz="7200" b="1" dirty="0" smtClean="0">
                <a:solidFill>
                  <a:schemeClr val="tx1"/>
                </a:solidFill>
              </a:rPr>
              <a:t> </a:t>
            </a:r>
            <a:r>
              <a:rPr lang="el-GR" sz="7200" b="1" dirty="0" err="1" smtClean="0">
                <a:solidFill>
                  <a:schemeClr val="tx1"/>
                </a:solidFill>
              </a:rPr>
              <a:t>τῇ</a:t>
            </a:r>
            <a:r>
              <a:rPr lang="el-GR" sz="7200" b="1" dirty="0" smtClean="0">
                <a:solidFill>
                  <a:schemeClr val="tx1"/>
                </a:solidFill>
              </a:rPr>
              <a:t> </a:t>
            </a:r>
            <a:r>
              <a:rPr lang="el-GR" sz="7200" b="1" dirty="0" err="1" smtClean="0">
                <a:solidFill>
                  <a:schemeClr val="tx1"/>
                </a:solidFill>
              </a:rPr>
              <a:t>φωνῇ</a:t>
            </a:r>
            <a:r>
              <a:rPr lang="el-GR" sz="7200" b="1" dirty="0" smtClean="0">
                <a:solidFill>
                  <a:schemeClr val="tx1"/>
                </a:solidFill>
              </a:rPr>
              <a:t> </a:t>
            </a:r>
            <a:r>
              <a:rPr lang="el-GR" sz="7200" b="1" dirty="0" err="1" smtClean="0">
                <a:solidFill>
                  <a:schemeClr val="tx1"/>
                </a:solidFill>
              </a:rPr>
              <a:t>δηλοῦντα</a:t>
            </a:r>
            <a:r>
              <a:rPr lang="el-GR" sz="7200" b="1" dirty="0" smtClean="0">
                <a:solidFill>
                  <a:schemeClr val="tx1"/>
                </a:solidFill>
              </a:rPr>
              <a:t>    </a:t>
            </a:r>
            <a:r>
              <a:rPr lang="el-GR" sz="7200" b="1" dirty="0" err="1" smtClean="0">
                <a:solidFill>
                  <a:schemeClr val="tx1"/>
                </a:solidFill>
              </a:rPr>
              <a:t>οἷα</a:t>
            </a:r>
            <a:r>
              <a:rPr lang="el-GR" sz="7200" b="1" dirty="0" smtClean="0">
                <a:solidFill>
                  <a:schemeClr val="tx1"/>
                </a:solidFill>
              </a:rPr>
              <a:t> </a:t>
            </a:r>
            <a:r>
              <a:rPr lang="el-GR" sz="7200" b="1" dirty="0" err="1" smtClean="0">
                <a:solidFill>
                  <a:schemeClr val="tx1"/>
                </a:solidFill>
              </a:rPr>
              <a:t>ἔπασχε</a:t>
            </a:r>
            <a:r>
              <a:rPr lang="el-GR" sz="7200" b="1" dirty="0" smtClean="0">
                <a:solidFill>
                  <a:schemeClr val="tx1"/>
                </a:solidFill>
              </a:rPr>
              <a:t>. </a:t>
            </a:r>
            <a:r>
              <a:rPr lang="el-GR" sz="7200" b="1" dirty="0" err="1" smtClean="0">
                <a:solidFill>
                  <a:schemeClr val="tx1"/>
                </a:solidFill>
              </a:rPr>
              <a:t>λέγεται</a:t>
            </a:r>
            <a:r>
              <a:rPr lang="el-GR" sz="7200" b="1" dirty="0" smtClean="0">
                <a:solidFill>
                  <a:schemeClr val="tx1"/>
                </a:solidFill>
              </a:rPr>
              <a:t> δ’ </a:t>
            </a:r>
            <a:r>
              <a:rPr lang="el-GR" sz="7200" b="1" dirty="0" err="1" smtClean="0">
                <a:solidFill>
                  <a:schemeClr val="tx1"/>
                </a:solidFill>
              </a:rPr>
              <a:t>ἓν</a:t>
            </a:r>
            <a:r>
              <a:rPr lang="el-GR" sz="7200" b="1" dirty="0" smtClean="0">
                <a:solidFill>
                  <a:schemeClr val="tx1"/>
                </a:solidFill>
              </a:rPr>
              <a:t> </a:t>
            </a:r>
            <a:r>
              <a:rPr lang="el-GR" sz="7200" b="1" dirty="0" err="1" smtClean="0">
                <a:solidFill>
                  <a:schemeClr val="tx1"/>
                </a:solidFill>
              </a:rPr>
              <a:t>ῥῆμα</a:t>
            </a:r>
            <a:r>
              <a:rPr lang="el-GR" sz="7200" b="1" dirty="0" smtClean="0">
                <a:solidFill>
                  <a:schemeClr val="tx1"/>
                </a:solidFill>
              </a:rPr>
              <a:t>  </a:t>
            </a:r>
            <a:r>
              <a:rPr lang="el-GR" sz="7200" b="1" dirty="0" err="1" smtClean="0">
                <a:solidFill>
                  <a:schemeClr val="tx1"/>
                </a:solidFill>
              </a:rPr>
              <a:t>καὶ</a:t>
            </a:r>
            <a:r>
              <a:rPr lang="el-GR" sz="7200" b="1" dirty="0" smtClean="0">
                <a:solidFill>
                  <a:schemeClr val="tx1"/>
                </a:solidFill>
              </a:rPr>
              <a:t> </a:t>
            </a:r>
            <a:r>
              <a:rPr lang="el-GR" sz="7200" b="1" dirty="0" err="1" smtClean="0">
                <a:solidFill>
                  <a:schemeClr val="tx1"/>
                </a:solidFill>
              </a:rPr>
              <a:t>τοῦτο</a:t>
            </a:r>
            <a:r>
              <a:rPr lang="el-GR" sz="7200" b="1" dirty="0" smtClean="0">
                <a:solidFill>
                  <a:schemeClr val="tx1"/>
                </a:solidFill>
              </a:rPr>
              <a:t> </a:t>
            </a:r>
            <a:r>
              <a:rPr lang="el-GR" sz="7200" b="1" dirty="0" err="1" smtClean="0">
                <a:solidFill>
                  <a:schemeClr val="tx1"/>
                </a:solidFill>
              </a:rPr>
              <a:t>αὐτοῦ</a:t>
            </a:r>
            <a:r>
              <a:rPr lang="el-GR" sz="7200" b="1" dirty="0" smtClean="0">
                <a:solidFill>
                  <a:schemeClr val="tx1"/>
                </a:solidFill>
              </a:rPr>
              <a:t>. </a:t>
            </a:r>
            <a:r>
              <a:rPr lang="el-GR" sz="7200" b="1" dirty="0" err="1" smtClean="0">
                <a:solidFill>
                  <a:schemeClr val="tx1"/>
                </a:solidFill>
              </a:rPr>
              <a:t>ὡς</a:t>
            </a:r>
            <a:r>
              <a:rPr lang="el-GR" sz="7200" b="1" dirty="0" smtClean="0">
                <a:solidFill>
                  <a:schemeClr val="tx1"/>
                </a:solidFill>
              </a:rPr>
              <a:t> </a:t>
            </a:r>
            <a:r>
              <a:rPr lang="el-GR" sz="7200" b="1" dirty="0" err="1" smtClean="0">
                <a:solidFill>
                  <a:schemeClr val="tx1"/>
                </a:solidFill>
              </a:rPr>
              <a:t>εἶπεν</a:t>
            </a:r>
            <a:r>
              <a:rPr lang="el-GR" sz="7200" b="1" dirty="0" smtClean="0">
                <a:solidFill>
                  <a:schemeClr val="tx1"/>
                </a:solidFill>
              </a:rPr>
              <a:t> ὁ </a:t>
            </a:r>
            <a:r>
              <a:rPr lang="el-GR" sz="7200" b="1" dirty="0" err="1" smtClean="0">
                <a:solidFill>
                  <a:schemeClr val="tx1"/>
                </a:solidFill>
              </a:rPr>
              <a:t>Σάτυρος</a:t>
            </a:r>
            <a:r>
              <a:rPr lang="el-GR" sz="7200" b="1" dirty="0" smtClean="0">
                <a:solidFill>
                  <a:schemeClr val="tx1"/>
                </a:solidFill>
              </a:rPr>
              <a:t> </a:t>
            </a:r>
            <a:r>
              <a:rPr lang="el-GR" sz="7200" b="1" dirty="0" err="1" smtClean="0">
                <a:solidFill>
                  <a:schemeClr val="tx1"/>
                </a:solidFill>
              </a:rPr>
              <a:t>ὅτι</a:t>
            </a:r>
            <a:r>
              <a:rPr lang="el-GR" sz="7200" b="1" dirty="0" smtClean="0">
                <a:solidFill>
                  <a:schemeClr val="tx1"/>
                </a:solidFill>
              </a:rPr>
              <a:t> </a:t>
            </a:r>
            <a:r>
              <a:rPr lang="el-GR" sz="7200" b="1" dirty="0" err="1" smtClean="0">
                <a:solidFill>
                  <a:schemeClr val="tx1"/>
                </a:solidFill>
              </a:rPr>
              <a:t>οἰμώξοιτο</a:t>
            </a:r>
            <a:r>
              <a:rPr lang="el-GR" sz="7200" b="1" dirty="0" smtClean="0">
                <a:solidFill>
                  <a:schemeClr val="tx1"/>
                </a:solidFill>
              </a:rPr>
              <a:t>, </a:t>
            </a:r>
            <a:r>
              <a:rPr lang="el-GR" sz="7200" b="1" dirty="0" err="1" smtClean="0">
                <a:solidFill>
                  <a:schemeClr val="tx1"/>
                </a:solidFill>
              </a:rPr>
              <a:t>εἰ</a:t>
            </a:r>
            <a:r>
              <a:rPr lang="el-GR" sz="7200" b="1" dirty="0" smtClean="0">
                <a:solidFill>
                  <a:schemeClr val="tx1"/>
                </a:solidFill>
              </a:rPr>
              <a:t> </a:t>
            </a:r>
            <a:r>
              <a:rPr lang="el-GR" sz="7200" b="1" dirty="0" err="1" smtClean="0">
                <a:solidFill>
                  <a:schemeClr val="tx1"/>
                </a:solidFill>
              </a:rPr>
              <a:t>μὴ</a:t>
            </a:r>
            <a:r>
              <a:rPr lang="el-GR" sz="7200" b="1" dirty="0" smtClean="0">
                <a:solidFill>
                  <a:schemeClr val="tx1"/>
                </a:solidFill>
              </a:rPr>
              <a:t> </a:t>
            </a:r>
            <a:r>
              <a:rPr lang="el-GR" sz="7200" b="1" dirty="0" err="1" smtClean="0">
                <a:solidFill>
                  <a:schemeClr val="tx1"/>
                </a:solidFill>
              </a:rPr>
              <a:t>σιωπήσειεν</a:t>
            </a:r>
            <a:r>
              <a:rPr lang="el-GR" sz="7200" b="1" dirty="0" smtClean="0">
                <a:solidFill>
                  <a:schemeClr val="tx1"/>
                </a:solidFill>
              </a:rPr>
              <a:t>, </a:t>
            </a:r>
            <a:r>
              <a:rPr lang="el-GR" sz="7200" b="1" dirty="0" err="1" smtClean="0">
                <a:solidFill>
                  <a:schemeClr val="tx1"/>
                </a:solidFill>
              </a:rPr>
              <a:t>ἐπήρετο</a:t>
            </a:r>
            <a:r>
              <a:rPr lang="el-GR" sz="7200" b="1" dirty="0" smtClean="0">
                <a:solidFill>
                  <a:schemeClr val="tx1"/>
                </a:solidFill>
              </a:rPr>
              <a:t>·   </a:t>
            </a:r>
            <a:r>
              <a:rPr lang="el-GR" sz="7200" b="1" dirty="0" err="1" smtClean="0">
                <a:solidFill>
                  <a:schemeClr val="tx1"/>
                </a:solidFill>
              </a:rPr>
              <a:t>Ἂν</a:t>
            </a:r>
            <a:r>
              <a:rPr lang="el-GR" sz="7200" b="1" dirty="0" smtClean="0">
                <a:solidFill>
                  <a:schemeClr val="tx1"/>
                </a:solidFill>
              </a:rPr>
              <a:t> </a:t>
            </a:r>
            <a:r>
              <a:rPr lang="el-GR" sz="7200" b="1" dirty="0" err="1" smtClean="0">
                <a:solidFill>
                  <a:schemeClr val="tx1"/>
                </a:solidFill>
              </a:rPr>
              <a:t>δὲ</a:t>
            </a:r>
            <a:r>
              <a:rPr lang="el-GR" sz="7200" b="1" dirty="0" smtClean="0">
                <a:solidFill>
                  <a:schemeClr val="tx1"/>
                </a:solidFill>
              </a:rPr>
              <a:t> </a:t>
            </a:r>
            <a:r>
              <a:rPr lang="el-GR" sz="7200" b="1" dirty="0" err="1" smtClean="0">
                <a:solidFill>
                  <a:schemeClr val="tx1"/>
                </a:solidFill>
              </a:rPr>
              <a:t>σιωπῶ</a:t>
            </a:r>
            <a:r>
              <a:rPr lang="el-GR" sz="7200" b="1" dirty="0" smtClean="0">
                <a:solidFill>
                  <a:schemeClr val="tx1"/>
                </a:solidFill>
              </a:rPr>
              <a:t>, </a:t>
            </a:r>
            <a:r>
              <a:rPr lang="el-GR" sz="7200" b="1" dirty="0" err="1" smtClean="0">
                <a:solidFill>
                  <a:schemeClr val="tx1"/>
                </a:solidFill>
              </a:rPr>
              <a:t>οὐκ</a:t>
            </a:r>
            <a:r>
              <a:rPr lang="el-GR" sz="7200" b="1" dirty="0" smtClean="0">
                <a:solidFill>
                  <a:schemeClr val="tx1"/>
                </a:solidFill>
              </a:rPr>
              <a:t> </a:t>
            </a:r>
            <a:r>
              <a:rPr lang="el-GR" sz="7200" b="1" dirty="0" err="1" smtClean="0">
                <a:solidFill>
                  <a:schemeClr val="tx1"/>
                </a:solidFill>
              </a:rPr>
              <a:t>ἄρ</a:t>
            </a:r>
            <a:r>
              <a:rPr lang="el-GR" sz="7200" b="1" dirty="0" smtClean="0">
                <a:solidFill>
                  <a:schemeClr val="tx1"/>
                </a:solidFill>
              </a:rPr>
              <a:t>’, </a:t>
            </a:r>
            <a:r>
              <a:rPr lang="el-GR" sz="7200" b="1" dirty="0" err="1" smtClean="0">
                <a:solidFill>
                  <a:schemeClr val="tx1"/>
                </a:solidFill>
              </a:rPr>
              <a:t>ἔφη</a:t>
            </a:r>
            <a:r>
              <a:rPr lang="el-GR" sz="7200" b="1" dirty="0" smtClean="0">
                <a:solidFill>
                  <a:schemeClr val="tx1"/>
                </a:solidFill>
              </a:rPr>
              <a:t>, </a:t>
            </a:r>
            <a:r>
              <a:rPr lang="el-GR" sz="7200" b="1" dirty="0" err="1" smtClean="0">
                <a:solidFill>
                  <a:schemeClr val="tx1"/>
                </a:solidFill>
              </a:rPr>
              <a:t>οἰμώξομαι</a:t>
            </a:r>
            <a:r>
              <a:rPr lang="el-GR" sz="7200" b="1" dirty="0" smtClean="0">
                <a:solidFill>
                  <a:schemeClr val="tx1"/>
                </a:solidFill>
              </a:rPr>
              <a:t>; </a:t>
            </a:r>
            <a:r>
              <a:rPr lang="el-GR" sz="7200" b="1" dirty="0" err="1" smtClean="0">
                <a:solidFill>
                  <a:schemeClr val="tx1"/>
                </a:solidFill>
              </a:rPr>
              <a:t>καὶ</a:t>
            </a:r>
            <a:r>
              <a:rPr lang="el-GR" sz="7200" b="1" dirty="0" smtClean="0">
                <a:solidFill>
                  <a:schemeClr val="tx1"/>
                </a:solidFill>
              </a:rPr>
              <a:t> </a:t>
            </a:r>
            <a:r>
              <a:rPr lang="el-GR" sz="7200" b="1" dirty="0" err="1" smtClean="0">
                <a:solidFill>
                  <a:schemeClr val="tx1"/>
                </a:solidFill>
              </a:rPr>
              <a:t>ἐπεί</a:t>
            </a:r>
            <a:r>
              <a:rPr lang="el-GR" sz="7200" b="1" dirty="0" smtClean="0">
                <a:solidFill>
                  <a:schemeClr val="tx1"/>
                </a:solidFill>
              </a:rPr>
              <a:t> </a:t>
            </a:r>
            <a:r>
              <a:rPr lang="el-GR" sz="7200" b="1" dirty="0" err="1" smtClean="0">
                <a:solidFill>
                  <a:schemeClr val="tx1"/>
                </a:solidFill>
              </a:rPr>
              <a:t>γε</a:t>
            </a:r>
            <a:r>
              <a:rPr lang="el-GR" sz="7200" b="1" dirty="0" smtClean="0">
                <a:solidFill>
                  <a:schemeClr val="tx1"/>
                </a:solidFill>
              </a:rPr>
              <a:t>  </a:t>
            </a:r>
            <a:r>
              <a:rPr lang="el-GR" sz="7200" b="1" dirty="0" err="1" smtClean="0">
                <a:solidFill>
                  <a:schemeClr val="tx1"/>
                </a:solidFill>
              </a:rPr>
              <a:t>ἀποθνῄσκειν</a:t>
            </a:r>
            <a:r>
              <a:rPr lang="el-GR" sz="7200" b="1" dirty="0" smtClean="0">
                <a:solidFill>
                  <a:schemeClr val="tx1"/>
                </a:solidFill>
              </a:rPr>
              <a:t>       </a:t>
            </a:r>
            <a:r>
              <a:rPr lang="el-GR" sz="7200" b="1" dirty="0" err="1" smtClean="0">
                <a:solidFill>
                  <a:schemeClr val="tx1"/>
                </a:solidFill>
              </a:rPr>
              <a:t>ἀναγκαζόμενος</a:t>
            </a:r>
            <a:r>
              <a:rPr lang="el-GR" sz="7200" b="1" dirty="0" smtClean="0">
                <a:solidFill>
                  <a:schemeClr val="tx1"/>
                </a:solidFill>
              </a:rPr>
              <a:t> </a:t>
            </a:r>
            <a:r>
              <a:rPr lang="el-GR" sz="7200" b="1" dirty="0" err="1" smtClean="0">
                <a:solidFill>
                  <a:schemeClr val="tx1"/>
                </a:solidFill>
              </a:rPr>
              <a:t>τὸ</a:t>
            </a:r>
            <a:r>
              <a:rPr lang="el-GR" sz="7200" b="1" dirty="0" smtClean="0">
                <a:solidFill>
                  <a:schemeClr val="tx1"/>
                </a:solidFill>
              </a:rPr>
              <a:t> </a:t>
            </a:r>
            <a:r>
              <a:rPr lang="el-GR" sz="7200" b="1" dirty="0" err="1" smtClean="0">
                <a:solidFill>
                  <a:schemeClr val="tx1"/>
                </a:solidFill>
              </a:rPr>
              <a:t>κώνειον</a:t>
            </a:r>
            <a:r>
              <a:rPr lang="el-GR" sz="7200" b="1" dirty="0" smtClean="0">
                <a:solidFill>
                  <a:schemeClr val="tx1"/>
                </a:solidFill>
              </a:rPr>
              <a:t> </a:t>
            </a:r>
            <a:r>
              <a:rPr lang="el-GR" sz="7200" b="1" dirty="0" err="1" smtClean="0">
                <a:solidFill>
                  <a:schemeClr val="tx1"/>
                </a:solidFill>
              </a:rPr>
              <a:t>ἔπιε</a:t>
            </a:r>
            <a:r>
              <a:rPr lang="el-GR" sz="7200" b="1" dirty="0" smtClean="0">
                <a:solidFill>
                  <a:schemeClr val="tx1"/>
                </a:solidFill>
              </a:rPr>
              <a:t>,  </a:t>
            </a:r>
            <a:r>
              <a:rPr lang="el-GR" sz="7200" b="1" dirty="0" err="1" smtClean="0">
                <a:solidFill>
                  <a:schemeClr val="tx1"/>
                </a:solidFill>
              </a:rPr>
              <a:t>τὸ</a:t>
            </a:r>
            <a:r>
              <a:rPr lang="el-GR" sz="7200" b="1" dirty="0" smtClean="0">
                <a:solidFill>
                  <a:schemeClr val="tx1"/>
                </a:solidFill>
              </a:rPr>
              <a:t> </a:t>
            </a:r>
            <a:r>
              <a:rPr lang="el-GR" sz="7200" b="1" dirty="0" err="1" smtClean="0">
                <a:solidFill>
                  <a:schemeClr val="tx1"/>
                </a:solidFill>
              </a:rPr>
              <a:t>λειπόμενον</a:t>
            </a:r>
            <a:r>
              <a:rPr lang="el-GR" sz="7200" b="1" dirty="0" smtClean="0">
                <a:solidFill>
                  <a:schemeClr val="tx1"/>
                </a:solidFill>
              </a:rPr>
              <a:t> </a:t>
            </a:r>
            <a:r>
              <a:rPr lang="el-GR" sz="7200" b="1" dirty="0" err="1" smtClean="0">
                <a:solidFill>
                  <a:schemeClr val="tx1"/>
                </a:solidFill>
              </a:rPr>
              <a:t>ἔφασαν</a:t>
            </a:r>
            <a:r>
              <a:rPr lang="el-GR" sz="7200" b="1" dirty="0" smtClean="0">
                <a:solidFill>
                  <a:schemeClr val="tx1"/>
                </a:solidFill>
              </a:rPr>
              <a:t>   </a:t>
            </a:r>
            <a:r>
              <a:rPr lang="el-GR" sz="7200" b="1" dirty="0" err="1" smtClean="0">
                <a:solidFill>
                  <a:schemeClr val="tx1"/>
                </a:solidFill>
              </a:rPr>
              <a:t>ἀποκοτταβίσαντα</a:t>
            </a:r>
            <a:r>
              <a:rPr lang="el-GR" sz="7200" b="1" dirty="0" smtClean="0">
                <a:solidFill>
                  <a:schemeClr val="tx1"/>
                </a:solidFill>
              </a:rPr>
              <a:t> </a:t>
            </a:r>
            <a:r>
              <a:rPr lang="el-GR" sz="7200" b="1" dirty="0" err="1" smtClean="0">
                <a:solidFill>
                  <a:schemeClr val="tx1"/>
                </a:solidFill>
              </a:rPr>
              <a:t>εἰπεῖν</a:t>
            </a:r>
            <a:r>
              <a:rPr lang="el-GR" sz="7200" b="1" dirty="0" smtClean="0">
                <a:solidFill>
                  <a:schemeClr val="tx1"/>
                </a:solidFill>
              </a:rPr>
              <a:t>   </a:t>
            </a:r>
            <a:r>
              <a:rPr lang="el-GR" sz="7200" b="1" dirty="0" err="1" smtClean="0">
                <a:solidFill>
                  <a:schemeClr val="tx1"/>
                </a:solidFill>
              </a:rPr>
              <a:t>αὐτόν</a:t>
            </a:r>
            <a:r>
              <a:rPr lang="el-GR" sz="7200" b="1" dirty="0" smtClean="0">
                <a:solidFill>
                  <a:schemeClr val="tx1"/>
                </a:solidFill>
              </a:rPr>
              <a:t>· </a:t>
            </a:r>
            <a:r>
              <a:rPr lang="el-GR" sz="7200" b="1" dirty="0" err="1" smtClean="0">
                <a:solidFill>
                  <a:schemeClr val="tx1"/>
                </a:solidFill>
              </a:rPr>
              <a:t>Κριτίᾳ</a:t>
            </a:r>
            <a:r>
              <a:rPr lang="el-GR" sz="7200" b="1" dirty="0" smtClean="0">
                <a:solidFill>
                  <a:schemeClr val="tx1"/>
                </a:solidFill>
              </a:rPr>
              <a:t> </a:t>
            </a:r>
            <a:r>
              <a:rPr lang="el-GR" sz="7200" b="1" dirty="0" err="1" smtClean="0">
                <a:solidFill>
                  <a:schemeClr val="tx1"/>
                </a:solidFill>
              </a:rPr>
              <a:t>τοῦτ</a:t>
            </a:r>
            <a:r>
              <a:rPr lang="el-GR" sz="7200" b="1" dirty="0" smtClean="0">
                <a:solidFill>
                  <a:schemeClr val="tx1"/>
                </a:solidFill>
              </a:rPr>
              <a:t>’ </a:t>
            </a:r>
            <a:r>
              <a:rPr lang="el-GR" sz="7200" b="1" dirty="0" err="1" smtClean="0">
                <a:solidFill>
                  <a:schemeClr val="tx1"/>
                </a:solidFill>
              </a:rPr>
              <a:t>ἔστω</a:t>
            </a:r>
            <a:r>
              <a:rPr lang="el-GR" sz="7200" b="1" dirty="0" smtClean="0">
                <a:solidFill>
                  <a:schemeClr val="tx1"/>
                </a:solidFill>
              </a:rPr>
              <a:t> </a:t>
            </a:r>
            <a:r>
              <a:rPr lang="el-GR" sz="7200" b="1" dirty="0" err="1" smtClean="0">
                <a:solidFill>
                  <a:schemeClr val="tx1"/>
                </a:solidFill>
              </a:rPr>
              <a:t>τῷ</a:t>
            </a:r>
            <a:r>
              <a:rPr lang="el-GR" sz="7200" b="1" dirty="0" smtClean="0">
                <a:solidFill>
                  <a:schemeClr val="tx1"/>
                </a:solidFill>
              </a:rPr>
              <a:t> </a:t>
            </a:r>
            <a:r>
              <a:rPr lang="el-GR" sz="7200" b="1" dirty="0" err="1" smtClean="0">
                <a:solidFill>
                  <a:schemeClr val="tx1"/>
                </a:solidFill>
              </a:rPr>
              <a:t>καλῷ</a:t>
            </a:r>
            <a:r>
              <a:rPr lang="el-GR" sz="7200" b="1" dirty="0" smtClean="0">
                <a:solidFill>
                  <a:schemeClr val="tx1"/>
                </a:solidFill>
              </a:rPr>
              <a:t>. </a:t>
            </a:r>
            <a:r>
              <a:rPr lang="el-GR" sz="7200" b="1" dirty="0" err="1" smtClean="0">
                <a:solidFill>
                  <a:schemeClr val="tx1"/>
                </a:solidFill>
              </a:rPr>
              <a:t>καὶ</a:t>
            </a:r>
            <a:r>
              <a:rPr lang="el-GR" sz="7200" b="1" dirty="0" smtClean="0">
                <a:solidFill>
                  <a:schemeClr val="tx1"/>
                </a:solidFill>
              </a:rPr>
              <a:t> </a:t>
            </a:r>
            <a:r>
              <a:rPr lang="el-GR" sz="7200" b="1" dirty="0" err="1" smtClean="0">
                <a:solidFill>
                  <a:schemeClr val="tx1"/>
                </a:solidFill>
              </a:rPr>
              <a:t>τοῦτο</a:t>
            </a:r>
            <a:r>
              <a:rPr lang="el-GR" sz="7200" b="1" dirty="0" smtClean="0">
                <a:solidFill>
                  <a:schemeClr val="tx1"/>
                </a:solidFill>
              </a:rPr>
              <a:t> </a:t>
            </a:r>
            <a:r>
              <a:rPr lang="el-GR" sz="7200" b="1" dirty="0" err="1" smtClean="0">
                <a:solidFill>
                  <a:schemeClr val="tx1"/>
                </a:solidFill>
              </a:rPr>
              <a:t>μὲν</a:t>
            </a:r>
            <a:r>
              <a:rPr lang="el-GR" sz="7200" b="1" dirty="0" smtClean="0">
                <a:solidFill>
                  <a:schemeClr val="tx1"/>
                </a:solidFill>
              </a:rPr>
              <a:t> </a:t>
            </a:r>
            <a:r>
              <a:rPr lang="el-GR" sz="7200" b="1" dirty="0" err="1" smtClean="0">
                <a:solidFill>
                  <a:schemeClr val="tx1"/>
                </a:solidFill>
              </a:rPr>
              <a:t>οὐκ</a:t>
            </a:r>
            <a:r>
              <a:rPr lang="el-GR" sz="7200" b="1" dirty="0" smtClean="0">
                <a:solidFill>
                  <a:schemeClr val="tx1"/>
                </a:solidFill>
              </a:rPr>
              <a:t> </a:t>
            </a:r>
            <a:r>
              <a:rPr lang="el-GR" sz="7200" b="1" dirty="0" err="1" smtClean="0">
                <a:solidFill>
                  <a:schemeClr val="tx1"/>
                </a:solidFill>
              </a:rPr>
              <a:t>ἀγνοῶ</a:t>
            </a:r>
            <a:r>
              <a:rPr lang="el-GR" sz="7200" b="1" dirty="0" smtClean="0">
                <a:solidFill>
                  <a:schemeClr val="tx1"/>
                </a:solidFill>
              </a:rPr>
              <a:t>,   </a:t>
            </a:r>
            <a:r>
              <a:rPr lang="el-GR" sz="7200" b="1" dirty="0" err="1" smtClean="0">
                <a:solidFill>
                  <a:schemeClr val="tx1"/>
                </a:solidFill>
              </a:rPr>
              <a:t>ὅτι</a:t>
            </a:r>
            <a:r>
              <a:rPr lang="el-GR" sz="7200" b="1" dirty="0" smtClean="0">
                <a:solidFill>
                  <a:schemeClr val="tx1"/>
                </a:solidFill>
              </a:rPr>
              <a:t> </a:t>
            </a:r>
            <a:r>
              <a:rPr lang="el-GR" sz="7200" b="1" dirty="0" err="1" smtClean="0">
                <a:solidFill>
                  <a:schemeClr val="tx1"/>
                </a:solidFill>
              </a:rPr>
              <a:t>ταῦτα</a:t>
            </a:r>
            <a:r>
              <a:rPr lang="el-GR" sz="7200" b="1" dirty="0" smtClean="0">
                <a:solidFill>
                  <a:schemeClr val="tx1"/>
                </a:solidFill>
              </a:rPr>
              <a:t> </a:t>
            </a:r>
            <a:r>
              <a:rPr lang="el-GR" sz="7200" b="1" dirty="0" err="1" smtClean="0">
                <a:solidFill>
                  <a:schemeClr val="tx1"/>
                </a:solidFill>
              </a:rPr>
              <a:t>ἀποφθέγματα</a:t>
            </a:r>
            <a:r>
              <a:rPr lang="el-GR" sz="7200" b="1" dirty="0" smtClean="0">
                <a:solidFill>
                  <a:schemeClr val="tx1"/>
                </a:solidFill>
              </a:rPr>
              <a:t>   </a:t>
            </a:r>
            <a:r>
              <a:rPr lang="el-GR" sz="7200" b="1" dirty="0" err="1" smtClean="0">
                <a:solidFill>
                  <a:schemeClr val="tx1"/>
                </a:solidFill>
              </a:rPr>
              <a:t>οὐκ</a:t>
            </a:r>
            <a:r>
              <a:rPr lang="el-GR" sz="7200" b="1" dirty="0" smtClean="0">
                <a:solidFill>
                  <a:schemeClr val="tx1"/>
                </a:solidFill>
              </a:rPr>
              <a:t> </a:t>
            </a:r>
            <a:r>
              <a:rPr lang="el-GR" sz="7200" b="1" dirty="0" err="1" smtClean="0">
                <a:solidFill>
                  <a:schemeClr val="tx1"/>
                </a:solidFill>
              </a:rPr>
              <a:t>ἀξιόλογα</a:t>
            </a:r>
            <a:r>
              <a:rPr lang="el-GR" sz="7200" b="1" dirty="0" smtClean="0">
                <a:solidFill>
                  <a:schemeClr val="tx1"/>
                </a:solidFill>
              </a:rPr>
              <a:t>,  </a:t>
            </a:r>
            <a:r>
              <a:rPr lang="el-GR" sz="7200" b="1" dirty="0" err="1" smtClean="0">
                <a:solidFill>
                  <a:schemeClr val="tx1"/>
                </a:solidFill>
              </a:rPr>
              <a:t>ἐκεῖνο</a:t>
            </a:r>
            <a:r>
              <a:rPr lang="el-GR" sz="7200" b="1" dirty="0" smtClean="0">
                <a:solidFill>
                  <a:schemeClr val="tx1"/>
                </a:solidFill>
              </a:rPr>
              <a:t> </a:t>
            </a:r>
            <a:r>
              <a:rPr lang="el-GR" sz="7200" b="1" dirty="0" err="1" smtClean="0">
                <a:solidFill>
                  <a:schemeClr val="tx1"/>
                </a:solidFill>
              </a:rPr>
              <a:t>δὲ</a:t>
            </a:r>
            <a:r>
              <a:rPr lang="el-GR" sz="7200" b="1" dirty="0" smtClean="0">
                <a:solidFill>
                  <a:schemeClr val="tx1"/>
                </a:solidFill>
              </a:rPr>
              <a:t> </a:t>
            </a:r>
            <a:r>
              <a:rPr lang="el-GR" sz="7200" b="1" dirty="0" err="1" smtClean="0">
                <a:solidFill>
                  <a:schemeClr val="tx1"/>
                </a:solidFill>
              </a:rPr>
              <a:t>κρίνω</a:t>
            </a:r>
            <a:r>
              <a:rPr lang="el-GR" sz="7200" b="1" dirty="0" smtClean="0">
                <a:solidFill>
                  <a:schemeClr val="tx1"/>
                </a:solidFill>
              </a:rPr>
              <a:t> </a:t>
            </a:r>
            <a:r>
              <a:rPr lang="el-GR" sz="7200" b="1" dirty="0" err="1" smtClean="0">
                <a:solidFill>
                  <a:schemeClr val="tx1"/>
                </a:solidFill>
              </a:rPr>
              <a:t>τοῦ</a:t>
            </a:r>
            <a:r>
              <a:rPr lang="el-GR" sz="7200" b="1" dirty="0" smtClean="0">
                <a:solidFill>
                  <a:schemeClr val="tx1"/>
                </a:solidFill>
              </a:rPr>
              <a:t> </a:t>
            </a:r>
            <a:r>
              <a:rPr lang="el-GR" sz="7200" b="1" dirty="0" err="1" smtClean="0">
                <a:solidFill>
                  <a:schemeClr val="tx1"/>
                </a:solidFill>
              </a:rPr>
              <a:t>ἀνδρὸς</a:t>
            </a:r>
            <a:r>
              <a:rPr lang="el-GR" sz="7200" b="1" dirty="0" smtClean="0">
                <a:solidFill>
                  <a:schemeClr val="tx1"/>
                </a:solidFill>
              </a:rPr>
              <a:t> </a:t>
            </a:r>
            <a:r>
              <a:rPr lang="el-GR" sz="7200" b="1" dirty="0" err="1" smtClean="0">
                <a:solidFill>
                  <a:schemeClr val="tx1"/>
                </a:solidFill>
              </a:rPr>
              <a:t>ἀγαστόν</a:t>
            </a:r>
            <a:r>
              <a:rPr lang="el-GR" sz="7200" b="1" dirty="0" smtClean="0">
                <a:solidFill>
                  <a:schemeClr val="tx1"/>
                </a:solidFill>
              </a:rPr>
              <a:t>,    </a:t>
            </a:r>
            <a:r>
              <a:rPr lang="el-GR" sz="7200" b="1" dirty="0" err="1" smtClean="0">
                <a:solidFill>
                  <a:schemeClr val="tx1"/>
                </a:solidFill>
              </a:rPr>
              <a:t>τὸ</a:t>
            </a:r>
            <a:r>
              <a:rPr lang="el-GR" sz="7200" b="1" dirty="0" smtClean="0">
                <a:solidFill>
                  <a:schemeClr val="tx1"/>
                </a:solidFill>
              </a:rPr>
              <a:t> </a:t>
            </a:r>
            <a:r>
              <a:rPr lang="el-GR" sz="7200" b="1" dirty="0" err="1" smtClean="0">
                <a:solidFill>
                  <a:schemeClr val="tx1"/>
                </a:solidFill>
              </a:rPr>
              <a:t>τοῦ</a:t>
            </a:r>
            <a:r>
              <a:rPr lang="el-GR" sz="7200" b="1" dirty="0" smtClean="0">
                <a:solidFill>
                  <a:schemeClr val="tx1"/>
                </a:solidFill>
              </a:rPr>
              <a:t> </a:t>
            </a:r>
            <a:r>
              <a:rPr lang="el-GR" sz="7200" b="1" dirty="0" err="1" smtClean="0">
                <a:solidFill>
                  <a:schemeClr val="tx1"/>
                </a:solidFill>
              </a:rPr>
              <a:t>θανάτου</a:t>
            </a:r>
            <a:r>
              <a:rPr lang="el-GR" sz="7200" b="1" dirty="0" smtClean="0">
                <a:solidFill>
                  <a:schemeClr val="tx1"/>
                </a:solidFill>
              </a:rPr>
              <a:t> </a:t>
            </a:r>
            <a:r>
              <a:rPr lang="el-GR" sz="7200" b="1" dirty="0" err="1" smtClean="0">
                <a:solidFill>
                  <a:schemeClr val="tx1"/>
                </a:solidFill>
              </a:rPr>
              <a:t>παρεστηκότος</a:t>
            </a:r>
            <a:r>
              <a:rPr lang="el-GR" sz="7200" b="1" dirty="0" smtClean="0">
                <a:solidFill>
                  <a:schemeClr val="tx1"/>
                </a:solidFill>
              </a:rPr>
              <a:t>    </a:t>
            </a:r>
            <a:r>
              <a:rPr lang="el-GR" sz="7200" b="1" dirty="0" err="1" smtClean="0">
                <a:solidFill>
                  <a:schemeClr val="tx1"/>
                </a:solidFill>
              </a:rPr>
              <a:t>μήτε</a:t>
            </a:r>
            <a:r>
              <a:rPr lang="el-GR" sz="7200" b="1" dirty="0" smtClean="0">
                <a:solidFill>
                  <a:schemeClr val="tx1"/>
                </a:solidFill>
              </a:rPr>
              <a:t> </a:t>
            </a:r>
            <a:r>
              <a:rPr lang="el-GR" sz="7200" b="1" dirty="0" err="1" smtClean="0">
                <a:solidFill>
                  <a:schemeClr val="tx1"/>
                </a:solidFill>
              </a:rPr>
              <a:t>τὸ</a:t>
            </a:r>
            <a:r>
              <a:rPr lang="el-GR" sz="7200" b="1" dirty="0" smtClean="0">
                <a:solidFill>
                  <a:schemeClr val="tx1"/>
                </a:solidFill>
              </a:rPr>
              <a:t> </a:t>
            </a:r>
            <a:r>
              <a:rPr lang="el-GR" sz="7200" b="1" dirty="0" err="1" smtClean="0">
                <a:solidFill>
                  <a:schemeClr val="tx1"/>
                </a:solidFill>
              </a:rPr>
              <a:t>φρόνιμον</a:t>
            </a:r>
            <a:r>
              <a:rPr lang="el-GR" sz="7200" b="1" dirty="0" smtClean="0">
                <a:solidFill>
                  <a:schemeClr val="tx1"/>
                </a:solidFill>
              </a:rPr>
              <a:t> </a:t>
            </a:r>
            <a:r>
              <a:rPr lang="el-GR" sz="7200" b="1" dirty="0" err="1" smtClean="0">
                <a:solidFill>
                  <a:schemeClr val="tx1"/>
                </a:solidFill>
              </a:rPr>
              <a:t>μήτε</a:t>
            </a:r>
            <a:r>
              <a:rPr lang="el-GR" sz="7200" b="1" dirty="0" smtClean="0">
                <a:solidFill>
                  <a:schemeClr val="tx1"/>
                </a:solidFill>
              </a:rPr>
              <a:t> </a:t>
            </a:r>
            <a:r>
              <a:rPr lang="el-GR" sz="7200" b="1" dirty="0" err="1" smtClean="0">
                <a:solidFill>
                  <a:schemeClr val="tx1"/>
                </a:solidFill>
              </a:rPr>
              <a:t>τὸ</a:t>
            </a:r>
            <a:r>
              <a:rPr lang="el-GR" sz="7200" b="1" dirty="0" smtClean="0">
                <a:solidFill>
                  <a:schemeClr val="tx1"/>
                </a:solidFill>
              </a:rPr>
              <a:t> </a:t>
            </a:r>
            <a:r>
              <a:rPr lang="el-GR" sz="7200" b="1" dirty="0" err="1" smtClean="0">
                <a:solidFill>
                  <a:schemeClr val="tx1"/>
                </a:solidFill>
              </a:rPr>
              <a:t>παιγνιῶδες</a:t>
            </a:r>
            <a:r>
              <a:rPr lang="el-GR" sz="7200" b="1" dirty="0" smtClean="0">
                <a:solidFill>
                  <a:schemeClr val="tx1"/>
                </a:solidFill>
              </a:rPr>
              <a:t> </a:t>
            </a:r>
            <a:r>
              <a:rPr lang="el-GR" sz="7200" b="1" dirty="0" err="1" smtClean="0">
                <a:solidFill>
                  <a:schemeClr val="tx1"/>
                </a:solidFill>
              </a:rPr>
              <a:t>ἀπολιπεῖν</a:t>
            </a:r>
            <a:r>
              <a:rPr lang="el-GR" sz="7200" b="1" dirty="0" smtClean="0">
                <a:solidFill>
                  <a:schemeClr val="tx1"/>
                </a:solidFill>
              </a:rPr>
              <a:t> </a:t>
            </a:r>
            <a:r>
              <a:rPr lang="el-GR" sz="7200" b="1" dirty="0" err="1" smtClean="0">
                <a:solidFill>
                  <a:schemeClr val="tx1"/>
                </a:solidFill>
              </a:rPr>
              <a:t>ἐκ</a:t>
            </a:r>
            <a:r>
              <a:rPr lang="el-GR" sz="7200" b="1" dirty="0" smtClean="0">
                <a:solidFill>
                  <a:schemeClr val="tx1"/>
                </a:solidFill>
              </a:rPr>
              <a:t> </a:t>
            </a:r>
            <a:r>
              <a:rPr lang="el-GR" sz="7200" b="1" dirty="0" err="1" smtClean="0">
                <a:solidFill>
                  <a:schemeClr val="tx1"/>
                </a:solidFill>
              </a:rPr>
              <a:t>τῆς</a:t>
            </a:r>
            <a:r>
              <a:rPr lang="el-GR" sz="7200" b="1" dirty="0" smtClean="0">
                <a:solidFill>
                  <a:schemeClr val="tx1"/>
                </a:solidFill>
              </a:rPr>
              <a:t> </a:t>
            </a:r>
            <a:r>
              <a:rPr lang="el-GR" sz="7200" b="1" dirty="0" err="1" smtClean="0">
                <a:solidFill>
                  <a:schemeClr val="tx1"/>
                </a:solidFill>
              </a:rPr>
              <a:t>ψυχῆς</a:t>
            </a:r>
            <a:r>
              <a:rPr lang="el-GR" sz="7200" b="1" dirty="0" smtClean="0">
                <a:solidFill>
                  <a:schemeClr val="tx1"/>
                </a:solidFill>
              </a:rPr>
              <a:t>. </a:t>
            </a:r>
          </a:p>
          <a:p>
            <a:pPr algn="l"/>
            <a:endParaRPr lang="el-GR" sz="6200" b="1" dirty="0" smtClean="0">
              <a:solidFill>
                <a:schemeClr val="tx1"/>
              </a:solidFill>
            </a:endParaRPr>
          </a:p>
          <a:p>
            <a:pPr algn="l"/>
            <a:endParaRPr lang="el-GR" sz="2900" b="1" dirty="0" smtClean="0">
              <a:solidFill>
                <a:schemeClr val="tx1"/>
              </a:solidFill>
            </a:endParaRPr>
          </a:p>
          <a:p>
            <a:pPr algn="l"/>
            <a:endParaRPr lang="el-GR" sz="2900" b="1" dirty="0" smtClean="0">
              <a:solidFill>
                <a:schemeClr val="tx1"/>
              </a:solidFill>
            </a:endParaRPr>
          </a:p>
          <a:p>
            <a:pPr algn="l"/>
            <a:endParaRPr lang="el-GR" sz="2900" b="1" dirty="0" smtClean="0">
              <a:solidFill>
                <a:schemeClr val="tx1"/>
              </a:solidFill>
            </a:endParaRPr>
          </a:p>
          <a:p>
            <a:pPr algn="l"/>
            <a:r>
              <a:rPr lang="el-GR" sz="7200" b="1" dirty="0" smtClean="0">
                <a:solidFill>
                  <a:srgbClr val="C00000"/>
                </a:solidFill>
              </a:rPr>
              <a:t>Λεξιλόγιο </a:t>
            </a:r>
          </a:p>
          <a:p>
            <a:pPr algn="l"/>
            <a:r>
              <a:rPr lang="el-GR" sz="7200" b="1" dirty="0" err="1" smtClean="0">
                <a:solidFill>
                  <a:schemeClr val="tx1"/>
                </a:solidFill>
              </a:rPr>
              <a:t>ῥήμα</a:t>
            </a:r>
            <a:r>
              <a:rPr lang="el-GR" sz="7200" b="1" dirty="0" smtClean="0">
                <a:solidFill>
                  <a:schemeClr val="tx1"/>
                </a:solidFill>
              </a:rPr>
              <a:t>: λόγος, φράση &lt;</a:t>
            </a:r>
            <a:r>
              <a:rPr lang="el-GR" sz="7200" b="1" dirty="0" err="1" smtClean="0">
                <a:solidFill>
                  <a:schemeClr val="tx1"/>
                </a:solidFill>
              </a:rPr>
              <a:t>εἴρω</a:t>
            </a:r>
            <a:r>
              <a:rPr lang="el-GR" sz="7200" b="1" dirty="0" smtClean="0">
                <a:solidFill>
                  <a:schemeClr val="tx1"/>
                </a:solidFill>
              </a:rPr>
              <a:t>»· </a:t>
            </a:r>
            <a:r>
              <a:rPr lang="el-GR" sz="7200" dirty="0" smtClean="0">
                <a:solidFill>
                  <a:schemeClr val="tx1"/>
                </a:solidFill>
              </a:rPr>
              <a:t>μιλάω, αφηγούμαι. Πρκμ. </a:t>
            </a:r>
            <a:r>
              <a:rPr lang="el-GR" sz="7200" dirty="0" err="1" smtClean="0">
                <a:solidFill>
                  <a:schemeClr val="tx1"/>
                </a:solidFill>
              </a:rPr>
              <a:t>εἴρημαι</a:t>
            </a:r>
            <a:r>
              <a:rPr lang="el-GR" sz="7200" dirty="0" smtClean="0">
                <a:solidFill>
                  <a:schemeClr val="tx1"/>
                </a:solidFill>
              </a:rPr>
              <a:t>. </a:t>
            </a:r>
            <a:r>
              <a:rPr lang="el-GR" sz="7200" dirty="0" err="1" smtClean="0">
                <a:solidFill>
                  <a:schemeClr val="tx1"/>
                </a:solidFill>
              </a:rPr>
              <a:t>ρήτωρ</a:t>
            </a:r>
            <a:r>
              <a:rPr lang="el-GR" sz="7200" dirty="0" smtClean="0">
                <a:solidFill>
                  <a:schemeClr val="tx1"/>
                </a:solidFill>
              </a:rPr>
              <a:t>, ρήτρα, ρητός, απόρρητος</a:t>
            </a:r>
            <a:r>
              <a:rPr lang="el-GR" sz="7200" b="1" dirty="0" smtClean="0">
                <a:solidFill>
                  <a:schemeClr val="tx1"/>
                </a:solidFill>
              </a:rPr>
              <a:t/>
            </a:r>
            <a:br>
              <a:rPr lang="el-GR" sz="7200" b="1" dirty="0" smtClean="0">
                <a:solidFill>
                  <a:schemeClr val="tx1"/>
                </a:solidFill>
              </a:rPr>
            </a:br>
            <a:r>
              <a:rPr lang="el-GR" sz="7200" b="1" dirty="0" err="1" smtClean="0">
                <a:solidFill>
                  <a:schemeClr val="tx1"/>
                </a:solidFill>
              </a:rPr>
              <a:t>οἰμώζω</a:t>
            </a:r>
            <a:r>
              <a:rPr lang="el-GR" sz="7200" b="1" dirty="0" smtClean="0">
                <a:solidFill>
                  <a:schemeClr val="tx1"/>
                </a:solidFill>
              </a:rPr>
              <a:t>: </a:t>
            </a:r>
            <a:r>
              <a:rPr lang="el-GR" sz="7200" dirty="0" smtClean="0">
                <a:solidFill>
                  <a:schemeClr val="tx1"/>
                </a:solidFill>
              </a:rPr>
              <a:t>κλαίω, θρηνώ μεγαλόφωνα</a:t>
            </a:r>
          </a:p>
          <a:p>
            <a:pPr algn="l"/>
            <a:r>
              <a:rPr lang="el-GR" sz="7200" b="1" dirty="0" err="1" smtClean="0">
                <a:solidFill>
                  <a:schemeClr val="tx1"/>
                </a:solidFill>
              </a:rPr>
              <a:t>ἐπήρετο</a:t>
            </a:r>
            <a:r>
              <a:rPr lang="el-GR" sz="7200" b="1" dirty="0" smtClean="0">
                <a:solidFill>
                  <a:schemeClr val="tx1"/>
                </a:solidFill>
              </a:rPr>
              <a:t>· </a:t>
            </a:r>
            <a:r>
              <a:rPr lang="el-GR" sz="7200" b="1" dirty="0" err="1" smtClean="0">
                <a:solidFill>
                  <a:schemeClr val="tx1"/>
                </a:solidFill>
              </a:rPr>
              <a:t>ἐπερωτῶ</a:t>
            </a:r>
            <a:r>
              <a:rPr lang="el-GR" sz="7200" b="1" dirty="0" smtClean="0">
                <a:solidFill>
                  <a:schemeClr val="tx1"/>
                </a:solidFill>
              </a:rPr>
              <a:t>: </a:t>
            </a:r>
            <a:r>
              <a:rPr lang="el-GR" sz="7200" dirty="0" smtClean="0">
                <a:solidFill>
                  <a:schemeClr val="tx1"/>
                </a:solidFill>
              </a:rPr>
              <a:t>ρωτάω, απαντώ ρωτώντας</a:t>
            </a:r>
            <a:r>
              <a:rPr lang="el-GR" sz="7200" b="1" dirty="0" smtClean="0">
                <a:solidFill>
                  <a:schemeClr val="tx1"/>
                </a:solidFill>
              </a:rPr>
              <a:t/>
            </a:r>
            <a:br>
              <a:rPr lang="el-GR" sz="7200" b="1" dirty="0" smtClean="0">
                <a:solidFill>
                  <a:schemeClr val="tx1"/>
                </a:solidFill>
              </a:rPr>
            </a:br>
            <a:r>
              <a:rPr lang="el-GR" sz="7200" b="1" dirty="0" err="1" smtClean="0">
                <a:solidFill>
                  <a:schemeClr val="tx1"/>
                </a:solidFill>
              </a:rPr>
              <a:t>ἀναγκαζόμενος:δια</a:t>
            </a:r>
            <a:r>
              <a:rPr lang="el-GR" sz="7200" b="1" dirty="0" smtClean="0">
                <a:solidFill>
                  <a:schemeClr val="tx1"/>
                </a:solidFill>
              </a:rPr>
              <a:t> της βίας, με το ζόρι</a:t>
            </a:r>
          </a:p>
          <a:p>
            <a:pPr algn="l"/>
            <a:r>
              <a:rPr lang="el-GR" sz="7200" b="1" dirty="0" err="1" smtClean="0">
                <a:solidFill>
                  <a:schemeClr val="tx1"/>
                </a:solidFill>
              </a:rPr>
              <a:t>τό</a:t>
            </a:r>
            <a:r>
              <a:rPr lang="el-GR" sz="7200" b="1" dirty="0" smtClean="0">
                <a:solidFill>
                  <a:schemeClr val="tx1"/>
                </a:solidFill>
              </a:rPr>
              <a:t> </a:t>
            </a:r>
            <a:r>
              <a:rPr lang="el-GR" sz="7200" b="1" dirty="0" err="1" smtClean="0">
                <a:solidFill>
                  <a:schemeClr val="tx1"/>
                </a:solidFill>
              </a:rPr>
              <a:t>κώνειον</a:t>
            </a:r>
            <a:r>
              <a:rPr lang="el-GR" sz="7200" b="1" dirty="0" smtClean="0">
                <a:solidFill>
                  <a:schemeClr val="tx1"/>
                </a:solidFill>
              </a:rPr>
              <a:t>: </a:t>
            </a:r>
            <a:r>
              <a:rPr lang="el-GR" sz="7200" dirty="0" smtClean="0">
                <a:solidFill>
                  <a:schemeClr val="tx1"/>
                </a:solidFill>
              </a:rPr>
              <a:t>δηλητηριώδες υγρό που το χρησιμοποιούσαν για να θανατώνουν κατάδικους</a:t>
            </a:r>
          </a:p>
          <a:p>
            <a:pPr algn="l"/>
            <a:r>
              <a:rPr lang="el-GR" sz="7200" b="1" dirty="0" err="1" smtClean="0">
                <a:solidFill>
                  <a:schemeClr val="tx1"/>
                </a:solidFill>
              </a:rPr>
              <a:t>ἀποκοτταβίζω</a:t>
            </a:r>
            <a:r>
              <a:rPr lang="el-GR" sz="7200" b="1" dirty="0" smtClean="0">
                <a:solidFill>
                  <a:schemeClr val="tx1"/>
                </a:solidFill>
              </a:rPr>
              <a:t>: </a:t>
            </a:r>
            <a:r>
              <a:rPr lang="el-GR" sz="7200" dirty="0" smtClean="0">
                <a:solidFill>
                  <a:schemeClr val="tx1"/>
                </a:solidFill>
              </a:rPr>
              <a:t>ρίχνω μακριά το κρασί που έχει μείνει στο ποτήρι μου, παίζοντας «</a:t>
            </a:r>
            <a:r>
              <a:rPr lang="el-GR" sz="7200" dirty="0" err="1" smtClean="0">
                <a:solidFill>
                  <a:schemeClr val="tx1"/>
                </a:solidFill>
              </a:rPr>
              <a:t>κότταβο</a:t>
            </a:r>
            <a:r>
              <a:rPr lang="el-GR" sz="7200" dirty="0" smtClean="0">
                <a:solidFill>
                  <a:schemeClr val="tx1"/>
                </a:solidFill>
              </a:rPr>
              <a:t>»</a:t>
            </a:r>
            <a:r>
              <a:rPr lang="el-GR" sz="7200" b="1" dirty="0" smtClean="0">
                <a:solidFill>
                  <a:schemeClr val="tx1"/>
                </a:solidFill>
              </a:rPr>
              <a:t/>
            </a:r>
            <a:br>
              <a:rPr lang="el-GR" sz="7200" b="1" dirty="0" smtClean="0">
                <a:solidFill>
                  <a:schemeClr val="tx1"/>
                </a:solidFill>
              </a:rPr>
            </a:br>
            <a:r>
              <a:rPr lang="el-GR" sz="7200" b="1" dirty="0" err="1" smtClean="0">
                <a:solidFill>
                  <a:schemeClr val="tx1"/>
                </a:solidFill>
              </a:rPr>
              <a:t>Κριτίᾳ</a:t>
            </a:r>
            <a:r>
              <a:rPr lang="el-GR" sz="7200" b="1" dirty="0" smtClean="0">
                <a:solidFill>
                  <a:schemeClr val="tx1"/>
                </a:solidFill>
              </a:rPr>
              <a:t> </a:t>
            </a:r>
            <a:r>
              <a:rPr lang="el-GR" sz="7200" b="1" dirty="0" err="1" smtClean="0">
                <a:solidFill>
                  <a:schemeClr val="tx1"/>
                </a:solidFill>
              </a:rPr>
              <a:t>τῷ</a:t>
            </a:r>
            <a:r>
              <a:rPr lang="el-GR" sz="7200" b="1" dirty="0" smtClean="0">
                <a:solidFill>
                  <a:schemeClr val="tx1"/>
                </a:solidFill>
              </a:rPr>
              <a:t> </a:t>
            </a:r>
            <a:r>
              <a:rPr lang="el-GR" sz="7200" b="1" dirty="0" err="1" smtClean="0">
                <a:solidFill>
                  <a:schemeClr val="tx1"/>
                </a:solidFill>
              </a:rPr>
              <a:t>καλῷ</a:t>
            </a:r>
            <a:r>
              <a:rPr lang="el-GR" sz="7200" b="1" dirty="0" smtClean="0">
                <a:solidFill>
                  <a:schemeClr val="tx1"/>
                </a:solidFill>
              </a:rPr>
              <a:t>: </a:t>
            </a:r>
            <a:r>
              <a:rPr lang="el-GR" sz="7200" dirty="0" smtClean="0">
                <a:solidFill>
                  <a:schemeClr val="tx1"/>
                </a:solidFill>
              </a:rPr>
              <a:t>για τον ωραίο Κριτία, στην υγεία του όμορφου Κριτία</a:t>
            </a:r>
            <a:r>
              <a:rPr lang="el-GR" sz="7200" b="1" dirty="0" smtClean="0">
                <a:solidFill>
                  <a:schemeClr val="tx1"/>
                </a:solidFill>
              </a:rPr>
              <a:t/>
            </a:r>
            <a:br>
              <a:rPr lang="el-GR" sz="7200" b="1" dirty="0" smtClean="0">
                <a:solidFill>
                  <a:schemeClr val="tx1"/>
                </a:solidFill>
              </a:rPr>
            </a:br>
            <a:r>
              <a:rPr lang="el-GR" sz="7200" b="1" dirty="0" err="1" smtClean="0">
                <a:solidFill>
                  <a:schemeClr val="tx1"/>
                </a:solidFill>
              </a:rPr>
              <a:t>ἀγαστός</a:t>
            </a:r>
            <a:r>
              <a:rPr lang="el-GR" sz="7200" b="1" dirty="0" smtClean="0">
                <a:solidFill>
                  <a:schemeClr val="tx1"/>
                </a:solidFill>
              </a:rPr>
              <a:t> (&lt;</a:t>
            </a:r>
            <a:r>
              <a:rPr lang="el-GR" sz="7200" b="1" dirty="0" err="1" smtClean="0">
                <a:solidFill>
                  <a:schemeClr val="tx1"/>
                </a:solidFill>
              </a:rPr>
              <a:t>ἄγαμαι</a:t>
            </a:r>
            <a:r>
              <a:rPr lang="el-GR" sz="7200" b="1" dirty="0" smtClean="0">
                <a:solidFill>
                  <a:schemeClr val="tx1"/>
                </a:solidFill>
              </a:rPr>
              <a:t>): </a:t>
            </a:r>
            <a:r>
              <a:rPr lang="el-GR" sz="7200" dirty="0" smtClean="0">
                <a:solidFill>
                  <a:schemeClr val="tx1"/>
                </a:solidFill>
              </a:rPr>
              <a:t>θαυμαστός</a:t>
            </a:r>
          </a:p>
          <a:p>
            <a:pPr algn="l"/>
            <a:r>
              <a:rPr lang="el-GR" sz="7200" b="1" dirty="0" err="1" smtClean="0">
                <a:solidFill>
                  <a:schemeClr val="tx1"/>
                </a:solidFill>
              </a:rPr>
              <a:t>τὸ</a:t>
            </a:r>
            <a:r>
              <a:rPr lang="el-GR" sz="7200" b="1" dirty="0" smtClean="0">
                <a:solidFill>
                  <a:schemeClr val="tx1"/>
                </a:solidFill>
              </a:rPr>
              <a:t> </a:t>
            </a:r>
            <a:r>
              <a:rPr lang="el-GR" sz="7200" b="1" dirty="0" err="1" smtClean="0">
                <a:solidFill>
                  <a:schemeClr val="tx1"/>
                </a:solidFill>
              </a:rPr>
              <a:t>φρόνιμον</a:t>
            </a:r>
            <a:r>
              <a:rPr lang="el-GR" sz="7200" b="1" dirty="0" smtClean="0">
                <a:solidFill>
                  <a:schemeClr val="tx1"/>
                </a:solidFill>
              </a:rPr>
              <a:t> </a:t>
            </a:r>
            <a:r>
              <a:rPr lang="el-GR" sz="7200" b="1" dirty="0" err="1" smtClean="0">
                <a:solidFill>
                  <a:schemeClr val="tx1"/>
                </a:solidFill>
              </a:rPr>
              <a:t>καὶ</a:t>
            </a:r>
            <a:r>
              <a:rPr lang="el-GR" sz="7200" b="1" dirty="0" smtClean="0">
                <a:solidFill>
                  <a:schemeClr val="tx1"/>
                </a:solidFill>
              </a:rPr>
              <a:t> </a:t>
            </a:r>
            <a:r>
              <a:rPr lang="el-GR" sz="7200" b="1" dirty="0" err="1" smtClean="0">
                <a:solidFill>
                  <a:schemeClr val="tx1"/>
                </a:solidFill>
              </a:rPr>
              <a:t>τὸ</a:t>
            </a:r>
            <a:r>
              <a:rPr lang="el-GR" sz="7200" b="1" dirty="0" smtClean="0">
                <a:solidFill>
                  <a:schemeClr val="tx1"/>
                </a:solidFill>
              </a:rPr>
              <a:t> </a:t>
            </a:r>
            <a:r>
              <a:rPr lang="el-GR" sz="7200" b="1" dirty="0" err="1" smtClean="0">
                <a:solidFill>
                  <a:schemeClr val="tx1"/>
                </a:solidFill>
              </a:rPr>
              <a:t>παιγνιῶδες</a:t>
            </a:r>
            <a:r>
              <a:rPr lang="el-GR" sz="7200" b="1" dirty="0" smtClean="0">
                <a:solidFill>
                  <a:schemeClr val="tx1"/>
                </a:solidFill>
              </a:rPr>
              <a:t> </a:t>
            </a:r>
            <a:r>
              <a:rPr lang="el-GR" sz="7200" b="1" dirty="0" err="1" smtClean="0">
                <a:solidFill>
                  <a:schemeClr val="tx1"/>
                </a:solidFill>
              </a:rPr>
              <a:t>τῆς</a:t>
            </a:r>
            <a:r>
              <a:rPr lang="el-GR" sz="7200" b="1" dirty="0" smtClean="0">
                <a:solidFill>
                  <a:schemeClr val="tx1"/>
                </a:solidFill>
              </a:rPr>
              <a:t> </a:t>
            </a:r>
            <a:r>
              <a:rPr lang="el-GR" sz="7200" b="1" dirty="0" err="1" smtClean="0">
                <a:solidFill>
                  <a:schemeClr val="tx1"/>
                </a:solidFill>
              </a:rPr>
              <a:t>ψυχῆς</a:t>
            </a:r>
            <a:r>
              <a:rPr lang="el-GR" sz="7200" dirty="0" smtClean="0">
                <a:solidFill>
                  <a:schemeClr val="tx1"/>
                </a:solidFill>
              </a:rPr>
              <a:t>: η αυτοκυριαρχία και το χιούμορ, η  ετοιμότητα του πνεύματος</a:t>
            </a:r>
          </a:p>
          <a:p>
            <a:pPr algn="just"/>
            <a:endParaRPr lang="el-GR" sz="2900" b="1" dirty="0" smtClean="0">
              <a:solidFill>
                <a:schemeClr val="tx1"/>
              </a:solidFill>
            </a:endParaRPr>
          </a:p>
          <a:p>
            <a:pPr algn="l"/>
            <a:endParaRPr lang="el-GR" sz="2400" b="1" dirty="0" smtClean="0">
              <a:solidFill>
                <a:schemeClr val="tx1"/>
              </a:solidFill>
            </a:endParaRPr>
          </a:p>
          <a:p>
            <a:pPr algn="just"/>
            <a:endParaRPr lang="el-GR" sz="2000" dirty="0" smtClean="0"/>
          </a:p>
          <a:p>
            <a:pPr algn="just"/>
            <a:r>
              <a:rPr lang="el-GR" sz="2000" dirty="0" smtClean="0"/>
              <a:t> </a:t>
            </a:r>
            <a:endParaRPr lang="el-GR"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fontScale="85000" lnSpcReduction="20000"/>
          </a:bodyPr>
          <a:lstStyle/>
          <a:p>
            <a:pPr algn="just"/>
            <a:r>
              <a:rPr lang="el-GR" sz="2400" b="1" dirty="0" smtClean="0">
                <a:solidFill>
                  <a:schemeClr val="tx1"/>
                </a:solidFill>
              </a:rPr>
              <a:t>[2.3.56] </a:t>
            </a:r>
            <a:r>
              <a:rPr lang="el-GR" sz="2400" b="1" dirty="0" err="1" smtClean="0">
                <a:solidFill>
                  <a:schemeClr val="tx1"/>
                </a:solidFill>
              </a:rPr>
              <a:t>οἱ</a:t>
            </a:r>
            <a:r>
              <a:rPr lang="el-GR" sz="2400" b="1" dirty="0" smtClean="0">
                <a:solidFill>
                  <a:schemeClr val="tx1"/>
                </a:solidFill>
              </a:rPr>
              <a:t> δ’ </a:t>
            </a:r>
            <a:r>
              <a:rPr lang="el-GR" sz="2400" b="1" dirty="0" err="1" smtClean="0">
                <a:solidFill>
                  <a:schemeClr val="tx1"/>
                </a:solidFill>
              </a:rPr>
              <a:t>ἀπήγαγον</a:t>
            </a:r>
            <a:r>
              <a:rPr lang="el-GR" sz="2400" b="1" dirty="0" smtClean="0">
                <a:solidFill>
                  <a:schemeClr val="tx1"/>
                </a:solidFill>
              </a:rPr>
              <a:t> </a:t>
            </a:r>
            <a:r>
              <a:rPr lang="el-GR" sz="2400" b="1" dirty="0" err="1" smtClean="0">
                <a:solidFill>
                  <a:schemeClr val="tx1"/>
                </a:solidFill>
              </a:rPr>
              <a:t>τὸν</a:t>
            </a:r>
            <a:r>
              <a:rPr lang="el-GR" sz="2400" b="1" dirty="0" smtClean="0">
                <a:solidFill>
                  <a:schemeClr val="tx1"/>
                </a:solidFill>
              </a:rPr>
              <a:t> </a:t>
            </a:r>
            <a:r>
              <a:rPr lang="el-GR" sz="2400" b="1" dirty="0" err="1" smtClean="0">
                <a:solidFill>
                  <a:schemeClr val="tx1"/>
                </a:solidFill>
              </a:rPr>
              <a:t>ἄνδρα</a:t>
            </a:r>
            <a:r>
              <a:rPr lang="el-GR" sz="2400" b="1" dirty="0" smtClean="0">
                <a:solidFill>
                  <a:schemeClr val="tx1"/>
                </a:solidFill>
              </a:rPr>
              <a:t> </a:t>
            </a:r>
            <a:r>
              <a:rPr lang="el-GR" sz="2400" b="1" dirty="0" err="1" smtClean="0">
                <a:solidFill>
                  <a:schemeClr val="tx1"/>
                </a:solidFill>
              </a:rPr>
              <a:t>διὰ</a:t>
            </a:r>
            <a:r>
              <a:rPr lang="el-GR" sz="2400" b="1" dirty="0" smtClean="0">
                <a:solidFill>
                  <a:schemeClr val="tx1"/>
                </a:solidFill>
              </a:rPr>
              <a:t> </a:t>
            </a:r>
            <a:r>
              <a:rPr lang="el-GR" sz="2400" b="1" dirty="0" err="1" smtClean="0">
                <a:solidFill>
                  <a:schemeClr val="tx1"/>
                </a:solidFill>
              </a:rPr>
              <a:t>τῆς</a:t>
            </a:r>
            <a:r>
              <a:rPr lang="el-GR" sz="2400" b="1" dirty="0" smtClean="0">
                <a:solidFill>
                  <a:schemeClr val="tx1"/>
                </a:solidFill>
              </a:rPr>
              <a:t> </a:t>
            </a:r>
            <a:r>
              <a:rPr lang="el-GR" sz="2400" b="1" dirty="0" err="1" smtClean="0">
                <a:solidFill>
                  <a:schemeClr val="tx1"/>
                </a:solidFill>
              </a:rPr>
              <a:t>ἀγορᾶς</a:t>
            </a:r>
            <a:r>
              <a:rPr lang="el-GR" sz="2400" b="1" dirty="0" smtClean="0">
                <a:solidFill>
                  <a:schemeClr val="tx1"/>
                </a:solidFill>
              </a:rPr>
              <a:t>  </a:t>
            </a:r>
            <a:r>
              <a:rPr lang="el-GR" sz="2400" b="1" dirty="0" err="1" smtClean="0">
                <a:solidFill>
                  <a:schemeClr val="tx1"/>
                </a:solidFill>
              </a:rPr>
              <a:t>μάλα</a:t>
            </a:r>
            <a:r>
              <a:rPr lang="el-GR" sz="2400" b="1" dirty="0" smtClean="0">
                <a:solidFill>
                  <a:schemeClr val="tx1"/>
                </a:solidFill>
              </a:rPr>
              <a:t> </a:t>
            </a:r>
            <a:r>
              <a:rPr lang="el-GR" sz="2400" b="1" dirty="0" err="1" smtClean="0">
                <a:solidFill>
                  <a:schemeClr val="tx1"/>
                </a:solidFill>
              </a:rPr>
              <a:t>μεγάλῃ</a:t>
            </a:r>
            <a:r>
              <a:rPr lang="el-GR" sz="2400" b="1" dirty="0" smtClean="0">
                <a:solidFill>
                  <a:schemeClr val="tx1"/>
                </a:solidFill>
              </a:rPr>
              <a:t> </a:t>
            </a:r>
            <a:r>
              <a:rPr lang="el-GR" sz="2400" b="1" dirty="0" err="1" smtClean="0">
                <a:solidFill>
                  <a:schemeClr val="tx1"/>
                </a:solidFill>
              </a:rPr>
              <a:t>τῇ</a:t>
            </a:r>
            <a:r>
              <a:rPr lang="el-GR" sz="2400" b="1" dirty="0" smtClean="0">
                <a:solidFill>
                  <a:schemeClr val="tx1"/>
                </a:solidFill>
              </a:rPr>
              <a:t> </a:t>
            </a:r>
            <a:r>
              <a:rPr lang="el-GR" sz="2400" b="1" dirty="0" err="1" smtClean="0">
                <a:solidFill>
                  <a:schemeClr val="tx1"/>
                </a:solidFill>
              </a:rPr>
              <a:t>φωνῇ</a:t>
            </a:r>
            <a:r>
              <a:rPr lang="el-GR" sz="2400" b="1" dirty="0" smtClean="0">
                <a:solidFill>
                  <a:schemeClr val="tx1"/>
                </a:solidFill>
              </a:rPr>
              <a:t> </a:t>
            </a:r>
            <a:r>
              <a:rPr lang="el-GR" sz="2400" b="1" dirty="0" err="1" smtClean="0">
                <a:solidFill>
                  <a:schemeClr val="tx1"/>
                </a:solidFill>
              </a:rPr>
              <a:t>δηλοῦντα</a:t>
            </a:r>
            <a:r>
              <a:rPr lang="el-GR" sz="2400" b="1" dirty="0" smtClean="0">
                <a:solidFill>
                  <a:schemeClr val="tx1"/>
                </a:solidFill>
              </a:rPr>
              <a:t>    </a:t>
            </a:r>
            <a:r>
              <a:rPr lang="el-GR" sz="2400" b="1" dirty="0" err="1" smtClean="0">
                <a:solidFill>
                  <a:schemeClr val="tx1"/>
                </a:solidFill>
              </a:rPr>
              <a:t>οἷα</a:t>
            </a:r>
            <a:r>
              <a:rPr lang="el-GR" sz="2400" b="1" dirty="0" smtClean="0">
                <a:solidFill>
                  <a:schemeClr val="tx1"/>
                </a:solidFill>
              </a:rPr>
              <a:t> </a:t>
            </a:r>
            <a:r>
              <a:rPr lang="el-GR" sz="2400" b="1" dirty="0" err="1" smtClean="0">
                <a:solidFill>
                  <a:schemeClr val="tx1"/>
                </a:solidFill>
              </a:rPr>
              <a:t>ἔπασχε</a:t>
            </a:r>
            <a:r>
              <a:rPr lang="el-GR" sz="2400" b="1" dirty="0" smtClean="0">
                <a:solidFill>
                  <a:schemeClr val="tx1"/>
                </a:solidFill>
              </a:rPr>
              <a:t>. </a:t>
            </a:r>
            <a:r>
              <a:rPr lang="el-GR" sz="2400" b="1" dirty="0" err="1" smtClean="0">
                <a:solidFill>
                  <a:schemeClr val="tx1"/>
                </a:solidFill>
              </a:rPr>
              <a:t>λέγεται</a:t>
            </a:r>
            <a:r>
              <a:rPr lang="el-GR" sz="2400" b="1" dirty="0" smtClean="0">
                <a:solidFill>
                  <a:schemeClr val="tx1"/>
                </a:solidFill>
              </a:rPr>
              <a:t> δ’ </a:t>
            </a:r>
            <a:r>
              <a:rPr lang="el-GR" sz="2400" b="1" dirty="0" err="1" smtClean="0">
                <a:solidFill>
                  <a:schemeClr val="tx1"/>
                </a:solidFill>
              </a:rPr>
              <a:t>ἓν</a:t>
            </a:r>
            <a:r>
              <a:rPr lang="el-GR" sz="2400" b="1" dirty="0" smtClean="0">
                <a:solidFill>
                  <a:schemeClr val="tx1"/>
                </a:solidFill>
              </a:rPr>
              <a:t> </a:t>
            </a:r>
            <a:r>
              <a:rPr lang="el-GR" sz="2400" b="1" dirty="0" err="1" smtClean="0">
                <a:solidFill>
                  <a:schemeClr val="tx1"/>
                </a:solidFill>
              </a:rPr>
              <a:t>ῥῆμα</a:t>
            </a:r>
            <a:r>
              <a:rPr lang="el-GR" sz="2400" b="1" dirty="0" smtClean="0">
                <a:solidFill>
                  <a:schemeClr val="tx1"/>
                </a:solidFill>
              </a:rPr>
              <a:t>  </a:t>
            </a:r>
            <a:r>
              <a:rPr lang="el-GR" sz="2400" b="1" dirty="0" err="1" smtClean="0">
                <a:solidFill>
                  <a:schemeClr val="tx1"/>
                </a:solidFill>
              </a:rPr>
              <a:t>καὶ</a:t>
            </a:r>
            <a:r>
              <a:rPr lang="el-GR" sz="2400" b="1" dirty="0" smtClean="0">
                <a:solidFill>
                  <a:schemeClr val="tx1"/>
                </a:solidFill>
              </a:rPr>
              <a:t> </a:t>
            </a:r>
            <a:r>
              <a:rPr lang="el-GR" sz="2400" b="1" dirty="0" err="1" smtClean="0">
                <a:solidFill>
                  <a:schemeClr val="tx1"/>
                </a:solidFill>
              </a:rPr>
              <a:t>τοῦτο</a:t>
            </a:r>
            <a:r>
              <a:rPr lang="el-GR" sz="2400" b="1" dirty="0" smtClean="0">
                <a:solidFill>
                  <a:schemeClr val="tx1"/>
                </a:solidFill>
              </a:rPr>
              <a:t> </a:t>
            </a:r>
            <a:r>
              <a:rPr lang="el-GR" sz="2400" b="1" dirty="0" err="1" smtClean="0">
                <a:solidFill>
                  <a:schemeClr val="tx1"/>
                </a:solidFill>
              </a:rPr>
              <a:t>αὐτοῦ</a:t>
            </a:r>
            <a:r>
              <a:rPr lang="el-GR" sz="2400" b="1" dirty="0" smtClean="0">
                <a:solidFill>
                  <a:schemeClr val="tx1"/>
                </a:solidFill>
              </a:rPr>
              <a:t>. </a:t>
            </a:r>
            <a:r>
              <a:rPr lang="el-GR" sz="2400" b="1" dirty="0" err="1" smtClean="0">
                <a:solidFill>
                  <a:schemeClr val="tx1"/>
                </a:solidFill>
              </a:rPr>
              <a:t>ὡς</a:t>
            </a:r>
            <a:r>
              <a:rPr lang="el-GR" sz="2400" b="1" dirty="0" smtClean="0">
                <a:solidFill>
                  <a:schemeClr val="tx1"/>
                </a:solidFill>
              </a:rPr>
              <a:t> </a:t>
            </a:r>
            <a:r>
              <a:rPr lang="el-GR" sz="2400" b="1" dirty="0" err="1" smtClean="0">
                <a:solidFill>
                  <a:schemeClr val="tx1"/>
                </a:solidFill>
              </a:rPr>
              <a:t>εἶπεν</a:t>
            </a:r>
            <a:r>
              <a:rPr lang="el-GR" sz="2400" b="1" dirty="0" smtClean="0">
                <a:solidFill>
                  <a:schemeClr val="tx1"/>
                </a:solidFill>
              </a:rPr>
              <a:t> ὁ </a:t>
            </a:r>
            <a:r>
              <a:rPr lang="el-GR" sz="2400" b="1" dirty="0" err="1" smtClean="0">
                <a:solidFill>
                  <a:schemeClr val="tx1"/>
                </a:solidFill>
              </a:rPr>
              <a:t>Σάτυρος</a:t>
            </a:r>
            <a:r>
              <a:rPr lang="el-GR" sz="2400" b="1" dirty="0" smtClean="0">
                <a:solidFill>
                  <a:schemeClr val="tx1"/>
                </a:solidFill>
              </a:rPr>
              <a:t> </a:t>
            </a:r>
            <a:r>
              <a:rPr lang="el-GR" sz="2400" b="1" dirty="0" err="1" smtClean="0">
                <a:solidFill>
                  <a:schemeClr val="tx1"/>
                </a:solidFill>
              </a:rPr>
              <a:t>ὅτι</a:t>
            </a:r>
            <a:r>
              <a:rPr lang="el-GR" sz="2400" b="1" dirty="0" smtClean="0">
                <a:solidFill>
                  <a:schemeClr val="tx1"/>
                </a:solidFill>
              </a:rPr>
              <a:t> </a:t>
            </a:r>
            <a:r>
              <a:rPr lang="el-GR" sz="2400" b="1" dirty="0" err="1" smtClean="0">
                <a:solidFill>
                  <a:schemeClr val="tx1"/>
                </a:solidFill>
              </a:rPr>
              <a:t>οἰμώξοιτο</a:t>
            </a:r>
            <a:r>
              <a:rPr lang="el-GR" sz="2400" b="1" dirty="0" smtClean="0">
                <a:solidFill>
                  <a:schemeClr val="tx1"/>
                </a:solidFill>
              </a:rPr>
              <a:t>, </a:t>
            </a:r>
            <a:r>
              <a:rPr lang="el-GR" sz="2400" b="1" dirty="0" err="1" smtClean="0">
                <a:solidFill>
                  <a:schemeClr val="tx1"/>
                </a:solidFill>
              </a:rPr>
              <a:t>εἰ</a:t>
            </a:r>
            <a:r>
              <a:rPr lang="el-GR" sz="2400" b="1" dirty="0" smtClean="0">
                <a:solidFill>
                  <a:schemeClr val="tx1"/>
                </a:solidFill>
              </a:rPr>
              <a:t> </a:t>
            </a:r>
            <a:r>
              <a:rPr lang="el-GR" sz="2400" b="1" dirty="0" err="1" smtClean="0">
                <a:solidFill>
                  <a:schemeClr val="tx1"/>
                </a:solidFill>
              </a:rPr>
              <a:t>μὴ</a:t>
            </a:r>
            <a:r>
              <a:rPr lang="el-GR" sz="2400" b="1" dirty="0" smtClean="0">
                <a:solidFill>
                  <a:schemeClr val="tx1"/>
                </a:solidFill>
              </a:rPr>
              <a:t> </a:t>
            </a:r>
            <a:r>
              <a:rPr lang="el-GR" sz="2400" b="1" dirty="0" err="1" smtClean="0">
                <a:solidFill>
                  <a:schemeClr val="tx1"/>
                </a:solidFill>
              </a:rPr>
              <a:t>σιωπήσειεν</a:t>
            </a:r>
            <a:r>
              <a:rPr lang="el-GR" sz="2400" b="1" dirty="0" smtClean="0">
                <a:solidFill>
                  <a:schemeClr val="tx1"/>
                </a:solidFill>
              </a:rPr>
              <a:t>, </a:t>
            </a:r>
            <a:r>
              <a:rPr lang="el-GR" sz="2400" b="1" dirty="0" err="1" smtClean="0">
                <a:solidFill>
                  <a:schemeClr val="tx1"/>
                </a:solidFill>
              </a:rPr>
              <a:t>ἐπήρετο</a:t>
            </a:r>
            <a:r>
              <a:rPr lang="el-GR" sz="2400" b="1" dirty="0" smtClean="0">
                <a:solidFill>
                  <a:schemeClr val="tx1"/>
                </a:solidFill>
              </a:rPr>
              <a:t>· </a:t>
            </a:r>
            <a:r>
              <a:rPr lang="el-GR" sz="2400" b="1" dirty="0" smtClean="0">
                <a:solidFill>
                  <a:schemeClr val="tx1"/>
                </a:solidFill>
              </a:rPr>
              <a:t> </a:t>
            </a:r>
            <a:r>
              <a:rPr lang="el-GR" sz="2400" b="1" dirty="0" err="1" smtClean="0">
                <a:solidFill>
                  <a:schemeClr val="tx1"/>
                </a:solidFill>
              </a:rPr>
              <a:t>Ἂν</a:t>
            </a:r>
            <a:r>
              <a:rPr lang="el-GR" sz="2400" b="1" dirty="0" smtClean="0">
                <a:solidFill>
                  <a:schemeClr val="tx1"/>
                </a:solidFill>
              </a:rPr>
              <a:t> </a:t>
            </a:r>
            <a:r>
              <a:rPr lang="el-GR" sz="2400" b="1" dirty="0" err="1" smtClean="0">
                <a:solidFill>
                  <a:schemeClr val="tx1"/>
                </a:solidFill>
              </a:rPr>
              <a:t>δὲ</a:t>
            </a:r>
            <a:r>
              <a:rPr lang="el-GR" sz="2400" b="1" dirty="0" smtClean="0">
                <a:solidFill>
                  <a:schemeClr val="tx1"/>
                </a:solidFill>
              </a:rPr>
              <a:t> </a:t>
            </a:r>
            <a:r>
              <a:rPr lang="el-GR" sz="2400" b="1" dirty="0" err="1" smtClean="0">
                <a:solidFill>
                  <a:schemeClr val="tx1"/>
                </a:solidFill>
              </a:rPr>
              <a:t>σιωπῶ</a:t>
            </a:r>
            <a:r>
              <a:rPr lang="el-GR" sz="2400" b="1" dirty="0" smtClean="0">
                <a:solidFill>
                  <a:schemeClr val="tx1"/>
                </a:solidFill>
              </a:rPr>
              <a:t>, </a:t>
            </a:r>
            <a:r>
              <a:rPr lang="el-GR" sz="2400" b="1" dirty="0" err="1" smtClean="0">
                <a:solidFill>
                  <a:schemeClr val="tx1"/>
                </a:solidFill>
              </a:rPr>
              <a:t>οὐκ</a:t>
            </a:r>
            <a:r>
              <a:rPr lang="el-GR" sz="2400" b="1" dirty="0" smtClean="0">
                <a:solidFill>
                  <a:schemeClr val="tx1"/>
                </a:solidFill>
              </a:rPr>
              <a:t> </a:t>
            </a:r>
            <a:r>
              <a:rPr lang="el-GR" sz="2400" b="1" dirty="0" err="1" smtClean="0">
                <a:solidFill>
                  <a:schemeClr val="tx1"/>
                </a:solidFill>
              </a:rPr>
              <a:t>ἄρ</a:t>
            </a:r>
            <a:r>
              <a:rPr lang="el-GR" sz="2400" b="1" dirty="0" smtClean="0">
                <a:solidFill>
                  <a:schemeClr val="tx1"/>
                </a:solidFill>
              </a:rPr>
              <a:t>’, </a:t>
            </a:r>
            <a:r>
              <a:rPr lang="el-GR" sz="2400" b="1" dirty="0" err="1" smtClean="0">
                <a:solidFill>
                  <a:schemeClr val="tx1"/>
                </a:solidFill>
              </a:rPr>
              <a:t>ἔφη</a:t>
            </a:r>
            <a:r>
              <a:rPr lang="el-GR" sz="2400" b="1" dirty="0" smtClean="0">
                <a:solidFill>
                  <a:schemeClr val="tx1"/>
                </a:solidFill>
              </a:rPr>
              <a:t>, </a:t>
            </a:r>
            <a:r>
              <a:rPr lang="el-GR" sz="2400" b="1" dirty="0" err="1" smtClean="0">
                <a:solidFill>
                  <a:schemeClr val="tx1"/>
                </a:solidFill>
              </a:rPr>
              <a:t>οἰμώξομαι</a:t>
            </a:r>
            <a:r>
              <a:rPr lang="el-GR" sz="2400" b="1" dirty="0" smtClean="0">
                <a:solidFill>
                  <a:schemeClr val="tx1"/>
                </a:solidFill>
              </a:rPr>
              <a:t>; </a:t>
            </a:r>
            <a:r>
              <a:rPr lang="el-GR" sz="2400" b="1" dirty="0" err="1" smtClean="0">
                <a:solidFill>
                  <a:schemeClr val="tx1"/>
                </a:solidFill>
              </a:rPr>
              <a:t>καὶ</a:t>
            </a:r>
            <a:r>
              <a:rPr lang="el-GR" sz="2400" b="1" dirty="0" smtClean="0">
                <a:solidFill>
                  <a:schemeClr val="tx1"/>
                </a:solidFill>
              </a:rPr>
              <a:t> </a:t>
            </a:r>
            <a:r>
              <a:rPr lang="el-GR" sz="2400" b="1" dirty="0" err="1" smtClean="0">
                <a:solidFill>
                  <a:schemeClr val="tx1"/>
                </a:solidFill>
              </a:rPr>
              <a:t>ἐπεί</a:t>
            </a:r>
            <a:r>
              <a:rPr lang="el-GR" sz="2400" b="1" dirty="0" smtClean="0">
                <a:solidFill>
                  <a:schemeClr val="tx1"/>
                </a:solidFill>
              </a:rPr>
              <a:t> </a:t>
            </a:r>
            <a:r>
              <a:rPr lang="el-GR" sz="2400" b="1" dirty="0" err="1" smtClean="0">
                <a:solidFill>
                  <a:schemeClr val="tx1"/>
                </a:solidFill>
              </a:rPr>
              <a:t>γε</a:t>
            </a:r>
            <a:r>
              <a:rPr lang="el-GR" sz="2400" b="1" dirty="0" smtClean="0">
                <a:solidFill>
                  <a:schemeClr val="tx1"/>
                </a:solidFill>
              </a:rPr>
              <a:t>  </a:t>
            </a:r>
            <a:r>
              <a:rPr lang="el-GR" sz="2400" b="1" dirty="0" err="1" smtClean="0">
                <a:solidFill>
                  <a:schemeClr val="tx1"/>
                </a:solidFill>
              </a:rPr>
              <a:t>ἀποθνῄσκειν</a:t>
            </a:r>
            <a:r>
              <a:rPr lang="el-GR" sz="2400" b="1" dirty="0" smtClean="0">
                <a:solidFill>
                  <a:schemeClr val="tx1"/>
                </a:solidFill>
              </a:rPr>
              <a:t> </a:t>
            </a:r>
            <a:r>
              <a:rPr lang="el-GR" sz="2400" b="1" dirty="0" err="1" smtClean="0">
                <a:solidFill>
                  <a:schemeClr val="tx1"/>
                </a:solidFill>
              </a:rPr>
              <a:t>ἀναγκαζόμενος</a:t>
            </a:r>
            <a:r>
              <a:rPr lang="el-GR" sz="2400" b="1" dirty="0" smtClean="0">
                <a:solidFill>
                  <a:schemeClr val="tx1"/>
                </a:solidFill>
              </a:rPr>
              <a:t> </a:t>
            </a:r>
            <a:r>
              <a:rPr lang="el-GR" sz="2400" b="1" dirty="0" err="1" smtClean="0">
                <a:solidFill>
                  <a:schemeClr val="tx1"/>
                </a:solidFill>
              </a:rPr>
              <a:t>τὸ</a:t>
            </a:r>
            <a:r>
              <a:rPr lang="el-GR" sz="2400" b="1" dirty="0" smtClean="0">
                <a:solidFill>
                  <a:schemeClr val="tx1"/>
                </a:solidFill>
              </a:rPr>
              <a:t> </a:t>
            </a:r>
            <a:r>
              <a:rPr lang="el-GR" sz="2400" b="1" dirty="0" err="1" smtClean="0">
                <a:solidFill>
                  <a:schemeClr val="tx1"/>
                </a:solidFill>
              </a:rPr>
              <a:t>κώνειον</a:t>
            </a:r>
            <a:r>
              <a:rPr lang="el-GR" sz="2400" b="1" dirty="0" smtClean="0">
                <a:solidFill>
                  <a:schemeClr val="tx1"/>
                </a:solidFill>
              </a:rPr>
              <a:t> </a:t>
            </a:r>
            <a:r>
              <a:rPr lang="el-GR" sz="2400" b="1" dirty="0" err="1" smtClean="0">
                <a:solidFill>
                  <a:schemeClr val="tx1"/>
                </a:solidFill>
              </a:rPr>
              <a:t>ἔπιε</a:t>
            </a:r>
            <a:r>
              <a:rPr lang="el-GR" sz="2400" b="1" dirty="0" smtClean="0">
                <a:solidFill>
                  <a:schemeClr val="tx1"/>
                </a:solidFill>
              </a:rPr>
              <a:t>, </a:t>
            </a:r>
            <a:r>
              <a:rPr lang="el-GR" sz="2400" b="1" dirty="0" err="1" smtClean="0">
                <a:solidFill>
                  <a:schemeClr val="tx1"/>
                </a:solidFill>
              </a:rPr>
              <a:t>τὸ</a:t>
            </a:r>
            <a:r>
              <a:rPr lang="el-GR" sz="2400" b="1" dirty="0" smtClean="0">
                <a:solidFill>
                  <a:schemeClr val="tx1"/>
                </a:solidFill>
              </a:rPr>
              <a:t> </a:t>
            </a:r>
            <a:r>
              <a:rPr lang="el-GR" sz="2400" b="1" dirty="0" err="1" smtClean="0">
                <a:solidFill>
                  <a:schemeClr val="tx1"/>
                </a:solidFill>
              </a:rPr>
              <a:t>λειπόμενον</a:t>
            </a:r>
            <a:r>
              <a:rPr lang="el-GR" sz="2400" b="1" dirty="0" smtClean="0">
                <a:solidFill>
                  <a:schemeClr val="tx1"/>
                </a:solidFill>
              </a:rPr>
              <a:t> </a:t>
            </a:r>
            <a:r>
              <a:rPr lang="el-GR" sz="2400" b="1" dirty="0" err="1" smtClean="0">
                <a:solidFill>
                  <a:schemeClr val="tx1"/>
                </a:solidFill>
              </a:rPr>
              <a:t>ἔφασαν</a:t>
            </a:r>
            <a:r>
              <a:rPr lang="el-GR" sz="2400" b="1" dirty="0" smtClean="0">
                <a:solidFill>
                  <a:schemeClr val="tx1"/>
                </a:solidFill>
              </a:rPr>
              <a:t>   </a:t>
            </a:r>
            <a:r>
              <a:rPr lang="el-GR" sz="2400" b="1" dirty="0" err="1" smtClean="0">
                <a:solidFill>
                  <a:schemeClr val="tx1"/>
                </a:solidFill>
              </a:rPr>
              <a:t>ἀποκοτταβίσαντα</a:t>
            </a:r>
            <a:r>
              <a:rPr lang="el-GR" sz="2400" b="1" dirty="0" smtClean="0">
                <a:solidFill>
                  <a:schemeClr val="tx1"/>
                </a:solidFill>
              </a:rPr>
              <a:t> </a:t>
            </a:r>
            <a:r>
              <a:rPr lang="el-GR" sz="2400" b="1" dirty="0" err="1" smtClean="0">
                <a:solidFill>
                  <a:schemeClr val="tx1"/>
                </a:solidFill>
              </a:rPr>
              <a:t>εἰπεῖν</a:t>
            </a:r>
            <a:r>
              <a:rPr lang="el-GR" sz="2400" b="1" dirty="0" smtClean="0">
                <a:solidFill>
                  <a:schemeClr val="tx1"/>
                </a:solidFill>
              </a:rPr>
              <a:t>   </a:t>
            </a:r>
            <a:r>
              <a:rPr lang="el-GR" sz="2400" b="1" dirty="0" err="1" smtClean="0">
                <a:solidFill>
                  <a:schemeClr val="tx1"/>
                </a:solidFill>
              </a:rPr>
              <a:t>αὐτόν</a:t>
            </a:r>
            <a:r>
              <a:rPr lang="el-GR" sz="2400" b="1" dirty="0" smtClean="0">
                <a:solidFill>
                  <a:schemeClr val="tx1"/>
                </a:solidFill>
              </a:rPr>
              <a:t>· </a:t>
            </a:r>
            <a:r>
              <a:rPr lang="el-GR" sz="2400" b="1" dirty="0" err="1" smtClean="0">
                <a:solidFill>
                  <a:schemeClr val="tx1"/>
                </a:solidFill>
              </a:rPr>
              <a:t>Κριτίᾳ</a:t>
            </a:r>
            <a:r>
              <a:rPr lang="el-GR" sz="2400" b="1" dirty="0" smtClean="0">
                <a:solidFill>
                  <a:schemeClr val="tx1"/>
                </a:solidFill>
              </a:rPr>
              <a:t> </a:t>
            </a:r>
            <a:r>
              <a:rPr lang="el-GR" sz="2400" b="1" dirty="0" err="1" smtClean="0">
                <a:solidFill>
                  <a:schemeClr val="tx1"/>
                </a:solidFill>
              </a:rPr>
              <a:t>τοῦτ</a:t>
            </a:r>
            <a:r>
              <a:rPr lang="el-GR" sz="2400" b="1" dirty="0" smtClean="0">
                <a:solidFill>
                  <a:schemeClr val="tx1"/>
                </a:solidFill>
              </a:rPr>
              <a:t>’ </a:t>
            </a:r>
            <a:r>
              <a:rPr lang="el-GR" sz="2400" b="1" dirty="0" err="1" smtClean="0">
                <a:solidFill>
                  <a:schemeClr val="tx1"/>
                </a:solidFill>
              </a:rPr>
              <a:t>ἔστω</a:t>
            </a:r>
            <a:r>
              <a:rPr lang="el-GR" sz="2400" b="1" dirty="0" smtClean="0">
                <a:solidFill>
                  <a:schemeClr val="tx1"/>
                </a:solidFill>
              </a:rPr>
              <a:t> </a:t>
            </a:r>
            <a:r>
              <a:rPr lang="el-GR" sz="2400" b="1" dirty="0" err="1" smtClean="0">
                <a:solidFill>
                  <a:schemeClr val="tx1"/>
                </a:solidFill>
              </a:rPr>
              <a:t>τῷ</a:t>
            </a:r>
            <a:r>
              <a:rPr lang="el-GR" sz="2400" b="1" dirty="0" smtClean="0">
                <a:solidFill>
                  <a:schemeClr val="tx1"/>
                </a:solidFill>
              </a:rPr>
              <a:t> </a:t>
            </a:r>
            <a:r>
              <a:rPr lang="el-GR" sz="2400" b="1" dirty="0" err="1" smtClean="0">
                <a:solidFill>
                  <a:schemeClr val="tx1"/>
                </a:solidFill>
              </a:rPr>
              <a:t>καλῷ</a:t>
            </a:r>
            <a:r>
              <a:rPr lang="el-GR" sz="2400" b="1" dirty="0" smtClean="0">
                <a:solidFill>
                  <a:schemeClr val="tx1"/>
                </a:solidFill>
              </a:rPr>
              <a:t>. </a:t>
            </a:r>
            <a:r>
              <a:rPr lang="el-GR" sz="2400" b="1" dirty="0" err="1" smtClean="0">
                <a:solidFill>
                  <a:schemeClr val="tx1"/>
                </a:solidFill>
              </a:rPr>
              <a:t>καὶ</a:t>
            </a:r>
            <a:r>
              <a:rPr lang="el-GR" sz="2400" b="1" dirty="0" smtClean="0">
                <a:solidFill>
                  <a:schemeClr val="tx1"/>
                </a:solidFill>
              </a:rPr>
              <a:t> </a:t>
            </a:r>
            <a:r>
              <a:rPr lang="el-GR" sz="2400" b="1" dirty="0" err="1" smtClean="0">
                <a:solidFill>
                  <a:schemeClr val="tx1"/>
                </a:solidFill>
              </a:rPr>
              <a:t>τοῦτο</a:t>
            </a:r>
            <a:r>
              <a:rPr lang="el-GR" sz="2400" b="1" dirty="0" smtClean="0">
                <a:solidFill>
                  <a:schemeClr val="tx1"/>
                </a:solidFill>
              </a:rPr>
              <a:t> </a:t>
            </a:r>
            <a:r>
              <a:rPr lang="el-GR" sz="2400" b="1" dirty="0" err="1" smtClean="0">
                <a:solidFill>
                  <a:schemeClr val="tx1"/>
                </a:solidFill>
              </a:rPr>
              <a:t>μὲν</a:t>
            </a:r>
            <a:r>
              <a:rPr lang="el-GR" sz="2400" b="1" dirty="0" smtClean="0">
                <a:solidFill>
                  <a:schemeClr val="tx1"/>
                </a:solidFill>
              </a:rPr>
              <a:t> </a:t>
            </a:r>
            <a:r>
              <a:rPr lang="el-GR" sz="2400" b="1" dirty="0" err="1" smtClean="0">
                <a:solidFill>
                  <a:schemeClr val="tx1"/>
                </a:solidFill>
              </a:rPr>
              <a:t>οὐκ</a:t>
            </a:r>
            <a:r>
              <a:rPr lang="el-GR" sz="2400" b="1" dirty="0" smtClean="0">
                <a:solidFill>
                  <a:schemeClr val="tx1"/>
                </a:solidFill>
              </a:rPr>
              <a:t> </a:t>
            </a:r>
            <a:r>
              <a:rPr lang="el-GR" sz="2400" b="1" dirty="0" err="1" smtClean="0">
                <a:solidFill>
                  <a:schemeClr val="tx1"/>
                </a:solidFill>
              </a:rPr>
              <a:t>ἀγνοῶ</a:t>
            </a:r>
            <a:r>
              <a:rPr lang="el-GR" sz="2400" b="1" dirty="0" smtClean="0">
                <a:solidFill>
                  <a:schemeClr val="tx1"/>
                </a:solidFill>
              </a:rPr>
              <a:t>, </a:t>
            </a:r>
            <a:r>
              <a:rPr lang="el-GR" sz="2400" b="1" dirty="0" err="1" smtClean="0">
                <a:solidFill>
                  <a:schemeClr val="tx1"/>
                </a:solidFill>
              </a:rPr>
              <a:t>ὅτι</a:t>
            </a:r>
            <a:r>
              <a:rPr lang="el-GR" sz="2400" b="1" dirty="0" smtClean="0">
                <a:solidFill>
                  <a:schemeClr val="tx1"/>
                </a:solidFill>
              </a:rPr>
              <a:t> </a:t>
            </a:r>
            <a:r>
              <a:rPr lang="el-GR" sz="2400" b="1" dirty="0" err="1" smtClean="0">
                <a:solidFill>
                  <a:schemeClr val="tx1"/>
                </a:solidFill>
              </a:rPr>
              <a:t>ταῦτα</a:t>
            </a:r>
            <a:r>
              <a:rPr lang="el-GR" sz="2400" b="1" dirty="0" smtClean="0">
                <a:solidFill>
                  <a:schemeClr val="tx1"/>
                </a:solidFill>
              </a:rPr>
              <a:t> </a:t>
            </a:r>
            <a:r>
              <a:rPr lang="el-GR" sz="2400" b="1" dirty="0" err="1" smtClean="0">
                <a:solidFill>
                  <a:schemeClr val="tx1"/>
                </a:solidFill>
              </a:rPr>
              <a:t>ἀποφθέγματα</a:t>
            </a:r>
            <a:r>
              <a:rPr lang="el-GR" sz="2400" b="1" dirty="0" smtClean="0">
                <a:solidFill>
                  <a:schemeClr val="tx1"/>
                </a:solidFill>
              </a:rPr>
              <a:t> </a:t>
            </a:r>
            <a:r>
              <a:rPr lang="el-GR" sz="2400" b="1" dirty="0" err="1" smtClean="0">
                <a:solidFill>
                  <a:schemeClr val="tx1"/>
                </a:solidFill>
              </a:rPr>
              <a:t>οὐκ</a:t>
            </a:r>
            <a:r>
              <a:rPr lang="el-GR" sz="2400" b="1" dirty="0" smtClean="0">
                <a:solidFill>
                  <a:schemeClr val="tx1"/>
                </a:solidFill>
              </a:rPr>
              <a:t> </a:t>
            </a:r>
            <a:r>
              <a:rPr lang="el-GR" sz="2400" b="1" dirty="0" err="1" smtClean="0">
                <a:solidFill>
                  <a:schemeClr val="tx1"/>
                </a:solidFill>
              </a:rPr>
              <a:t>ἀξιόλογα</a:t>
            </a:r>
            <a:r>
              <a:rPr lang="el-GR" sz="2400" b="1" dirty="0" smtClean="0">
                <a:solidFill>
                  <a:schemeClr val="tx1"/>
                </a:solidFill>
              </a:rPr>
              <a:t>,  </a:t>
            </a:r>
            <a:r>
              <a:rPr lang="el-GR" sz="2400" b="1" dirty="0" err="1" smtClean="0">
                <a:solidFill>
                  <a:schemeClr val="tx1"/>
                </a:solidFill>
              </a:rPr>
              <a:t>ἐκεῖνο</a:t>
            </a:r>
            <a:r>
              <a:rPr lang="el-GR" sz="2400" b="1" dirty="0" smtClean="0">
                <a:solidFill>
                  <a:schemeClr val="tx1"/>
                </a:solidFill>
              </a:rPr>
              <a:t> </a:t>
            </a:r>
            <a:r>
              <a:rPr lang="el-GR" sz="2400" b="1" dirty="0" err="1" smtClean="0">
                <a:solidFill>
                  <a:schemeClr val="tx1"/>
                </a:solidFill>
              </a:rPr>
              <a:t>δὲ</a:t>
            </a:r>
            <a:r>
              <a:rPr lang="el-GR" sz="2400" b="1" dirty="0" smtClean="0">
                <a:solidFill>
                  <a:schemeClr val="tx1"/>
                </a:solidFill>
              </a:rPr>
              <a:t> </a:t>
            </a:r>
            <a:r>
              <a:rPr lang="el-GR" sz="2400" b="1" dirty="0" err="1" smtClean="0">
                <a:solidFill>
                  <a:schemeClr val="tx1"/>
                </a:solidFill>
              </a:rPr>
              <a:t>κρίνω</a:t>
            </a:r>
            <a:r>
              <a:rPr lang="el-GR" sz="2400" b="1" dirty="0" smtClean="0">
                <a:solidFill>
                  <a:schemeClr val="tx1"/>
                </a:solidFill>
              </a:rPr>
              <a:t> </a:t>
            </a:r>
            <a:r>
              <a:rPr lang="el-GR" sz="2400" b="1" dirty="0" err="1" smtClean="0">
                <a:solidFill>
                  <a:schemeClr val="tx1"/>
                </a:solidFill>
              </a:rPr>
              <a:t>τοῦ</a:t>
            </a:r>
            <a:r>
              <a:rPr lang="el-GR" sz="2400" b="1" dirty="0" smtClean="0">
                <a:solidFill>
                  <a:schemeClr val="tx1"/>
                </a:solidFill>
              </a:rPr>
              <a:t> </a:t>
            </a:r>
            <a:r>
              <a:rPr lang="el-GR" sz="2400" b="1" dirty="0" err="1" smtClean="0">
                <a:solidFill>
                  <a:schemeClr val="tx1"/>
                </a:solidFill>
              </a:rPr>
              <a:t>ἀνδρὸς</a:t>
            </a:r>
            <a:r>
              <a:rPr lang="el-GR" sz="2400" b="1" dirty="0" smtClean="0">
                <a:solidFill>
                  <a:schemeClr val="tx1"/>
                </a:solidFill>
              </a:rPr>
              <a:t> </a:t>
            </a:r>
            <a:r>
              <a:rPr lang="el-GR" sz="2400" b="1" dirty="0" err="1" smtClean="0">
                <a:solidFill>
                  <a:schemeClr val="tx1"/>
                </a:solidFill>
              </a:rPr>
              <a:t>ἀγαστόν</a:t>
            </a:r>
            <a:r>
              <a:rPr lang="el-GR" sz="2400" b="1" dirty="0" smtClean="0">
                <a:solidFill>
                  <a:schemeClr val="tx1"/>
                </a:solidFill>
              </a:rPr>
              <a:t>,    </a:t>
            </a:r>
            <a:r>
              <a:rPr lang="el-GR" sz="2400" b="1" dirty="0" err="1" smtClean="0">
                <a:solidFill>
                  <a:schemeClr val="tx1"/>
                </a:solidFill>
              </a:rPr>
              <a:t>τὸ</a:t>
            </a:r>
            <a:r>
              <a:rPr lang="el-GR" sz="2400" b="1" dirty="0" smtClean="0">
                <a:solidFill>
                  <a:schemeClr val="tx1"/>
                </a:solidFill>
              </a:rPr>
              <a:t> </a:t>
            </a:r>
            <a:r>
              <a:rPr lang="el-GR" sz="2400" b="1" dirty="0" err="1" smtClean="0">
                <a:solidFill>
                  <a:schemeClr val="tx1"/>
                </a:solidFill>
              </a:rPr>
              <a:t>τοῦ</a:t>
            </a:r>
            <a:r>
              <a:rPr lang="el-GR" sz="2400" b="1" dirty="0" smtClean="0">
                <a:solidFill>
                  <a:schemeClr val="tx1"/>
                </a:solidFill>
              </a:rPr>
              <a:t> </a:t>
            </a:r>
            <a:r>
              <a:rPr lang="el-GR" sz="2400" b="1" dirty="0" err="1" smtClean="0">
                <a:solidFill>
                  <a:schemeClr val="tx1"/>
                </a:solidFill>
              </a:rPr>
              <a:t>θανάτου</a:t>
            </a:r>
            <a:r>
              <a:rPr lang="el-GR" sz="2400" b="1" dirty="0" smtClean="0">
                <a:solidFill>
                  <a:schemeClr val="tx1"/>
                </a:solidFill>
              </a:rPr>
              <a:t> </a:t>
            </a:r>
            <a:r>
              <a:rPr lang="el-GR" sz="2400" b="1" dirty="0" err="1" smtClean="0">
                <a:solidFill>
                  <a:schemeClr val="tx1"/>
                </a:solidFill>
              </a:rPr>
              <a:t>παρεστηκότος</a:t>
            </a:r>
            <a:r>
              <a:rPr lang="el-GR" sz="2400" b="1" dirty="0" smtClean="0">
                <a:solidFill>
                  <a:schemeClr val="tx1"/>
                </a:solidFill>
              </a:rPr>
              <a:t>  </a:t>
            </a:r>
            <a:r>
              <a:rPr lang="el-GR" sz="2400" b="1" dirty="0" err="1" smtClean="0">
                <a:solidFill>
                  <a:schemeClr val="tx1"/>
                </a:solidFill>
              </a:rPr>
              <a:t>μήτε</a:t>
            </a:r>
            <a:r>
              <a:rPr lang="el-GR" sz="2400" b="1" dirty="0" smtClean="0">
                <a:solidFill>
                  <a:schemeClr val="tx1"/>
                </a:solidFill>
              </a:rPr>
              <a:t> </a:t>
            </a:r>
            <a:r>
              <a:rPr lang="el-GR" sz="2400" b="1" dirty="0" err="1" smtClean="0">
                <a:solidFill>
                  <a:schemeClr val="tx1"/>
                </a:solidFill>
              </a:rPr>
              <a:t>τὸ</a:t>
            </a:r>
            <a:r>
              <a:rPr lang="el-GR" sz="2400" b="1" dirty="0" smtClean="0">
                <a:solidFill>
                  <a:schemeClr val="tx1"/>
                </a:solidFill>
              </a:rPr>
              <a:t> </a:t>
            </a:r>
            <a:r>
              <a:rPr lang="el-GR" sz="2400" b="1" dirty="0" err="1" smtClean="0">
                <a:solidFill>
                  <a:schemeClr val="tx1"/>
                </a:solidFill>
              </a:rPr>
              <a:t>φρόνιμον</a:t>
            </a:r>
            <a:r>
              <a:rPr lang="el-GR" sz="2400" b="1" dirty="0" smtClean="0">
                <a:solidFill>
                  <a:schemeClr val="tx1"/>
                </a:solidFill>
              </a:rPr>
              <a:t> </a:t>
            </a:r>
            <a:r>
              <a:rPr lang="el-GR" sz="2400" b="1" dirty="0" err="1" smtClean="0">
                <a:solidFill>
                  <a:schemeClr val="tx1"/>
                </a:solidFill>
              </a:rPr>
              <a:t>μήτε</a:t>
            </a:r>
            <a:r>
              <a:rPr lang="el-GR" sz="2400" b="1" dirty="0" smtClean="0">
                <a:solidFill>
                  <a:schemeClr val="tx1"/>
                </a:solidFill>
              </a:rPr>
              <a:t> </a:t>
            </a:r>
            <a:r>
              <a:rPr lang="el-GR" sz="2400" b="1" dirty="0" err="1" smtClean="0">
                <a:solidFill>
                  <a:schemeClr val="tx1"/>
                </a:solidFill>
              </a:rPr>
              <a:t>τὸ</a:t>
            </a:r>
            <a:r>
              <a:rPr lang="el-GR" sz="2400" b="1" dirty="0" smtClean="0">
                <a:solidFill>
                  <a:schemeClr val="tx1"/>
                </a:solidFill>
              </a:rPr>
              <a:t> </a:t>
            </a:r>
            <a:r>
              <a:rPr lang="el-GR" sz="2400" b="1" dirty="0" err="1" smtClean="0">
                <a:solidFill>
                  <a:schemeClr val="tx1"/>
                </a:solidFill>
              </a:rPr>
              <a:t>παιγνιῶδες</a:t>
            </a:r>
            <a:r>
              <a:rPr lang="el-GR" sz="2400" b="1" dirty="0" smtClean="0">
                <a:solidFill>
                  <a:schemeClr val="tx1"/>
                </a:solidFill>
              </a:rPr>
              <a:t> </a:t>
            </a:r>
            <a:r>
              <a:rPr lang="el-GR" sz="2400" b="1" dirty="0" err="1" smtClean="0">
                <a:solidFill>
                  <a:schemeClr val="tx1"/>
                </a:solidFill>
              </a:rPr>
              <a:t>ἀπολιπεῖν</a:t>
            </a:r>
            <a:r>
              <a:rPr lang="el-GR" sz="2400" b="1" dirty="0" smtClean="0">
                <a:solidFill>
                  <a:schemeClr val="tx1"/>
                </a:solidFill>
              </a:rPr>
              <a:t> </a:t>
            </a:r>
            <a:r>
              <a:rPr lang="el-GR" sz="2400" b="1" dirty="0" err="1" smtClean="0">
                <a:solidFill>
                  <a:schemeClr val="tx1"/>
                </a:solidFill>
              </a:rPr>
              <a:t>ἐκ</a:t>
            </a:r>
            <a:r>
              <a:rPr lang="el-GR" sz="2400" b="1" dirty="0" smtClean="0">
                <a:solidFill>
                  <a:schemeClr val="tx1"/>
                </a:solidFill>
              </a:rPr>
              <a:t> </a:t>
            </a:r>
            <a:r>
              <a:rPr lang="el-GR" sz="2400" b="1" dirty="0" err="1" smtClean="0">
                <a:solidFill>
                  <a:schemeClr val="tx1"/>
                </a:solidFill>
              </a:rPr>
              <a:t>τῆς</a:t>
            </a:r>
            <a:r>
              <a:rPr lang="el-GR" sz="2400" b="1" dirty="0" smtClean="0">
                <a:solidFill>
                  <a:schemeClr val="tx1"/>
                </a:solidFill>
              </a:rPr>
              <a:t> </a:t>
            </a:r>
            <a:r>
              <a:rPr lang="el-GR" sz="2400" b="1" dirty="0" err="1" smtClean="0">
                <a:solidFill>
                  <a:schemeClr val="tx1"/>
                </a:solidFill>
              </a:rPr>
              <a:t>ψυχῆς</a:t>
            </a:r>
            <a:r>
              <a:rPr lang="el-GR" sz="2400" b="1" dirty="0" smtClean="0">
                <a:solidFill>
                  <a:schemeClr val="tx1"/>
                </a:solidFill>
              </a:rPr>
              <a:t>. </a:t>
            </a:r>
          </a:p>
          <a:p>
            <a:pPr algn="l"/>
            <a:endParaRPr lang="el-GR" sz="2400" b="1" dirty="0" smtClean="0">
              <a:solidFill>
                <a:schemeClr val="tx1"/>
              </a:solidFill>
            </a:endParaRPr>
          </a:p>
          <a:p>
            <a:pPr algn="just"/>
            <a:r>
              <a:rPr lang="el-GR" sz="2400" b="1" dirty="0" smtClean="0">
                <a:solidFill>
                  <a:srgbClr val="C00000"/>
                </a:solidFill>
              </a:rPr>
              <a:t>Μετάφραση</a:t>
            </a:r>
          </a:p>
          <a:p>
            <a:pPr algn="just"/>
            <a:r>
              <a:rPr lang="el-GR" sz="2400" b="1" dirty="0" smtClean="0">
                <a:solidFill>
                  <a:schemeClr val="tx1"/>
                </a:solidFill>
              </a:rPr>
              <a:t>Αυτοί, λοιπόν μετέφεραν τον άνδρα   μέσα από την αγορά, ενώ αυτός φανέρωνε                                                       με πολύ δυνατή φωνή όσα πάθαινε. Λέγεται  ακόμη ένας λόγος και αυτός  δικός του. Όταν του είπε ο Σάτυρος ότι θα θρηνήσει γοερά, αν δε σωπάσει, ρώτησε: «Και αν  σωπάσω,  είπε, άραγε δε θα κλάψω πικρά»; Και  όταν λοιπόν έπινε το κώνειο                                γιατί εξαναγκαζόταν να πεθάνει,  έλεγαν ότι όσο απέμεινε αφού το έριξε σταγόνα                                                   </a:t>
            </a:r>
            <a:r>
              <a:rPr lang="el-GR" sz="2400" b="1" dirty="0" err="1" smtClean="0">
                <a:solidFill>
                  <a:schemeClr val="tx1"/>
                </a:solidFill>
              </a:rPr>
              <a:t>σταγόνα</a:t>
            </a:r>
            <a:r>
              <a:rPr lang="el-GR" sz="2400" b="1" dirty="0" smtClean="0">
                <a:solidFill>
                  <a:schemeClr val="tx1"/>
                </a:solidFill>
              </a:rPr>
              <a:t>  είπε «Στην υγεία του όμορφου Κριτία αυτό ας είναι».  Και δεν αγνοώ βέβαια αυτό,  ότι τα αποφθέγματα αυτά δεν ήταν αξιόλογα, θεωρώ όμως </a:t>
            </a:r>
            <a:r>
              <a:rPr lang="el-GR" sz="2400" b="1" dirty="0" err="1" smtClean="0">
                <a:solidFill>
                  <a:schemeClr val="tx1"/>
                </a:solidFill>
              </a:rPr>
              <a:t>αξιο</a:t>
            </a:r>
            <a:r>
              <a:rPr lang="el-GR" sz="2400" b="1" dirty="0" smtClean="0">
                <a:solidFill>
                  <a:schemeClr val="tx1"/>
                </a:solidFill>
              </a:rPr>
              <a:t>-</a:t>
            </a:r>
            <a:r>
              <a:rPr lang="el-GR" sz="2400" b="1" dirty="0" err="1" smtClean="0">
                <a:solidFill>
                  <a:schemeClr val="tx1"/>
                </a:solidFill>
              </a:rPr>
              <a:t>θαύμαστο</a:t>
            </a:r>
            <a:r>
              <a:rPr lang="el-GR" sz="2400" b="1" dirty="0" smtClean="0">
                <a:solidFill>
                  <a:schemeClr val="tx1"/>
                </a:solidFill>
              </a:rPr>
              <a:t> εκείνο το στοιχείο του άντρα, ότι δηλαδή αν και βρισκόταν κοντά στο θάνατο  ούτε η αυτοκυριαρχία  ούτε το χιούμορ [η διάθεση για αστεία]   έλειψαν από την ψυχή  του.</a:t>
            </a:r>
          </a:p>
          <a:p>
            <a:pPr algn="just"/>
            <a:endParaRPr lang="el-GR" sz="2000" dirty="0" smtClean="0"/>
          </a:p>
          <a:p>
            <a:pPr algn="just"/>
            <a:r>
              <a:rPr lang="el-GR" sz="2000" dirty="0" smtClean="0"/>
              <a:t> </a:t>
            </a:r>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40000"/>
              <a:lumOff val="6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a:t>
            </a:r>
            <a:r>
              <a:rPr lang="el-GR" sz="2400" b="1" dirty="0" err="1" smtClean="0">
                <a:solidFill>
                  <a:srgbClr val="C00000"/>
                </a:solidFill>
              </a:rPr>
              <a:t>κεφ</a:t>
            </a:r>
            <a:r>
              <a:rPr lang="el-GR" sz="2400" b="1" dirty="0" smtClean="0">
                <a:solidFill>
                  <a:srgbClr val="C00000"/>
                </a:solidFill>
              </a:rPr>
              <a:t> </a:t>
            </a:r>
            <a:r>
              <a:rPr lang="el-GR" sz="2400" b="1" dirty="0">
                <a:solidFill>
                  <a:srgbClr val="C00000"/>
                </a:solidFill>
              </a:rPr>
              <a:t>3, </a:t>
            </a:r>
            <a:r>
              <a:rPr lang="el-GR" sz="2400" b="1" dirty="0" smtClean="0">
                <a:solidFill>
                  <a:srgbClr val="C00000"/>
                </a:solidFill>
              </a:rPr>
              <a:t>παρ.50-56 Η δίκη του Θηραμένη </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a:bodyPr>
          <a:lstStyle/>
          <a:p>
            <a:pPr marL="0" lvl="3"/>
            <a:r>
              <a:rPr lang="el-GR" b="1" dirty="0" smtClean="0">
                <a:solidFill>
                  <a:srgbClr val="C00000"/>
                </a:solidFill>
              </a:rPr>
              <a:t> Διδακτικοί στόχοι</a:t>
            </a:r>
            <a:endParaRPr lang="el-GR" b="1" dirty="0" smtClean="0">
              <a:solidFill>
                <a:schemeClr val="tx1"/>
              </a:solidFill>
            </a:endParaRPr>
          </a:p>
          <a:p>
            <a:pPr marL="0" lvl="3" algn="just">
              <a:buFont typeface="Arial" pitchFamily="34" charset="0"/>
              <a:buChar char="•"/>
            </a:pPr>
            <a:endParaRPr lang="el-GR" b="1" dirty="0" smtClean="0">
              <a:solidFill>
                <a:schemeClr val="tx1"/>
              </a:solidFill>
            </a:endParaRPr>
          </a:p>
          <a:p>
            <a:pPr marL="0" lvl="3" algn="just">
              <a:buFont typeface="Arial" pitchFamily="34" charset="0"/>
              <a:buChar char="•"/>
            </a:pPr>
            <a:r>
              <a:rPr lang="el-GR" b="1" dirty="0" smtClean="0">
                <a:solidFill>
                  <a:srgbClr val="002060"/>
                </a:solidFill>
              </a:rPr>
              <a:t>Να κατανοήσουμε τις συνέπειες από την κατάλυση της δημοκρατίας και της δικαιοσύνης.</a:t>
            </a:r>
          </a:p>
          <a:p>
            <a:pPr marL="0" lvl="3" algn="just">
              <a:buFont typeface="Arial" pitchFamily="34" charset="0"/>
              <a:buChar char="•"/>
            </a:pPr>
            <a:r>
              <a:rPr lang="el-GR" b="1" dirty="0" smtClean="0">
                <a:solidFill>
                  <a:srgbClr val="002060"/>
                </a:solidFill>
              </a:rPr>
              <a:t>Να  </a:t>
            </a:r>
            <a:r>
              <a:rPr lang="el-GR" b="1" dirty="0">
                <a:solidFill>
                  <a:srgbClr val="002060"/>
                </a:solidFill>
              </a:rPr>
              <a:t>αντιληφθούμε την πολιτική σκοπιμότητα των πράξεων που περιγράφονται στο κείμενο</a:t>
            </a:r>
            <a:r>
              <a:rPr lang="el-GR" b="1" dirty="0" smtClean="0">
                <a:solidFill>
                  <a:srgbClr val="002060"/>
                </a:solidFill>
              </a:rPr>
              <a:t>.</a:t>
            </a:r>
          </a:p>
          <a:p>
            <a:pPr marL="0" lvl="3" algn="just">
              <a:buFont typeface="Arial" pitchFamily="34" charset="0"/>
              <a:buChar char="•"/>
            </a:pPr>
            <a:r>
              <a:rPr lang="el-GR" b="1" dirty="0">
                <a:solidFill>
                  <a:srgbClr val="002060"/>
                </a:solidFill>
              </a:rPr>
              <a:t>Να διακρίνουμε τους θεσμικούς από τους παρακρατικούς </a:t>
            </a:r>
            <a:r>
              <a:rPr lang="el-GR" b="1" dirty="0" smtClean="0">
                <a:solidFill>
                  <a:srgbClr val="002060"/>
                </a:solidFill>
              </a:rPr>
              <a:t>μηχανισμούς</a:t>
            </a:r>
          </a:p>
          <a:p>
            <a:pPr marL="0" lvl="3" algn="just">
              <a:buFont typeface="Arial" pitchFamily="34" charset="0"/>
              <a:buChar char="•"/>
            </a:pPr>
            <a:r>
              <a:rPr lang="el-GR" b="1" dirty="0" smtClean="0">
                <a:solidFill>
                  <a:srgbClr val="002060"/>
                </a:solidFill>
              </a:rPr>
              <a:t>Να </a:t>
            </a:r>
            <a:r>
              <a:rPr lang="el-GR" b="1" dirty="0">
                <a:solidFill>
                  <a:srgbClr val="002060"/>
                </a:solidFill>
              </a:rPr>
              <a:t>κατανοήσουμε ότι στα τυραννικά καθεστώτα δεν υπάρχει κυριαρχία νόμου και ότι </a:t>
            </a:r>
            <a:r>
              <a:rPr lang="el-GR" b="1" dirty="0" smtClean="0">
                <a:solidFill>
                  <a:srgbClr val="002060"/>
                </a:solidFill>
              </a:rPr>
              <a:t>κινδυνεύουν </a:t>
            </a:r>
            <a:r>
              <a:rPr lang="el-GR" b="1" dirty="0">
                <a:solidFill>
                  <a:srgbClr val="002060"/>
                </a:solidFill>
              </a:rPr>
              <a:t>και οι ίδιοι οι υποστηρικτές του καθεστώτος</a:t>
            </a:r>
            <a:r>
              <a:rPr lang="el-GR" b="1" dirty="0" smtClean="0">
                <a:solidFill>
                  <a:srgbClr val="002060"/>
                </a:solidFill>
              </a:rPr>
              <a:t>.</a:t>
            </a:r>
            <a:r>
              <a:rPr lang="el-GR" b="1" dirty="0">
                <a:solidFill>
                  <a:srgbClr val="002060"/>
                </a:solidFill>
              </a:rPr>
              <a:t> </a:t>
            </a:r>
          </a:p>
          <a:p>
            <a:pPr marL="0" lvl="3" algn="just">
              <a:buFont typeface="Arial" pitchFamily="34" charset="0"/>
              <a:buChar char="•"/>
            </a:pPr>
            <a:r>
              <a:rPr lang="el-GR" b="1" dirty="0" smtClean="0">
                <a:solidFill>
                  <a:srgbClr val="002060"/>
                </a:solidFill>
              </a:rPr>
              <a:t>Να </a:t>
            </a:r>
            <a:r>
              <a:rPr lang="el-GR" b="1" dirty="0">
                <a:solidFill>
                  <a:srgbClr val="002060"/>
                </a:solidFill>
              </a:rPr>
              <a:t>κατανοήσουμε κάτω από συνθήκες ανελευθερίας  και ανομίας το καθεστώς σκληραίνει όλο και περισσότερο με αποτέλεσμα να  αναπτύσσεται όλο και περισσότερο η αντίδραση και ότι το καθεστώς αναγκάζεται να στηρίζεται σε ύποπτα </a:t>
            </a:r>
            <a:r>
              <a:rPr lang="el-GR" b="1" dirty="0" smtClean="0">
                <a:solidFill>
                  <a:srgbClr val="002060"/>
                </a:solidFill>
              </a:rPr>
              <a:t>στοιχεία.</a:t>
            </a:r>
          </a:p>
          <a:p>
            <a:pPr marL="0" lvl="3" algn="just">
              <a:buFont typeface="Arial" pitchFamily="34" charset="0"/>
              <a:buChar char="•"/>
            </a:pPr>
            <a:r>
              <a:rPr lang="el-GR" b="1" dirty="0" smtClean="0">
                <a:solidFill>
                  <a:srgbClr val="002060"/>
                </a:solidFill>
              </a:rPr>
              <a:t>Να </a:t>
            </a:r>
            <a:r>
              <a:rPr lang="el-GR" b="1" dirty="0">
                <a:solidFill>
                  <a:srgbClr val="002060"/>
                </a:solidFill>
              </a:rPr>
              <a:t>αντιληφθούμε ότι σε τυραννικά καθεστώτα κάθε ιδέα ανώτερης αξίας και αρχών </a:t>
            </a:r>
            <a:r>
              <a:rPr lang="el-GR" b="1" dirty="0" smtClean="0">
                <a:solidFill>
                  <a:srgbClr val="002060"/>
                </a:solidFill>
              </a:rPr>
              <a:t>καταρρέει</a:t>
            </a:r>
            <a:r>
              <a:rPr lang="el-GR" b="1" dirty="0">
                <a:solidFill>
                  <a:srgbClr val="002060"/>
                </a:solidFill>
              </a:rPr>
              <a:t>.</a:t>
            </a:r>
          </a:p>
          <a:p>
            <a:pPr marL="0" lvl="3" algn="just">
              <a:buFont typeface="Arial" pitchFamily="34" charset="0"/>
              <a:buChar char="•"/>
            </a:pPr>
            <a:endParaRPr lang="el-GR" b="1" dirty="0">
              <a:solidFill>
                <a:srgbClr val="002060"/>
              </a:solidFill>
            </a:endParaRPr>
          </a:p>
          <a:p>
            <a:pPr marL="0" lvl="3" algn="just">
              <a:buFont typeface="Arial" pitchFamily="34" charset="0"/>
              <a:buChar char="•"/>
            </a:pPr>
            <a:endParaRPr lang="el-GR" sz="2400" b="1" dirty="0">
              <a:solidFill>
                <a:schemeClr val="tx1"/>
              </a:solidFill>
            </a:endParaRPr>
          </a:p>
          <a:p>
            <a:pPr lvl="0" algn="just">
              <a:buFont typeface="Arial" pitchFamily="34" charset="0"/>
              <a:buChar char="•"/>
            </a:pPr>
            <a:endParaRPr lang="el-GR" dirty="0" smtClean="0"/>
          </a:p>
          <a:p>
            <a:pPr lvl="0" algn="just"/>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a:bodyPr>
          <a:lstStyle/>
          <a:p>
            <a:pPr algn="l"/>
            <a:endParaRPr lang="el-GR" sz="2000" b="1" dirty="0" smtClean="0">
              <a:solidFill>
                <a:schemeClr val="tx1"/>
              </a:solidFill>
            </a:endParaRPr>
          </a:p>
          <a:p>
            <a:r>
              <a:rPr lang="el-GR" sz="2000" b="1" dirty="0" smtClean="0">
                <a:solidFill>
                  <a:srgbClr val="002060"/>
                </a:solidFill>
              </a:rPr>
              <a:t>Με την ολοκλήρωση της ενότητας αναμένεται  οι μαθητές/</a:t>
            </a:r>
            <a:r>
              <a:rPr lang="el-GR" sz="2000" b="1" dirty="0" err="1" smtClean="0">
                <a:solidFill>
                  <a:srgbClr val="002060"/>
                </a:solidFill>
              </a:rPr>
              <a:t>τριες</a:t>
            </a:r>
            <a:r>
              <a:rPr lang="el-GR" sz="2000" b="1" dirty="0" smtClean="0">
                <a:solidFill>
                  <a:srgbClr val="002060"/>
                </a:solidFill>
              </a:rPr>
              <a:t>:</a:t>
            </a:r>
          </a:p>
          <a:p>
            <a:endParaRPr lang="el-GR" sz="2000" b="1" dirty="0" smtClean="0">
              <a:solidFill>
                <a:srgbClr val="002060"/>
              </a:solidFill>
            </a:endParaRPr>
          </a:p>
          <a:p>
            <a:pPr algn="l">
              <a:buFont typeface="Wingdings" pitchFamily="2" charset="2"/>
              <a:buChar char="Ø"/>
            </a:pPr>
            <a:r>
              <a:rPr lang="el-GR" sz="2000" b="1" dirty="0" smtClean="0">
                <a:solidFill>
                  <a:srgbClr val="002060"/>
                </a:solidFill>
              </a:rPr>
              <a:t> να αντιλαμβάνονται τη δομή της αφήγησης του Ξενοφώντα</a:t>
            </a:r>
          </a:p>
          <a:p>
            <a:pPr algn="l">
              <a:buFont typeface="Wingdings" pitchFamily="2" charset="2"/>
              <a:buChar char="Ø"/>
            </a:pPr>
            <a:r>
              <a:rPr lang="el-GR" sz="2000" b="1" dirty="0" smtClean="0">
                <a:solidFill>
                  <a:srgbClr val="002060"/>
                </a:solidFill>
              </a:rPr>
              <a:t> να αντιλαμβάνονται την πολιτική σκοπιμότητα των πράξεων που περιγράφει ο Ξενοφώντας</a:t>
            </a:r>
          </a:p>
          <a:p>
            <a:pPr algn="just">
              <a:buFont typeface="Wingdings" pitchFamily="2" charset="2"/>
              <a:buChar char="Ø"/>
            </a:pPr>
            <a:r>
              <a:rPr lang="el-GR" sz="2000" b="1" dirty="0" smtClean="0">
                <a:solidFill>
                  <a:srgbClr val="002060"/>
                </a:solidFill>
              </a:rPr>
              <a:t> να διακρίνουν τους θεσμικούς (βουλή) από τους παρακρατικούς  μηχανισμούς</a:t>
            </a:r>
          </a:p>
          <a:p>
            <a:pPr algn="just">
              <a:buFont typeface="Wingdings" pitchFamily="2" charset="2"/>
              <a:buChar char="Ø"/>
            </a:pPr>
            <a:r>
              <a:rPr lang="el-GR" sz="2000" b="1" dirty="0" smtClean="0">
                <a:solidFill>
                  <a:srgbClr val="002060"/>
                </a:solidFill>
              </a:rPr>
              <a:t>  να αντιλαμβάνονται τις αφηγηματικές τεχνικές,  τρόπους πειθούς, συλλογισμούς:</a:t>
            </a:r>
          </a:p>
          <a:p>
            <a:pPr algn="just"/>
            <a:r>
              <a:rPr lang="el-GR" sz="2000" b="1" dirty="0" smtClean="0">
                <a:solidFill>
                  <a:srgbClr val="002060"/>
                </a:solidFill>
              </a:rPr>
              <a:t>                      α) να διακρίνουν το γεγονός από το σχόλιο</a:t>
            </a:r>
          </a:p>
          <a:p>
            <a:pPr algn="just"/>
            <a:r>
              <a:rPr lang="el-GR" sz="2000" b="1" dirty="0" smtClean="0">
                <a:solidFill>
                  <a:srgbClr val="002060"/>
                </a:solidFill>
              </a:rPr>
              <a:t>                      β) την επίκληση στο συναίσθημα</a:t>
            </a:r>
          </a:p>
          <a:p>
            <a:pPr algn="just"/>
            <a:r>
              <a:rPr lang="el-GR" sz="2000" b="1" dirty="0" smtClean="0">
                <a:solidFill>
                  <a:srgbClr val="002060"/>
                </a:solidFill>
              </a:rPr>
              <a:t>                      γ) τον παραγωγικό και επαγωγικό συλλογισμό</a:t>
            </a:r>
          </a:p>
          <a:p>
            <a:pPr algn="just">
              <a:buFont typeface="Wingdings" pitchFamily="2" charset="2"/>
              <a:buChar char="Ø"/>
            </a:pPr>
            <a:r>
              <a:rPr lang="el-GR" sz="2000" b="1" dirty="0" smtClean="0">
                <a:solidFill>
                  <a:srgbClr val="002060"/>
                </a:solidFill>
              </a:rPr>
              <a:t> να αντιλαμβάνονται  το σημασιολογικό εύρος των λέξεων με δικανική σημασία</a:t>
            </a:r>
          </a:p>
          <a:p>
            <a:pPr algn="just">
              <a:buFont typeface="Wingdings" pitchFamily="2" charset="2"/>
              <a:buChar char="Ø"/>
            </a:pPr>
            <a:r>
              <a:rPr lang="el-GR" sz="2000" b="1" dirty="0" smtClean="0">
                <a:solidFill>
                  <a:srgbClr val="002060"/>
                </a:solidFill>
              </a:rPr>
              <a:t>Να διακρίνουν τις μετοχές(επιθετική, επιρρηματική, κατηγορηματική)</a:t>
            </a:r>
          </a:p>
          <a:p>
            <a:pPr algn="just"/>
            <a:endParaRPr lang="el-GR" sz="2400" b="1" dirty="0" smtClean="0">
              <a:solidFill>
                <a:schemeClr val="tx1"/>
              </a:solidFill>
            </a:endParaRPr>
          </a:p>
          <a:p>
            <a:pPr algn="just"/>
            <a:endParaRPr lang="el-GR" sz="2400" b="1" dirty="0" smtClean="0">
              <a:solidFill>
                <a:schemeClr val="tx1"/>
              </a:solidFill>
            </a:endParaRPr>
          </a:p>
          <a:p>
            <a:pPr algn="l"/>
            <a:endParaRPr lang="el-GR" sz="2400" b="1" dirty="0" smtClean="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40000"/>
              <a:lumOff val="6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a:bodyPr>
          <a:lstStyle/>
          <a:p>
            <a:pPr lvl="0" algn="just"/>
            <a:endParaRPr lang="el-GR" sz="2400" b="1" dirty="0" smtClean="0">
              <a:solidFill>
                <a:srgbClr val="C00000"/>
              </a:solidFill>
            </a:endParaRPr>
          </a:p>
          <a:p>
            <a:pPr lvl="0" algn="just"/>
            <a:endParaRPr lang="el-GR" sz="2400" b="1" dirty="0" smtClean="0">
              <a:solidFill>
                <a:srgbClr val="C00000"/>
              </a:solidFill>
            </a:endParaRPr>
          </a:p>
          <a:p>
            <a:pPr lvl="0" algn="just">
              <a:buFont typeface="Wingdings" pitchFamily="2" charset="2"/>
              <a:buChar char="Ø"/>
            </a:pPr>
            <a:r>
              <a:rPr lang="el-GR" sz="2000" b="1" dirty="0" smtClean="0">
                <a:solidFill>
                  <a:srgbClr val="002060"/>
                </a:solidFill>
              </a:rPr>
              <a:t>     Να διαπιστώσουμε  τρόπους και  μέσα πειθούς: </a:t>
            </a:r>
          </a:p>
          <a:p>
            <a:pPr lvl="0" algn="just"/>
            <a:r>
              <a:rPr lang="el-GR" sz="2000" b="1" dirty="0" smtClean="0">
                <a:solidFill>
                  <a:srgbClr val="002060"/>
                </a:solidFill>
              </a:rPr>
              <a:t>        Επίκληση στο συναίσθημα (σαρκασμός ειρωνεία)</a:t>
            </a:r>
          </a:p>
          <a:p>
            <a:pPr lvl="0" algn="just"/>
            <a:endParaRPr lang="el-GR" sz="2000" b="1" dirty="0" smtClean="0">
              <a:solidFill>
                <a:srgbClr val="002060"/>
              </a:solidFill>
            </a:endParaRPr>
          </a:p>
          <a:p>
            <a:pPr lvl="0" algn="just">
              <a:buFont typeface="Wingdings" pitchFamily="2" charset="2"/>
              <a:buChar char="Ø"/>
            </a:pPr>
            <a:r>
              <a:rPr lang="el-GR" sz="2000" b="1" dirty="0" smtClean="0">
                <a:solidFill>
                  <a:srgbClr val="002060"/>
                </a:solidFill>
              </a:rPr>
              <a:t> Με αφορμή την αφήγηση του Ξενοφώντα να</a:t>
            </a:r>
            <a:r>
              <a:rPr lang="en-US" sz="2000" b="1" dirty="0" smtClean="0">
                <a:solidFill>
                  <a:srgbClr val="002060"/>
                </a:solidFill>
              </a:rPr>
              <a:t> </a:t>
            </a:r>
            <a:r>
              <a:rPr lang="el-GR" sz="2000" b="1" dirty="0" smtClean="0">
                <a:solidFill>
                  <a:srgbClr val="002060"/>
                </a:solidFill>
              </a:rPr>
              <a:t>διαπιστώσουμε </a:t>
            </a:r>
          </a:p>
          <a:p>
            <a:pPr lvl="0" algn="just"/>
            <a:r>
              <a:rPr lang="el-GR" sz="2000" b="1" dirty="0" smtClean="0">
                <a:solidFill>
                  <a:srgbClr val="002060"/>
                </a:solidFill>
              </a:rPr>
              <a:t>                              τις αφηγηματικές τεχνικές Παρεμβολή  σχολίου</a:t>
            </a:r>
          </a:p>
          <a:p>
            <a:pPr lvl="0" algn="just"/>
            <a:endParaRPr lang="el-GR" sz="2000" b="1" dirty="0" smtClean="0">
              <a:solidFill>
                <a:srgbClr val="002060"/>
              </a:solidFill>
            </a:endParaRPr>
          </a:p>
          <a:p>
            <a:pPr lvl="0" algn="just">
              <a:buFont typeface="Wingdings" pitchFamily="2" charset="2"/>
              <a:buChar char="Ø"/>
            </a:pPr>
            <a:r>
              <a:rPr lang="el-GR" sz="2000" b="1" dirty="0" smtClean="0">
                <a:solidFill>
                  <a:srgbClr val="002060"/>
                </a:solidFill>
              </a:rPr>
              <a:t> Εστίαση/ οπτική γωνία</a:t>
            </a:r>
          </a:p>
          <a:p>
            <a:pPr lvl="0" algn="just"/>
            <a:endParaRPr lang="el-GR" sz="2000" b="1" dirty="0" smtClean="0">
              <a:solidFill>
                <a:srgbClr val="002060"/>
              </a:solidFill>
            </a:endParaRPr>
          </a:p>
          <a:p>
            <a:pPr lvl="0" algn="just">
              <a:buFont typeface="Wingdings" pitchFamily="2" charset="2"/>
              <a:buChar char="Ø"/>
            </a:pPr>
            <a:endParaRPr lang="el-GR" sz="2000" b="1" dirty="0">
              <a:solidFill>
                <a:srgbClr val="002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40000"/>
              <a:lumOff val="6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a:bodyPr>
          <a:lstStyle/>
          <a:p>
            <a:pPr algn="just"/>
            <a:r>
              <a:rPr lang="el-GR" sz="2000" b="1" dirty="0" smtClean="0">
                <a:solidFill>
                  <a:schemeClr val="tx1"/>
                </a:solidFill>
              </a:rPr>
              <a:t>[50] </a:t>
            </a:r>
            <a:r>
              <a:rPr lang="el-GR" sz="2000" b="1" dirty="0" err="1" smtClean="0">
                <a:solidFill>
                  <a:schemeClr val="tx1"/>
                </a:solidFill>
              </a:rPr>
              <a:t>Ὡς</a:t>
            </a:r>
            <a:r>
              <a:rPr lang="el-GR" sz="2000" b="1" dirty="0" smtClean="0">
                <a:solidFill>
                  <a:schemeClr val="tx1"/>
                </a:solidFill>
              </a:rPr>
              <a:t> δ’ </a:t>
            </a:r>
            <a:r>
              <a:rPr lang="el-GR" sz="2000" b="1" dirty="0" err="1" smtClean="0">
                <a:solidFill>
                  <a:schemeClr val="tx1"/>
                </a:solidFill>
              </a:rPr>
              <a:t>εἰπὼν</a:t>
            </a:r>
            <a:r>
              <a:rPr lang="el-GR" sz="2000" b="1" dirty="0" smtClean="0">
                <a:solidFill>
                  <a:schemeClr val="tx1"/>
                </a:solidFill>
              </a:rPr>
              <a:t> </a:t>
            </a:r>
            <a:r>
              <a:rPr lang="el-GR" sz="2000" b="1" dirty="0" err="1" smtClean="0">
                <a:solidFill>
                  <a:schemeClr val="tx1"/>
                </a:solidFill>
              </a:rPr>
              <a:t>ταῦτα</a:t>
            </a:r>
            <a:r>
              <a:rPr lang="el-GR" sz="2000" b="1" dirty="0" smtClean="0">
                <a:solidFill>
                  <a:schemeClr val="tx1"/>
                </a:solidFill>
              </a:rPr>
              <a:t> </a:t>
            </a:r>
            <a:r>
              <a:rPr lang="el-GR" sz="2000" b="1" dirty="0" err="1" smtClean="0">
                <a:solidFill>
                  <a:srgbClr val="C00000"/>
                </a:solidFill>
              </a:rPr>
              <a:t>ἐπαύσατο</a:t>
            </a:r>
            <a:r>
              <a:rPr lang="el-GR" sz="2000" b="1" dirty="0" smtClean="0">
                <a:solidFill>
                  <a:srgbClr val="C00000"/>
                </a:solidFill>
              </a:rPr>
              <a:t>,  </a:t>
            </a:r>
            <a:r>
              <a:rPr lang="el-GR" sz="2000" b="1" dirty="0" err="1" smtClean="0">
                <a:solidFill>
                  <a:schemeClr val="tx1"/>
                </a:solidFill>
              </a:rPr>
              <a:t>καὶ</a:t>
            </a:r>
            <a:r>
              <a:rPr lang="el-GR" sz="2000" b="1" dirty="0" smtClean="0">
                <a:solidFill>
                  <a:schemeClr val="tx1"/>
                </a:solidFill>
              </a:rPr>
              <a:t> ἡ </a:t>
            </a:r>
            <a:r>
              <a:rPr lang="el-GR" sz="2000" b="1" dirty="0" err="1" smtClean="0">
                <a:solidFill>
                  <a:schemeClr val="tx1"/>
                </a:solidFill>
              </a:rPr>
              <a:t>βουλὴ</a:t>
            </a:r>
            <a:r>
              <a:rPr lang="el-GR" sz="2000" b="1" dirty="0" smtClean="0">
                <a:solidFill>
                  <a:schemeClr val="tx1"/>
                </a:solidFill>
              </a:rPr>
              <a:t> δήλη </a:t>
            </a:r>
            <a:r>
              <a:rPr lang="el-GR" sz="2000" b="1" dirty="0" err="1" smtClean="0">
                <a:solidFill>
                  <a:srgbClr val="C00000"/>
                </a:solidFill>
              </a:rPr>
              <a:t>ἐγένετο</a:t>
            </a:r>
            <a:r>
              <a:rPr lang="el-GR" sz="2000" b="1" dirty="0" smtClean="0">
                <a:solidFill>
                  <a:schemeClr val="tx1"/>
                </a:solidFill>
              </a:rPr>
              <a:t> </a:t>
            </a:r>
            <a:r>
              <a:rPr lang="el-GR" sz="2000" b="1" dirty="0" err="1" smtClean="0">
                <a:solidFill>
                  <a:schemeClr val="tx1"/>
                </a:solidFill>
              </a:rPr>
              <a:t>εὐμενῶς</a:t>
            </a:r>
            <a:r>
              <a:rPr lang="el-GR" sz="2000" b="1" dirty="0" smtClean="0">
                <a:solidFill>
                  <a:schemeClr val="tx1"/>
                </a:solidFill>
              </a:rPr>
              <a:t> </a:t>
            </a:r>
            <a:r>
              <a:rPr lang="el-GR" sz="2000" b="1" dirty="0" err="1" smtClean="0">
                <a:solidFill>
                  <a:schemeClr val="tx1"/>
                </a:solidFill>
              </a:rPr>
              <a:t>ἐπιθορυβήσασα</a:t>
            </a:r>
            <a:r>
              <a:rPr lang="el-GR" sz="2000" b="1" dirty="0" smtClean="0">
                <a:solidFill>
                  <a:schemeClr val="tx1"/>
                </a:solidFill>
              </a:rPr>
              <a:t>,  </a:t>
            </a:r>
            <a:r>
              <a:rPr lang="el-GR" sz="2000" b="1" dirty="0" err="1" smtClean="0">
                <a:solidFill>
                  <a:schemeClr val="tx1"/>
                </a:solidFill>
              </a:rPr>
              <a:t>γνοὺς</a:t>
            </a:r>
            <a:r>
              <a:rPr lang="el-GR" sz="2000" b="1" dirty="0" smtClean="0">
                <a:solidFill>
                  <a:schemeClr val="tx1"/>
                </a:solidFill>
              </a:rPr>
              <a:t> ὁ Κριτίας </a:t>
            </a:r>
            <a:r>
              <a:rPr lang="el-GR" sz="2000" b="1" dirty="0" err="1" smtClean="0">
                <a:solidFill>
                  <a:schemeClr val="tx1"/>
                </a:solidFill>
              </a:rPr>
              <a:t>ὅτι</a:t>
            </a:r>
            <a:r>
              <a:rPr lang="el-GR" sz="2000" b="1" dirty="0" smtClean="0">
                <a:solidFill>
                  <a:schemeClr val="tx1"/>
                </a:solidFill>
              </a:rPr>
              <a:t> </a:t>
            </a:r>
            <a:r>
              <a:rPr lang="el-GR" sz="2000" b="1" dirty="0" err="1" smtClean="0">
                <a:solidFill>
                  <a:schemeClr val="tx1"/>
                </a:solidFill>
              </a:rPr>
              <a:t>εἰ</a:t>
            </a:r>
            <a:r>
              <a:rPr lang="el-GR" sz="2000" b="1" dirty="0" smtClean="0">
                <a:solidFill>
                  <a:schemeClr val="tx1"/>
                </a:solidFill>
              </a:rPr>
              <a:t> </a:t>
            </a:r>
            <a:r>
              <a:rPr lang="el-GR" sz="2000" b="1" dirty="0" err="1" smtClean="0">
                <a:solidFill>
                  <a:srgbClr val="C00000"/>
                </a:solidFill>
              </a:rPr>
              <a:t>ἐπιτρέψοι</a:t>
            </a:r>
            <a:r>
              <a:rPr lang="el-GR" sz="2000" b="1" dirty="0" smtClean="0">
                <a:solidFill>
                  <a:srgbClr val="C00000"/>
                </a:solidFill>
              </a:rPr>
              <a:t> </a:t>
            </a:r>
            <a:r>
              <a:rPr lang="el-GR" sz="2000" b="1" dirty="0" err="1" smtClean="0">
                <a:solidFill>
                  <a:schemeClr val="tx1"/>
                </a:solidFill>
              </a:rPr>
              <a:t>τῇ</a:t>
            </a:r>
            <a:r>
              <a:rPr lang="el-GR" sz="2000" b="1" dirty="0" smtClean="0">
                <a:solidFill>
                  <a:schemeClr val="tx1"/>
                </a:solidFill>
              </a:rPr>
              <a:t> </a:t>
            </a:r>
            <a:r>
              <a:rPr lang="el-GR" sz="2000" b="1" dirty="0" err="1" smtClean="0">
                <a:solidFill>
                  <a:schemeClr val="tx1"/>
                </a:solidFill>
              </a:rPr>
              <a:t>βουλῇ</a:t>
            </a:r>
            <a:r>
              <a:rPr lang="el-GR" sz="2000" b="1" dirty="0" smtClean="0">
                <a:solidFill>
                  <a:schemeClr val="tx1"/>
                </a:solidFill>
              </a:rPr>
              <a:t> </a:t>
            </a:r>
            <a:r>
              <a:rPr lang="el-GR" sz="2000" b="1" dirty="0" err="1" smtClean="0">
                <a:solidFill>
                  <a:schemeClr val="tx1"/>
                </a:solidFill>
              </a:rPr>
              <a:t>διαψηφίζεσθαι</a:t>
            </a:r>
            <a:r>
              <a:rPr lang="el-GR" sz="2000" b="1" dirty="0" smtClean="0">
                <a:solidFill>
                  <a:schemeClr val="tx1"/>
                </a:solidFill>
              </a:rPr>
              <a:t> </a:t>
            </a:r>
            <a:r>
              <a:rPr lang="el-GR" sz="2000" b="1" dirty="0" err="1" smtClean="0">
                <a:solidFill>
                  <a:schemeClr val="tx1"/>
                </a:solidFill>
              </a:rPr>
              <a:t>περὶ</a:t>
            </a:r>
            <a:r>
              <a:rPr lang="el-GR" sz="2000" b="1" dirty="0" smtClean="0">
                <a:solidFill>
                  <a:schemeClr val="tx1"/>
                </a:solidFill>
              </a:rPr>
              <a:t> </a:t>
            </a:r>
            <a:r>
              <a:rPr lang="el-GR" sz="2000" b="1" dirty="0" err="1" smtClean="0">
                <a:solidFill>
                  <a:schemeClr val="tx1"/>
                </a:solidFill>
              </a:rPr>
              <a:t>αὐτοῦ</a:t>
            </a:r>
            <a:r>
              <a:rPr lang="el-GR" sz="2000" b="1" dirty="0" smtClean="0">
                <a:solidFill>
                  <a:schemeClr val="tx1"/>
                </a:solidFill>
              </a:rPr>
              <a:t>, </a:t>
            </a:r>
            <a:r>
              <a:rPr lang="el-GR" sz="2000" b="1" u="sng" dirty="0" err="1" smtClean="0">
                <a:solidFill>
                  <a:srgbClr val="C00000"/>
                </a:solidFill>
              </a:rPr>
              <a:t>ἀναφεύξοιτο</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τοῦτο</a:t>
            </a:r>
            <a:r>
              <a:rPr lang="el-GR" sz="2000" b="1" dirty="0" smtClean="0">
                <a:solidFill>
                  <a:schemeClr val="tx1"/>
                </a:solidFill>
              </a:rPr>
              <a:t> </a:t>
            </a:r>
            <a:r>
              <a:rPr lang="el-GR" sz="2000" b="1" dirty="0" err="1" smtClean="0">
                <a:solidFill>
                  <a:schemeClr val="tx1"/>
                </a:solidFill>
              </a:rPr>
              <a:t>οὐ</a:t>
            </a:r>
            <a:r>
              <a:rPr lang="el-GR" sz="2000" b="1" dirty="0" smtClean="0">
                <a:solidFill>
                  <a:schemeClr val="tx1"/>
                </a:solidFill>
              </a:rPr>
              <a:t> </a:t>
            </a:r>
            <a:r>
              <a:rPr lang="el-GR" sz="2000" b="1" dirty="0" err="1" smtClean="0">
                <a:solidFill>
                  <a:schemeClr val="tx1"/>
                </a:solidFill>
              </a:rPr>
              <a:t>βιωτὸν</a:t>
            </a:r>
            <a:r>
              <a:rPr lang="el-GR" sz="2000" b="1" dirty="0" smtClean="0">
                <a:solidFill>
                  <a:schemeClr val="tx1"/>
                </a:solidFill>
              </a:rPr>
              <a:t> </a:t>
            </a:r>
            <a:r>
              <a:rPr lang="el-GR" sz="2000" b="1" dirty="0" err="1" smtClean="0">
                <a:solidFill>
                  <a:schemeClr val="tx1"/>
                </a:solidFill>
              </a:rPr>
              <a:t>ἡγησάμενος</a:t>
            </a:r>
            <a:r>
              <a:rPr lang="el-GR" sz="2000" b="1" dirty="0" smtClean="0">
                <a:solidFill>
                  <a:schemeClr val="tx1"/>
                </a:solidFill>
              </a:rPr>
              <a:t>,  </a:t>
            </a:r>
            <a:r>
              <a:rPr lang="el-GR" sz="2000" b="1" dirty="0" err="1" smtClean="0">
                <a:solidFill>
                  <a:schemeClr val="tx1"/>
                </a:solidFill>
              </a:rPr>
              <a:t>προσελθὼν</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διαλεχθείς</a:t>
            </a:r>
            <a:r>
              <a:rPr lang="el-GR" sz="2000" b="1" dirty="0" smtClean="0">
                <a:solidFill>
                  <a:schemeClr val="tx1"/>
                </a:solidFill>
              </a:rPr>
              <a:t> τι </a:t>
            </a:r>
            <a:r>
              <a:rPr lang="el-GR" sz="2000" b="1" dirty="0" err="1" smtClean="0">
                <a:solidFill>
                  <a:schemeClr val="tx1"/>
                </a:solidFill>
              </a:rPr>
              <a:t>τοῖς</a:t>
            </a:r>
            <a:r>
              <a:rPr lang="el-GR" sz="2000" b="1" dirty="0" smtClean="0">
                <a:solidFill>
                  <a:schemeClr val="tx1"/>
                </a:solidFill>
              </a:rPr>
              <a:t> τριάκοντα </a:t>
            </a:r>
            <a:r>
              <a:rPr lang="el-GR" sz="2000" b="1" dirty="0" err="1" smtClean="0">
                <a:solidFill>
                  <a:srgbClr val="C00000"/>
                </a:solidFill>
              </a:rPr>
              <a:t>ἐξῆλθε</a:t>
            </a:r>
            <a:r>
              <a:rPr lang="el-GR" sz="2000" b="1" dirty="0" smtClean="0">
                <a:solidFill>
                  <a:srgbClr val="C00000"/>
                </a:solidFill>
              </a:rPr>
              <a:t>, </a:t>
            </a:r>
            <a:r>
              <a:rPr lang="el-GR" sz="2000" b="1" dirty="0" smtClean="0">
                <a:solidFill>
                  <a:schemeClr val="tx1"/>
                </a:solidFill>
              </a:rPr>
              <a:t>και </a:t>
            </a:r>
            <a:r>
              <a:rPr lang="el-GR" sz="2000" b="1" dirty="0" err="1" smtClean="0">
                <a:solidFill>
                  <a:schemeClr val="tx1"/>
                </a:solidFill>
              </a:rPr>
              <a:t>ἐπιστῆναι</a:t>
            </a:r>
            <a:r>
              <a:rPr lang="el-GR" sz="2000" b="1" dirty="0" smtClean="0">
                <a:solidFill>
                  <a:srgbClr val="C00000"/>
                </a:solidFill>
              </a:rPr>
              <a:t> </a:t>
            </a:r>
            <a:r>
              <a:rPr lang="el-GR" sz="2000" b="1" dirty="0" err="1" smtClean="0">
                <a:solidFill>
                  <a:srgbClr val="C00000"/>
                </a:solidFill>
              </a:rPr>
              <a:t>ἐκέλευσε</a:t>
            </a:r>
            <a:r>
              <a:rPr lang="el-GR" sz="2000" b="1" dirty="0" smtClean="0">
                <a:solidFill>
                  <a:srgbClr val="C00000"/>
                </a:solidFill>
              </a:rPr>
              <a:t> </a:t>
            </a:r>
            <a:r>
              <a:rPr lang="el-GR" sz="2000" b="1" dirty="0" err="1" smtClean="0">
                <a:solidFill>
                  <a:schemeClr val="tx1"/>
                </a:solidFill>
              </a:rPr>
              <a:t>τοὺς</a:t>
            </a:r>
            <a:r>
              <a:rPr lang="el-GR" sz="2000" b="1" dirty="0" smtClean="0">
                <a:solidFill>
                  <a:schemeClr val="tx1"/>
                </a:solidFill>
              </a:rPr>
              <a:t> </a:t>
            </a:r>
            <a:r>
              <a:rPr lang="el-GR" sz="2000" b="1" dirty="0" err="1" smtClean="0">
                <a:solidFill>
                  <a:schemeClr val="tx1"/>
                </a:solidFill>
              </a:rPr>
              <a:t>τὰ</a:t>
            </a:r>
            <a:r>
              <a:rPr lang="el-GR" sz="2000" b="1" dirty="0" smtClean="0">
                <a:solidFill>
                  <a:schemeClr val="tx1"/>
                </a:solidFill>
              </a:rPr>
              <a:t> </a:t>
            </a:r>
            <a:r>
              <a:rPr lang="el-GR" sz="2000" b="1" dirty="0" err="1" smtClean="0">
                <a:solidFill>
                  <a:schemeClr val="tx1"/>
                </a:solidFill>
              </a:rPr>
              <a:t>ἐγχειρίδια</a:t>
            </a:r>
            <a:r>
              <a:rPr lang="el-GR" sz="2000" b="1" dirty="0" smtClean="0">
                <a:solidFill>
                  <a:schemeClr val="tx1"/>
                </a:solidFill>
              </a:rPr>
              <a:t> </a:t>
            </a:r>
            <a:r>
              <a:rPr lang="el-GR" sz="2000" b="1" dirty="0" err="1" smtClean="0">
                <a:solidFill>
                  <a:schemeClr val="tx1"/>
                </a:solidFill>
              </a:rPr>
              <a:t>ἔχοντας</a:t>
            </a:r>
            <a:r>
              <a:rPr lang="el-GR" sz="2000" b="1" dirty="0" smtClean="0">
                <a:solidFill>
                  <a:schemeClr val="tx1"/>
                </a:solidFill>
              </a:rPr>
              <a:t> </a:t>
            </a:r>
            <a:r>
              <a:rPr lang="el-GR" sz="2000" b="1" dirty="0" err="1" smtClean="0">
                <a:solidFill>
                  <a:schemeClr val="tx1"/>
                </a:solidFill>
              </a:rPr>
              <a:t>φανερῶς</a:t>
            </a:r>
            <a:r>
              <a:rPr lang="el-GR" sz="2000" b="1" dirty="0" smtClean="0">
                <a:solidFill>
                  <a:schemeClr val="tx1"/>
                </a:solidFill>
              </a:rPr>
              <a:t> </a:t>
            </a:r>
            <a:r>
              <a:rPr lang="el-GR" sz="2000" b="1" dirty="0" err="1" smtClean="0">
                <a:solidFill>
                  <a:schemeClr val="tx1"/>
                </a:solidFill>
              </a:rPr>
              <a:t>τῇ</a:t>
            </a:r>
            <a:r>
              <a:rPr lang="el-GR" sz="2000" b="1" dirty="0" smtClean="0">
                <a:solidFill>
                  <a:schemeClr val="tx1"/>
                </a:solidFill>
              </a:rPr>
              <a:t> </a:t>
            </a:r>
            <a:r>
              <a:rPr lang="el-GR" sz="2000" b="1" dirty="0" err="1" smtClean="0">
                <a:solidFill>
                  <a:schemeClr val="tx1"/>
                </a:solidFill>
              </a:rPr>
              <a:t>βουλῇ</a:t>
            </a:r>
            <a:r>
              <a:rPr lang="el-GR" sz="2000" b="1" dirty="0" smtClean="0">
                <a:solidFill>
                  <a:schemeClr val="tx1"/>
                </a:solidFill>
              </a:rPr>
              <a:t>  </a:t>
            </a:r>
            <a:r>
              <a:rPr lang="el-GR" sz="2000" b="1" dirty="0" err="1" smtClean="0">
                <a:solidFill>
                  <a:schemeClr val="tx1"/>
                </a:solidFill>
              </a:rPr>
              <a:t>ἐπὶ</a:t>
            </a:r>
            <a:r>
              <a:rPr lang="el-GR" sz="2000" b="1" dirty="0" smtClean="0">
                <a:solidFill>
                  <a:schemeClr val="tx1"/>
                </a:solidFill>
              </a:rPr>
              <a:t> </a:t>
            </a:r>
            <a:r>
              <a:rPr lang="el-GR" sz="2000" b="1" dirty="0" err="1" smtClean="0">
                <a:solidFill>
                  <a:schemeClr val="tx1"/>
                </a:solidFill>
              </a:rPr>
              <a:t>τοῖς</a:t>
            </a:r>
            <a:r>
              <a:rPr lang="el-GR" sz="2000" b="1" dirty="0" smtClean="0">
                <a:solidFill>
                  <a:schemeClr val="tx1"/>
                </a:solidFill>
              </a:rPr>
              <a:t> </a:t>
            </a:r>
            <a:r>
              <a:rPr lang="el-GR" sz="2000" b="1" dirty="0" err="1" smtClean="0">
                <a:solidFill>
                  <a:schemeClr val="tx1"/>
                </a:solidFill>
              </a:rPr>
              <a:t>δρυφάκτοις</a:t>
            </a:r>
            <a:r>
              <a:rPr lang="el-GR" sz="2000" b="1" dirty="0" smtClean="0">
                <a:solidFill>
                  <a:schemeClr val="tx1"/>
                </a:solidFill>
              </a:rPr>
              <a:t>.</a:t>
            </a:r>
          </a:p>
          <a:p>
            <a:pPr algn="just"/>
            <a:r>
              <a:rPr lang="el-GR" sz="2000" b="1" i="1" dirty="0" smtClean="0">
                <a:solidFill>
                  <a:schemeClr val="tx1"/>
                </a:solidFill>
              </a:rPr>
              <a:t> </a:t>
            </a:r>
          </a:p>
          <a:p>
            <a:pPr algn="l"/>
            <a:r>
              <a:rPr lang="el-GR" sz="2000" b="1" dirty="0" smtClean="0">
                <a:solidFill>
                  <a:srgbClr val="C00000"/>
                </a:solidFill>
              </a:rPr>
              <a:t>Λεξιλόγιο</a:t>
            </a:r>
          </a:p>
          <a:p>
            <a:pPr algn="l"/>
            <a:r>
              <a:rPr lang="el-GR" sz="2000" b="1" dirty="0" err="1" smtClean="0">
                <a:solidFill>
                  <a:schemeClr val="tx1"/>
                </a:solidFill>
              </a:rPr>
              <a:t>ὡς</a:t>
            </a:r>
            <a:r>
              <a:rPr lang="el-GR" sz="2000" b="1" dirty="0" smtClean="0">
                <a:solidFill>
                  <a:schemeClr val="tx1"/>
                </a:solidFill>
              </a:rPr>
              <a:t>... </a:t>
            </a:r>
            <a:r>
              <a:rPr lang="el-GR" sz="2000" b="1" dirty="0" err="1" smtClean="0">
                <a:solidFill>
                  <a:schemeClr val="tx1"/>
                </a:solidFill>
              </a:rPr>
              <a:t>ἐπαύσατο</a:t>
            </a:r>
            <a:r>
              <a:rPr lang="el-GR" sz="2000" b="1" dirty="0" smtClean="0">
                <a:solidFill>
                  <a:schemeClr val="tx1"/>
                </a:solidFill>
              </a:rPr>
              <a:t>: </a:t>
            </a:r>
            <a:r>
              <a:rPr lang="el-GR" sz="2000" dirty="0" smtClean="0">
                <a:solidFill>
                  <a:schemeClr val="tx1"/>
                </a:solidFill>
              </a:rPr>
              <a:t>χρον. πρότ., </a:t>
            </a:r>
            <a:r>
              <a:rPr lang="el-GR" sz="2000" dirty="0" err="1" smtClean="0">
                <a:solidFill>
                  <a:schemeClr val="tx1"/>
                </a:solidFill>
              </a:rPr>
              <a:t>υποκ</a:t>
            </a:r>
            <a:r>
              <a:rPr lang="el-GR" sz="2000" dirty="0" smtClean="0">
                <a:solidFill>
                  <a:schemeClr val="tx1"/>
                </a:solidFill>
              </a:rPr>
              <a:t>. ο Θηραμένης                                                         </a:t>
            </a:r>
            <a:r>
              <a:rPr lang="el-GR" sz="2000" b="1" dirty="0" err="1" smtClean="0">
                <a:solidFill>
                  <a:schemeClr val="tx1"/>
                </a:solidFill>
              </a:rPr>
              <a:t>δῆλος</a:t>
            </a:r>
            <a:r>
              <a:rPr lang="el-GR" sz="2000" b="1" dirty="0" smtClean="0">
                <a:solidFill>
                  <a:schemeClr val="tx1"/>
                </a:solidFill>
              </a:rPr>
              <a:t>, -η, -ον: </a:t>
            </a:r>
            <a:r>
              <a:rPr lang="el-GR" sz="2000" dirty="0" smtClean="0">
                <a:solidFill>
                  <a:schemeClr val="tx1"/>
                </a:solidFill>
              </a:rPr>
              <a:t>φανερός                                                                                                               </a:t>
            </a:r>
            <a:r>
              <a:rPr lang="el-GR" sz="2000" b="1" dirty="0" err="1" smtClean="0">
                <a:solidFill>
                  <a:schemeClr val="tx1"/>
                </a:solidFill>
              </a:rPr>
              <a:t>εὐμενῶς</a:t>
            </a:r>
            <a:r>
              <a:rPr lang="el-GR" sz="2000" b="1" dirty="0" smtClean="0">
                <a:solidFill>
                  <a:schemeClr val="tx1"/>
                </a:solidFill>
              </a:rPr>
              <a:t> </a:t>
            </a:r>
            <a:r>
              <a:rPr lang="el-GR" sz="2000" b="1" dirty="0" err="1" smtClean="0">
                <a:solidFill>
                  <a:schemeClr val="tx1"/>
                </a:solidFill>
              </a:rPr>
              <a:t>ἐπιθορυβῶ</a:t>
            </a:r>
            <a:r>
              <a:rPr lang="el-GR" sz="2000" b="1" dirty="0" smtClean="0">
                <a:solidFill>
                  <a:schemeClr val="tx1"/>
                </a:solidFill>
              </a:rPr>
              <a:t>: </a:t>
            </a:r>
            <a:r>
              <a:rPr lang="el-GR" sz="2000" dirty="0" smtClean="0">
                <a:solidFill>
                  <a:schemeClr val="tx1"/>
                </a:solidFill>
              </a:rPr>
              <a:t>επιδοκιμάζω με φωνές</a:t>
            </a:r>
          </a:p>
          <a:p>
            <a:pPr algn="l"/>
            <a:r>
              <a:rPr lang="el-GR" sz="2000" b="1" dirty="0" smtClean="0">
                <a:solidFill>
                  <a:schemeClr val="tx1"/>
                </a:solidFill>
              </a:rPr>
              <a:t>ἡ </a:t>
            </a:r>
            <a:r>
              <a:rPr lang="el-GR" sz="2000" b="1" dirty="0" err="1" smtClean="0">
                <a:solidFill>
                  <a:schemeClr val="tx1"/>
                </a:solidFill>
              </a:rPr>
              <a:t>βουλὴ</a:t>
            </a:r>
            <a:r>
              <a:rPr lang="el-GR" sz="2000" b="1" dirty="0" smtClean="0">
                <a:solidFill>
                  <a:schemeClr val="tx1"/>
                </a:solidFill>
              </a:rPr>
              <a:t> </a:t>
            </a:r>
            <a:r>
              <a:rPr lang="el-GR" sz="2000" b="1" dirty="0" err="1" smtClean="0">
                <a:solidFill>
                  <a:schemeClr val="tx1"/>
                </a:solidFill>
              </a:rPr>
              <a:t>διαψηφίζεται</a:t>
            </a:r>
            <a:r>
              <a:rPr lang="el-GR" sz="2000" b="1" dirty="0" smtClean="0">
                <a:solidFill>
                  <a:schemeClr val="tx1"/>
                </a:solidFill>
              </a:rPr>
              <a:t>: </a:t>
            </a:r>
            <a:r>
              <a:rPr lang="el-GR" sz="2000" dirty="0" smtClean="0">
                <a:solidFill>
                  <a:schemeClr val="tx1"/>
                </a:solidFill>
              </a:rPr>
              <a:t>η Βουλή, αποφασίζει με ψηφοφορία</a:t>
            </a:r>
          </a:p>
          <a:p>
            <a:pPr algn="l"/>
            <a:r>
              <a:rPr lang="el-GR" sz="2000" b="1" dirty="0" err="1" smtClean="0">
                <a:solidFill>
                  <a:schemeClr val="tx1"/>
                </a:solidFill>
              </a:rPr>
              <a:t>ἀναφεύγω</a:t>
            </a:r>
            <a:r>
              <a:rPr lang="el-GR" sz="2000" b="1" dirty="0" smtClean="0">
                <a:solidFill>
                  <a:schemeClr val="tx1"/>
                </a:solidFill>
              </a:rPr>
              <a:t> : </a:t>
            </a:r>
            <a:r>
              <a:rPr lang="el-GR" sz="2000" dirty="0" smtClean="0">
                <a:solidFill>
                  <a:schemeClr val="tx1"/>
                </a:solidFill>
              </a:rPr>
              <a:t>ξεφεύγω, γλυτώνω</a:t>
            </a:r>
          </a:p>
          <a:p>
            <a:pPr algn="l"/>
            <a:r>
              <a:rPr lang="el-GR" sz="2000" b="1" dirty="0" err="1" smtClean="0">
                <a:solidFill>
                  <a:schemeClr val="tx1"/>
                </a:solidFill>
              </a:rPr>
              <a:t>οὐ</a:t>
            </a:r>
            <a:r>
              <a:rPr lang="el-GR" sz="2000" b="1" dirty="0" smtClean="0">
                <a:solidFill>
                  <a:schemeClr val="tx1"/>
                </a:solidFill>
              </a:rPr>
              <a:t> </a:t>
            </a:r>
            <a:r>
              <a:rPr lang="el-GR" sz="2000" b="1" dirty="0" err="1" smtClean="0">
                <a:solidFill>
                  <a:schemeClr val="tx1"/>
                </a:solidFill>
              </a:rPr>
              <a:t>βιωτὸν</a:t>
            </a:r>
            <a:r>
              <a:rPr lang="el-GR" sz="2000" b="1" dirty="0" smtClean="0">
                <a:solidFill>
                  <a:schemeClr val="tx1"/>
                </a:solidFill>
              </a:rPr>
              <a:t> </a:t>
            </a:r>
            <a:r>
              <a:rPr lang="el-GR" sz="2000" b="1" dirty="0" err="1" smtClean="0">
                <a:solidFill>
                  <a:schemeClr val="tx1"/>
                </a:solidFill>
              </a:rPr>
              <a:t>ἡγοῦμαί</a:t>
            </a:r>
            <a:r>
              <a:rPr lang="el-GR" sz="2000" b="1" dirty="0" smtClean="0">
                <a:solidFill>
                  <a:schemeClr val="tx1"/>
                </a:solidFill>
              </a:rPr>
              <a:t> τι: </a:t>
            </a:r>
            <a:r>
              <a:rPr lang="el-GR" sz="2000" dirty="0" smtClean="0">
                <a:solidFill>
                  <a:schemeClr val="tx1"/>
                </a:solidFill>
              </a:rPr>
              <a:t>θεωρώ κάτι ανυπόφορο, δεν μπορώ να ανεχθώ κάτι </a:t>
            </a:r>
            <a:r>
              <a:rPr lang="el-GR" sz="2000" b="1" dirty="0" err="1" smtClean="0">
                <a:solidFill>
                  <a:schemeClr val="tx1"/>
                </a:solidFill>
              </a:rPr>
              <a:t>ἐπιστῆναι</a:t>
            </a:r>
            <a:r>
              <a:rPr lang="el-GR" sz="2000" b="1" dirty="0" smtClean="0">
                <a:solidFill>
                  <a:schemeClr val="tx1"/>
                </a:solidFill>
              </a:rPr>
              <a:t> - </a:t>
            </a:r>
            <a:r>
              <a:rPr lang="el-GR" sz="2000" b="1" dirty="0" err="1" smtClean="0">
                <a:solidFill>
                  <a:schemeClr val="tx1"/>
                </a:solidFill>
              </a:rPr>
              <a:t>ἐφίσταμαι</a:t>
            </a:r>
            <a:r>
              <a:rPr lang="el-GR" sz="2000" b="1" dirty="0" smtClean="0">
                <a:solidFill>
                  <a:schemeClr val="tx1"/>
                </a:solidFill>
              </a:rPr>
              <a:t>: </a:t>
            </a:r>
            <a:r>
              <a:rPr lang="el-GR" sz="2000" dirty="0" smtClean="0">
                <a:solidFill>
                  <a:schemeClr val="tx1"/>
                </a:solidFill>
              </a:rPr>
              <a:t>στέκομαι κοντά (ή πάνω από...)</a:t>
            </a:r>
          </a:p>
          <a:p>
            <a:pPr algn="l"/>
            <a:r>
              <a:rPr lang="el-GR" sz="2000" b="1" dirty="0" err="1" smtClean="0">
                <a:solidFill>
                  <a:schemeClr val="tx1"/>
                </a:solidFill>
              </a:rPr>
              <a:t>δρύφακτα</a:t>
            </a:r>
            <a:r>
              <a:rPr lang="el-GR" sz="2000" b="1" dirty="0" smtClean="0">
                <a:solidFill>
                  <a:schemeClr val="tx1"/>
                </a:solidFill>
              </a:rPr>
              <a:t> και </a:t>
            </a:r>
            <a:r>
              <a:rPr lang="el-GR" sz="2000" b="1" dirty="0" err="1" smtClean="0">
                <a:solidFill>
                  <a:schemeClr val="tx1"/>
                </a:solidFill>
              </a:rPr>
              <a:t>δρύφρακτα</a:t>
            </a:r>
            <a:r>
              <a:rPr lang="el-GR" sz="2000" b="1" dirty="0" smtClean="0">
                <a:solidFill>
                  <a:schemeClr val="tx1"/>
                </a:solidFill>
              </a:rPr>
              <a:t>: </a:t>
            </a:r>
            <a:r>
              <a:rPr lang="el-GR" sz="2000" dirty="0" smtClean="0">
                <a:solidFill>
                  <a:schemeClr val="tx1"/>
                </a:solidFill>
              </a:rPr>
              <a:t>(&lt;</a:t>
            </a:r>
            <a:r>
              <a:rPr lang="el-GR" sz="2000" dirty="0" err="1" smtClean="0">
                <a:solidFill>
                  <a:schemeClr val="tx1"/>
                </a:solidFill>
              </a:rPr>
              <a:t>δρῦς</a:t>
            </a:r>
            <a:r>
              <a:rPr lang="el-GR" sz="2000" dirty="0" smtClean="0">
                <a:solidFill>
                  <a:schemeClr val="tx1"/>
                </a:solidFill>
              </a:rPr>
              <a:t> + </a:t>
            </a:r>
            <a:r>
              <a:rPr lang="el-GR" sz="2000" dirty="0" err="1" smtClean="0">
                <a:solidFill>
                  <a:schemeClr val="tx1"/>
                </a:solidFill>
              </a:rPr>
              <a:t>φράττω</a:t>
            </a:r>
            <a:r>
              <a:rPr lang="el-GR" sz="2000" dirty="0" smtClean="0">
                <a:solidFill>
                  <a:schemeClr val="tx1"/>
                </a:solidFill>
              </a:rPr>
              <a:t>) τα κιγκλιδώματα που χωρίζουν τις θέσεις των βουλευτών από το χώρο του ακροατηρίου της βουλής</a:t>
            </a:r>
            <a:endParaRPr lang="el-GR" sz="2000" b="1"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40000"/>
              <a:lumOff val="6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rmAutofit/>
          </a:bodyPr>
          <a:lstStyle/>
          <a:p>
            <a:pPr algn="just"/>
            <a:endParaRPr lang="el-GR" sz="2000" b="1" dirty="0" smtClean="0">
              <a:solidFill>
                <a:schemeClr val="tx1"/>
              </a:solidFill>
            </a:endParaRPr>
          </a:p>
          <a:p>
            <a:pPr algn="just"/>
            <a:r>
              <a:rPr lang="el-GR" sz="2000" b="1" dirty="0" smtClean="0">
                <a:solidFill>
                  <a:schemeClr val="tx1"/>
                </a:solidFill>
              </a:rPr>
              <a:t>[50] </a:t>
            </a:r>
            <a:r>
              <a:rPr lang="el-GR" sz="2000" b="1" dirty="0" err="1" smtClean="0">
                <a:solidFill>
                  <a:schemeClr val="tx1"/>
                </a:solidFill>
              </a:rPr>
              <a:t>Ὡς</a:t>
            </a:r>
            <a:r>
              <a:rPr lang="el-GR" sz="2000" b="1" dirty="0" smtClean="0">
                <a:solidFill>
                  <a:schemeClr val="tx1"/>
                </a:solidFill>
              </a:rPr>
              <a:t> δ’ </a:t>
            </a:r>
            <a:r>
              <a:rPr lang="el-GR" sz="2000" b="1" dirty="0" err="1" smtClean="0">
                <a:solidFill>
                  <a:schemeClr val="tx1"/>
                </a:solidFill>
              </a:rPr>
              <a:t>εἰπὼν</a:t>
            </a:r>
            <a:r>
              <a:rPr lang="el-GR" sz="2000" b="1" dirty="0" smtClean="0">
                <a:solidFill>
                  <a:schemeClr val="tx1"/>
                </a:solidFill>
              </a:rPr>
              <a:t> </a:t>
            </a:r>
            <a:r>
              <a:rPr lang="el-GR" sz="2000" b="1" dirty="0" err="1" smtClean="0">
                <a:solidFill>
                  <a:schemeClr val="tx1"/>
                </a:solidFill>
              </a:rPr>
              <a:t>ταῦτα</a:t>
            </a:r>
            <a:r>
              <a:rPr lang="el-GR" sz="2000" b="1" dirty="0" smtClean="0">
                <a:solidFill>
                  <a:schemeClr val="tx1"/>
                </a:solidFill>
              </a:rPr>
              <a:t> </a:t>
            </a:r>
            <a:r>
              <a:rPr lang="el-GR" sz="2000" b="1" dirty="0" err="1" smtClean="0">
                <a:solidFill>
                  <a:srgbClr val="C00000"/>
                </a:solidFill>
              </a:rPr>
              <a:t>ἐπαύσατο</a:t>
            </a:r>
            <a:r>
              <a:rPr lang="el-GR" sz="2000" b="1" dirty="0" smtClean="0">
                <a:solidFill>
                  <a:srgbClr val="C00000"/>
                </a:solidFill>
              </a:rPr>
              <a:t>,  </a:t>
            </a:r>
            <a:r>
              <a:rPr lang="el-GR" sz="2000" b="1" dirty="0" err="1" smtClean="0">
                <a:solidFill>
                  <a:schemeClr val="tx1"/>
                </a:solidFill>
              </a:rPr>
              <a:t>καὶ</a:t>
            </a:r>
            <a:r>
              <a:rPr lang="el-GR" sz="2000" b="1" dirty="0" smtClean="0">
                <a:solidFill>
                  <a:schemeClr val="tx1"/>
                </a:solidFill>
              </a:rPr>
              <a:t> ἡ </a:t>
            </a:r>
            <a:r>
              <a:rPr lang="el-GR" sz="2000" b="1" dirty="0" err="1" smtClean="0">
                <a:solidFill>
                  <a:schemeClr val="tx1"/>
                </a:solidFill>
              </a:rPr>
              <a:t>βουλὴ</a:t>
            </a:r>
            <a:r>
              <a:rPr lang="el-GR" sz="2000" b="1" dirty="0" smtClean="0">
                <a:solidFill>
                  <a:schemeClr val="tx1"/>
                </a:solidFill>
              </a:rPr>
              <a:t> δήλη </a:t>
            </a:r>
            <a:r>
              <a:rPr lang="el-GR" sz="2000" b="1" dirty="0" err="1" smtClean="0">
                <a:solidFill>
                  <a:srgbClr val="C00000"/>
                </a:solidFill>
              </a:rPr>
              <a:t>ἐγένετο</a:t>
            </a:r>
            <a:r>
              <a:rPr lang="el-GR" sz="2000" b="1" dirty="0" smtClean="0">
                <a:solidFill>
                  <a:schemeClr val="tx1"/>
                </a:solidFill>
              </a:rPr>
              <a:t> </a:t>
            </a:r>
            <a:r>
              <a:rPr lang="el-GR" sz="2000" b="1" dirty="0" err="1" smtClean="0">
                <a:solidFill>
                  <a:schemeClr val="tx1"/>
                </a:solidFill>
              </a:rPr>
              <a:t>εὐμενῶς</a:t>
            </a:r>
            <a:r>
              <a:rPr lang="el-GR" sz="2000" b="1" dirty="0" smtClean="0">
                <a:solidFill>
                  <a:schemeClr val="tx1"/>
                </a:solidFill>
              </a:rPr>
              <a:t> </a:t>
            </a:r>
            <a:r>
              <a:rPr lang="el-GR" sz="2000" b="1" dirty="0" err="1" smtClean="0">
                <a:solidFill>
                  <a:schemeClr val="tx1"/>
                </a:solidFill>
              </a:rPr>
              <a:t>ἐπιθορυβήσασα</a:t>
            </a:r>
            <a:r>
              <a:rPr lang="el-GR" sz="2000" b="1" dirty="0" smtClean="0">
                <a:solidFill>
                  <a:schemeClr val="tx1"/>
                </a:solidFill>
              </a:rPr>
              <a:t>,  </a:t>
            </a:r>
            <a:r>
              <a:rPr lang="el-GR" sz="2000" b="1" dirty="0" err="1" smtClean="0">
                <a:solidFill>
                  <a:schemeClr val="tx1"/>
                </a:solidFill>
              </a:rPr>
              <a:t>γνοὺς</a:t>
            </a:r>
            <a:r>
              <a:rPr lang="el-GR" sz="2000" b="1" dirty="0" smtClean="0">
                <a:solidFill>
                  <a:schemeClr val="tx1"/>
                </a:solidFill>
              </a:rPr>
              <a:t> ὁ Κριτίας </a:t>
            </a:r>
            <a:r>
              <a:rPr lang="el-GR" sz="2000" b="1" dirty="0" err="1" smtClean="0">
                <a:solidFill>
                  <a:schemeClr val="tx1"/>
                </a:solidFill>
              </a:rPr>
              <a:t>ὅτι</a:t>
            </a:r>
            <a:r>
              <a:rPr lang="el-GR" sz="2000" b="1" dirty="0" smtClean="0">
                <a:solidFill>
                  <a:schemeClr val="tx1"/>
                </a:solidFill>
              </a:rPr>
              <a:t> </a:t>
            </a:r>
            <a:r>
              <a:rPr lang="el-GR" sz="2000" b="1" dirty="0" err="1" smtClean="0">
                <a:solidFill>
                  <a:schemeClr val="tx1"/>
                </a:solidFill>
              </a:rPr>
              <a:t>εἰ</a:t>
            </a:r>
            <a:r>
              <a:rPr lang="el-GR" sz="2000" b="1" dirty="0" smtClean="0">
                <a:solidFill>
                  <a:schemeClr val="tx1"/>
                </a:solidFill>
              </a:rPr>
              <a:t> </a:t>
            </a:r>
            <a:r>
              <a:rPr lang="el-GR" sz="2000" b="1" dirty="0" err="1" smtClean="0">
                <a:solidFill>
                  <a:srgbClr val="C00000"/>
                </a:solidFill>
              </a:rPr>
              <a:t>ἐπιτρέψοι</a:t>
            </a:r>
            <a:r>
              <a:rPr lang="el-GR" sz="2000" b="1" dirty="0" smtClean="0">
                <a:solidFill>
                  <a:srgbClr val="C00000"/>
                </a:solidFill>
              </a:rPr>
              <a:t> </a:t>
            </a:r>
            <a:r>
              <a:rPr lang="el-GR" sz="2000" b="1" dirty="0" err="1" smtClean="0">
                <a:solidFill>
                  <a:schemeClr val="tx1"/>
                </a:solidFill>
              </a:rPr>
              <a:t>τῇ</a:t>
            </a:r>
            <a:r>
              <a:rPr lang="el-GR" sz="2000" b="1" dirty="0" smtClean="0">
                <a:solidFill>
                  <a:schemeClr val="tx1"/>
                </a:solidFill>
              </a:rPr>
              <a:t> </a:t>
            </a:r>
            <a:r>
              <a:rPr lang="el-GR" sz="2000" b="1" dirty="0" err="1" smtClean="0">
                <a:solidFill>
                  <a:schemeClr val="tx1"/>
                </a:solidFill>
              </a:rPr>
              <a:t>βουλῇ</a:t>
            </a:r>
            <a:r>
              <a:rPr lang="el-GR" sz="2000" b="1" dirty="0" smtClean="0">
                <a:solidFill>
                  <a:schemeClr val="tx1"/>
                </a:solidFill>
              </a:rPr>
              <a:t> </a:t>
            </a:r>
            <a:r>
              <a:rPr lang="el-GR" sz="2000" b="1" dirty="0" err="1" smtClean="0">
                <a:solidFill>
                  <a:schemeClr val="tx1"/>
                </a:solidFill>
              </a:rPr>
              <a:t>διαψηφίζεσθαι</a:t>
            </a:r>
            <a:r>
              <a:rPr lang="el-GR" sz="2000" b="1" dirty="0" smtClean="0">
                <a:solidFill>
                  <a:schemeClr val="tx1"/>
                </a:solidFill>
              </a:rPr>
              <a:t> </a:t>
            </a:r>
            <a:r>
              <a:rPr lang="el-GR" sz="2000" b="1" dirty="0" err="1" smtClean="0">
                <a:solidFill>
                  <a:schemeClr val="tx1"/>
                </a:solidFill>
              </a:rPr>
              <a:t>περὶ</a:t>
            </a:r>
            <a:r>
              <a:rPr lang="el-GR" sz="2000" b="1" dirty="0" smtClean="0">
                <a:solidFill>
                  <a:schemeClr val="tx1"/>
                </a:solidFill>
              </a:rPr>
              <a:t> </a:t>
            </a:r>
            <a:r>
              <a:rPr lang="el-GR" sz="2000" b="1" dirty="0" err="1" smtClean="0">
                <a:solidFill>
                  <a:schemeClr val="tx1"/>
                </a:solidFill>
              </a:rPr>
              <a:t>αὐτοῦ</a:t>
            </a:r>
            <a:r>
              <a:rPr lang="el-GR" sz="2000" b="1" dirty="0" smtClean="0">
                <a:solidFill>
                  <a:schemeClr val="tx1"/>
                </a:solidFill>
              </a:rPr>
              <a:t>, </a:t>
            </a:r>
            <a:r>
              <a:rPr lang="el-GR" sz="2000" b="1" u="sng" dirty="0" err="1" smtClean="0">
                <a:solidFill>
                  <a:srgbClr val="C00000"/>
                </a:solidFill>
              </a:rPr>
              <a:t>ἀναφεύξοιτο</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τοῦτο</a:t>
            </a:r>
            <a:r>
              <a:rPr lang="el-GR" sz="2000" b="1" dirty="0" smtClean="0">
                <a:solidFill>
                  <a:schemeClr val="tx1"/>
                </a:solidFill>
              </a:rPr>
              <a:t> </a:t>
            </a:r>
            <a:r>
              <a:rPr lang="el-GR" sz="2000" b="1" dirty="0" err="1" smtClean="0">
                <a:solidFill>
                  <a:schemeClr val="tx1"/>
                </a:solidFill>
              </a:rPr>
              <a:t>οὐ</a:t>
            </a:r>
            <a:r>
              <a:rPr lang="el-GR" sz="2000" b="1" dirty="0" smtClean="0">
                <a:solidFill>
                  <a:schemeClr val="tx1"/>
                </a:solidFill>
              </a:rPr>
              <a:t> </a:t>
            </a:r>
            <a:r>
              <a:rPr lang="el-GR" sz="2000" b="1" dirty="0" err="1" smtClean="0">
                <a:solidFill>
                  <a:schemeClr val="tx1"/>
                </a:solidFill>
              </a:rPr>
              <a:t>βιωτὸν</a:t>
            </a:r>
            <a:r>
              <a:rPr lang="el-GR" sz="2000" b="1" dirty="0" smtClean="0">
                <a:solidFill>
                  <a:schemeClr val="tx1"/>
                </a:solidFill>
              </a:rPr>
              <a:t> </a:t>
            </a:r>
            <a:r>
              <a:rPr lang="el-GR" sz="2000" b="1" dirty="0" err="1" smtClean="0">
                <a:solidFill>
                  <a:schemeClr val="tx1"/>
                </a:solidFill>
              </a:rPr>
              <a:t>ἡγησάμενος</a:t>
            </a:r>
            <a:r>
              <a:rPr lang="el-GR" sz="2000" b="1" dirty="0" smtClean="0">
                <a:solidFill>
                  <a:schemeClr val="tx1"/>
                </a:solidFill>
              </a:rPr>
              <a:t>,  </a:t>
            </a:r>
            <a:r>
              <a:rPr lang="el-GR" sz="2000" b="1" dirty="0" err="1" smtClean="0">
                <a:solidFill>
                  <a:schemeClr val="tx1"/>
                </a:solidFill>
              </a:rPr>
              <a:t>προσελθὼν</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διαλεχθείς</a:t>
            </a:r>
            <a:r>
              <a:rPr lang="el-GR" sz="2000" b="1" dirty="0" smtClean="0">
                <a:solidFill>
                  <a:schemeClr val="tx1"/>
                </a:solidFill>
              </a:rPr>
              <a:t> τι </a:t>
            </a:r>
            <a:r>
              <a:rPr lang="el-GR" sz="2000" b="1" dirty="0" err="1" smtClean="0">
                <a:solidFill>
                  <a:schemeClr val="tx1"/>
                </a:solidFill>
              </a:rPr>
              <a:t>τοῖς</a:t>
            </a:r>
            <a:r>
              <a:rPr lang="el-GR" sz="2000" b="1" dirty="0" smtClean="0">
                <a:solidFill>
                  <a:schemeClr val="tx1"/>
                </a:solidFill>
              </a:rPr>
              <a:t> τριάκοντα </a:t>
            </a:r>
            <a:r>
              <a:rPr lang="el-GR" sz="2000" b="1" dirty="0" err="1" smtClean="0">
                <a:solidFill>
                  <a:srgbClr val="C00000"/>
                </a:solidFill>
              </a:rPr>
              <a:t>ἐξῆλθε</a:t>
            </a:r>
            <a:r>
              <a:rPr lang="el-GR" sz="2000" b="1" dirty="0" smtClean="0">
                <a:solidFill>
                  <a:srgbClr val="C00000"/>
                </a:solidFill>
              </a:rPr>
              <a:t>, </a:t>
            </a:r>
            <a:r>
              <a:rPr lang="el-GR" sz="2000" b="1" dirty="0" smtClean="0">
                <a:solidFill>
                  <a:schemeClr val="tx1"/>
                </a:solidFill>
              </a:rPr>
              <a:t>και </a:t>
            </a:r>
            <a:r>
              <a:rPr lang="el-GR" sz="2000" b="1" dirty="0" err="1" smtClean="0">
                <a:solidFill>
                  <a:schemeClr val="tx1"/>
                </a:solidFill>
              </a:rPr>
              <a:t>ἐπιστῆναι</a:t>
            </a:r>
            <a:r>
              <a:rPr lang="el-GR" sz="2000" b="1" dirty="0" smtClean="0">
                <a:solidFill>
                  <a:srgbClr val="C00000"/>
                </a:solidFill>
              </a:rPr>
              <a:t> </a:t>
            </a:r>
            <a:r>
              <a:rPr lang="el-GR" sz="2000" b="1" dirty="0" err="1" smtClean="0">
                <a:solidFill>
                  <a:srgbClr val="C00000"/>
                </a:solidFill>
              </a:rPr>
              <a:t>ἐκέλευσε</a:t>
            </a:r>
            <a:r>
              <a:rPr lang="el-GR" sz="2000" b="1" dirty="0" smtClean="0">
                <a:solidFill>
                  <a:srgbClr val="C00000"/>
                </a:solidFill>
              </a:rPr>
              <a:t> </a:t>
            </a:r>
            <a:r>
              <a:rPr lang="el-GR" sz="2000" b="1" dirty="0" err="1" smtClean="0">
                <a:solidFill>
                  <a:schemeClr val="tx1"/>
                </a:solidFill>
              </a:rPr>
              <a:t>τοὺς</a:t>
            </a:r>
            <a:r>
              <a:rPr lang="el-GR" sz="2000" b="1" dirty="0" smtClean="0">
                <a:solidFill>
                  <a:schemeClr val="tx1"/>
                </a:solidFill>
              </a:rPr>
              <a:t> </a:t>
            </a:r>
            <a:r>
              <a:rPr lang="el-GR" sz="2000" b="1" dirty="0" err="1" smtClean="0">
                <a:solidFill>
                  <a:schemeClr val="tx1"/>
                </a:solidFill>
              </a:rPr>
              <a:t>τὰ</a:t>
            </a:r>
            <a:r>
              <a:rPr lang="el-GR" sz="2000" b="1" dirty="0" smtClean="0">
                <a:solidFill>
                  <a:schemeClr val="tx1"/>
                </a:solidFill>
              </a:rPr>
              <a:t> </a:t>
            </a:r>
            <a:r>
              <a:rPr lang="el-GR" sz="2000" b="1" dirty="0" err="1" smtClean="0">
                <a:solidFill>
                  <a:schemeClr val="tx1"/>
                </a:solidFill>
              </a:rPr>
              <a:t>ἐγχειρίδια</a:t>
            </a:r>
            <a:r>
              <a:rPr lang="el-GR" sz="2000" b="1" dirty="0" smtClean="0">
                <a:solidFill>
                  <a:schemeClr val="tx1"/>
                </a:solidFill>
              </a:rPr>
              <a:t> </a:t>
            </a:r>
            <a:r>
              <a:rPr lang="el-GR" sz="2000" b="1" dirty="0" err="1" smtClean="0">
                <a:solidFill>
                  <a:schemeClr val="tx1"/>
                </a:solidFill>
              </a:rPr>
              <a:t>ἔχοντας</a:t>
            </a:r>
            <a:r>
              <a:rPr lang="el-GR" sz="2000" b="1" dirty="0" smtClean="0">
                <a:solidFill>
                  <a:schemeClr val="tx1"/>
                </a:solidFill>
              </a:rPr>
              <a:t> </a:t>
            </a:r>
            <a:r>
              <a:rPr lang="el-GR" sz="2000" b="1" dirty="0" err="1" smtClean="0">
                <a:solidFill>
                  <a:schemeClr val="tx1"/>
                </a:solidFill>
              </a:rPr>
              <a:t>φανερῶς</a:t>
            </a:r>
            <a:r>
              <a:rPr lang="el-GR" sz="2000" b="1" dirty="0" smtClean="0">
                <a:solidFill>
                  <a:schemeClr val="tx1"/>
                </a:solidFill>
              </a:rPr>
              <a:t> </a:t>
            </a:r>
            <a:r>
              <a:rPr lang="el-GR" sz="2000" b="1" dirty="0" err="1" smtClean="0">
                <a:solidFill>
                  <a:schemeClr val="tx1"/>
                </a:solidFill>
              </a:rPr>
              <a:t>τῇ</a:t>
            </a:r>
            <a:r>
              <a:rPr lang="el-GR" sz="2000" b="1" dirty="0" smtClean="0">
                <a:solidFill>
                  <a:schemeClr val="tx1"/>
                </a:solidFill>
              </a:rPr>
              <a:t> </a:t>
            </a:r>
            <a:r>
              <a:rPr lang="el-GR" sz="2000" b="1" dirty="0" err="1" smtClean="0">
                <a:solidFill>
                  <a:schemeClr val="tx1"/>
                </a:solidFill>
              </a:rPr>
              <a:t>βουλῇ</a:t>
            </a:r>
            <a:r>
              <a:rPr lang="el-GR" sz="2000" b="1" dirty="0" smtClean="0">
                <a:solidFill>
                  <a:schemeClr val="tx1"/>
                </a:solidFill>
              </a:rPr>
              <a:t>  </a:t>
            </a:r>
            <a:r>
              <a:rPr lang="el-GR" sz="2000" b="1" dirty="0" err="1" smtClean="0">
                <a:solidFill>
                  <a:schemeClr val="tx1"/>
                </a:solidFill>
              </a:rPr>
              <a:t>ἐπὶ</a:t>
            </a:r>
            <a:r>
              <a:rPr lang="el-GR" sz="2000" b="1" dirty="0" smtClean="0">
                <a:solidFill>
                  <a:schemeClr val="tx1"/>
                </a:solidFill>
              </a:rPr>
              <a:t> </a:t>
            </a:r>
            <a:r>
              <a:rPr lang="el-GR" sz="2000" b="1" dirty="0" err="1" smtClean="0">
                <a:solidFill>
                  <a:schemeClr val="tx1"/>
                </a:solidFill>
              </a:rPr>
              <a:t>τοῖς</a:t>
            </a:r>
            <a:r>
              <a:rPr lang="el-GR" sz="2000" b="1" dirty="0" smtClean="0">
                <a:solidFill>
                  <a:schemeClr val="tx1"/>
                </a:solidFill>
              </a:rPr>
              <a:t> </a:t>
            </a:r>
            <a:r>
              <a:rPr lang="el-GR" sz="2000" b="1" dirty="0" err="1" smtClean="0">
                <a:solidFill>
                  <a:schemeClr val="tx1"/>
                </a:solidFill>
              </a:rPr>
              <a:t>δρυφάκτοις</a:t>
            </a:r>
            <a:r>
              <a:rPr lang="el-GR" sz="2000" b="1" dirty="0" smtClean="0">
                <a:solidFill>
                  <a:schemeClr val="tx1"/>
                </a:solidFill>
              </a:rPr>
              <a:t>.</a:t>
            </a:r>
          </a:p>
          <a:p>
            <a:pPr algn="just"/>
            <a:endParaRPr lang="el-GR" sz="2000" b="1" i="1" dirty="0" smtClean="0">
              <a:solidFill>
                <a:srgbClr val="C00000"/>
              </a:solidFill>
            </a:endParaRPr>
          </a:p>
          <a:p>
            <a:pPr algn="just"/>
            <a:r>
              <a:rPr lang="el-GR" sz="2000" b="1" i="1" dirty="0" smtClean="0">
                <a:solidFill>
                  <a:srgbClr val="C00000"/>
                </a:solidFill>
              </a:rPr>
              <a:t>Μετάφραση</a:t>
            </a:r>
          </a:p>
          <a:p>
            <a:pPr algn="just"/>
            <a:r>
              <a:rPr lang="el-GR" sz="2000" b="1" dirty="0" smtClean="0">
                <a:solidFill>
                  <a:schemeClr val="tx1"/>
                </a:solidFill>
              </a:rPr>
              <a:t>Όταν (ο Θηραμένης),αφού είπε  αυτά σταμάτησε  και η βουλή έγινε φανερό ότι τον επιδοκίμασε φανερά, ο Κριτίας, επειδή κατάλαβε ότι, αν άφηνε τη βουλή να αποφασίσει με  ψηφοφορία  γι’ αυτόν [ενν. τον  Θηραμένη]   θα γλίτωνε, και αυτό δεν    θα μπορούσε να το ανεχθεί, αφού πλησίασε τους τριάντα και συζήτησε  κάτι</a:t>
            </a:r>
          </a:p>
          <a:p>
            <a:pPr algn="just"/>
            <a:r>
              <a:rPr lang="el-GR" sz="2000" b="1" dirty="0" smtClean="0">
                <a:solidFill>
                  <a:schemeClr val="tx1"/>
                </a:solidFill>
              </a:rPr>
              <a:t>μαζί τους, βγήκε έξω  και διέταξε αυτούς που είχαν τα μαχαίρια να σταθούν φανερά μπροστά στη βουλή κοντά στα ξύλινα κιγκλιδώματα [που χώριζαν τις θέσεις των βουλευτών από το χώρο του  ακροατηρίου].</a:t>
            </a:r>
          </a:p>
          <a:p>
            <a:pPr algn="just"/>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Autofit/>
          </a:bodyPr>
          <a:lstStyle/>
          <a:p>
            <a:pPr algn="just"/>
            <a:r>
              <a:rPr lang="el-GR" sz="2000" b="1" dirty="0" smtClean="0">
                <a:solidFill>
                  <a:schemeClr val="tx1"/>
                </a:solidFill>
              </a:rPr>
              <a:t>[51] Πάλιν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εἰσελθὼν</a:t>
            </a:r>
            <a:r>
              <a:rPr lang="el-GR" sz="2000" b="1" dirty="0" smtClean="0">
                <a:solidFill>
                  <a:schemeClr val="tx1"/>
                </a:solidFill>
              </a:rPr>
              <a:t> </a:t>
            </a:r>
            <a:r>
              <a:rPr lang="el-GR" sz="2000" b="1" dirty="0" err="1" smtClean="0">
                <a:solidFill>
                  <a:srgbClr val="C00000"/>
                </a:solidFill>
              </a:rPr>
              <a:t>εἶπεν</a:t>
            </a:r>
            <a:r>
              <a:rPr lang="el-GR" sz="2000" b="1" dirty="0" smtClean="0">
                <a:solidFill>
                  <a:schemeClr val="tx1"/>
                </a:solidFill>
              </a:rPr>
              <a:t>· «</a:t>
            </a:r>
            <a:r>
              <a:rPr lang="el-GR" sz="2000" b="1" dirty="0" err="1" smtClean="0">
                <a:solidFill>
                  <a:schemeClr val="tx1"/>
                </a:solidFill>
              </a:rPr>
              <a:t>Ἐγώ</a:t>
            </a:r>
            <a:r>
              <a:rPr lang="el-GR" sz="2000" b="1" dirty="0" smtClean="0">
                <a:solidFill>
                  <a:schemeClr val="tx1"/>
                </a:solidFill>
              </a:rPr>
              <a:t>, ὦ βουλή, νομίζω </a:t>
            </a:r>
            <a:r>
              <a:rPr lang="el-GR" sz="2000" b="1" dirty="0" err="1" smtClean="0">
                <a:solidFill>
                  <a:schemeClr val="tx1"/>
                </a:solidFill>
              </a:rPr>
              <a:t>προστάτου</a:t>
            </a:r>
            <a:r>
              <a:rPr lang="el-GR" sz="2000" b="1" dirty="0" smtClean="0">
                <a:solidFill>
                  <a:schemeClr val="tx1"/>
                </a:solidFill>
              </a:rPr>
              <a:t> </a:t>
            </a:r>
            <a:r>
              <a:rPr lang="el-GR" sz="2000" b="1" dirty="0" err="1" smtClean="0">
                <a:solidFill>
                  <a:schemeClr val="tx1"/>
                </a:solidFill>
              </a:rPr>
              <a:t>ἔργον</a:t>
            </a:r>
            <a:r>
              <a:rPr lang="el-GR" sz="2000" b="1" dirty="0" smtClean="0">
                <a:solidFill>
                  <a:schemeClr val="tx1"/>
                </a:solidFill>
              </a:rPr>
              <a:t> </a:t>
            </a:r>
            <a:r>
              <a:rPr lang="el-GR" sz="2000" b="1" dirty="0" err="1" smtClean="0">
                <a:solidFill>
                  <a:schemeClr val="tx1"/>
                </a:solidFill>
              </a:rPr>
              <a:t>εἶναι</a:t>
            </a:r>
            <a:r>
              <a:rPr lang="el-GR" sz="2000" b="1" dirty="0" smtClean="0">
                <a:solidFill>
                  <a:schemeClr val="tx1"/>
                </a:solidFill>
              </a:rPr>
              <a:t> </a:t>
            </a:r>
            <a:r>
              <a:rPr lang="el-GR" sz="2000" b="1" dirty="0" err="1" smtClean="0">
                <a:solidFill>
                  <a:schemeClr val="tx1"/>
                </a:solidFill>
              </a:rPr>
              <a:t>οἵου</a:t>
            </a:r>
            <a:r>
              <a:rPr lang="el-GR" sz="2000" b="1" dirty="0" smtClean="0">
                <a:solidFill>
                  <a:schemeClr val="tx1"/>
                </a:solidFill>
              </a:rPr>
              <a:t> </a:t>
            </a:r>
            <a:r>
              <a:rPr lang="el-GR" sz="2000" b="1" dirty="0" err="1" smtClean="0">
                <a:solidFill>
                  <a:srgbClr val="C00000"/>
                </a:solidFill>
              </a:rPr>
              <a:t>δεῖ</a:t>
            </a:r>
            <a:r>
              <a:rPr lang="el-GR" sz="2000" b="1" dirty="0" smtClean="0">
                <a:solidFill>
                  <a:schemeClr val="tx1"/>
                </a:solidFill>
              </a:rPr>
              <a:t>, </a:t>
            </a:r>
            <a:r>
              <a:rPr lang="el-GR" sz="2000" b="1" dirty="0" err="1" smtClean="0">
                <a:solidFill>
                  <a:schemeClr val="tx1"/>
                </a:solidFill>
              </a:rPr>
              <a:t>ὃς</a:t>
            </a:r>
            <a:r>
              <a:rPr lang="el-GR" sz="2000" b="1" dirty="0" smtClean="0">
                <a:solidFill>
                  <a:schemeClr val="tx1"/>
                </a:solidFill>
              </a:rPr>
              <a:t> </a:t>
            </a:r>
            <a:r>
              <a:rPr lang="el-GR" sz="2000" b="1" dirty="0" err="1" smtClean="0">
                <a:solidFill>
                  <a:schemeClr val="tx1"/>
                </a:solidFill>
              </a:rPr>
              <a:t>ἂν</a:t>
            </a:r>
            <a:r>
              <a:rPr lang="el-GR" sz="2000" b="1" dirty="0" smtClean="0">
                <a:solidFill>
                  <a:schemeClr val="tx1"/>
                </a:solidFill>
              </a:rPr>
              <a:t> </a:t>
            </a:r>
            <a:r>
              <a:rPr lang="el-GR" sz="2000" b="1" dirty="0" err="1" smtClean="0">
                <a:solidFill>
                  <a:schemeClr val="tx1"/>
                </a:solidFill>
              </a:rPr>
              <a:t>ὁρῶν</a:t>
            </a:r>
            <a:r>
              <a:rPr lang="el-GR" sz="2000" b="1" dirty="0" smtClean="0">
                <a:solidFill>
                  <a:schemeClr val="tx1"/>
                </a:solidFill>
              </a:rPr>
              <a:t> </a:t>
            </a:r>
            <a:r>
              <a:rPr lang="el-GR" sz="2000" b="1" dirty="0" err="1" smtClean="0">
                <a:solidFill>
                  <a:schemeClr val="tx1"/>
                </a:solidFill>
              </a:rPr>
              <a:t>τοὺς</a:t>
            </a:r>
            <a:r>
              <a:rPr lang="el-GR" sz="2000" b="1" dirty="0" smtClean="0">
                <a:solidFill>
                  <a:schemeClr val="tx1"/>
                </a:solidFill>
              </a:rPr>
              <a:t> φίλους </a:t>
            </a:r>
            <a:r>
              <a:rPr lang="el-GR" sz="2000" b="1" dirty="0" err="1" smtClean="0">
                <a:solidFill>
                  <a:schemeClr val="tx1"/>
                </a:solidFill>
              </a:rPr>
              <a:t>ἐξαπατωμένους</a:t>
            </a:r>
            <a:r>
              <a:rPr lang="el-GR" sz="2000" b="1" dirty="0" smtClean="0">
                <a:solidFill>
                  <a:schemeClr val="tx1"/>
                </a:solidFill>
              </a:rPr>
              <a:t> </a:t>
            </a:r>
            <a:r>
              <a:rPr lang="el-GR" sz="2000" b="1" dirty="0" err="1" smtClean="0">
                <a:solidFill>
                  <a:srgbClr val="C00000"/>
                </a:solidFill>
              </a:rPr>
              <a:t>μὴ</a:t>
            </a:r>
            <a:r>
              <a:rPr lang="el-GR" sz="2000" b="1" dirty="0" smtClean="0">
                <a:solidFill>
                  <a:srgbClr val="C00000"/>
                </a:solidFill>
              </a:rPr>
              <a:t> </a:t>
            </a:r>
            <a:r>
              <a:rPr lang="el-GR" sz="2000" b="1" dirty="0" err="1" smtClean="0">
                <a:solidFill>
                  <a:srgbClr val="C00000"/>
                </a:solidFill>
              </a:rPr>
              <a:t>ἐπιτρέπῃ</a:t>
            </a:r>
            <a:r>
              <a:rPr lang="el-GR" sz="2000" b="1" dirty="0" smtClean="0">
                <a:solidFill>
                  <a:srgbClr val="C00000"/>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ἐγὼ</a:t>
            </a:r>
            <a:r>
              <a:rPr lang="el-GR" sz="2000" b="1" dirty="0" smtClean="0">
                <a:solidFill>
                  <a:schemeClr val="tx1"/>
                </a:solidFill>
              </a:rPr>
              <a:t> </a:t>
            </a:r>
            <a:r>
              <a:rPr lang="el-GR" sz="2000" b="1" dirty="0" err="1" smtClean="0">
                <a:solidFill>
                  <a:schemeClr val="tx1"/>
                </a:solidFill>
              </a:rPr>
              <a:t>οὖν</a:t>
            </a:r>
            <a:r>
              <a:rPr lang="el-GR" sz="2000" b="1" dirty="0" smtClean="0">
                <a:solidFill>
                  <a:schemeClr val="tx1"/>
                </a:solidFill>
              </a:rPr>
              <a:t> </a:t>
            </a:r>
            <a:r>
              <a:rPr lang="el-GR" sz="2000" b="1" dirty="0" err="1" smtClean="0">
                <a:solidFill>
                  <a:schemeClr val="tx1"/>
                </a:solidFill>
              </a:rPr>
              <a:t>τοῦτο</a:t>
            </a:r>
            <a:r>
              <a:rPr lang="el-GR" sz="2000" b="1" dirty="0" smtClean="0">
                <a:solidFill>
                  <a:schemeClr val="tx1"/>
                </a:solidFill>
              </a:rPr>
              <a:t> ποιήσω.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γὰρ</a:t>
            </a:r>
            <a:r>
              <a:rPr lang="el-GR" sz="2000" b="1" dirty="0" smtClean="0">
                <a:solidFill>
                  <a:schemeClr val="tx1"/>
                </a:solidFill>
              </a:rPr>
              <a:t> </a:t>
            </a:r>
            <a:r>
              <a:rPr lang="el-GR" sz="2000" b="1" dirty="0" err="1" smtClean="0">
                <a:solidFill>
                  <a:schemeClr val="tx1"/>
                </a:solidFill>
              </a:rPr>
              <a:t>οἵδε</a:t>
            </a:r>
            <a:r>
              <a:rPr lang="el-GR" sz="2000" b="1" dirty="0" smtClean="0">
                <a:solidFill>
                  <a:schemeClr val="tx1"/>
                </a:solidFill>
              </a:rPr>
              <a:t> </a:t>
            </a:r>
            <a:r>
              <a:rPr lang="el-GR" sz="2000" b="1" dirty="0" err="1" smtClean="0">
                <a:solidFill>
                  <a:schemeClr val="tx1"/>
                </a:solidFill>
              </a:rPr>
              <a:t>οἱ</a:t>
            </a:r>
            <a:r>
              <a:rPr lang="el-GR" sz="2000" b="1" dirty="0" smtClean="0">
                <a:solidFill>
                  <a:schemeClr val="tx1"/>
                </a:solidFill>
              </a:rPr>
              <a:t> </a:t>
            </a:r>
            <a:r>
              <a:rPr lang="el-GR" sz="2000" b="1" dirty="0" err="1" smtClean="0">
                <a:solidFill>
                  <a:schemeClr val="tx1"/>
                </a:solidFill>
              </a:rPr>
              <a:t>ἐφεστηκότες</a:t>
            </a:r>
            <a:r>
              <a:rPr lang="el-GR" sz="2000" b="1" dirty="0" smtClean="0">
                <a:solidFill>
                  <a:schemeClr val="tx1"/>
                </a:solidFill>
              </a:rPr>
              <a:t> </a:t>
            </a:r>
            <a:r>
              <a:rPr lang="el-GR" sz="2000" b="1" dirty="0" err="1" smtClean="0">
                <a:solidFill>
                  <a:srgbClr val="C00000"/>
                </a:solidFill>
              </a:rPr>
              <a:t>οὔ</a:t>
            </a:r>
            <a:r>
              <a:rPr lang="el-GR" sz="2000" b="1" dirty="0" smtClean="0">
                <a:solidFill>
                  <a:srgbClr val="C00000"/>
                </a:solidFill>
              </a:rPr>
              <a:t> </a:t>
            </a:r>
            <a:r>
              <a:rPr lang="el-GR" sz="2000" b="1" dirty="0" err="1" smtClean="0">
                <a:solidFill>
                  <a:srgbClr val="C00000"/>
                </a:solidFill>
              </a:rPr>
              <a:t>φασιν</a:t>
            </a:r>
            <a:r>
              <a:rPr lang="el-GR" sz="2000" b="1" dirty="0" smtClean="0">
                <a:solidFill>
                  <a:srgbClr val="C00000"/>
                </a:solidFill>
              </a:rPr>
              <a:t> </a:t>
            </a:r>
            <a:r>
              <a:rPr lang="el-GR" sz="2000" b="1" dirty="0" err="1" smtClean="0">
                <a:solidFill>
                  <a:schemeClr val="tx1"/>
                </a:solidFill>
              </a:rPr>
              <a:t>ἡμῖν</a:t>
            </a:r>
            <a:r>
              <a:rPr lang="el-GR" sz="2000" b="1" dirty="0" smtClean="0">
                <a:solidFill>
                  <a:schemeClr val="tx1"/>
                </a:solidFill>
              </a:rPr>
              <a:t> </a:t>
            </a:r>
            <a:r>
              <a:rPr lang="el-GR" sz="2000" b="1" dirty="0" err="1" smtClean="0">
                <a:solidFill>
                  <a:schemeClr val="tx1"/>
                </a:solidFill>
              </a:rPr>
              <a:t>ἐπιτρέψειν</a:t>
            </a:r>
            <a:r>
              <a:rPr lang="el-GR" sz="2000" b="1" dirty="0" smtClean="0">
                <a:solidFill>
                  <a:schemeClr val="tx1"/>
                </a:solidFill>
              </a:rPr>
              <a:t>, </a:t>
            </a:r>
            <a:r>
              <a:rPr lang="el-GR" sz="2000" b="1" dirty="0" err="1" smtClean="0">
                <a:solidFill>
                  <a:schemeClr val="tx1"/>
                </a:solidFill>
              </a:rPr>
              <a:t>εἰ</a:t>
            </a:r>
            <a:r>
              <a:rPr lang="el-GR" sz="2000" b="1" dirty="0" smtClean="0">
                <a:solidFill>
                  <a:schemeClr val="tx1"/>
                </a:solidFill>
              </a:rPr>
              <a:t> </a:t>
            </a:r>
            <a:r>
              <a:rPr lang="el-GR" sz="2000" b="1" dirty="0" err="1" smtClean="0">
                <a:solidFill>
                  <a:srgbClr val="C00000"/>
                </a:solidFill>
              </a:rPr>
              <a:t>ἀνήσομεν</a:t>
            </a:r>
            <a:r>
              <a:rPr lang="el-GR" sz="2000" b="1" dirty="0" smtClean="0">
                <a:solidFill>
                  <a:schemeClr val="tx1"/>
                </a:solidFill>
              </a:rPr>
              <a:t> </a:t>
            </a:r>
            <a:r>
              <a:rPr lang="el-GR" sz="2000" b="1" dirty="0" err="1" smtClean="0">
                <a:solidFill>
                  <a:schemeClr val="tx1"/>
                </a:solidFill>
              </a:rPr>
              <a:t>ἄνδρα</a:t>
            </a:r>
            <a:r>
              <a:rPr lang="el-GR" sz="2000" b="1" dirty="0" smtClean="0">
                <a:solidFill>
                  <a:schemeClr val="tx1"/>
                </a:solidFill>
              </a:rPr>
              <a:t> </a:t>
            </a:r>
            <a:r>
              <a:rPr lang="el-GR" sz="2000" b="1" dirty="0" err="1" smtClean="0">
                <a:solidFill>
                  <a:schemeClr val="tx1"/>
                </a:solidFill>
              </a:rPr>
              <a:t>τὸν</a:t>
            </a:r>
            <a:r>
              <a:rPr lang="el-GR" sz="2000" b="1" dirty="0" smtClean="0">
                <a:solidFill>
                  <a:schemeClr val="tx1"/>
                </a:solidFill>
              </a:rPr>
              <a:t> </a:t>
            </a:r>
            <a:r>
              <a:rPr lang="el-GR" sz="2000" b="1" dirty="0" err="1" smtClean="0">
                <a:solidFill>
                  <a:schemeClr val="tx1"/>
                </a:solidFill>
              </a:rPr>
              <a:t>φανερῶς</a:t>
            </a:r>
            <a:r>
              <a:rPr lang="el-GR" sz="2000" b="1" dirty="0" smtClean="0">
                <a:solidFill>
                  <a:schemeClr val="tx1"/>
                </a:solidFill>
              </a:rPr>
              <a:t> </a:t>
            </a:r>
            <a:r>
              <a:rPr lang="el-GR" sz="2000" b="1" dirty="0" err="1" smtClean="0">
                <a:solidFill>
                  <a:schemeClr val="tx1"/>
                </a:solidFill>
              </a:rPr>
              <a:t>τὴν</a:t>
            </a:r>
            <a:r>
              <a:rPr lang="el-GR" sz="2000" b="1" dirty="0" smtClean="0">
                <a:solidFill>
                  <a:schemeClr val="tx1"/>
                </a:solidFill>
              </a:rPr>
              <a:t> </a:t>
            </a:r>
            <a:r>
              <a:rPr lang="el-GR" sz="2000" b="1" dirty="0" err="1" smtClean="0">
                <a:solidFill>
                  <a:schemeClr val="tx1"/>
                </a:solidFill>
              </a:rPr>
              <a:t>ὀλιγαρχίαν</a:t>
            </a:r>
            <a:r>
              <a:rPr lang="el-GR" sz="2000" b="1" dirty="0" smtClean="0">
                <a:solidFill>
                  <a:schemeClr val="tx1"/>
                </a:solidFill>
              </a:rPr>
              <a:t> </a:t>
            </a:r>
            <a:r>
              <a:rPr lang="el-GR" sz="2000" b="1" dirty="0" err="1" smtClean="0">
                <a:solidFill>
                  <a:schemeClr val="tx1"/>
                </a:solidFill>
              </a:rPr>
              <a:t>λυμαινόμενον</a:t>
            </a:r>
            <a:r>
              <a:rPr lang="el-GR" sz="2000" b="1" dirty="0" smtClean="0">
                <a:solidFill>
                  <a:schemeClr val="tx1"/>
                </a:solidFill>
              </a:rPr>
              <a:t>. </a:t>
            </a:r>
          </a:p>
          <a:p>
            <a:pPr algn="l"/>
            <a:r>
              <a:rPr lang="el-GR" sz="2000" b="1" dirty="0" smtClean="0">
                <a:solidFill>
                  <a:srgbClr val="C00000"/>
                </a:solidFill>
              </a:rPr>
              <a:t>Λεξιλόγιο</a:t>
            </a:r>
          </a:p>
          <a:p>
            <a:pPr algn="l"/>
            <a:r>
              <a:rPr lang="el-GR" sz="2000" b="1" dirty="0" smtClean="0">
                <a:solidFill>
                  <a:schemeClr val="tx1"/>
                </a:solidFill>
              </a:rPr>
              <a:t>προστάτης:   </a:t>
            </a:r>
            <a:r>
              <a:rPr lang="el-GR" sz="2000" dirty="0" smtClean="0">
                <a:solidFill>
                  <a:schemeClr val="tx1"/>
                </a:solidFill>
              </a:rPr>
              <a:t>(ως πολιτικός όρος) ηγέτης</a:t>
            </a:r>
          </a:p>
          <a:p>
            <a:pPr algn="l"/>
            <a:r>
              <a:rPr lang="el-GR" sz="2000" b="1" dirty="0" err="1" smtClean="0">
                <a:solidFill>
                  <a:schemeClr val="tx1"/>
                </a:solidFill>
              </a:rPr>
              <a:t>οἵου</a:t>
            </a:r>
            <a:r>
              <a:rPr lang="el-GR" sz="2000" b="1" dirty="0" smtClean="0">
                <a:solidFill>
                  <a:schemeClr val="tx1"/>
                </a:solidFill>
              </a:rPr>
              <a:t> </a:t>
            </a:r>
            <a:r>
              <a:rPr lang="el-GR" sz="2000" b="1" dirty="0" err="1" smtClean="0">
                <a:solidFill>
                  <a:schemeClr val="tx1"/>
                </a:solidFill>
              </a:rPr>
              <a:t>δεῖ</a:t>
            </a:r>
            <a:r>
              <a:rPr lang="el-GR" sz="2000" b="1" dirty="0" smtClean="0">
                <a:solidFill>
                  <a:schemeClr val="tx1"/>
                </a:solidFill>
              </a:rPr>
              <a:t>(τοιούτου) </a:t>
            </a:r>
            <a:r>
              <a:rPr lang="el-GR" sz="2000" b="1" dirty="0" err="1" smtClean="0">
                <a:solidFill>
                  <a:schemeClr val="tx1"/>
                </a:solidFill>
              </a:rPr>
              <a:t>οἵου</a:t>
            </a:r>
            <a:r>
              <a:rPr lang="el-GR" sz="2000" b="1" dirty="0" smtClean="0">
                <a:solidFill>
                  <a:schemeClr val="tx1"/>
                </a:solidFill>
              </a:rPr>
              <a:t> </a:t>
            </a:r>
            <a:r>
              <a:rPr lang="el-GR" sz="2000" b="1" dirty="0" err="1" smtClean="0">
                <a:solidFill>
                  <a:schemeClr val="tx1"/>
                </a:solidFill>
              </a:rPr>
              <a:t>δεῖ</a:t>
            </a:r>
            <a:r>
              <a:rPr lang="el-GR" sz="2000" b="1" dirty="0" smtClean="0">
                <a:solidFill>
                  <a:schemeClr val="tx1"/>
                </a:solidFill>
              </a:rPr>
              <a:t>·</a:t>
            </a:r>
            <a:r>
              <a:rPr lang="el-GR" sz="2000" dirty="0" smtClean="0">
                <a:solidFill>
                  <a:schemeClr val="tx1"/>
                </a:solidFill>
              </a:rPr>
              <a:t> τέτοιου, όπως πρέπει να είναι</a:t>
            </a:r>
          </a:p>
          <a:p>
            <a:pPr algn="l"/>
            <a:r>
              <a:rPr lang="el-GR" sz="2000" b="1" dirty="0" err="1" smtClean="0">
                <a:solidFill>
                  <a:schemeClr val="tx1"/>
                </a:solidFill>
              </a:rPr>
              <a:t>οἱ</a:t>
            </a:r>
            <a:r>
              <a:rPr lang="el-GR" sz="2000" b="1" dirty="0" smtClean="0">
                <a:solidFill>
                  <a:schemeClr val="tx1"/>
                </a:solidFill>
              </a:rPr>
              <a:t> </a:t>
            </a:r>
            <a:r>
              <a:rPr lang="el-GR" sz="2000" b="1" dirty="0" err="1" smtClean="0">
                <a:solidFill>
                  <a:schemeClr val="tx1"/>
                </a:solidFill>
              </a:rPr>
              <a:t>ἐφεστηκότες</a:t>
            </a:r>
            <a:r>
              <a:rPr lang="el-GR" sz="2000" b="1" dirty="0" smtClean="0">
                <a:solidFill>
                  <a:schemeClr val="tx1"/>
                </a:solidFill>
              </a:rPr>
              <a:t> (</a:t>
            </a:r>
            <a:r>
              <a:rPr lang="el-GR" sz="2000" b="1" dirty="0" err="1" smtClean="0">
                <a:solidFill>
                  <a:schemeClr val="tx1"/>
                </a:solidFill>
              </a:rPr>
              <a:t>ἐφίσταμαι</a:t>
            </a:r>
            <a:r>
              <a:rPr lang="el-GR" sz="2000" b="1" dirty="0" smtClean="0">
                <a:solidFill>
                  <a:schemeClr val="tx1"/>
                </a:solidFill>
              </a:rPr>
              <a:t>) </a:t>
            </a:r>
            <a:r>
              <a:rPr lang="el-GR" sz="2000" dirty="0" smtClean="0">
                <a:solidFill>
                  <a:schemeClr val="tx1"/>
                </a:solidFill>
              </a:rPr>
              <a:t>(</a:t>
            </a:r>
            <a:r>
              <a:rPr lang="el-GR" sz="2000" dirty="0" err="1" smtClean="0">
                <a:solidFill>
                  <a:schemeClr val="tx1"/>
                </a:solidFill>
              </a:rPr>
              <a:t>πρβλ</a:t>
            </a:r>
            <a:r>
              <a:rPr lang="el-GR" sz="2000" dirty="0" smtClean="0">
                <a:solidFill>
                  <a:schemeClr val="tx1"/>
                </a:solidFill>
              </a:rPr>
              <a:t>. §50: </a:t>
            </a:r>
            <a:r>
              <a:rPr lang="el-GR" sz="2000" b="1" dirty="0" err="1" smtClean="0">
                <a:solidFill>
                  <a:schemeClr val="tx1"/>
                </a:solidFill>
              </a:rPr>
              <a:t>ἐπιστῆναι</a:t>
            </a:r>
            <a:r>
              <a:rPr lang="el-GR" sz="2000" b="1" dirty="0" smtClean="0">
                <a:solidFill>
                  <a:schemeClr val="tx1"/>
                </a:solidFill>
              </a:rPr>
              <a:t> </a:t>
            </a:r>
            <a:r>
              <a:rPr lang="el-GR" sz="2000" b="1" dirty="0" err="1" smtClean="0">
                <a:solidFill>
                  <a:schemeClr val="tx1"/>
                </a:solidFill>
              </a:rPr>
              <a:t>ἐπὶ</a:t>
            </a:r>
            <a:r>
              <a:rPr lang="el-GR" sz="2000" b="1" dirty="0" smtClean="0">
                <a:solidFill>
                  <a:schemeClr val="tx1"/>
                </a:solidFill>
              </a:rPr>
              <a:t> </a:t>
            </a:r>
            <a:r>
              <a:rPr lang="el-GR" sz="2000" b="1" dirty="0" err="1" smtClean="0">
                <a:solidFill>
                  <a:schemeClr val="tx1"/>
                </a:solidFill>
              </a:rPr>
              <a:t>τοῖς</a:t>
            </a:r>
            <a:r>
              <a:rPr lang="el-GR" sz="2000" b="1" dirty="0" smtClean="0">
                <a:solidFill>
                  <a:schemeClr val="tx1"/>
                </a:solidFill>
              </a:rPr>
              <a:t> </a:t>
            </a:r>
            <a:r>
              <a:rPr lang="el-GR" sz="2000" b="1" dirty="0" err="1" smtClean="0">
                <a:solidFill>
                  <a:schemeClr val="tx1"/>
                </a:solidFill>
              </a:rPr>
              <a:t>δρυφάκτοις</a:t>
            </a:r>
            <a:r>
              <a:rPr lang="el-GR" sz="2000" dirty="0" smtClean="0">
                <a:solidFill>
                  <a:schemeClr val="tx1"/>
                </a:solidFill>
              </a:rPr>
              <a:t>)</a:t>
            </a:r>
          </a:p>
          <a:p>
            <a:pPr algn="l"/>
            <a:r>
              <a:rPr lang="el-GR" sz="2000" b="1" dirty="0" err="1" smtClean="0">
                <a:solidFill>
                  <a:schemeClr val="tx1"/>
                </a:solidFill>
              </a:rPr>
              <a:t>ἀνήσομεν</a:t>
            </a:r>
            <a:r>
              <a:rPr lang="el-GR" sz="2000" b="1" dirty="0" smtClean="0">
                <a:solidFill>
                  <a:schemeClr val="tx1"/>
                </a:solidFill>
              </a:rPr>
              <a:t> - </a:t>
            </a:r>
            <a:r>
              <a:rPr lang="el-GR" sz="2000" b="1" dirty="0" err="1" smtClean="0">
                <a:solidFill>
                  <a:schemeClr val="tx1"/>
                </a:solidFill>
              </a:rPr>
              <a:t>ἀνίημι</a:t>
            </a:r>
            <a:r>
              <a:rPr lang="el-GR" sz="2000" b="1" dirty="0" smtClean="0">
                <a:solidFill>
                  <a:schemeClr val="tx1"/>
                </a:solidFill>
              </a:rPr>
              <a:t>: </a:t>
            </a:r>
            <a:r>
              <a:rPr lang="el-GR" sz="2000" dirty="0" smtClean="0">
                <a:solidFill>
                  <a:schemeClr val="tx1"/>
                </a:solidFill>
              </a:rPr>
              <a:t>αφήνω</a:t>
            </a:r>
          </a:p>
          <a:p>
            <a:pPr algn="l"/>
            <a:r>
              <a:rPr lang="el-GR" sz="2000" b="1" dirty="0" smtClean="0">
                <a:solidFill>
                  <a:schemeClr val="tx1"/>
                </a:solidFill>
              </a:rPr>
              <a:t>λυμαίνομαι: </a:t>
            </a:r>
            <a:r>
              <a:rPr lang="el-GR" sz="2000" dirty="0" smtClean="0">
                <a:solidFill>
                  <a:schemeClr val="tx1"/>
                </a:solidFill>
              </a:rPr>
              <a:t>καταστρέφω &lt;</a:t>
            </a:r>
            <a:r>
              <a:rPr lang="el-GR" sz="2000" dirty="0" err="1" smtClean="0">
                <a:solidFill>
                  <a:schemeClr val="tx1"/>
                </a:solidFill>
              </a:rPr>
              <a:t>λῦμα</a:t>
            </a:r>
            <a:r>
              <a:rPr lang="el-GR" sz="2000" dirty="0" smtClean="0">
                <a:solidFill>
                  <a:schemeClr val="tx1"/>
                </a:solidFill>
              </a:rPr>
              <a:t>, το· </a:t>
            </a:r>
            <a:r>
              <a:rPr lang="el-GR" sz="2000" dirty="0" err="1" smtClean="0">
                <a:solidFill>
                  <a:schemeClr val="tx1"/>
                </a:solidFill>
              </a:rPr>
              <a:t>άπόπλυμα</a:t>
            </a:r>
            <a:r>
              <a:rPr lang="el-GR" sz="2000" dirty="0" smtClean="0">
                <a:solidFill>
                  <a:schemeClr val="tx1"/>
                </a:solidFill>
              </a:rPr>
              <a:t>. </a:t>
            </a:r>
            <a:r>
              <a:rPr lang="el-GR" sz="2000" b="1" dirty="0" smtClean="0">
                <a:solidFill>
                  <a:schemeClr val="tx1"/>
                </a:solidFill>
              </a:rPr>
              <a:t>ἡ λύμη·</a:t>
            </a:r>
            <a:r>
              <a:rPr lang="el-GR" sz="2000" dirty="0" smtClean="0">
                <a:solidFill>
                  <a:schemeClr val="tx1"/>
                </a:solidFill>
              </a:rPr>
              <a:t> ντροπή, κακοποίηση</a:t>
            </a:r>
            <a:endParaRPr lang="el-GR" sz="2000" b="1" dirty="0" smtClean="0">
              <a:solidFill>
                <a:srgbClr val="C00000"/>
              </a:solidFill>
            </a:endParaRPr>
          </a:p>
          <a:p>
            <a:pPr algn="just"/>
            <a:r>
              <a:rPr lang="el-GR" sz="2000" b="1" dirty="0" smtClean="0">
                <a:solidFill>
                  <a:srgbClr val="C00000"/>
                </a:solidFill>
              </a:rPr>
              <a:t>Μετάφραση</a:t>
            </a:r>
          </a:p>
          <a:p>
            <a:pPr algn="just"/>
            <a:r>
              <a:rPr lang="el-GR" sz="2000" b="1" dirty="0" smtClean="0">
                <a:solidFill>
                  <a:schemeClr val="tx1"/>
                </a:solidFill>
              </a:rPr>
              <a:t>Και αφού ήλθε πάλι μέσα είπε: «Εγώ, κύριοι βουλευτές,  νομίζω                                                                               ότι είναι έργο του αληθινού ηγέτη, (τέτοιου) όπως πρέπει (να είναι),                                   όταν αυτός βλέπει τους φίλους του  να εξαπατώνται να μην το </a:t>
            </a:r>
            <a:r>
              <a:rPr lang="el-GR" sz="2000" b="1" dirty="0" err="1" smtClean="0">
                <a:solidFill>
                  <a:schemeClr val="tx1"/>
                </a:solidFill>
              </a:rPr>
              <a:t>επιτρέπει.Και</a:t>
            </a:r>
            <a:r>
              <a:rPr lang="el-GR" sz="2000" b="1" dirty="0" smtClean="0">
                <a:solidFill>
                  <a:schemeClr val="tx1"/>
                </a:solidFill>
              </a:rPr>
              <a:t> εγώ λοιπόν αυτό θα κάνω. Γιατί και αυτοί  εδώ που έχουν σταθεί (μπροστά στο κιγκλίδωμα) λένε ότι δεν θα μας  επιτρέψουν  αν αφήσουμε (αν αθωώσουμε) άνδρα που φανερά καταστρέφει την ολιγαρχία.  </a:t>
            </a:r>
            <a:endParaRPr lang="el-GR" sz="2000" b="1"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40000"/>
              <a:lumOff val="6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Autofit/>
          </a:bodyPr>
          <a:lstStyle/>
          <a:p>
            <a:pPr algn="l"/>
            <a:endParaRPr lang="el-GR" sz="2000" b="1" dirty="0" smtClean="0">
              <a:solidFill>
                <a:schemeClr val="tx1"/>
              </a:solidFill>
            </a:endParaRPr>
          </a:p>
          <a:p>
            <a:pPr algn="just"/>
            <a:r>
              <a:rPr lang="el-GR" sz="2000" b="1" dirty="0" smtClean="0">
                <a:solidFill>
                  <a:schemeClr val="tx1"/>
                </a:solidFill>
              </a:rPr>
              <a:t>[2.3.51] </a:t>
            </a:r>
            <a:r>
              <a:rPr lang="el-GR" sz="2000" b="1" dirty="0" err="1" smtClean="0">
                <a:solidFill>
                  <a:schemeClr val="tx1"/>
                </a:solidFill>
              </a:rPr>
              <a:t>πάλιν</a:t>
            </a:r>
            <a:r>
              <a:rPr lang="el-GR" sz="2000" b="1" dirty="0" smtClean="0">
                <a:solidFill>
                  <a:schemeClr val="tx1"/>
                </a:solidFill>
              </a:rPr>
              <a:t>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εἰσελθὼν</a:t>
            </a:r>
            <a:r>
              <a:rPr lang="el-GR" sz="2000" b="1" dirty="0" smtClean="0">
                <a:solidFill>
                  <a:schemeClr val="tx1"/>
                </a:solidFill>
              </a:rPr>
              <a:t> </a:t>
            </a:r>
            <a:r>
              <a:rPr lang="el-GR" sz="2000" b="1" dirty="0" err="1" smtClean="0">
                <a:solidFill>
                  <a:srgbClr val="C00000"/>
                </a:solidFill>
              </a:rPr>
              <a:t>εἶπεν</a:t>
            </a:r>
            <a:r>
              <a:rPr lang="el-GR" sz="2000" b="1" dirty="0" smtClean="0">
                <a:solidFill>
                  <a:srgbClr val="C00000"/>
                </a:solidFill>
              </a:rPr>
              <a:t>· </a:t>
            </a:r>
            <a:r>
              <a:rPr lang="el-GR" sz="2000" b="1" dirty="0" err="1" smtClean="0">
                <a:solidFill>
                  <a:schemeClr val="tx1"/>
                </a:solidFill>
              </a:rPr>
              <a:t>Ἐγώ</a:t>
            </a:r>
            <a:r>
              <a:rPr lang="el-GR" sz="2000" b="1" dirty="0" smtClean="0">
                <a:solidFill>
                  <a:schemeClr val="tx1"/>
                </a:solidFill>
              </a:rPr>
              <a:t>, ὦ </a:t>
            </a:r>
            <a:r>
              <a:rPr lang="el-GR" sz="2000" b="1" dirty="0" err="1" smtClean="0">
                <a:solidFill>
                  <a:schemeClr val="tx1"/>
                </a:solidFill>
              </a:rPr>
              <a:t>βουλή</a:t>
            </a:r>
            <a:r>
              <a:rPr lang="el-GR" sz="2000" b="1" dirty="0" smtClean="0">
                <a:solidFill>
                  <a:schemeClr val="tx1"/>
                </a:solidFill>
              </a:rPr>
              <a:t>, </a:t>
            </a:r>
            <a:r>
              <a:rPr lang="el-GR" sz="2000" b="1" dirty="0" err="1" smtClean="0">
                <a:solidFill>
                  <a:srgbClr val="C00000"/>
                </a:solidFill>
              </a:rPr>
              <a:t>νομίζω</a:t>
            </a:r>
            <a:r>
              <a:rPr lang="el-GR" sz="2000" b="1" dirty="0" smtClean="0">
                <a:solidFill>
                  <a:schemeClr val="tx1"/>
                </a:solidFill>
              </a:rPr>
              <a:t>  </a:t>
            </a:r>
            <a:r>
              <a:rPr lang="el-GR" sz="2000" b="1" dirty="0" err="1" smtClean="0">
                <a:solidFill>
                  <a:schemeClr val="tx1"/>
                </a:solidFill>
              </a:rPr>
              <a:t>προστάτου</a:t>
            </a:r>
            <a:r>
              <a:rPr lang="el-GR" sz="2000" b="1" dirty="0" smtClean="0">
                <a:solidFill>
                  <a:schemeClr val="tx1"/>
                </a:solidFill>
              </a:rPr>
              <a:t> </a:t>
            </a:r>
            <a:r>
              <a:rPr lang="el-GR" sz="2000" b="1" dirty="0" err="1" smtClean="0">
                <a:solidFill>
                  <a:schemeClr val="tx1"/>
                </a:solidFill>
              </a:rPr>
              <a:t>ἔργον</a:t>
            </a:r>
            <a:r>
              <a:rPr lang="el-GR" sz="2000" b="1" dirty="0" smtClean="0">
                <a:solidFill>
                  <a:schemeClr val="tx1"/>
                </a:solidFill>
              </a:rPr>
              <a:t> </a:t>
            </a:r>
            <a:r>
              <a:rPr lang="el-GR" sz="2000" b="1" dirty="0" err="1" smtClean="0">
                <a:solidFill>
                  <a:schemeClr val="tx1"/>
                </a:solidFill>
              </a:rPr>
              <a:t>εἶναι</a:t>
            </a:r>
            <a:r>
              <a:rPr lang="el-GR" sz="2000" b="1" dirty="0" smtClean="0">
                <a:solidFill>
                  <a:schemeClr val="tx1"/>
                </a:solidFill>
              </a:rPr>
              <a:t> </a:t>
            </a:r>
            <a:br>
              <a:rPr lang="el-GR" sz="2000" b="1" dirty="0" smtClean="0">
                <a:solidFill>
                  <a:schemeClr val="tx1"/>
                </a:solidFill>
              </a:rPr>
            </a:br>
            <a:r>
              <a:rPr lang="el-GR" sz="2000" b="1" dirty="0" smtClean="0">
                <a:solidFill>
                  <a:schemeClr val="tx1"/>
                </a:solidFill>
              </a:rPr>
              <a:t> </a:t>
            </a:r>
            <a:r>
              <a:rPr lang="el-GR" sz="2000" b="1" dirty="0" err="1" smtClean="0">
                <a:solidFill>
                  <a:schemeClr val="tx1"/>
                </a:solidFill>
              </a:rPr>
              <a:t>οἵου</a:t>
            </a:r>
            <a:r>
              <a:rPr lang="el-GR" sz="2000" b="1" dirty="0" smtClean="0">
                <a:solidFill>
                  <a:schemeClr val="tx1"/>
                </a:solidFill>
              </a:rPr>
              <a:t> </a:t>
            </a:r>
            <a:r>
              <a:rPr lang="el-GR" sz="2000" b="1" dirty="0" err="1" smtClean="0">
                <a:solidFill>
                  <a:srgbClr val="C00000"/>
                </a:solidFill>
              </a:rPr>
              <a:t>δεῖ</a:t>
            </a:r>
            <a:r>
              <a:rPr lang="el-GR" sz="2000" b="1" dirty="0" smtClean="0">
                <a:solidFill>
                  <a:schemeClr val="tx1"/>
                </a:solidFill>
              </a:rPr>
              <a:t>, </a:t>
            </a:r>
            <a:r>
              <a:rPr lang="el-GR" sz="2000" b="1" dirty="0" err="1" smtClean="0">
                <a:solidFill>
                  <a:schemeClr val="tx1"/>
                </a:solidFill>
              </a:rPr>
              <a:t>ὃς</a:t>
            </a:r>
            <a:r>
              <a:rPr lang="el-GR" sz="2000" b="1" dirty="0" smtClean="0">
                <a:solidFill>
                  <a:schemeClr val="tx1"/>
                </a:solidFill>
              </a:rPr>
              <a:t> </a:t>
            </a:r>
            <a:r>
              <a:rPr lang="el-GR" sz="2000" b="1" dirty="0" err="1" smtClean="0">
                <a:solidFill>
                  <a:schemeClr val="tx1"/>
                </a:solidFill>
              </a:rPr>
              <a:t>ἂν</a:t>
            </a:r>
            <a:r>
              <a:rPr lang="el-GR" sz="2000" b="1" dirty="0" smtClean="0">
                <a:solidFill>
                  <a:schemeClr val="tx1"/>
                </a:solidFill>
              </a:rPr>
              <a:t> </a:t>
            </a:r>
            <a:r>
              <a:rPr lang="el-GR" sz="2000" b="1" dirty="0" err="1" smtClean="0">
                <a:solidFill>
                  <a:schemeClr val="tx1"/>
                </a:solidFill>
              </a:rPr>
              <a:t>ὁρῶν</a:t>
            </a:r>
            <a:r>
              <a:rPr lang="el-GR" sz="2000" b="1" dirty="0" smtClean="0">
                <a:solidFill>
                  <a:schemeClr val="tx1"/>
                </a:solidFill>
              </a:rPr>
              <a:t> </a:t>
            </a:r>
            <a:r>
              <a:rPr lang="el-GR" sz="2000" b="1" dirty="0" err="1" smtClean="0">
                <a:solidFill>
                  <a:schemeClr val="tx1"/>
                </a:solidFill>
              </a:rPr>
              <a:t>τοὺς</a:t>
            </a:r>
            <a:r>
              <a:rPr lang="el-GR" sz="2000" b="1" dirty="0" smtClean="0">
                <a:solidFill>
                  <a:schemeClr val="tx1"/>
                </a:solidFill>
              </a:rPr>
              <a:t> </a:t>
            </a:r>
            <a:r>
              <a:rPr lang="el-GR" sz="2000" b="1" dirty="0" err="1" smtClean="0">
                <a:solidFill>
                  <a:schemeClr val="tx1"/>
                </a:solidFill>
              </a:rPr>
              <a:t>φίλους</a:t>
            </a:r>
            <a:r>
              <a:rPr lang="el-GR" sz="2000" b="1" dirty="0" smtClean="0">
                <a:solidFill>
                  <a:schemeClr val="tx1"/>
                </a:solidFill>
              </a:rPr>
              <a:t> </a:t>
            </a:r>
            <a:r>
              <a:rPr lang="el-GR" sz="2000" b="1" dirty="0" err="1" smtClean="0">
                <a:solidFill>
                  <a:schemeClr val="tx1"/>
                </a:solidFill>
              </a:rPr>
              <a:t>ἐξαπατωμένους</a:t>
            </a:r>
            <a:r>
              <a:rPr lang="el-GR" sz="2000" b="1" dirty="0" smtClean="0">
                <a:solidFill>
                  <a:schemeClr val="tx1"/>
                </a:solidFill>
              </a:rPr>
              <a:t> </a:t>
            </a:r>
            <a:r>
              <a:rPr lang="el-GR" sz="2000" b="1" dirty="0" err="1" smtClean="0">
                <a:solidFill>
                  <a:srgbClr val="C00000"/>
                </a:solidFill>
              </a:rPr>
              <a:t>μὴ</a:t>
            </a:r>
            <a:r>
              <a:rPr lang="el-GR" sz="2000" b="1" dirty="0" smtClean="0">
                <a:solidFill>
                  <a:srgbClr val="C00000"/>
                </a:solidFill>
              </a:rPr>
              <a:t> </a:t>
            </a:r>
            <a:r>
              <a:rPr lang="el-GR" sz="2000" b="1" dirty="0" err="1" smtClean="0">
                <a:solidFill>
                  <a:srgbClr val="C00000"/>
                </a:solidFill>
              </a:rPr>
              <a:t>ἐπιτρέπῃ</a:t>
            </a:r>
            <a:r>
              <a:rPr lang="el-GR" sz="2000" b="1" dirty="0" smtClean="0">
                <a:solidFill>
                  <a:srgbClr val="C00000"/>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ἐγὼ</a:t>
            </a:r>
            <a:r>
              <a:rPr lang="el-GR" sz="2000" b="1" dirty="0" smtClean="0">
                <a:solidFill>
                  <a:schemeClr val="tx1"/>
                </a:solidFill>
              </a:rPr>
              <a:t> </a:t>
            </a:r>
            <a:r>
              <a:rPr lang="el-GR" sz="2000" b="1" dirty="0" err="1" smtClean="0">
                <a:solidFill>
                  <a:schemeClr val="tx1"/>
                </a:solidFill>
              </a:rPr>
              <a:t>οὖν</a:t>
            </a:r>
            <a:r>
              <a:rPr lang="el-GR" sz="2000" b="1" dirty="0" smtClean="0">
                <a:solidFill>
                  <a:schemeClr val="tx1"/>
                </a:solidFill>
              </a:rPr>
              <a:t> </a:t>
            </a:r>
            <a:r>
              <a:rPr lang="el-GR" sz="2000" b="1" dirty="0" err="1" smtClean="0">
                <a:solidFill>
                  <a:schemeClr val="tx1"/>
                </a:solidFill>
              </a:rPr>
              <a:t>τοῦτο</a:t>
            </a:r>
            <a:r>
              <a:rPr lang="el-GR" sz="2000" b="1" dirty="0" smtClean="0">
                <a:solidFill>
                  <a:schemeClr val="tx1"/>
                </a:solidFill>
              </a:rPr>
              <a:t> </a:t>
            </a:r>
            <a:r>
              <a:rPr lang="el-GR" sz="2000" b="1" dirty="0" err="1" smtClean="0">
                <a:solidFill>
                  <a:srgbClr val="C00000"/>
                </a:solidFill>
              </a:rPr>
              <a:t>ποιήσω</a:t>
            </a:r>
            <a:r>
              <a:rPr lang="el-GR" sz="2000" b="1" dirty="0" smtClean="0">
                <a:solidFill>
                  <a:srgbClr val="C00000"/>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γὰρ</a:t>
            </a:r>
            <a:r>
              <a:rPr lang="el-GR" sz="2000" b="1" dirty="0" smtClean="0">
                <a:solidFill>
                  <a:schemeClr val="tx1"/>
                </a:solidFill>
              </a:rPr>
              <a:t> </a:t>
            </a:r>
            <a:r>
              <a:rPr lang="el-GR" sz="2000" b="1" dirty="0" err="1" smtClean="0">
                <a:solidFill>
                  <a:schemeClr val="tx1"/>
                </a:solidFill>
              </a:rPr>
              <a:t>οἵδε</a:t>
            </a:r>
            <a:r>
              <a:rPr lang="el-GR" sz="2000" b="1" dirty="0" smtClean="0">
                <a:solidFill>
                  <a:schemeClr val="tx1"/>
                </a:solidFill>
              </a:rPr>
              <a:t> </a:t>
            </a:r>
            <a:r>
              <a:rPr lang="el-GR" sz="2000" b="1" dirty="0" err="1" smtClean="0">
                <a:solidFill>
                  <a:schemeClr val="tx1"/>
                </a:solidFill>
              </a:rPr>
              <a:t>οἱ</a:t>
            </a:r>
            <a:r>
              <a:rPr lang="el-GR" sz="2000" b="1" dirty="0" smtClean="0">
                <a:solidFill>
                  <a:schemeClr val="tx1"/>
                </a:solidFill>
              </a:rPr>
              <a:t> </a:t>
            </a:r>
            <a:r>
              <a:rPr lang="el-GR" sz="2000" b="1" dirty="0" err="1" smtClean="0">
                <a:solidFill>
                  <a:schemeClr val="tx1"/>
                </a:solidFill>
              </a:rPr>
              <a:t>ἐφεστηκότες</a:t>
            </a:r>
            <a:r>
              <a:rPr lang="el-GR" sz="2000" b="1" dirty="0" smtClean="0">
                <a:solidFill>
                  <a:schemeClr val="tx1"/>
                </a:solidFill>
              </a:rPr>
              <a:t> </a:t>
            </a:r>
            <a:r>
              <a:rPr lang="el-GR" sz="2000" b="1" dirty="0" err="1" smtClean="0">
                <a:solidFill>
                  <a:srgbClr val="C00000"/>
                </a:solidFill>
              </a:rPr>
              <a:t>οὔ</a:t>
            </a:r>
            <a:r>
              <a:rPr lang="el-GR" sz="2000" b="1" dirty="0" smtClean="0">
                <a:solidFill>
                  <a:srgbClr val="C00000"/>
                </a:solidFill>
              </a:rPr>
              <a:t> </a:t>
            </a:r>
            <a:r>
              <a:rPr lang="el-GR" sz="2000" b="1" dirty="0" err="1" smtClean="0">
                <a:solidFill>
                  <a:srgbClr val="C00000"/>
                </a:solidFill>
              </a:rPr>
              <a:t>φασιν</a:t>
            </a:r>
            <a:r>
              <a:rPr lang="el-GR" sz="2000" b="1" dirty="0" smtClean="0">
                <a:solidFill>
                  <a:srgbClr val="C00000"/>
                </a:solidFill>
              </a:rPr>
              <a:t> </a:t>
            </a:r>
            <a:r>
              <a:rPr lang="el-GR" sz="2000" b="1" dirty="0" err="1" smtClean="0">
                <a:solidFill>
                  <a:schemeClr val="tx1"/>
                </a:solidFill>
              </a:rPr>
              <a:t>ἡμῖν</a:t>
            </a:r>
            <a:r>
              <a:rPr lang="el-GR" sz="2000" b="1" dirty="0" smtClean="0">
                <a:solidFill>
                  <a:schemeClr val="tx1"/>
                </a:solidFill>
              </a:rPr>
              <a:t> </a:t>
            </a:r>
            <a:r>
              <a:rPr lang="el-GR" sz="2000" b="1" dirty="0" err="1" smtClean="0">
                <a:solidFill>
                  <a:schemeClr val="tx1"/>
                </a:solidFill>
              </a:rPr>
              <a:t>ἐπιτρέψειν</a:t>
            </a:r>
            <a:r>
              <a:rPr lang="el-GR" sz="2000" b="1" dirty="0" smtClean="0">
                <a:solidFill>
                  <a:schemeClr val="tx1"/>
                </a:solidFill>
              </a:rPr>
              <a:t>,  </a:t>
            </a:r>
            <a:r>
              <a:rPr lang="el-GR" sz="2000" b="1" dirty="0" err="1" smtClean="0">
                <a:solidFill>
                  <a:schemeClr val="tx1"/>
                </a:solidFill>
              </a:rPr>
              <a:t>εἰ</a:t>
            </a:r>
            <a:r>
              <a:rPr lang="el-GR" sz="2000" b="1" dirty="0" smtClean="0">
                <a:solidFill>
                  <a:schemeClr val="tx1"/>
                </a:solidFill>
              </a:rPr>
              <a:t> </a:t>
            </a:r>
            <a:r>
              <a:rPr lang="el-GR" sz="2000" b="1" dirty="0" err="1" smtClean="0">
                <a:solidFill>
                  <a:srgbClr val="C00000"/>
                </a:solidFill>
              </a:rPr>
              <a:t>ἀνήσομεν</a:t>
            </a:r>
            <a:r>
              <a:rPr lang="el-GR" sz="2000" b="1" dirty="0" smtClean="0">
                <a:solidFill>
                  <a:schemeClr val="tx1"/>
                </a:solidFill>
              </a:rPr>
              <a:t> </a:t>
            </a:r>
            <a:r>
              <a:rPr lang="el-GR" sz="2000" b="1" dirty="0" err="1" smtClean="0">
                <a:solidFill>
                  <a:schemeClr val="tx1"/>
                </a:solidFill>
              </a:rPr>
              <a:t>ἄνδρα</a:t>
            </a:r>
            <a:r>
              <a:rPr lang="el-GR" sz="2000" b="1" dirty="0" smtClean="0">
                <a:solidFill>
                  <a:schemeClr val="tx1"/>
                </a:solidFill>
              </a:rPr>
              <a:t> </a:t>
            </a:r>
            <a:r>
              <a:rPr lang="el-GR" sz="2000" b="1" dirty="0" err="1" smtClean="0">
                <a:solidFill>
                  <a:schemeClr val="tx1"/>
                </a:solidFill>
              </a:rPr>
              <a:t>τὸν</a:t>
            </a:r>
            <a:r>
              <a:rPr lang="el-GR" sz="2000" b="1" dirty="0" smtClean="0">
                <a:solidFill>
                  <a:schemeClr val="tx1"/>
                </a:solidFill>
              </a:rPr>
              <a:t> </a:t>
            </a:r>
            <a:r>
              <a:rPr lang="el-GR" sz="2000" b="1" dirty="0" err="1" smtClean="0">
                <a:solidFill>
                  <a:schemeClr val="tx1"/>
                </a:solidFill>
              </a:rPr>
              <a:t>φανερῶς</a:t>
            </a:r>
            <a:r>
              <a:rPr lang="el-GR" sz="2000" b="1" dirty="0" smtClean="0">
                <a:solidFill>
                  <a:schemeClr val="tx1"/>
                </a:solidFill>
              </a:rPr>
              <a:t> </a:t>
            </a:r>
            <a:r>
              <a:rPr lang="el-GR" sz="2000" b="1" dirty="0" err="1" smtClean="0">
                <a:solidFill>
                  <a:schemeClr val="tx1"/>
                </a:solidFill>
              </a:rPr>
              <a:t>τὴν</a:t>
            </a:r>
            <a:r>
              <a:rPr lang="el-GR" sz="2000" b="1" dirty="0" smtClean="0">
                <a:solidFill>
                  <a:schemeClr val="tx1"/>
                </a:solidFill>
              </a:rPr>
              <a:t> </a:t>
            </a:r>
            <a:r>
              <a:rPr lang="el-GR" sz="2000" b="1" dirty="0" err="1" smtClean="0">
                <a:solidFill>
                  <a:schemeClr val="tx1"/>
                </a:solidFill>
              </a:rPr>
              <a:t>ὀλιγαρχίαν</a:t>
            </a:r>
            <a:r>
              <a:rPr lang="el-GR" sz="2000" b="1" dirty="0" smtClean="0">
                <a:solidFill>
                  <a:schemeClr val="tx1"/>
                </a:solidFill>
              </a:rPr>
              <a:t> </a:t>
            </a:r>
            <a:r>
              <a:rPr lang="el-GR" sz="2000" b="1" dirty="0" err="1" smtClean="0">
                <a:solidFill>
                  <a:schemeClr val="tx1"/>
                </a:solidFill>
              </a:rPr>
              <a:t>λυμαινόμενον</a:t>
            </a:r>
            <a:r>
              <a:rPr lang="el-GR" sz="2000" b="1" dirty="0" smtClean="0">
                <a:solidFill>
                  <a:schemeClr val="tx1"/>
                </a:solidFill>
              </a:rPr>
              <a:t>. </a:t>
            </a:r>
          </a:p>
          <a:p>
            <a:pPr algn="just"/>
            <a:endParaRPr lang="el-GR" sz="2000" b="1" dirty="0" smtClean="0">
              <a:solidFill>
                <a:schemeClr val="tx1"/>
              </a:solidFill>
            </a:endParaRPr>
          </a:p>
          <a:p>
            <a:pPr algn="just"/>
            <a:endParaRPr lang="el-GR" sz="2000" b="1" dirty="0" smtClean="0">
              <a:solidFill>
                <a:schemeClr val="tx1"/>
              </a:solidFill>
            </a:endParaRPr>
          </a:p>
          <a:p>
            <a:pPr algn="just"/>
            <a:r>
              <a:rPr lang="el-GR" sz="2000" b="1" dirty="0" smtClean="0">
                <a:solidFill>
                  <a:srgbClr val="C00000"/>
                </a:solidFill>
              </a:rPr>
              <a:t>Μετάφραση</a:t>
            </a:r>
            <a:r>
              <a:rPr lang="el-GR" sz="2000" dirty="0" smtClean="0">
                <a:solidFill>
                  <a:srgbClr val="C00000"/>
                </a:solidFill>
              </a:rPr>
              <a:t> </a:t>
            </a:r>
          </a:p>
          <a:p>
            <a:pPr algn="just"/>
            <a:r>
              <a:rPr lang="el-GR" sz="2000" b="1" dirty="0" smtClean="0">
                <a:solidFill>
                  <a:schemeClr val="tx1"/>
                </a:solidFill>
              </a:rPr>
              <a:t>Και αφού ήλθε πάλι μέσα είπε: «Εγώ, κύριοι βουλευτές, νομίζω                                                                               ότι είναι έργο του αληθινού ηγέτη, (τέτοιου) όπως πρέπει (να είναι),                                   όταν αυτός βλέπει τους φίλους του να εξαπατώνται να μην το επιτρέπει.                                                      Και εγώ λοιπόν αυτό θα </a:t>
            </a:r>
            <a:r>
              <a:rPr lang="el-GR" sz="2000" b="1" dirty="0" err="1" smtClean="0">
                <a:solidFill>
                  <a:schemeClr val="tx1"/>
                </a:solidFill>
              </a:rPr>
              <a:t>κάνω.Γιατί</a:t>
            </a:r>
            <a:r>
              <a:rPr lang="el-GR" sz="2000" b="1" dirty="0" smtClean="0">
                <a:solidFill>
                  <a:schemeClr val="tx1"/>
                </a:solidFill>
              </a:rPr>
              <a:t> και αυτοί  εδώ που έχουν σταθεί                            (μπροστά στο κιγκλίδωμα)  λένε ότι δεν θα μας επιτρέψουν αν αφήσουμε (αν αθωώσουμε) άνδρα που φανερά καταστρέφει την ολιγαρχία.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Autofit/>
          </a:bodyPr>
          <a:lstStyle/>
          <a:p>
            <a:pPr algn="just"/>
            <a:endParaRPr lang="el-GR" sz="2000" b="1" dirty="0" smtClean="0">
              <a:solidFill>
                <a:schemeClr val="tx1"/>
              </a:solidFill>
            </a:endParaRPr>
          </a:p>
          <a:p>
            <a:pPr algn="just"/>
            <a:r>
              <a:rPr lang="el-GR" sz="2000" b="1" dirty="0" smtClean="0">
                <a:solidFill>
                  <a:schemeClr val="tx1"/>
                </a:solidFill>
              </a:rPr>
              <a:t>[51</a:t>
            </a:r>
            <a:r>
              <a:rPr lang="el-GR" sz="2000" b="1" dirty="0" smtClean="0">
                <a:solidFill>
                  <a:srgbClr val="C00000"/>
                </a:solidFill>
              </a:rPr>
              <a:t>] </a:t>
            </a:r>
            <a:r>
              <a:rPr lang="el-GR" sz="2000" b="1" dirty="0" err="1" smtClean="0">
                <a:solidFill>
                  <a:srgbClr val="C00000"/>
                </a:solidFill>
              </a:rPr>
              <a:t>Ἔστι</a:t>
            </a:r>
            <a:r>
              <a:rPr lang="el-GR" sz="2000" b="1" dirty="0" smtClean="0">
                <a:solidFill>
                  <a:srgbClr val="C00000"/>
                </a:solidFill>
              </a:rPr>
              <a:t>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ἐν</a:t>
            </a:r>
            <a:r>
              <a:rPr lang="el-GR" sz="2000" b="1" dirty="0" smtClean="0">
                <a:solidFill>
                  <a:schemeClr val="tx1"/>
                </a:solidFill>
              </a:rPr>
              <a:t> </a:t>
            </a:r>
            <a:r>
              <a:rPr lang="el-GR" sz="2000" b="1" dirty="0" err="1" smtClean="0">
                <a:solidFill>
                  <a:schemeClr val="tx1"/>
                </a:solidFill>
              </a:rPr>
              <a:t>τοῖς</a:t>
            </a:r>
            <a:r>
              <a:rPr lang="el-GR" sz="2000" b="1" dirty="0" smtClean="0">
                <a:solidFill>
                  <a:schemeClr val="tx1"/>
                </a:solidFill>
              </a:rPr>
              <a:t> </a:t>
            </a:r>
            <a:r>
              <a:rPr lang="el-GR" sz="2000" b="1" dirty="0" err="1" smtClean="0">
                <a:solidFill>
                  <a:schemeClr val="tx1"/>
                </a:solidFill>
              </a:rPr>
              <a:t>καινοῖς</a:t>
            </a:r>
            <a:r>
              <a:rPr lang="el-GR" sz="2000" b="1" dirty="0" smtClean="0">
                <a:solidFill>
                  <a:schemeClr val="tx1"/>
                </a:solidFill>
              </a:rPr>
              <a:t> </a:t>
            </a:r>
            <a:r>
              <a:rPr lang="el-GR" sz="2000" b="1" dirty="0" err="1" smtClean="0">
                <a:solidFill>
                  <a:schemeClr val="tx1"/>
                </a:solidFill>
              </a:rPr>
              <a:t>νόμοις</a:t>
            </a:r>
            <a:r>
              <a:rPr lang="el-GR" sz="2000" b="1" dirty="0" smtClean="0">
                <a:solidFill>
                  <a:schemeClr val="tx1"/>
                </a:solidFill>
              </a:rPr>
              <a:t> </a:t>
            </a:r>
            <a:r>
              <a:rPr lang="el-GR" sz="2000" b="1" dirty="0" err="1" smtClean="0">
                <a:solidFill>
                  <a:schemeClr val="tx1"/>
                </a:solidFill>
              </a:rPr>
              <a:t>τῶν</a:t>
            </a:r>
            <a:r>
              <a:rPr lang="el-GR" sz="2000" b="1" dirty="0" smtClean="0">
                <a:solidFill>
                  <a:schemeClr val="tx1"/>
                </a:solidFill>
              </a:rPr>
              <a:t> </a:t>
            </a:r>
            <a:r>
              <a:rPr lang="el-GR" sz="2000" b="1" dirty="0" err="1" smtClean="0">
                <a:solidFill>
                  <a:schemeClr val="tx1"/>
                </a:solidFill>
              </a:rPr>
              <a:t>μὲν</a:t>
            </a:r>
            <a:r>
              <a:rPr lang="el-GR" sz="2000" b="1" dirty="0" smtClean="0">
                <a:solidFill>
                  <a:schemeClr val="tx1"/>
                </a:solidFill>
              </a:rPr>
              <a:t> </a:t>
            </a:r>
            <a:r>
              <a:rPr lang="el-GR" sz="2000" b="1" dirty="0" err="1" smtClean="0">
                <a:solidFill>
                  <a:schemeClr val="tx1"/>
                </a:solidFill>
              </a:rPr>
              <a:t>ἐν</a:t>
            </a:r>
            <a:r>
              <a:rPr lang="el-GR" sz="2000" b="1" dirty="0" smtClean="0">
                <a:solidFill>
                  <a:schemeClr val="tx1"/>
                </a:solidFill>
              </a:rPr>
              <a:t> </a:t>
            </a:r>
            <a:r>
              <a:rPr lang="el-GR" sz="2000" b="1" dirty="0" err="1" smtClean="0">
                <a:solidFill>
                  <a:schemeClr val="tx1"/>
                </a:solidFill>
              </a:rPr>
              <a:t>τοῖς</a:t>
            </a:r>
            <a:r>
              <a:rPr lang="el-GR" sz="2000" b="1" dirty="0" smtClean="0">
                <a:solidFill>
                  <a:schemeClr val="tx1"/>
                </a:solidFill>
              </a:rPr>
              <a:t> </a:t>
            </a:r>
            <a:r>
              <a:rPr lang="el-GR" sz="2000" b="1" dirty="0" err="1" smtClean="0">
                <a:solidFill>
                  <a:schemeClr val="tx1"/>
                </a:solidFill>
              </a:rPr>
              <a:t>τρισχιλίοις</a:t>
            </a:r>
            <a:r>
              <a:rPr lang="el-GR" sz="2000" b="1" dirty="0" smtClean="0">
                <a:solidFill>
                  <a:schemeClr val="tx1"/>
                </a:solidFill>
              </a:rPr>
              <a:t> </a:t>
            </a:r>
            <a:r>
              <a:rPr lang="el-GR" sz="2000" b="1" dirty="0" err="1" smtClean="0">
                <a:solidFill>
                  <a:schemeClr val="tx1"/>
                </a:solidFill>
              </a:rPr>
              <a:t>ὄντων</a:t>
            </a:r>
            <a:r>
              <a:rPr lang="el-GR" sz="2000" b="1" dirty="0" smtClean="0">
                <a:solidFill>
                  <a:schemeClr val="tx1"/>
                </a:solidFill>
              </a:rPr>
              <a:t> </a:t>
            </a:r>
            <a:r>
              <a:rPr lang="el-GR" sz="2000" b="1" dirty="0" err="1" smtClean="0">
                <a:solidFill>
                  <a:schemeClr val="tx1"/>
                </a:solidFill>
              </a:rPr>
              <a:t>μηδένα</a:t>
            </a:r>
            <a:r>
              <a:rPr lang="el-GR" sz="2000" b="1" dirty="0" smtClean="0">
                <a:solidFill>
                  <a:schemeClr val="tx1"/>
                </a:solidFill>
              </a:rPr>
              <a:t> </a:t>
            </a:r>
            <a:r>
              <a:rPr lang="el-GR" sz="2000" b="1" dirty="0" err="1" smtClean="0">
                <a:solidFill>
                  <a:schemeClr val="tx1"/>
                </a:solidFill>
              </a:rPr>
              <a:t>ἀποθνῄσκειν</a:t>
            </a:r>
            <a:r>
              <a:rPr lang="el-GR" sz="2000" b="1" dirty="0" smtClean="0">
                <a:solidFill>
                  <a:schemeClr val="tx1"/>
                </a:solidFill>
              </a:rPr>
              <a:t> </a:t>
            </a:r>
            <a:r>
              <a:rPr lang="el-GR" sz="2000" b="1" dirty="0" err="1" smtClean="0">
                <a:solidFill>
                  <a:schemeClr val="tx1"/>
                </a:solidFill>
              </a:rPr>
              <a:t>ἄνευ</a:t>
            </a:r>
            <a:r>
              <a:rPr lang="el-GR" sz="2000" b="1" dirty="0" smtClean="0">
                <a:solidFill>
                  <a:schemeClr val="tx1"/>
                </a:solidFill>
              </a:rPr>
              <a:t> </a:t>
            </a:r>
            <a:r>
              <a:rPr lang="el-GR" sz="2000" b="1" dirty="0" err="1" smtClean="0">
                <a:solidFill>
                  <a:schemeClr val="tx1"/>
                </a:solidFill>
              </a:rPr>
              <a:t>τῆς</a:t>
            </a:r>
            <a:r>
              <a:rPr lang="el-GR" sz="2000" b="1" dirty="0" smtClean="0">
                <a:solidFill>
                  <a:schemeClr val="tx1"/>
                </a:solidFill>
              </a:rPr>
              <a:t> </a:t>
            </a:r>
            <a:r>
              <a:rPr lang="el-GR" sz="2000" b="1" dirty="0" err="1" smtClean="0">
                <a:solidFill>
                  <a:schemeClr val="tx1"/>
                </a:solidFill>
              </a:rPr>
              <a:t>ὑμετέρας</a:t>
            </a:r>
            <a:r>
              <a:rPr lang="el-GR" sz="2000" b="1" dirty="0" smtClean="0">
                <a:solidFill>
                  <a:schemeClr val="tx1"/>
                </a:solidFill>
              </a:rPr>
              <a:t> </a:t>
            </a:r>
            <a:r>
              <a:rPr lang="el-GR" sz="2000" b="1" dirty="0" err="1" smtClean="0">
                <a:solidFill>
                  <a:schemeClr val="tx1"/>
                </a:solidFill>
              </a:rPr>
              <a:t>ψήφου,τῶν</a:t>
            </a:r>
            <a:r>
              <a:rPr lang="el-GR" sz="2000" b="1" dirty="0" smtClean="0">
                <a:solidFill>
                  <a:schemeClr val="tx1"/>
                </a:solidFill>
              </a:rPr>
              <a:t> δ’ </a:t>
            </a:r>
            <a:r>
              <a:rPr lang="el-GR" sz="2000" b="1" dirty="0" err="1" smtClean="0">
                <a:solidFill>
                  <a:schemeClr val="tx1"/>
                </a:solidFill>
              </a:rPr>
              <a:t>ἔξω</a:t>
            </a:r>
            <a:r>
              <a:rPr lang="el-GR" sz="2000" b="1" dirty="0" smtClean="0">
                <a:solidFill>
                  <a:schemeClr val="tx1"/>
                </a:solidFill>
              </a:rPr>
              <a:t> </a:t>
            </a:r>
            <a:r>
              <a:rPr lang="el-GR" sz="2000" b="1" dirty="0" err="1" smtClean="0">
                <a:solidFill>
                  <a:schemeClr val="tx1"/>
                </a:solidFill>
              </a:rPr>
              <a:t>τοῦ</a:t>
            </a:r>
            <a:r>
              <a:rPr lang="el-GR" sz="2000" b="1" dirty="0" smtClean="0">
                <a:solidFill>
                  <a:schemeClr val="tx1"/>
                </a:solidFill>
              </a:rPr>
              <a:t> καταλόγου κυρίους </a:t>
            </a:r>
            <a:r>
              <a:rPr lang="el-GR" sz="2000" b="1" dirty="0" err="1" smtClean="0">
                <a:solidFill>
                  <a:schemeClr val="tx1"/>
                </a:solidFill>
              </a:rPr>
              <a:t>εἶναι</a:t>
            </a:r>
            <a:r>
              <a:rPr lang="el-GR" sz="2000" b="1" dirty="0" smtClean="0">
                <a:solidFill>
                  <a:schemeClr val="tx1"/>
                </a:solidFill>
              </a:rPr>
              <a:t> </a:t>
            </a:r>
            <a:r>
              <a:rPr lang="el-GR" sz="2000" b="1" dirty="0" err="1" smtClean="0">
                <a:solidFill>
                  <a:schemeClr val="tx1"/>
                </a:solidFill>
              </a:rPr>
              <a:t>τοὺς</a:t>
            </a:r>
            <a:r>
              <a:rPr lang="el-GR" sz="2000" b="1" dirty="0" smtClean="0">
                <a:solidFill>
                  <a:schemeClr val="tx1"/>
                </a:solidFill>
              </a:rPr>
              <a:t> τριάκοντα </a:t>
            </a:r>
            <a:r>
              <a:rPr lang="el-GR" sz="2000" b="1" dirty="0" err="1" smtClean="0">
                <a:solidFill>
                  <a:schemeClr val="tx1"/>
                </a:solidFill>
              </a:rPr>
              <a:t>θανατοῦν</a:t>
            </a:r>
            <a:r>
              <a:rPr lang="el-GR" sz="2000" b="1" dirty="0" smtClean="0">
                <a:solidFill>
                  <a:schemeClr val="tx1"/>
                </a:solidFill>
              </a:rPr>
              <a:t>. </a:t>
            </a:r>
            <a:r>
              <a:rPr lang="el-GR" sz="2000" b="1" dirty="0" err="1" smtClean="0">
                <a:solidFill>
                  <a:schemeClr val="tx1"/>
                </a:solidFill>
              </a:rPr>
              <a:t>Ἐγὼ</a:t>
            </a:r>
            <a:r>
              <a:rPr lang="el-GR" sz="2000" b="1" dirty="0" smtClean="0">
                <a:solidFill>
                  <a:schemeClr val="tx1"/>
                </a:solidFill>
              </a:rPr>
              <a:t> </a:t>
            </a:r>
            <a:r>
              <a:rPr lang="el-GR" sz="2000" b="1" dirty="0" err="1" smtClean="0">
                <a:solidFill>
                  <a:schemeClr val="tx1"/>
                </a:solidFill>
              </a:rPr>
              <a:t>οὖν</a:t>
            </a:r>
            <a:r>
              <a:rPr lang="el-GR" sz="2000" b="1" dirty="0" smtClean="0">
                <a:solidFill>
                  <a:schemeClr val="tx1"/>
                </a:solidFill>
              </a:rPr>
              <a:t>, </a:t>
            </a:r>
            <a:r>
              <a:rPr lang="el-GR" sz="2000" b="1" dirty="0" err="1" smtClean="0">
                <a:solidFill>
                  <a:srgbClr val="C00000"/>
                </a:solidFill>
              </a:rPr>
              <a:t>ἔφη</a:t>
            </a:r>
            <a:r>
              <a:rPr lang="el-GR" sz="2000" b="1" dirty="0" smtClean="0">
                <a:solidFill>
                  <a:srgbClr val="C00000"/>
                </a:solidFill>
              </a:rPr>
              <a:t>, </a:t>
            </a:r>
            <a:r>
              <a:rPr lang="el-GR" sz="2000" b="1" dirty="0" err="1" smtClean="0">
                <a:solidFill>
                  <a:schemeClr val="tx1"/>
                </a:solidFill>
              </a:rPr>
              <a:t>Θηραμένην</a:t>
            </a:r>
            <a:r>
              <a:rPr lang="el-GR" sz="2000" b="1" dirty="0" smtClean="0">
                <a:solidFill>
                  <a:schemeClr val="tx1"/>
                </a:solidFill>
              </a:rPr>
              <a:t> </a:t>
            </a:r>
            <a:r>
              <a:rPr lang="el-GR" sz="2000" b="1" dirty="0" err="1" smtClean="0">
                <a:solidFill>
                  <a:schemeClr val="tx1"/>
                </a:solidFill>
              </a:rPr>
              <a:t>τουτονὶ</a:t>
            </a:r>
            <a:r>
              <a:rPr lang="el-GR" sz="2000" b="1" dirty="0" smtClean="0">
                <a:solidFill>
                  <a:schemeClr val="tx1"/>
                </a:solidFill>
              </a:rPr>
              <a:t> </a:t>
            </a:r>
            <a:r>
              <a:rPr lang="el-GR" sz="2000" b="1" dirty="0" err="1" smtClean="0">
                <a:solidFill>
                  <a:srgbClr val="C00000"/>
                </a:solidFill>
              </a:rPr>
              <a:t>ἐξαλείφω</a:t>
            </a:r>
            <a:r>
              <a:rPr lang="el-GR" sz="2000" b="1" dirty="0" smtClean="0">
                <a:solidFill>
                  <a:srgbClr val="C00000"/>
                </a:solidFill>
              </a:rPr>
              <a:t> </a:t>
            </a:r>
            <a:r>
              <a:rPr lang="el-GR" sz="2000" b="1" dirty="0" err="1" smtClean="0">
                <a:solidFill>
                  <a:schemeClr val="tx1"/>
                </a:solidFill>
              </a:rPr>
              <a:t>ἐκ</a:t>
            </a:r>
            <a:r>
              <a:rPr lang="el-GR" sz="2000" b="1" dirty="0" smtClean="0">
                <a:solidFill>
                  <a:schemeClr val="tx1"/>
                </a:solidFill>
              </a:rPr>
              <a:t> </a:t>
            </a:r>
            <a:r>
              <a:rPr lang="el-GR" sz="2000" b="1" dirty="0" err="1" smtClean="0">
                <a:solidFill>
                  <a:schemeClr val="tx1"/>
                </a:solidFill>
              </a:rPr>
              <a:t>τοῦ</a:t>
            </a:r>
            <a:r>
              <a:rPr lang="el-GR" sz="2000" b="1" dirty="0" smtClean="0">
                <a:solidFill>
                  <a:schemeClr val="tx1"/>
                </a:solidFill>
              </a:rPr>
              <a:t> καταλόγου, </a:t>
            </a:r>
            <a:r>
              <a:rPr lang="el-GR" sz="2000" b="1" dirty="0" err="1" smtClean="0">
                <a:solidFill>
                  <a:schemeClr val="tx1"/>
                </a:solidFill>
              </a:rPr>
              <a:t>συνδοκοῦν</a:t>
            </a:r>
            <a:r>
              <a:rPr lang="el-GR" sz="2000" b="1" dirty="0" smtClean="0">
                <a:solidFill>
                  <a:schemeClr val="tx1"/>
                </a:solidFill>
              </a:rPr>
              <a:t> </a:t>
            </a:r>
            <a:r>
              <a:rPr lang="el-GR" sz="2000" b="1" dirty="0" err="1" smtClean="0">
                <a:solidFill>
                  <a:schemeClr val="tx1"/>
                </a:solidFill>
              </a:rPr>
              <a:t>ἅπασιν</a:t>
            </a:r>
            <a:r>
              <a:rPr lang="el-GR" sz="2000" b="1" dirty="0" smtClean="0">
                <a:solidFill>
                  <a:schemeClr val="tx1"/>
                </a:solidFill>
              </a:rPr>
              <a:t> </a:t>
            </a:r>
            <a:r>
              <a:rPr lang="el-GR" sz="2000" b="1" dirty="0" err="1" smtClean="0">
                <a:solidFill>
                  <a:schemeClr val="tx1"/>
                </a:solidFill>
              </a:rPr>
              <a:t>ἡμῖν</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τοῦτον</a:t>
            </a:r>
            <a:r>
              <a:rPr lang="el-GR" sz="2000" b="1" dirty="0" smtClean="0">
                <a:solidFill>
                  <a:schemeClr val="tx1"/>
                </a:solidFill>
              </a:rPr>
              <a:t>, </a:t>
            </a:r>
            <a:r>
              <a:rPr lang="el-GR" sz="2000" b="1" dirty="0" err="1" smtClean="0">
                <a:solidFill>
                  <a:srgbClr val="C00000"/>
                </a:solidFill>
              </a:rPr>
              <a:t>ἔφη</a:t>
            </a:r>
            <a:r>
              <a:rPr lang="el-GR" sz="2000" b="1" dirty="0" smtClean="0">
                <a:solidFill>
                  <a:srgbClr val="C00000"/>
                </a:solidFill>
              </a:rPr>
              <a:t>, </a:t>
            </a:r>
            <a:r>
              <a:rPr lang="el-GR" sz="2000" b="1" dirty="0" err="1" smtClean="0">
                <a:solidFill>
                  <a:schemeClr val="tx1"/>
                </a:solidFill>
              </a:rPr>
              <a:t>ἡμεῖς</a:t>
            </a:r>
            <a:r>
              <a:rPr lang="el-GR" sz="2000" b="1" dirty="0" smtClean="0">
                <a:solidFill>
                  <a:schemeClr val="tx1"/>
                </a:solidFill>
              </a:rPr>
              <a:t> </a:t>
            </a:r>
            <a:r>
              <a:rPr lang="el-GR" sz="2000" b="1" dirty="0" err="1" smtClean="0">
                <a:solidFill>
                  <a:srgbClr val="C00000"/>
                </a:solidFill>
              </a:rPr>
              <a:t>θανατοῦμεν</a:t>
            </a:r>
            <a:r>
              <a:rPr lang="el-GR" sz="2000" b="1" dirty="0" smtClean="0">
                <a:solidFill>
                  <a:schemeClr val="tx1"/>
                </a:solidFill>
              </a:rPr>
              <a:t>».</a:t>
            </a:r>
          </a:p>
          <a:p>
            <a:pPr algn="l"/>
            <a:r>
              <a:rPr lang="el-GR" sz="2000" b="1" dirty="0" smtClean="0">
                <a:solidFill>
                  <a:srgbClr val="C00000"/>
                </a:solidFill>
              </a:rPr>
              <a:t>Λεξιλόγιο</a:t>
            </a:r>
          </a:p>
          <a:p>
            <a:pPr algn="l"/>
            <a:r>
              <a:rPr lang="el-GR" sz="2000" b="1" dirty="0" err="1" smtClean="0">
                <a:solidFill>
                  <a:schemeClr val="tx1"/>
                </a:solidFill>
              </a:rPr>
              <a:t>οἱ</a:t>
            </a:r>
            <a:r>
              <a:rPr lang="el-GR" sz="2000" b="1" dirty="0" smtClean="0">
                <a:solidFill>
                  <a:schemeClr val="tx1"/>
                </a:solidFill>
              </a:rPr>
              <a:t> </a:t>
            </a:r>
            <a:r>
              <a:rPr lang="el-GR" sz="2000" b="1" dirty="0" err="1" smtClean="0">
                <a:solidFill>
                  <a:schemeClr val="tx1"/>
                </a:solidFill>
              </a:rPr>
              <a:t>ἔξω</a:t>
            </a:r>
            <a:r>
              <a:rPr lang="el-GR" sz="2000" b="1" dirty="0" smtClean="0">
                <a:solidFill>
                  <a:schemeClr val="tx1"/>
                </a:solidFill>
              </a:rPr>
              <a:t> </a:t>
            </a:r>
            <a:r>
              <a:rPr lang="el-GR" sz="2000" b="1" dirty="0" err="1" smtClean="0">
                <a:solidFill>
                  <a:schemeClr val="tx1"/>
                </a:solidFill>
              </a:rPr>
              <a:t>τοῦ</a:t>
            </a:r>
            <a:r>
              <a:rPr lang="el-GR" sz="2000" b="1" dirty="0" smtClean="0">
                <a:solidFill>
                  <a:schemeClr val="tx1"/>
                </a:solidFill>
              </a:rPr>
              <a:t> καταλόγου: </a:t>
            </a:r>
            <a:r>
              <a:rPr lang="el-GR" sz="2000" dirty="0" smtClean="0">
                <a:solidFill>
                  <a:schemeClr val="tx1"/>
                </a:solidFill>
              </a:rPr>
              <a:t>οι εκτός καταλόγου, αυτοί των οποίων τα ονόματα δεν περιλαμβάνονταν στον κατάλογο</a:t>
            </a:r>
          </a:p>
          <a:p>
            <a:pPr algn="l"/>
            <a:r>
              <a:rPr lang="el-GR" sz="2000" b="1" dirty="0" smtClean="0">
                <a:solidFill>
                  <a:schemeClr val="tx1"/>
                </a:solidFill>
              </a:rPr>
              <a:t>κύριός </a:t>
            </a:r>
            <a:r>
              <a:rPr lang="el-GR" sz="2000" b="1" dirty="0" err="1" smtClean="0">
                <a:solidFill>
                  <a:schemeClr val="tx1"/>
                </a:solidFill>
              </a:rPr>
              <a:t>εἰμι</a:t>
            </a:r>
            <a:r>
              <a:rPr lang="el-GR" sz="2000" b="1" dirty="0" smtClean="0">
                <a:solidFill>
                  <a:schemeClr val="tx1"/>
                </a:solidFill>
              </a:rPr>
              <a:t> + απαρ.: </a:t>
            </a:r>
            <a:r>
              <a:rPr lang="el-GR" sz="2000" dirty="0" smtClean="0">
                <a:solidFill>
                  <a:schemeClr val="tx1"/>
                </a:solidFill>
              </a:rPr>
              <a:t>έχω το δικαίωμα να...</a:t>
            </a:r>
          </a:p>
          <a:p>
            <a:pPr algn="l"/>
            <a:r>
              <a:rPr lang="el-GR" sz="2000" b="1" dirty="0" err="1" smtClean="0">
                <a:solidFill>
                  <a:schemeClr val="tx1"/>
                </a:solidFill>
              </a:rPr>
              <a:t>συνδοκοῦν</a:t>
            </a:r>
            <a:r>
              <a:rPr lang="el-GR" sz="2000" b="1" dirty="0" smtClean="0">
                <a:solidFill>
                  <a:schemeClr val="tx1"/>
                </a:solidFill>
              </a:rPr>
              <a:t> - (</a:t>
            </a:r>
            <a:r>
              <a:rPr lang="el-GR" sz="2000" b="1" dirty="0" err="1" smtClean="0">
                <a:solidFill>
                  <a:schemeClr val="tx1"/>
                </a:solidFill>
              </a:rPr>
              <a:t>συνδοκεῖ</a:t>
            </a:r>
            <a:r>
              <a:rPr lang="el-GR" sz="2000" b="1" dirty="0" smtClean="0">
                <a:solidFill>
                  <a:schemeClr val="tx1"/>
                </a:solidFill>
              </a:rPr>
              <a:t>): </a:t>
            </a:r>
            <a:r>
              <a:rPr lang="el-GR" sz="2000" dirty="0" smtClean="0">
                <a:solidFill>
                  <a:schemeClr val="tx1"/>
                </a:solidFill>
              </a:rPr>
              <a:t>αιτ. απόλυτη· </a:t>
            </a:r>
          </a:p>
          <a:p>
            <a:pPr algn="l"/>
            <a:r>
              <a:rPr lang="el-GR" sz="2000" b="1" dirty="0" err="1" smtClean="0">
                <a:solidFill>
                  <a:schemeClr val="tx1"/>
                </a:solidFill>
              </a:rPr>
              <a:t>συνδοκοῦν</a:t>
            </a:r>
            <a:r>
              <a:rPr lang="el-GR" sz="2000" b="1" dirty="0" smtClean="0">
                <a:solidFill>
                  <a:schemeClr val="tx1"/>
                </a:solidFill>
              </a:rPr>
              <a:t> </a:t>
            </a:r>
            <a:r>
              <a:rPr lang="el-GR" sz="2000" b="1" dirty="0" err="1" smtClean="0">
                <a:solidFill>
                  <a:schemeClr val="tx1"/>
                </a:solidFill>
              </a:rPr>
              <a:t>ἅπασιν</a:t>
            </a:r>
            <a:r>
              <a:rPr lang="el-GR" sz="2000" b="1" dirty="0" smtClean="0">
                <a:solidFill>
                  <a:schemeClr val="tx1"/>
                </a:solidFill>
              </a:rPr>
              <a:t> </a:t>
            </a:r>
            <a:r>
              <a:rPr lang="el-GR" sz="2000" b="1" dirty="0" err="1" smtClean="0">
                <a:solidFill>
                  <a:schemeClr val="tx1"/>
                </a:solidFill>
              </a:rPr>
              <a:t>ἡμῖν</a:t>
            </a:r>
            <a:r>
              <a:rPr lang="el-GR" sz="2000" b="1" dirty="0" smtClean="0">
                <a:solidFill>
                  <a:schemeClr val="tx1"/>
                </a:solidFill>
              </a:rPr>
              <a:t>:</a:t>
            </a:r>
            <a:r>
              <a:rPr lang="el-GR" sz="2000" dirty="0" smtClean="0">
                <a:solidFill>
                  <a:schemeClr val="tx1"/>
                </a:solidFill>
              </a:rPr>
              <a:t> με τη σύμφωνη γνώμη όλων μας (των Τριάκοντα)</a:t>
            </a:r>
            <a:endParaRPr lang="el-GR" sz="2000" b="1" dirty="0" smtClean="0">
              <a:solidFill>
                <a:schemeClr val="tx1"/>
              </a:solidFill>
            </a:endParaRPr>
          </a:p>
          <a:p>
            <a:pPr algn="just"/>
            <a:r>
              <a:rPr lang="el-GR" sz="2000" b="1" dirty="0" smtClean="0">
                <a:solidFill>
                  <a:srgbClr val="C00000"/>
                </a:solidFill>
              </a:rPr>
              <a:t>Μετάφραση</a:t>
            </a:r>
          </a:p>
          <a:p>
            <a:pPr algn="just"/>
            <a:r>
              <a:rPr lang="el-GR" sz="2000" b="1" dirty="0" smtClean="0">
                <a:solidFill>
                  <a:schemeClr val="tx1"/>
                </a:solidFill>
              </a:rPr>
              <a:t>Ορίζεται βέβαια στους νέους νόμους κανείς από αυτούς που ανήκουν στους τρεις χιλιάδες να μη θανατώνεται  χωρίς τη δική σας ψήφο, ενώ όσοι είναι    έξω από τον κατάλογο να έχουν το δικαίωμα οι τριάντα να τους εκτελούν. Εγώ λοιπόν, είπε,  αυτόν εδώ τον Θηραμένη τον διαγράφω από τον κατάλογο, με τη σύμφωνη γνώμη όλων μας. Και αυτόν, είπε, εμείς τον καταδικάζουμε σε θάνατο». </a:t>
            </a:r>
            <a:endParaRPr lang="el-GR" sz="2000" b="1"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714355"/>
          </a:xfrm>
          <a:solidFill>
            <a:schemeClr val="tx2">
              <a:lumMod val="60000"/>
              <a:lumOff val="40000"/>
            </a:schemeClr>
          </a:solidFill>
        </p:spPr>
        <p:txBody>
          <a:bodyPr>
            <a:normAutofit fontScale="90000"/>
          </a:bodyPr>
          <a:lstStyle/>
          <a:p>
            <a:r>
              <a:rPr lang="el-GR" sz="2400" b="1" dirty="0" smtClean="0"/>
              <a:t/>
            </a:r>
            <a:br>
              <a:rPr lang="el-GR" sz="2400" b="1" dirty="0" smtClean="0"/>
            </a:br>
            <a:r>
              <a:rPr lang="el-GR" sz="2400" b="1" dirty="0" smtClean="0">
                <a:solidFill>
                  <a:srgbClr val="C00000"/>
                </a:solidFill>
              </a:rPr>
              <a:t>Ξενοφώντα </a:t>
            </a:r>
            <a:r>
              <a:rPr lang="el-GR" sz="2400" b="1" dirty="0">
                <a:solidFill>
                  <a:srgbClr val="C00000"/>
                </a:solidFill>
              </a:rPr>
              <a:t>Ελληνικά, Βιβλίο 2, κεφάλαιο 3, </a:t>
            </a:r>
            <a:r>
              <a:rPr lang="el-GR" sz="2400" b="1" dirty="0" smtClean="0">
                <a:solidFill>
                  <a:srgbClr val="C00000"/>
                </a:solidFill>
              </a:rPr>
              <a:t>παρ.50-56                                                    Η δίκη του Θηραμένη</a:t>
            </a:r>
            <a:r>
              <a:rPr lang="el-GR" sz="2400" dirty="0">
                <a:solidFill>
                  <a:srgbClr val="C00000"/>
                </a:solidFill>
              </a:rPr>
              <a:t/>
            </a:r>
            <a:br>
              <a:rPr lang="el-GR" sz="2400" dirty="0">
                <a:solidFill>
                  <a:srgbClr val="C00000"/>
                </a:solidFill>
              </a:rPr>
            </a:br>
            <a:endParaRPr lang="el-GR" sz="2400" dirty="0">
              <a:solidFill>
                <a:srgbClr val="C00000"/>
              </a:solidFill>
            </a:endParaRPr>
          </a:p>
        </p:txBody>
      </p:sp>
      <p:sp>
        <p:nvSpPr>
          <p:cNvPr id="3" name="2 - Υπότιτλος"/>
          <p:cNvSpPr>
            <a:spLocks noGrp="1"/>
          </p:cNvSpPr>
          <p:nvPr>
            <p:ph type="subTitle" idx="1"/>
          </p:nvPr>
        </p:nvSpPr>
        <p:spPr>
          <a:xfrm>
            <a:off x="0" y="714356"/>
            <a:ext cx="9144000" cy="6143644"/>
          </a:xfrm>
          <a:solidFill>
            <a:schemeClr val="tx2">
              <a:lumMod val="20000"/>
              <a:lumOff val="80000"/>
            </a:schemeClr>
          </a:solidFill>
        </p:spPr>
        <p:txBody>
          <a:bodyPr>
            <a:noAutofit/>
          </a:bodyPr>
          <a:lstStyle/>
          <a:p>
            <a:pPr algn="just"/>
            <a:endParaRPr lang="el-GR" sz="2000" b="1" dirty="0" smtClean="0">
              <a:solidFill>
                <a:schemeClr val="tx1"/>
              </a:solidFill>
            </a:endParaRPr>
          </a:p>
          <a:p>
            <a:pPr algn="just"/>
            <a:r>
              <a:rPr lang="el-GR" sz="2000" b="1" dirty="0" smtClean="0">
                <a:solidFill>
                  <a:schemeClr val="tx1"/>
                </a:solidFill>
              </a:rPr>
              <a:t>[51</a:t>
            </a:r>
            <a:r>
              <a:rPr lang="el-GR" sz="2000" b="1" dirty="0" smtClean="0">
                <a:solidFill>
                  <a:srgbClr val="C00000"/>
                </a:solidFill>
              </a:rPr>
              <a:t>] </a:t>
            </a:r>
            <a:r>
              <a:rPr lang="el-GR" sz="2000" b="1" dirty="0" err="1" smtClean="0">
                <a:solidFill>
                  <a:srgbClr val="C00000"/>
                </a:solidFill>
              </a:rPr>
              <a:t>Ἔστι</a:t>
            </a:r>
            <a:r>
              <a:rPr lang="el-GR" sz="2000" b="1" dirty="0" smtClean="0">
                <a:solidFill>
                  <a:srgbClr val="C00000"/>
                </a:solidFill>
              </a:rPr>
              <a:t> </a:t>
            </a:r>
            <a:r>
              <a:rPr lang="el-GR" sz="2000" b="1" dirty="0" err="1" smtClean="0">
                <a:solidFill>
                  <a:schemeClr val="tx1"/>
                </a:solidFill>
              </a:rPr>
              <a:t>δὲ</a:t>
            </a:r>
            <a:r>
              <a:rPr lang="el-GR" sz="2000" b="1" dirty="0" smtClean="0">
                <a:solidFill>
                  <a:schemeClr val="tx1"/>
                </a:solidFill>
              </a:rPr>
              <a:t> </a:t>
            </a:r>
            <a:r>
              <a:rPr lang="el-GR" sz="2000" b="1" dirty="0" err="1" smtClean="0">
                <a:solidFill>
                  <a:schemeClr val="tx1"/>
                </a:solidFill>
              </a:rPr>
              <a:t>ἐν</a:t>
            </a:r>
            <a:r>
              <a:rPr lang="el-GR" sz="2000" b="1" dirty="0" smtClean="0">
                <a:solidFill>
                  <a:schemeClr val="tx1"/>
                </a:solidFill>
              </a:rPr>
              <a:t> </a:t>
            </a:r>
            <a:r>
              <a:rPr lang="el-GR" sz="2000" b="1" dirty="0" err="1" smtClean="0">
                <a:solidFill>
                  <a:schemeClr val="tx1"/>
                </a:solidFill>
              </a:rPr>
              <a:t>τοῖς</a:t>
            </a:r>
            <a:r>
              <a:rPr lang="el-GR" sz="2000" b="1" dirty="0" smtClean="0">
                <a:solidFill>
                  <a:schemeClr val="tx1"/>
                </a:solidFill>
              </a:rPr>
              <a:t> </a:t>
            </a:r>
            <a:r>
              <a:rPr lang="el-GR" sz="2000" b="1" dirty="0" err="1" smtClean="0">
                <a:solidFill>
                  <a:schemeClr val="tx1"/>
                </a:solidFill>
              </a:rPr>
              <a:t>καινοῖς</a:t>
            </a:r>
            <a:r>
              <a:rPr lang="el-GR" sz="2000" b="1" dirty="0" smtClean="0">
                <a:solidFill>
                  <a:schemeClr val="tx1"/>
                </a:solidFill>
              </a:rPr>
              <a:t> </a:t>
            </a:r>
            <a:r>
              <a:rPr lang="el-GR" sz="2000" b="1" dirty="0" err="1" smtClean="0">
                <a:solidFill>
                  <a:schemeClr val="tx1"/>
                </a:solidFill>
              </a:rPr>
              <a:t>νόμοις</a:t>
            </a:r>
            <a:r>
              <a:rPr lang="el-GR" sz="2000" b="1" dirty="0" smtClean="0">
                <a:solidFill>
                  <a:schemeClr val="tx1"/>
                </a:solidFill>
              </a:rPr>
              <a:t> </a:t>
            </a:r>
            <a:r>
              <a:rPr lang="el-GR" sz="2000" b="1" dirty="0" err="1" smtClean="0">
                <a:solidFill>
                  <a:schemeClr val="tx1"/>
                </a:solidFill>
              </a:rPr>
              <a:t>τῶν</a:t>
            </a:r>
            <a:r>
              <a:rPr lang="el-GR" sz="2000" b="1" dirty="0" smtClean="0">
                <a:solidFill>
                  <a:schemeClr val="tx1"/>
                </a:solidFill>
              </a:rPr>
              <a:t> </a:t>
            </a:r>
            <a:r>
              <a:rPr lang="el-GR" sz="2000" b="1" dirty="0" err="1" smtClean="0">
                <a:solidFill>
                  <a:schemeClr val="tx1"/>
                </a:solidFill>
              </a:rPr>
              <a:t>μὲν</a:t>
            </a:r>
            <a:r>
              <a:rPr lang="el-GR" sz="2000" b="1" dirty="0" smtClean="0">
                <a:solidFill>
                  <a:schemeClr val="tx1"/>
                </a:solidFill>
              </a:rPr>
              <a:t> </a:t>
            </a:r>
            <a:r>
              <a:rPr lang="el-GR" sz="2000" b="1" dirty="0" err="1" smtClean="0">
                <a:solidFill>
                  <a:schemeClr val="tx1"/>
                </a:solidFill>
              </a:rPr>
              <a:t>ἐν</a:t>
            </a:r>
            <a:r>
              <a:rPr lang="el-GR" sz="2000" b="1" dirty="0" smtClean="0">
                <a:solidFill>
                  <a:schemeClr val="tx1"/>
                </a:solidFill>
              </a:rPr>
              <a:t> </a:t>
            </a:r>
            <a:r>
              <a:rPr lang="el-GR" sz="2000" b="1" dirty="0" err="1" smtClean="0">
                <a:solidFill>
                  <a:schemeClr val="tx1"/>
                </a:solidFill>
              </a:rPr>
              <a:t>τοῖς</a:t>
            </a:r>
            <a:r>
              <a:rPr lang="el-GR" sz="2000" b="1" dirty="0" smtClean="0">
                <a:solidFill>
                  <a:schemeClr val="tx1"/>
                </a:solidFill>
              </a:rPr>
              <a:t> </a:t>
            </a:r>
            <a:r>
              <a:rPr lang="el-GR" sz="2000" b="1" dirty="0" err="1" smtClean="0">
                <a:solidFill>
                  <a:schemeClr val="tx1"/>
                </a:solidFill>
              </a:rPr>
              <a:t>τρισχιλίοις</a:t>
            </a:r>
            <a:r>
              <a:rPr lang="el-GR" sz="2000" b="1" dirty="0" smtClean="0">
                <a:solidFill>
                  <a:schemeClr val="tx1"/>
                </a:solidFill>
              </a:rPr>
              <a:t> </a:t>
            </a:r>
            <a:r>
              <a:rPr lang="el-GR" sz="2000" b="1" dirty="0" err="1" smtClean="0">
                <a:solidFill>
                  <a:schemeClr val="tx1"/>
                </a:solidFill>
              </a:rPr>
              <a:t>ὄντων</a:t>
            </a:r>
            <a:r>
              <a:rPr lang="el-GR" sz="2000" b="1" dirty="0" smtClean="0">
                <a:solidFill>
                  <a:schemeClr val="tx1"/>
                </a:solidFill>
              </a:rPr>
              <a:t> </a:t>
            </a:r>
            <a:r>
              <a:rPr lang="el-GR" sz="2000" b="1" dirty="0" err="1" smtClean="0">
                <a:solidFill>
                  <a:schemeClr val="tx1"/>
                </a:solidFill>
              </a:rPr>
              <a:t>μηδένα</a:t>
            </a:r>
            <a:r>
              <a:rPr lang="el-GR" sz="2000" b="1" dirty="0" smtClean="0">
                <a:solidFill>
                  <a:schemeClr val="tx1"/>
                </a:solidFill>
              </a:rPr>
              <a:t> </a:t>
            </a:r>
            <a:r>
              <a:rPr lang="el-GR" sz="2000" b="1" dirty="0" err="1" smtClean="0">
                <a:solidFill>
                  <a:schemeClr val="tx1"/>
                </a:solidFill>
              </a:rPr>
              <a:t>ἀποθνῄσκειν</a:t>
            </a:r>
            <a:r>
              <a:rPr lang="el-GR" sz="2000" b="1" dirty="0" smtClean="0">
                <a:solidFill>
                  <a:schemeClr val="tx1"/>
                </a:solidFill>
              </a:rPr>
              <a:t> </a:t>
            </a:r>
            <a:r>
              <a:rPr lang="el-GR" sz="2000" b="1" dirty="0" err="1" smtClean="0">
                <a:solidFill>
                  <a:schemeClr val="tx1"/>
                </a:solidFill>
              </a:rPr>
              <a:t>ἄνευ</a:t>
            </a:r>
            <a:r>
              <a:rPr lang="el-GR" sz="2000" b="1" dirty="0" smtClean="0">
                <a:solidFill>
                  <a:schemeClr val="tx1"/>
                </a:solidFill>
              </a:rPr>
              <a:t> </a:t>
            </a:r>
            <a:r>
              <a:rPr lang="el-GR" sz="2000" b="1" dirty="0" err="1" smtClean="0">
                <a:solidFill>
                  <a:schemeClr val="tx1"/>
                </a:solidFill>
              </a:rPr>
              <a:t>τῆς</a:t>
            </a:r>
            <a:r>
              <a:rPr lang="el-GR" sz="2000" b="1" dirty="0" smtClean="0">
                <a:solidFill>
                  <a:schemeClr val="tx1"/>
                </a:solidFill>
              </a:rPr>
              <a:t> </a:t>
            </a:r>
            <a:r>
              <a:rPr lang="el-GR" sz="2000" b="1" dirty="0" err="1" smtClean="0">
                <a:solidFill>
                  <a:schemeClr val="tx1"/>
                </a:solidFill>
              </a:rPr>
              <a:t>ὑμετέρας</a:t>
            </a:r>
            <a:r>
              <a:rPr lang="el-GR" sz="2000" b="1" dirty="0" smtClean="0">
                <a:solidFill>
                  <a:schemeClr val="tx1"/>
                </a:solidFill>
              </a:rPr>
              <a:t> </a:t>
            </a:r>
            <a:r>
              <a:rPr lang="el-GR" sz="2000" b="1" dirty="0" err="1" smtClean="0">
                <a:solidFill>
                  <a:schemeClr val="tx1"/>
                </a:solidFill>
              </a:rPr>
              <a:t>ψήφου,τῶν</a:t>
            </a:r>
            <a:r>
              <a:rPr lang="el-GR" sz="2000" b="1" dirty="0" smtClean="0">
                <a:solidFill>
                  <a:schemeClr val="tx1"/>
                </a:solidFill>
              </a:rPr>
              <a:t> δ’ </a:t>
            </a:r>
            <a:r>
              <a:rPr lang="el-GR" sz="2000" b="1" dirty="0" err="1" smtClean="0">
                <a:solidFill>
                  <a:schemeClr val="tx1"/>
                </a:solidFill>
              </a:rPr>
              <a:t>ἔξω</a:t>
            </a:r>
            <a:r>
              <a:rPr lang="el-GR" sz="2000" b="1" dirty="0" smtClean="0">
                <a:solidFill>
                  <a:schemeClr val="tx1"/>
                </a:solidFill>
              </a:rPr>
              <a:t> </a:t>
            </a:r>
            <a:r>
              <a:rPr lang="el-GR" sz="2000" b="1" dirty="0" err="1" smtClean="0">
                <a:solidFill>
                  <a:schemeClr val="tx1"/>
                </a:solidFill>
              </a:rPr>
              <a:t>τοῦ</a:t>
            </a:r>
            <a:r>
              <a:rPr lang="el-GR" sz="2000" b="1" dirty="0" smtClean="0">
                <a:solidFill>
                  <a:schemeClr val="tx1"/>
                </a:solidFill>
              </a:rPr>
              <a:t> καταλόγου κυρίους </a:t>
            </a:r>
            <a:r>
              <a:rPr lang="el-GR" sz="2000" b="1" dirty="0" err="1" smtClean="0">
                <a:solidFill>
                  <a:schemeClr val="tx1"/>
                </a:solidFill>
              </a:rPr>
              <a:t>εἶναι</a:t>
            </a:r>
            <a:r>
              <a:rPr lang="el-GR" sz="2000" b="1" dirty="0" smtClean="0">
                <a:solidFill>
                  <a:schemeClr val="tx1"/>
                </a:solidFill>
              </a:rPr>
              <a:t> </a:t>
            </a:r>
            <a:r>
              <a:rPr lang="el-GR" sz="2000" b="1" dirty="0" err="1" smtClean="0">
                <a:solidFill>
                  <a:schemeClr val="tx1"/>
                </a:solidFill>
              </a:rPr>
              <a:t>τοὺς</a:t>
            </a:r>
            <a:r>
              <a:rPr lang="el-GR" sz="2000" b="1" dirty="0" smtClean="0">
                <a:solidFill>
                  <a:schemeClr val="tx1"/>
                </a:solidFill>
              </a:rPr>
              <a:t> τριάκοντα </a:t>
            </a:r>
            <a:r>
              <a:rPr lang="el-GR" sz="2000" b="1" dirty="0" err="1" smtClean="0">
                <a:solidFill>
                  <a:schemeClr val="tx1"/>
                </a:solidFill>
              </a:rPr>
              <a:t>θανατοῦν</a:t>
            </a:r>
            <a:r>
              <a:rPr lang="el-GR" sz="2000" b="1" dirty="0" smtClean="0">
                <a:solidFill>
                  <a:schemeClr val="tx1"/>
                </a:solidFill>
              </a:rPr>
              <a:t>. </a:t>
            </a:r>
            <a:r>
              <a:rPr lang="el-GR" sz="2000" b="1" dirty="0" err="1" smtClean="0">
                <a:solidFill>
                  <a:schemeClr val="tx1"/>
                </a:solidFill>
              </a:rPr>
              <a:t>Ἐγὼ</a:t>
            </a:r>
            <a:r>
              <a:rPr lang="el-GR" sz="2000" b="1" dirty="0" smtClean="0">
                <a:solidFill>
                  <a:schemeClr val="tx1"/>
                </a:solidFill>
              </a:rPr>
              <a:t> </a:t>
            </a:r>
            <a:r>
              <a:rPr lang="el-GR" sz="2000" b="1" dirty="0" err="1" smtClean="0">
                <a:solidFill>
                  <a:schemeClr val="tx1"/>
                </a:solidFill>
              </a:rPr>
              <a:t>οὖν</a:t>
            </a:r>
            <a:r>
              <a:rPr lang="el-GR" sz="2000" b="1" dirty="0" smtClean="0">
                <a:solidFill>
                  <a:schemeClr val="tx1"/>
                </a:solidFill>
              </a:rPr>
              <a:t>, </a:t>
            </a:r>
            <a:r>
              <a:rPr lang="el-GR" sz="2000" b="1" dirty="0" err="1" smtClean="0">
                <a:solidFill>
                  <a:srgbClr val="C00000"/>
                </a:solidFill>
              </a:rPr>
              <a:t>ἔφη</a:t>
            </a:r>
            <a:r>
              <a:rPr lang="el-GR" sz="2000" b="1" dirty="0" smtClean="0">
                <a:solidFill>
                  <a:srgbClr val="C00000"/>
                </a:solidFill>
              </a:rPr>
              <a:t>, </a:t>
            </a:r>
            <a:r>
              <a:rPr lang="el-GR" sz="2000" b="1" dirty="0" err="1" smtClean="0">
                <a:solidFill>
                  <a:schemeClr val="tx1"/>
                </a:solidFill>
              </a:rPr>
              <a:t>Θηραμένην</a:t>
            </a:r>
            <a:r>
              <a:rPr lang="el-GR" sz="2000" b="1" dirty="0" smtClean="0">
                <a:solidFill>
                  <a:schemeClr val="tx1"/>
                </a:solidFill>
              </a:rPr>
              <a:t> </a:t>
            </a:r>
            <a:r>
              <a:rPr lang="el-GR" sz="2000" b="1" dirty="0" err="1" smtClean="0">
                <a:solidFill>
                  <a:schemeClr val="tx1"/>
                </a:solidFill>
              </a:rPr>
              <a:t>τουτονὶ</a:t>
            </a:r>
            <a:r>
              <a:rPr lang="el-GR" sz="2000" b="1" dirty="0" smtClean="0">
                <a:solidFill>
                  <a:schemeClr val="tx1"/>
                </a:solidFill>
              </a:rPr>
              <a:t> </a:t>
            </a:r>
            <a:r>
              <a:rPr lang="el-GR" sz="2000" b="1" dirty="0" err="1" smtClean="0">
                <a:solidFill>
                  <a:srgbClr val="C00000"/>
                </a:solidFill>
              </a:rPr>
              <a:t>ἐξαλείφω</a:t>
            </a:r>
            <a:r>
              <a:rPr lang="el-GR" sz="2000" b="1" dirty="0" smtClean="0">
                <a:solidFill>
                  <a:srgbClr val="C00000"/>
                </a:solidFill>
              </a:rPr>
              <a:t> </a:t>
            </a:r>
            <a:r>
              <a:rPr lang="el-GR" sz="2000" b="1" dirty="0" err="1" smtClean="0">
                <a:solidFill>
                  <a:schemeClr val="tx1"/>
                </a:solidFill>
              </a:rPr>
              <a:t>ἐκ</a:t>
            </a:r>
            <a:r>
              <a:rPr lang="el-GR" sz="2000" b="1" dirty="0" smtClean="0">
                <a:solidFill>
                  <a:schemeClr val="tx1"/>
                </a:solidFill>
              </a:rPr>
              <a:t> </a:t>
            </a:r>
            <a:r>
              <a:rPr lang="el-GR" sz="2000" b="1" dirty="0" err="1" smtClean="0">
                <a:solidFill>
                  <a:schemeClr val="tx1"/>
                </a:solidFill>
              </a:rPr>
              <a:t>τοῦ</a:t>
            </a:r>
            <a:r>
              <a:rPr lang="el-GR" sz="2000" b="1" dirty="0" smtClean="0">
                <a:solidFill>
                  <a:schemeClr val="tx1"/>
                </a:solidFill>
              </a:rPr>
              <a:t> καταλόγου, </a:t>
            </a:r>
            <a:r>
              <a:rPr lang="el-GR" sz="2000" b="1" dirty="0" err="1" smtClean="0">
                <a:solidFill>
                  <a:schemeClr val="tx1"/>
                </a:solidFill>
              </a:rPr>
              <a:t>συνδοκοῦν</a:t>
            </a:r>
            <a:r>
              <a:rPr lang="el-GR" sz="2000" b="1" dirty="0" smtClean="0">
                <a:solidFill>
                  <a:schemeClr val="tx1"/>
                </a:solidFill>
              </a:rPr>
              <a:t> </a:t>
            </a:r>
            <a:r>
              <a:rPr lang="el-GR" sz="2000" b="1" dirty="0" err="1" smtClean="0">
                <a:solidFill>
                  <a:schemeClr val="tx1"/>
                </a:solidFill>
              </a:rPr>
              <a:t>ἅπασιν</a:t>
            </a:r>
            <a:r>
              <a:rPr lang="el-GR" sz="2000" b="1" dirty="0" smtClean="0">
                <a:solidFill>
                  <a:schemeClr val="tx1"/>
                </a:solidFill>
              </a:rPr>
              <a:t> </a:t>
            </a:r>
            <a:r>
              <a:rPr lang="el-GR" sz="2000" b="1" dirty="0" err="1" smtClean="0">
                <a:solidFill>
                  <a:schemeClr val="tx1"/>
                </a:solidFill>
              </a:rPr>
              <a:t>ἡμῖν</a:t>
            </a:r>
            <a:r>
              <a:rPr lang="el-GR" sz="2000" b="1" dirty="0" smtClean="0">
                <a:solidFill>
                  <a:schemeClr val="tx1"/>
                </a:solidFill>
              </a:rPr>
              <a:t>. </a:t>
            </a:r>
            <a:r>
              <a:rPr lang="el-GR" sz="2000" b="1" dirty="0" err="1" smtClean="0">
                <a:solidFill>
                  <a:schemeClr val="tx1"/>
                </a:solidFill>
              </a:rPr>
              <a:t>Καὶ</a:t>
            </a:r>
            <a:r>
              <a:rPr lang="el-GR" sz="2000" b="1" dirty="0" smtClean="0">
                <a:solidFill>
                  <a:schemeClr val="tx1"/>
                </a:solidFill>
              </a:rPr>
              <a:t> </a:t>
            </a:r>
            <a:r>
              <a:rPr lang="el-GR" sz="2000" b="1" dirty="0" err="1" smtClean="0">
                <a:solidFill>
                  <a:schemeClr val="tx1"/>
                </a:solidFill>
              </a:rPr>
              <a:t>τοῦτον</a:t>
            </a:r>
            <a:r>
              <a:rPr lang="el-GR" sz="2000" b="1" dirty="0" smtClean="0">
                <a:solidFill>
                  <a:schemeClr val="tx1"/>
                </a:solidFill>
              </a:rPr>
              <a:t>, </a:t>
            </a:r>
            <a:r>
              <a:rPr lang="el-GR" sz="2000" b="1" dirty="0" err="1" smtClean="0">
                <a:solidFill>
                  <a:srgbClr val="C00000"/>
                </a:solidFill>
              </a:rPr>
              <a:t>ἔφη</a:t>
            </a:r>
            <a:r>
              <a:rPr lang="el-GR" sz="2000" b="1" dirty="0" smtClean="0">
                <a:solidFill>
                  <a:srgbClr val="C00000"/>
                </a:solidFill>
              </a:rPr>
              <a:t>, </a:t>
            </a:r>
            <a:r>
              <a:rPr lang="el-GR" sz="2000" b="1" dirty="0" err="1" smtClean="0">
                <a:solidFill>
                  <a:schemeClr val="tx1"/>
                </a:solidFill>
              </a:rPr>
              <a:t>ἡμεῖς</a:t>
            </a:r>
            <a:r>
              <a:rPr lang="el-GR" sz="2000" b="1" dirty="0" smtClean="0">
                <a:solidFill>
                  <a:schemeClr val="tx1"/>
                </a:solidFill>
              </a:rPr>
              <a:t> </a:t>
            </a:r>
            <a:r>
              <a:rPr lang="el-GR" sz="2000" b="1" dirty="0" err="1" smtClean="0">
                <a:solidFill>
                  <a:srgbClr val="C00000"/>
                </a:solidFill>
              </a:rPr>
              <a:t>θανατοῦμεν</a:t>
            </a:r>
            <a:r>
              <a:rPr lang="el-GR" sz="2000" b="1" dirty="0" smtClean="0">
                <a:solidFill>
                  <a:schemeClr val="tx1"/>
                </a:solidFill>
              </a:rPr>
              <a:t>».</a:t>
            </a:r>
          </a:p>
          <a:p>
            <a:pPr algn="l"/>
            <a:endParaRPr lang="el-GR" sz="2000" b="1" dirty="0" smtClean="0">
              <a:solidFill>
                <a:schemeClr val="tx1"/>
              </a:solidFill>
            </a:endParaRPr>
          </a:p>
          <a:p>
            <a:pPr algn="l"/>
            <a:endParaRPr lang="el-GR" sz="2000" b="1" dirty="0" smtClean="0">
              <a:solidFill>
                <a:schemeClr val="tx1"/>
              </a:solidFill>
            </a:endParaRPr>
          </a:p>
          <a:p>
            <a:pPr algn="just"/>
            <a:r>
              <a:rPr lang="el-GR" sz="2000" b="1" dirty="0" smtClean="0">
                <a:solidFill>
                  <a:srgbClr val="C00000"/>
                </a:solidFill>
              </a:rPr>
              <a:t>Μετάφραση</a:t>
            </a:r>
          </a:p>
          <a:p>
            <a:pPr algn="just"/>
            <a:r>
              <a:rPr lang="el-GR" sz="2000" b="1" dirty="0" smtClean="0">
                <a:solidFill>
                  <a:schemeClr val="tx1"/>
                </a:solidFill>
              </a:rPr>
              <a:t>Ορίζεται βέβαια στους νέους νόμους κανείς από αυτούς που ανήκουν στους τρεις χιλιάδες να μη θανατώνεται  χωρίς τη δική σας ψήφο, ενώ όσοι είναι    έξω από τον κατάλογο να έχουν το δικαίωμα οι τριάντα να τους εκτελούν. Εγώ λοιπόν, είπε,  αυτόν εδώ τον Θηραμένη τον διαγράφω από τον κατάλογο, με τη σύμφωνη γνώμη όλων μας. Και αυτόν, είπε, εμείς τον καταδικάζουμε σε θάνατο». </a:t>
            </a:r>
            <a:endParaRPr lang="el-GR" sz="2000" b="1" dirty="0">
              <a:solidFill>
                <a:schemeClr val="tx1"/>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TotalTime>
  <Words>1546</Words>
  <Application>Microsoft Office PowerPoint</Application>
  <PresentationFormat>Προβολή στην οθόνη (4:3)</PresentationFormat>
  <Paragraphs>190</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Θέμα του Office</vt:lpstr>
      <vt:lpstr>  Ξενοφώντα Ελληνικά, Βιβλίο 2, κεφάλαιο 3, παρ.50-56                                                    Η δίκη του Θηραμένη </vt:lpstr>
      <vt:lpstr> Ξενοφώντα Ελληνικά, Βιβλίο 2, κεφ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lpstr> Ξενοφώντα Ελληνικά, Βιβλίο 2, κεφάλαιο 3, παρ.50-56                                                    Η δίκη του Θηραμένη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Ξενοφώντα Ελληνικά, Βιβλίο 2, κεφάλαιο 3, παρ.50-56</dc:title>
  <dc:creator>user</dc:creator>
  <cp:lastModifiedBy>user</cp:lastModifiedBy>
  <cp:revision>131</cp:revision>
  <dcterms:created xsi:type="dcterms:W3CDTF">2023-02-05T10:32:10Z</dcterms:created>
  <dcterms:modified xsi:type="dcterms:W3CDTF">2023-02-12T10:39:15Z</dcterms:modified>
</cp:coreProperties>
</file>