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7" r:id="rId4"/>
    <p:sldId id="280" r:id="rId5"/>
    <p:sldId id="259" r:id="rId6"/>
    <p:sldId id="260" r:id="rId7"/>
    <p:sldId id="261" r:id="rId8"/>
    <p:sldId id="262" r:id="rId9"/>
    <p:sldId id="263" r:id="rId10"/>
    <p:sldId id="284" r:id="rId11"/>
    <p:sldId id="286" r:id="rId12"/>
    <p:sldId id="288" r:id="rId13"/>
    <p:sldId id="289" r:id="rId14"/>
    <p:sldId id="290" r:id="rId15"/>
    <p:sldId id="295" r:id="rId16"/>
    <p:sldId id="293" r:id="rId17"/>
    <p:sldId id="292" r:id="rId18"/>
    <p:sldId id="291" r:id="rId19"/>
    <p:sldId id="294" r:id="rId20"/>
    <p:sldId id="296" r:id="rId21"/>
    <p:sldId id="298" r:id="rId22"/>
    <p:sldId id="299" r:id="rId23"/>
    <p:sldId id="300" r:id="rId24"/>
    <p:sldId id="301" r:id="rId25"/>
    <p:sldId id="302"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E7CE8BB-02BD-436B-9FB8-5B8FEFF3E542}" type="datetimeFigureOut">
              <a:rPr lang="el-GR" smtClean="0"/>
              <a:pPr/>
              <a:t>5/2/2023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8E394F-B0C5-4E74-87ED-641F22A03EA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E7CE8BB-02BD-436B-9FB8-5B8FEFF3E542}" type="datetimeFigureOut">
              <a:rPr lang="el-GR" smtClean="0"/>
              <a:pPr/>
              <a:t>5/2/2023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8E394F-B0C5-4E74-87ED-641F22A03EA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E7CE8BB-02BD-436B-9FB8-5B8FEFF3E542}" type="datetimeFigureOut">
              <a:rPr lang="el-GR" smtClean="0"/>
              <a:pPr/>
              <a:t>5/2/2023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8E394F-B0C5-4E74-87ED-641F22A03EA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E7CE8BB-02BD-436B-9FB8-5B8FEFF3E542}" type="datetimeFigureOut">
              <a:rPr lang="el-GR" smtClean="0"/>
              <a:pPr/>
              <a:t>5/2/2023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8E394F-B0C5-4E74-87ED-641F22A03EA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7CE8BB-02BD-436B-9FB8-5B8FEFF3E542}" type="datetimeFigureOut">
              <a:rPr lang="el-GR" smtClean="0"/>
              <a:pPr/>
              <a:t>5/2/2023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8E394F-B0C5-4E74-87ED-641F22A03EA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E7CE8BB-02BD-436B-9FB8-5B8FEFF3E542}" type="datetimeFigureOut">
              <a:rPr lang="el-GR" smtClean="0"/>
              <a:pPr/>
              <a:t>5/2/2023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8E394F-B0C5-4E74-87ED-641F22A03EA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E7CE8BB-02BD-436B-9FB8-5B8FEFF3E542}" type="datetimeFigureOut">
              <a:rPr lang="el-GR" smtClean="0"/>
              <a:pPr/>
              <a:t>5/2/2023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08E394F-B0C5-4E74-87ED-641F22A03EA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E7CE8BB-02BD-436B-9FB8-5B8FEFF3E542}" type="datetimeFigureOut">
              <a:rPr lang="el-GR" smtClean="0"/>
              <a:pPr/>
              <a:t>5/2/2023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08E394F-B0C5-4E74-87ED-641F22A03EA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7CE8BB-02BD-436B-9FB8-5B8FEFF3E542}" type="datetimeFigureOut">
              <a:rPr lang="el-GR" smtClean="0"/>
              <a:pPr/>
              <a:t>5/2/2023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08E394F-B0C5-4E74-87ED-641F22A03EA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7CE8BB-02BD-436B-9FB8-5B8FEFF3E542}" type="datetimeFigureOut">
              <a:rPr lang="el-GR" smtClean="0"/>
              <a:pPr/>
              <a:t>5/2/2023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8E394F-B0C5-4E74-87ED-641F22A03EA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7CE8BB-02BD-436B-9FB8-5B8FEFF3E542}" type="datetimeFigureOut">
              <a:rPr lang="el-GR" smtClean="0"/>
              <a:pPr/>
              <a:t>5/2/2023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8E394F-B0C5-4E74-87ED-641F22A03EA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CE8BB-02BD-436B-9FB8-5B8FEFF3E542}" type="datetimeFigureOut">
              <a:rPr lang="el-GR" smtClean="0"/>
              <a:pPr/>
              <a:t>5/2/2023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E394F-B0C5-4E74-87ED-641F22A03EA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greek-language.gr/greekLang/ancient_greek/tools/corpora/anthology/content.html?t=43&amp;m=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
            <a:ext cx="9144000" cy="1285860"/>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11-16</a:t>
            </a:r>
            <a:br>
              <a:rPr lang="el-GR" sz="2400" b="1" dirty="0" smtClean="0">
                <a:solidFill>
                  <a:srgbClr val="C00000"/>
                </a:solidFill>
              </a:rPr>
            </a:br>
            <a:r>
              <a:rPr lang="el-GR" sz="2400" b="1" dirty="0" smtClean="0">
                <a:solidFill>
                  <a:srgbClr val="C00000"/>
                </a:solidFill>
              </a:rPr>
              <a:t>Το καθεστώς των Τριάκοντα τυράννων (από μετάφραση)</a:t>
            </a:r>
            <a:endParaRPr lang="el-GR" sz="2400" b="1" dirty="0">
              <a:solidFill>
                <a:srgbClr val="C00000"/>
              </a:solidFill>
            </a:endParaRPr>
          </a:p>
        </p:txBody>
      </p:sp>
      <p:sp>
        <p:nvSpPr>
          <p:cNvPr id="3" name="2 - Υπότιτλος"/>
          <p:cNvSpPr>
            <a:spLocks noGrp="1"/>
          </p:cNvSpPr>
          <p:nvPr>
            <p:ph type="subTitle" idx="1"/>
          </p:nvPr>
        </p:nvSpPr>
        <p:spPr>
          <a:xfrm>
            <a:off x="0" y="1285860"/>
            <a:ext cx="9144000" cy="5572140"/>
          </a:xfrm>
          <a:solidFill>
            <a:schemeClr val="tx2">
              <a:lumMod val="20000"/>
              <a:lumOff val="80000"/>
            </a:schemeClr>
          </a:solidFill>
        </p:spPr>
        <p:txBody>
          <a:bodyPr>
            <a:normAutofit/>
          </a:bodyPr>
          <a:lstStyle/>
          <a:p>
            <a:r>
              <a:rPr lang="el-GR" sz="2400" b="1" dirty="0" smtClean="0">
                <a:solidFill>
                  <a:srgbClr val="C00000"/>
                </a:solidFill>
              </a:rPr>
              <a:t>Προσδοκώμενα μαθησιακά αποτελέσματα</a:t>
            </a:r>
          </a:p>
          <a:p>
            <a:pPr algn="just"/>
            <a:endParaRPr lang="el-GR" sz="2400" b="1" dirty="0" smtClean="0">
              <a:solidFill>
                <a:schemeClr val="tx1"/>
              </a:solidFill>
            </a:endParaRPr>
          </a:p>
          <a:p>
            <a:pPr algn="just">
              <a:buFont typeface="Wingdings" pitchFamily="2" charset="2"/>
              <a:buChar char="Ø"/>
            </a:pPr>
            <a:r>
              <a:rPr lang="el-GR" sz="2000" b="1" dirty="0">
                <a:solidFill>
                  <a:schemeClr val="tx1"/>
                </a:solidFill>
              </a:rPr>
              <a:t> </a:t>
            </a:r>
            <a:r>
              <a:rPr lang="el-GR" sz="2000" b="1" dirty="0" smtClean="0">
                <a:solidFill>
                  <a:schemeClr val="tx1"/>
                </a:solidFill>
              </a:rPr>
              <a:t> να αντιληφθούμε τα μέσα επιβολής ενός τυραννικού καθεστώτος.</a:t>
            </a:r>
          </a:p>
          <a:p>
            <a:pPr algn="just">
              <a:buFont typeface="Wingdings" pitchFamily="2" charset="2"/>
              <a:buChar char="Ø"/>
            </a:pPr>
            <a:r>
              <a:rPr lang="el-GR" sz="2000" b="1" dirty="0">
                <a:solidFill>
                  <a:schemeClr val="tx1"/>
                </a:solidFill>
              </a:rPr>
              <a:t> </a:t>
            </a:r>
            <a:r>
              <a:rPr lang="el-GR" sz="2000" b="1" dirty="0" smtClean="0">
                <a:solidFill>
                  <a:schemeClr val="tx1"/>
                </a:solidFill>
              </a:rPr>
              <a:t> να κατανοήσουμε τη σχέση ηθικής-πολιτικής.</a:t>
            </a:r>
          </a:p>
          <a:p>
            <a:pPr algn="just">
              <a:buFont typeface="Wingdings" pitchFamily="2" charset="2"/>
              <a:buChar char="Ø"/>
            </a:pPr>
            <a:r>
              <a:rPr lang="el-GR" sz="2000" dirty="0" smtClean="0">
                <a:solidFill>
                  <a:schemeClr val="tx1"/>
                </a:solidFill>
              </a:rPr>
              <a:t>  </a:t>
            </a:r>
            <a:r>
              <a:rPr lang="el-GR" sz="2000" b="1" dirty="0" smtClean="0">
                <a:solidFill>
                  <a:schemeClr val="tx1"/>
                </a:solidFill>
              </a:rPr>
              <a:t>να διαπιστώσουμε πως τα ανελεύθερα καθεστώτα όταν μάλιστα έρχονται  να ανατρέψουν ένα δημοκρατικό καθεστώς, οδηγούνται αναπότρεπτα στη διάλυσή τους συμπαρασύροντας και άλλους σε ποικίλες συμφορές.</a:t>
            </a:r>
          </a:p>
          <a:p>
            <a:pPr algn="just">
              <a:buFont typeface="Wingdings" pitchFamily="2" charset="2"/>
              <a:buChar char="Ø"/>
            </a:pPr>
            <a:r>
              <a:rPr lang="el-GR" sz="2000" b="1" dirty="0">
                <a:solidFill>
                  <a:schemeClr val="tx1"/>
                </a:solidFill>
              </a:rPr>
              <a:t> </a:t>
            </a:r>
            <a:r>
              <a:rPr lang="el-GR" sz="2000" b="1" dirty="0" smtClean="0">
                <a:solidFill>
                  <a:schemeClr val="tx1"/>
                </a:solidFill>
              </a:rPr>
              <a:t> να κάνουμε συσχετισμούς με σύγχρονες ανάλογες καταστάσεις  που δημιούργησαν  διάφορα φασιστικά καθεστώτα του 20ού αιώνα.</a:t>
            </a:r>
            <a:endParaRPr lang="el-GR" sz="20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1</a:t>
            </a:r>
            <a:r>
              <a:rPr lang="en-US" sz="2400" b="1" dirty="0" smtClean="0">
                <a:solidFill>
                  <a:srgbClr val="C00000"/>
                </a:solidFill>
              </a:rPr>
              <a:t>4</a:t>
            </a:r>
            <a:r>
              <a:rPr lang="el-GR" sz="2400" b="1" dirty="0" smtClean="0">
                <a:solidFill>
                  <a:srgbClr val="C00000"/>
                </a:solidFill>
              </a:rPr>
              <a:t> </a:t>
            </a:r>
            <a:endParaRPr lang="el-GR" sz="2400" dirty="0"/>
          </a:p>
        </p:txBody>
      </p:sp>
      <p:pic>
        <p:nvPicPr>
          <p:cNvPr id="1026" name="Picture 2" descr="C:\Users\user\Desktop\200px-Lysander-Sparta.jpg"/>
          <p:cNvPicPr>
            <a:picLocks noGrp="1" noChangeAspect="1" noChangeArrowheads="1"/>
          </p:cNvPicPr>
          <p:nvPr>
            <p:ph idx="1"/>
          </p:nvPr>
        </p:nvPicPr>
        <p:blipFill>
          <a:blip r:embed="rId2"/>
          <a:srcRect/>
          <a:stretch>
            <a:fillRect/>
          </a:stretch>
        </p:blipFill>
        <p:spPr bwMode="auto">
          <a:xfrm>
            <a:off x="0" y="857232"/>
            <a:ext cx="4214810" cy="3929090"/>
          </a:xfrm>
          <a:prstGeom prst="rect">
            <a:avLst/>
          </a:prstGeom>
          <a:noFill/>
        </p:spPr>
      </p:pic>
      <p:sp>
        <p:nvSpPr>
          <p:cNvPr id="7" name="6 - Ορθογώνιο"/>
          <p:cNvSpPr/>
          <p:nvPr/>
        </p:nvSpPr>
        <p:spPr>
          <a:xfrm>
            <a:off x="4214810" y="857232"/>
            <a:ext cx="4929190" cy="5909310"/>
          </a:xfrm>
          <a:prstGeom prst="rect">
            <a:avLst/>
          </a:prstGeom>
        </p:spPr>
        <p:txBody>
          <a:bodyPr wrap="square">
            <a:spAutoFit/>
          </a:bodyPr>
          <a:lstStyle/>
          <a:p>
            <a:pPr algn="just"/>
            <a:r>
              <a:rPr lang="el-GR" dirty="0"/>
              <a:t> </a:t>
            </a:r>
            <a:r>
              <a:rPr lang="en-US" dirty="0" smtClean="0"/>
              <a:t> </a:t>
            </a:r>
            <a:r>
              <a:rPr lang="en-US" sz="2000" b="1" dirty="0" smtClean="0"/>
              <a:t>O </a:t>
            </a:r>
            <a:r>
              <a:rPr lang="el-GR" sz="2000" b="1" dirty="0" smtClean="0"/>
              <a:t>Λύσανδρος</a:t>
            </a:r>
            <a:r>
              <a:rPr lang="el-GR" sz="2000" b="1" dirty="0"/>
              <a:t> </a:t>
            </a:r>
            <a:r>
              <a:rPr lang="el-GR" sz="2000" b="1" dirty="0" smtClean="0"/>
              <a:t>ήταν</a:t>
            </a:r>
            <a:r>
              <a:rPr lang="el-GR" sz="2000" b="1" dirty="0"/>
              <a:t> </a:t>
            </a:r>
            <a:r>
              <a:rPr lang="el-GR" sz="2000" b="1" dirty="0" smtClean="0"/>
              <a:t>Σπαρτιάτης</a:t>
            </a:r>
            <a:r>
              <a:rPr lang="el-GR" sz="2000" b="1" dirty="0"/>
              <a:t> πολιτικός και στρατηγός, ο οποίος έπαιξε καθοριστικό ρόλο στη νίκη των Σπαρτιατών </a:t>
            </a:r>
            <a:r>
              <a:rPr lang="el-GR" sz="2000" b="1" dirty="0" smtClean="0"/>
              <a:t>κατά</a:t>
            </a:r>
            <a:r>
              <a:rPr lang="en-US" sz="2000" b="1" dirty="0" smtClean="0"/>
              <a:t> </a:t>
            </a:r>
            <a:r>
              <a:rPr lang="el-GR" sz="2000" b="1" dirty="0" smtClean="0"/>
              <a:t>των</a:t>
            </a:r>
            <a:r>
              <a:rPr lang="el-GR" sz="2000" b="1" dirty="0"/>
              <a:t> </a:t>
            </a:r>
            <a:r>
              <a:rPr lang="el-GR" sz="2000" b="1" dirty="0" smtClean="0"/>
              <a:t>Αθηναίων</a:t>
            </a:r>
            <a:r>
              <a:rPr lang="en-US" sz="2000" b="1" dirty="0" smtClean="0"/>
              <a:t> </a:t>
            </a:r>
            <a:r>
              <a:rPr lang="el-GR" sz="2000" b="1" dirty="0" smtClean="0"/>
              <a:t>στον</a:t>
            </a:r>
            <a:r>
              <a:rPr lang="el-GR" sz="2000" b="1" dirty="0"/>
              <a:t> Πελοποννησιακό </a:t>
            </a:r>
            <a:r>
              <a:rPr lang="el-GR" sz="2000" b="1" dirty="0" err="1" smtClean="0"/>
              <a:t>πόλεμ</a:t>
            </a:r>
            <a:r>
              <a:rPr lang="en-US" sz="2000" b="1" dirty="0" smtClean="0"/>
              <a:t>o </a:t>
            </a:r>
            <a:r>
              <a:rPr lang="el-GR" sz="2000" b="1" dirty="0" smtClean="0"/>
              <a:t>το </a:t>
            </a:r>
            <a:r>
              <a:rPr lang="el-GR" sz="2000" b="1" dirty="0"/>
              <a:t>404 </a:t>
            </a:r>
            <a:r>
              <a:rPr lang="el-GR" sz="2000" b="1" dirty="0" err="1"/>
              <a:t>π.Χ.</a:t>
            </a:r>
            <a:r>
              <a:rPr lang="el-GR" sz="2000" b="1" dirty="0"/>
              <a:t> Ήταν ικανότατος στρατηγός και ναύαρχος των </a:t>
            </a:r>
            <a:r>
              <a:rPr lang="el-GR" sz="2000" b="1" dirty="0" err="1" smtClean="0"/>
              <a:t>Λακεδαι</a:t>
            </a:r>
            <a:r>
              <a:rPr lang="el-GR" sz="2000" b="1" dirty="0" smtClean="0"/>
              <a:t>-</a:t>
            </a:r>
            <a:r>
              <a:rPr lang="el-GR" sz="2000" b="1" dirty="0" err="1" smtClean="0"/>
              <a:t>μονίων</a:t>
            </a:r>
            <a:r>
              <a:rPr lang="el-GR" sz="2000" b="1" dirty="0"/>
              <a:t>, υπέρμετρα </a:t>
            </a:r>
            <a:r>
              <a:rPr lang="el-GR" sz="2000" b="1" dirty="0" smtClean="0"/>
              <a:t> </a:t>
            </a:r>
            <a:r>
              <a:rPr lang="el-GR" sz="2000" b="1" dirty="0"/>
              <a:t>φιλόδοξος και χωρίς ηθικούς φραγμούς. Διεκπεραίωσε </a:t>
            </a:r>
            <a:r>
              <a:rPr lang="el-GR" sz="2000" b="1" dirty="0" err="1" smtClean="0"/>
              <a:t>νικηφό</a:t>
            </a:r>
            <a:r>
              <a:rPr lang="el-GR" sz="2000" b="1" dirty="0" smtClean="0"/>
              <a:t>-ρα </a:t>
            </a:r>
            <a:r>
              <a:rPr lang="el-GR" sz="2000" b="1" dirty="0"/>
              <a:t>τη ναυμαχία κοντά στο </a:t>
            </a:r>
            <a:r>
              <a:rPr lang="el-GR" sz="2000" b="1" i="1" dirty="0"/>
              <a:t>Νότιο </a:t>
            </a:r>
            <a:r>
              <a:rPr lang="el-GR" sz="2000" b="1" i="1" dirty="0" err="1" smtClean="0"/>
              <a:t>Ακρωτή</a:t>
            </a:r>
            <a:r>
              <a:rPr lang="el-GR" sz="2000" b="1" i="1" dirty="0" smtClean="0"/>
              <a:t>-</a:t>
            </a:r>
            <a:r>
              <a:rPr lang="el-GR" sz="2000" b="1" i="1" dirty="0" err="1" smtClean="0"/>
              <a:t>ριον</a:t>
            </a:r>
            <a:r>
              <a:rPr lang="el-GR" sz="2000" b="1" dirty="0"/>
              <a:t>, όπως και τη ναυμαχία στους Αιγός </a:t>
            </a:r>
            <a:r>
              <a:rPr lang="el-GR" sz="2000" b="1" dirty="0" smtClean="0"/>
              <a:t>Ποταμούς</a:t>
            </a:r>
            <a:r>
              <a:rPr lang="en-US" sz="2000" b="1" dirty="0"/>
              <a:t>.</a:t>
            </a:r>
            <a:r>
              <a:rPr lang="el-GR" sz="2000" b="1" dirty="0"/>
              <a:t> Κατόπιν πολιόρκησε την Αθήνα, την υποχρέωσε σε παράδοση και </a:t>
            </a:r>
            <a:r>
              <a:rPr lang="el-GR" sz="2000" b="1" dirty="0" err="1" smtClean="0"/>
              <a:t>κατέστρε</a:t>
            </a:r>
            <a:r>
              <a:rPr lang="el-GR" sz="2000" b="1" dirty="0" smtClean="0"/>
              <a:t>-ψε </a:t>
            </a:r>
            <a:r>
              <a:rPr lang="el-GR" sz="2000" b="1" dirty="0"/>
              <a:t>τα Μακρά </a:t>
            </a:r>
            <a:r>
              <a:rPr lang="el-GR" sz="2000" b="1" dirty="0" smtClean="0"/>
              <a:t>Τείχη</a:t>
            </a:r>
            <a:r>
              <a:rPr lang="el-GR" sz="2000" b="1" dirty="0"/>
              <a:t> το 404 </a:t>
            </a:r>
            <a:r>
              <a:rPr lang="el-GR" sz="2000" b="1" dirty="0" err="1" smtClean="0"/>
              <a:t>π.Χ.</a:t>
            </a:r>
            <a:r>
              <a:rPr lang="en-US" sz="2000" b="1" baseline="30000" dirty="0"/>
              <a:t> </a:t>
            </a:r>
            <a:r>
              <a:rPr lang="en-US" sz="2000" b="1" dirty="0" smtClean="0"/>
              <a:t> </a:t>
            </a:r>
            <a:r>
              <a:rPr lang="el-GR" sz="2000" b="1" dirty="0" smtClean="0"/>
              <a:t>Ήταν </a:t>
            </a:r>
            <a:r>
              <a:rPr lang="el-GR" sz="2000" b="1" dirty="0"/>
              <a:t>εκείνος που εγκατέστησε σπαρτιατική φρουρά στην Ακρόπολη της </a:t>
            </a:r>
            <a:r>
              <a:rPr lang="el-GR" sz="2000" b="1" dirty="0" smtClean="0"/>
              <a:t>Αθήνας</a:t>
            </a:r>
            <a:r>
              <a:rPr lang="el-GR" sz="2000" b="1" dirty="0"/>
              <a:t> και το καθεστώς των Τριάκοντα Τυράννων. Απέτυχε στην προσπάθειά του κατά του Αγησιλάου Β' να γίνει βασιλιάς της </a:t>
            </a:r>
            <a:r>
              <a:rPr lang="el-GR" sz="2000" b="1" dirty="0" smtClean="0"/>
              <a:t>Σπάρτης.</a:t>
            </a:r>
            <a:endParaRPr lang="el-GR" b="1" dirty="0"/>
          </a:p>
          <a:p>
            <a:pPr algn="just"/>
            <a:r>
              <a:rPr lang="en-US" b="1" dirty="0" smtClean="0"/>
              <a:t>                                                            </a:t>
            </a:r>
            <a:r>
              <a:rPr lang="el-GR" b="1" dirty="0" smtClean="0"/>
              <a:t>Πηγή: </a:t>
            </a:r>
            <a:r>
              <a:rPr lang="en-US" b="1" dirty="0" smtClean="0"/>
              <a:t>Wikipedia</a:t>
            </a:r>
            <a:endParaRPr lang="el-G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1</a:t>
            </a:r>
            <a:r>
              <a:rPr lang="en-US" sz="2400" b="1" dirty="0" smtClean="0">
                <a:solidFill>
                  <a:srgbClr val="C00000"/>
                </a:solidFill>
              </a:rPr>
              <a:t>4</a:t>
            </a:r>
            <a:r>
              <a:rPr lang="el-GR" sz="2400" b="1" dirty="0" smtClean="0">
                <a:solidFill>
                  <a:srgbClr val="C00000"/>
                </a:solidFill>
              </a:rPr>
              <a:t> </a:t>
            </a:r>
            <a:endParaRPr lang="el-GR" sz="2400" dirty="0"/>
          </a:p>
        </p:txBody>
      </p:sp>
      <p:sp>
        <p:nvSpPr>
          <p:cNvPr id="3" name="2 - Θέση περιεχομένου"/>
          <p:cNvSpPr>
            <a:spLocks noGrp="1"/>
          </p:cNvSpPr>
          <p:nvPr>
            <p:ph idx="1"/>
          </p:nvPr>
        </p:nvSpPr>
        <p:spPr>
          <a:xfrm>
            <a:off x="0" y="857232"/>
            <a:ext cx="9144000" cy="6000768"/>
          </a:xfrm>
          <a:solidFill>
            <a:schemeClr val="tx2">
              <a:lumMod val="20000"/>
              <a:lumOff val="80000"/>
            </a:schemeClr>
          </a:solidFill>
        </p:spPr>
        <p:txBody>
          <a:bodyPr>
            <a:normAutofit/>
          </a:bodyPr>
          <a:lstStyle/>
          <a:p>
            <a:pPr algn="just"/>
            <a:r>
              <a:rPr lang="el-GR" sz="2400" dirty="0" smtClean="0"/>
              <a:t>     </a:t>
            </a:r>
            <a:r>
              <a:rPr lang="el-GR" sz="2400" b="1" dirty="0" smtClean="0"/>
              <a:t>Ο </a:t>
            </a:r>
            <a:r>
              <a:rPr lang="el-GR" sz="2400" b="1" dirty="0" err="1" smtClean="0"/>
              <a:t>Καλλίβιος</a:t>
            </a:r>
            <a:r>
              <a:rPr lang="el-GR" sz="2400" b="1" dirty="0" smtClean="0"/>
              <a:t> στάλθηκε ως αρμοστής, δηλαδή ως στρατιωτικός διοικητής στην Αθήνα. Η σπαρτιατική φρουρά εγκαταστάθηκε στην Ακρόπολη (πληροφορία που παραλείπει να δώσει ο Ξενοφώντας).</a:t>
            </a:r>
          </a:p>
          <a:p>
            <a:pPr algn="just"/>
            <a:endParaRPr lang="el-GR" sz="2400" b="1" dirty="0"/>
          </a:p>
          <a:p>
            <a:pPr algn="just"/>
            <a:r>
              <a:rPr lang="el-GR" sz="2400" b="1" dirty="0" smtClean="0"/>
              <a:t>Οι Τριάκοντα έκαναν ότι ακριβώς οι τύραννοι  όλων των εποχών: εξόντωση όλων των εξεχόντων πολιτών, που δεν θα ανέχονταν φυσικά τον παραγκωνισμό τους και θα αντιδρούσαν  αργά ή γρήγορα σθεναρά κατά των κραυγαλέων αυθαιρεσιών τους. </a:t>
            </a:r>
            <a:r>
              <a:rPr lang="el-GR" sz="2400" b="1" dirty="0" err="1"/>
              <a:t>΄</a:t>
            </a:r>
            <a:r>
              <a:rPr lang="el-GR" sz="2400" b="1" dirty="0" err="1" smtClean="0"/>
              <a:t>Ετσι</a:t>
            </a:r>
            <a:r>
              <a:rPr lang="el-GR" sz="2400" b="1" dirty="0" smtClean="0"/>
              <a:t> ακολούθησαν την «υποθήκη» του παλιού τυράννου της Μιλήτου, του Θρασύβουλου, που συμβούλευε τους ομοϊδεάτες του (βλ. τον τύραννο Κορίνθου, Περίανδρο)</a:t>
            </a:r>
            <a:r>
              <a:rPr lang="el-GR" sz="2400" b="1" dirty="0"/>
              <a:t> </a:t>
            </a:r>
            <a:r>
              <a:rPr lang="el-GR" sz="2400" b="1" dirty="0" smtClean="0"/>
              <a:t>να «θερίζουν σιωπηλά όλα τα ψηλότερα στάχυα», να εξοντώνουν δηλαδή κρυφά και αθόρυβα  όλους τους πολίτες, που διακρίνονταν για το κύρος και την επιρροή τους.</a:t>
            </a:r>
          </a:p>
          <a:p>
            <a:pPr algn="just">
              <a:buNone/>
            </a:pPr>
            <a:endParaRPr lang="el-GR" sz="2400" b="1" dirty="0"/>
          </a:p>
          <a:p>
            <a:pPr algn="just">
              <a:buNone/>
            </a:pPr>
            <a:endParaRPr lang="el-GR"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15-16</a:t>
            </a:r>
            <a:br>
              <a:rPr lang="el-GR" sz="2400" b="1" dirty="0" smtClean="0">
                <a:solidFill>
                  <a:srgbClr val="C00000"/>
                </a:solidFill>
              </a:rPr>
            </a:br>
            <a:r>
              <a:rPr lang="el-GR" sz="2400" b="1" dirty="0" smtClean="0">
                <a:solidFill>
                  <a:srgbClr val="C00000"/>
                </a:solidFill>
              </a:rPr>
              <a:t>Αντίθεση Κριτία-Θηραμένη </a:t>
            </a:r>
            <a:endParaRPr lang="el-GR" sz="2400" dirty="0"/>
          </a:p>
        </p:txBody>
      </p:sp>
      <p:sp>
        <p:nvSpPr>
          <p:cNvPr id="3" name="2 - Θέση περιεχομένου"/>
          <p:cNvSpPr>
            <a:spLocks noGrp="1"/>
          </p:cNvSpPr>
          <p:nvPr>
            <p:ph idx="1"/>
          </p:nvPr>
        </p:nvSpPr>
        <p:spPr>
          <a:xfrm>
            <a:off x="0" y="857232"/>
            <a:ext cx="9144000" cy="6000768"/>
          </a:xfrm>
          <a:solidFill>
            <a:schemeClr val="tx2">
              <a:lumMod val="20000"/>
              <a:lumOff val="80000"/>
            </a:schemeClr>
          </a:solidFill>
        </p:spPr>
        <p:txBody>
          <a:bodyPr>
            <a:normAutofit/>
          </a:bodyPr>
          <a:lstStyle/>
          <a:p>
            <a:pPr algn="just"/>
            <a:endParaRPr lang="el-GR" sz="2400" b="1" dirty="0" smtClean="0">
              <a:solidFill>
                <a:srgbClr val="C00000"/>
              </a:solidFill>
            </a:endParaRPr>
          </a:p>
          <a:p>
            <a:pPr algn="just">
              <a:buNone/>
            </a:pPr>
            <a:endParaRPr lang="el-GR" sz="2400" b="1" dirty="0" smtClean="0">
              <a:solidFill>
                <a:srgbClr val="C00000"/>
              </a:solidFill>
            </a:endParaRPr>
          </a:p>
          <a:p>
            <a:pPr algn="just"/>
            <a:r>
              <a:rPr lang="el-GR" sz="2400" b="1" dirty="0" smtClean="0">
                <a:solidFill>
                  <a:srgbClr val="C00000"/>
                </a:solidFill>
              </a:rPr>
              <a:t>Κριτίας: </a:t>
            </a:r>
            <a:r>
              <a:rPr lang="el-GR" sz="2400" b="1" dirty="0" smtClean="0"/>
              <a:t>ο πιο άπληστος και ο πιο βίαιος  </a:t>
            </a:r>
            <a:r>
              <a:rPr lang="el-GR" sz="2400" b="1" dirty="0" err="1" smtClean="0"/>
              <a:t>απ΄</a:t>
            </a:r>
            <a:r>
              <a:rPr lang="el-GR" sz="2400" b="1" dirty="0" smtClean="0"/>
              <a:t> όλους τους ολιγαρχικούς. Υπήρξε μαθητής του Σωκράτη και των μεγαλύτερων σοφιστών της εποχής. Αναδείχτηκε λαμπρός ρήτορας  και πολιτικός, έγκριτος συγγραφέας ρητορικών  και πολιτικών κειμένων και ελεγειακών ποιημάτων. Ήταν φανατικός ολιγαρχικός - κυνικός και αριβίστας πολιτικός - και φέρεται αναμεμειγμένος στην υπόθεση ακρωτηριασμού των </a:t>
            </a:r>
            <a:r>
              <a:rPr lang="el-GR" sz="2400" b="1" dirty="0" err="1" smtClean="0"/>
              <a:t>Ερμών</a:t>
            </a:r>
            <a:r>
              <a:rPr lang="el-GR" sz="2400" b="1" dirty="0" smtClean="0"/>
              <a:t> το 415 π. Χ.  μαζί με τον Αλκιβιάδη. Ο Πλάτωνας είχε συγγένεια  από την μητέρα του με τον Κριτία.</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15-16</a:t>
            </a:r>
            <a:br>
              <a:rPr lang="el-GR" sz="2400" b="1" dirty="0" smtClean="0">
                <a:solidFill>
                  <a:srgbClr val="C00000"/>
                </a:solidFill>
              </a:rPr>
            </a:br>
            <a:r>
              <a:rPr lang="el-GR" sz="2400" b="1" dirty="0" smtClean="0">
                <a:solidFill>
                  <a:srgbClr val="C00000"/>
                </a:solidFill>
              </a:rPr>
              <a:t> Αντίθεση Κριτία-Θηραμένη </a:t>
            </a:r>
            <a:endParaRPr lang="el-GR" sz="2400" dirty="0"/>
          </a:p>
        </p:txBody>
      </p:sp>
      <p:sp>
        <p:nvSpPr>
          <p:cNvPr id="3" name="2 - Θέση περιεχομένου"/>
          <p:cNvSpPr>
            <a:spLocks noGrp="1"/>
          </p:cNvSpPr>
          <p:nvPr>
            <p:ph idx="1"/>
          </p:nvPr>
        </p:nvSpPr>
        <p:spPr>
          <a:xfrm>
            <a:off x="0" y="857232"/>
            <a:ext cx="9144000" cy="6000768"/>
          </a:xfrm>
          <a:solidFill>
            <a:schemeClr val="tx2">
              <a:lumMod val="20000"/>
              <a:lumOff val="80000"/>
            </a:schemeClr>
          </a:solidFill>
        </p:spPr>
        <p:txBody>
          <a:bodyPr>
            <a:normAutofit/>
          </a:bodyPr>
          <a:lstStyle/>
          <a:p>
            <a:pPr algn="just"/>
            <a:endParaRPr lang="el-GR" sz="2400" b="1" dirty="0" smtClean="0">
              <a:solidFill>
                <a:srgbClr val="C00000"/>
              </a:solidFill>
            </a:endParaRPr>
          </a:p>
          <a:p>
            <a:pPr algn="just"/>
            <a:r>
              <a:rPr lang="el-GR" sz="2400" b="1" dirty="0" smtClean="0">
                <a:solidFill>
                  <a:srgbClr val="C00000"/>
                </a:solidFill>
              </a:rPr>
              <a:t>Θηραμένης: </a:t>
            </a:r>
            <a:r>
              <a:rPr lang="el-GR" sz="2400" b="1" dirty="0" smtClean="0"/>
              <a:t>ρήτορας και πολιτικός, είχε πρωτοστατήσει στο ολιγαρχικό πραξικόπημα του 411π.Χ. στην Αθήνα και υπήρξε στρατηγός στη διάρκεια  της εξουσίας των Τετρακοσίων. Αργότερα όμως αντιτάχθηκε στους ακραίους ολιγαρχικούς  και υποστήριξε την αρχή των </a:t>
            </a:r>
            <a:r>
              <a:rPr lang="el-GR" sz="2400" b="1" dirty="0" err="1" smtClean="0"/>
              <a:t>Πεντακισχιλίων</a:t>
            </a:r>
            <a:r>
              <a:rPr lang="el-GR" sz="2400" b="1" dirty="0" smtClean="0"/>
              <a:t>. Συμβούλευσε την ανάκληση του εξόριστου Αλκιβιάδη και είχε ενεργό ρόλο  στη ναυμαχία των Αργινουσών και στη δίκη κατά των στρατηγών που επακολούθησε. Ήταν γνωστός για την ευφυΐα, την ευγλωττία και ιδίως την μετριοπάθειά του. Η μετριοπάθειά του τον έκανε μισητό τόσο στους ακραίους δημοκρατικούς, όσο και τους ακραίους ολιγαρχικούς, όπως ο Κριτίας που τον αποκαλούσε «κόθορνο» (γιατί οι κόθορνοι που φορούσαν για παπούτσια οι ηθοποιοί του θεάτρου δεν είχαν δεξιό ή αριστερό, αλλά πήγαιναν όπως τύχαινε να φορεθούν). </a:t>
            </a:r>
            <a:endParaRPr lang="el-G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15-16 </a:t>
            </a:r>
            <a:br>
              <a:rPr lang="el-GR" sz="2400" b="1" dirty="0" smtClean="0">
                <a:solidFill>
                  <a:srgbClr val="C00000"/>
                </a:solidFill>
              </a:rPr>
            </a:br>
            <a:r>
              <a:rPr lang="el-GR" sz="2400" b="1" dirty="0" smtClean="0">
                <a:solidFill>
                  <a:srgbClr val="C00000"/>
                </a:solidFill>
              </a:rPr>
              <a:t>Αντίθεση Κριτία-Θηραμένη </a:t>
            </a:r>
            <a:endParaRPr lang="el-GR" sz="2400" dirty="0"/>
          </a:p>
        </p:txBody>
      </p:sp>
      <p:sp>
        <p:nvSpPr>
          <p:cNvPr id="3" name="2 - Θέση περιεχομένου"/>
          <p:cNvSpPr>
            <a:spLocks noGrp="1"/>
          </p:cNvSpPr>
          <p:nvPr>
            <p:ph idx="1"/>
          </p:nvPr>
        </p:nvSpPr>
        <p:spPr>
          <a:xfrm>
            <a:off x="0" y="857232"/>
            <a:ext cx="9144000" cy="6000768"/>
          </a:xfrm>
          <a:solidFill>
            <a:schemeClr val="tx2">
              <a:lumMod val="20000"/>
              <a:lumOff val="80000"/>
            </a:schemeClr>
          </a:solidFill>
        </p:spPr>
        <p:txBody>
          <a:bodyPr>
            <a:normAutofit/>
          </a:bodyPr>
          <a:lstStyle/>
          <a:p>
            <a:pPr algn="just"/>
            <a:endParaRPr lang="el-GR" sz="2400" b="1" dirty="0" smtClean="0"/>
          </a:p>
          <a:p>
            <a:pPr algn="just"/>
            <a:r>
              <a:rPr lang="el-GR" sz="2400" b="1" dirty="0" smtClean="0"/>
              <a:t>Όπως γνωρίζουμε μετά την καταστροφή  στους Αιγός Ποταμούς ο Θηραμένης στάλθηκε στη Σπάρτη για να διαπραγματευθεί τους όρους της συνθήκης  ειρήνης·  αυτός όμως χρονοτριβούσε σκόπιμα στη Σπάρτη, για να  εξαντληθούν οι Αθηναίοι και να αποδεχτούν τους βαρύτατους όρους της ειρήνης που πρότειναν οι Λακεδαιμόνιοι. Αργότερα έγινε ένας από τους Τριάκοντα τυράννους αλλά εκπροσωπούσε την μετριοπαθή μερίδα. Αποτελεί αμφιλεγόμενη προσωπικότητα που διακρινόταν από πολιτικό αμοραλισμό και αστάθεια φρονημάτων. </a:t>
            </a:r>
            <a:endParaRPr lang="el-G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Η Ελλάδα με τις αποικίες της</a:t>
            </a:r>
            <a:endParaRPr lang="el-GR" sz="2400" b="1" dirty="0">
              <a:solidFill>
                <a:srgbClr val="C00000"/>
              </a:solidFill>
            </a:endParaRPr>
          </a:p>
        </p:txBody>
      </p:sp>
      <p:pic>
        <p:nvPicPr>
          <p:cNvPr id="1026" name="Picture 2" descr="C:\Users\user\Desktop\xart-I.jpg"/>
          <p:cNvPicPr>
            <a:picLocks noGrp="1" noChangeAspect="1" noChangeArrowheads="1"/>
          </p:cNvPicPr>
          <p:nvPr>
            <p:ph idx="1"/>
          </p:nvPr>
        </p:nvPicPr>
        <p:blipFill>
          <a:blip r:embed="rId2"/>
          <a:srcRect/>
          <a:stretch>
            <a:fillRect/>
          </a:stretch>
        </p:blipFill>
        <p:spPr bwMode="auto">
          <a:xfrm>
            <a:off x="0" y="857232"/>
            <a:ext cx="9144000" cy="600076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Ο ελληνικός κόσμος πριν τον πελοποννησιακό πόλεμο</a:t>
            </a:r>
            <a:endParaRPr lang="el-GR" sz="2400" b="1" dirty="0">
              <a:solidFill>
                <a:srgbClr val="C00000"/>
              </a:solidFill>
            </a:endParaRPr>
          </a:p>
        </p:txBody>
      </p:sp>
      <p:pic>
        <p:nvPicPr>
          <p:cNvPr id="4099" name="Picture 3" descr="C:\Users\user\Desktop\630ebefabda287846047c86608288f46.png"/>
          <p:cNvPicPr>
            <a:picLocks noGrp="1" noChangeAspect="1" noChangeArrowheads="1"/>
          </p:cNvPicPr>
          <p:nvPr>
            <p:ph idx="1"/>
          </p:nvPr>
        </p:nvPicPr>
        <p:blipFill>
          <a:blip r:embed="rId2"/>
          <a:srcRect/>
          <a:stretch>
            <a:fillRect/>
          </a:stretch>
        </p:blipFill>
        <p:spPr bwMode="auto">
          <a:xfrm>
            <a:off x="0" y="857232"/>
            <a:ext cx="9144000" cy="600076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Χάρτης της Δηλιακής συμμαχίας πριν την έναρξη του πελοποννησιακού πολέμου.</a:t>
            </a:r>
            <a:endParaRPr lang="el-GR" sz="2400" dirty="0"/>
          </a:p>
        </p:txBody>
      </p:sp>
      <p:pic>
        <p:nvPicPr>
          <p:cNvPr id="3074" name="Picture 2" descr="C:\Users\user\Desktop\Map_athenian_empire_431_BC-el.svg.png"/>
          <p:cNvPicPr>
            <a:picLocks noGrp="1" noChangeAspect="1" noChangeArrowheads="1"/>
          </p:cNvPicPr>
          <p:nvPr>
            <p:ph idx="1"/>
          </p:nvPr>
        </p:nvPicPr>
        <p:blipFill>
          <a:blip r:embed="rId2"/>
          <a:srcRect/>
          <a:stretch>
            <a:fillRect/>
          </a:stretch>
        </p:blipFill>
        <p:spPr bwMode="auto">
          <a:xfrm>
            <a:off x="0" y="857250"/>
            <a:ext cx="9143999" cy="60007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Αθηναϊκή συμμαχία: Στη συμμαχία πήραν μέρος οι πόλεις που φοβούνταν περισσότερο τον περσικό κίνδυνο</a:t>
            </a:r>
            <a:r>
              <a:rPr lang="el-GR" sz="2400" b="1" i="1" dirty="0" smtClean="0">
                <a:solidFill>
                  <a:srgbClr val="C00000"/>
                </a:solidFill>
              </a:rPr>
              <a:t>.</a:t>
            </a:r>
            <a:r>
              <a:rPr lang="el-GR" sz="2400" b="1" dirty="0" smtClean="0">
                <a:solidFill>
                  <a:srgbClr val="C00000"/>
                </a:solidFill>
              </a:rPr>
              <a:t> </a:t>
            </a:r>
            <a:endParaRPr lang="el-GR" sz="2400" dirty="0"/>
          </a:p>
        </p:txBody>
      </p:sp>
      <p:pic>
        <p:nvPicPr>
          <p:cNvPr id="2050" name="Picture 2" descr="C:\Users\user\Desktop\img3_27.jpg"/>
          <p:cNvPicPr>
            <a:picLocks noGrp="1" noChangeAspect="1" noChangeArrowheads="1"/>
          </p:cNvPicPr>
          <p:nvPr>
            <p:ph idx="1"/>
          </p:nvPr>
        </p:nvPicPr>
        <p:blipFill>
          <a:blip r:embed="rId2"/>
          <a:srcRect/>
          <a:stretch>
            <a:fillRect/>
          </a:stretch>
        </p:blipFill>
        <p:spPr bwMode="auto">
          <a:xfrm>
            <a:off x="0" y="857232"/>
            <a:ext cx="9144000" cy="600076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Ο πελοποννησιακός πόλεμος 431-404 π. Χ. </a:t>
            </a:r>
            <a:endParaRPr lang="el-GR" sz="2400" dirty="0"/>
          </a:p>
        </p:txBody>
      </p:sp>
      <p:pic>
        <p:nvPicPr>
          <p:cNvPr id="5122" name="Picture 2" descr="C:\Users\user\Desktop\Peloponnesian_War_-_it.jpg"/>
          <p:cNvPicPr>
            <a:picLocks noGrp="1" noChangeAspect="1" noChangeArrowheads="1"/>
          </p:cNvPicPr>
          <p:nvPr>
            <p:ph idx="1"/>
          </p:nvPr>
        </p:nvPicPr>
        <p:blipFill>
          <a:blip r:embed="rId2"/>
          <a:srcRect/>
          <a:stretch>
            <a:fillRect/>
          </a:stretch>
        </p:blipFill>
        <p:spPr bwMode="auto">
          <a:xfrm>
            <a:off x="0" y="857232"/>
            <a:ext cx="9144000" cy="60007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00108"/>
          </a:xfrm>
          <a:solidFill>
            <a:schemeClr val="tx2">
              <a:lumMod val="40000"/>
              <a:lumOff val="60000"/>
            </a:schemeClr>
          </a:solidFill>
        </p:spPr>
        <p:txBody>
          <a:bodyPr>
            <a:normAutofit/>
          </a:bodyPr>
          <a:lstStyle/>
          <a:p>
            <a:r>
              <a:rPr lang="el-GR" sz="2700" b="1" dirty="0" smtClean="0">
                <a:solidFill>
                  <a:srgbClr val="C00000"/>
                </a:solidFill>
              </a:rPr>
              <a:t>Ξενοφώντα Ελληνικά, κεφάλαιο 3, § 11-16</a:t>
            </a:r>
            <a:br>
              <a:rPr lang="el-GR" sz="2700" b="1" dirty="0" smtClean="0">
                <a:solidFill>
                  <a:srgbClr val="C00000"/>
                </a:solidFill>
              </a:rPr>
            </a:br>
            <a:r>
              <a:rPr lang="el-GR" sz="2700" b="1" dirty="0" smtClean="0">
                <a:solidFill>
                  <a:srgbClr val="C00000"/>
                </a:solidFill>
              </a:rPr>
              <a:t>Το καθεστώς των Τριάκοντα τυράννων (από μετάφραση)</a:t>
            </a:r>
            <a:endParaRPr lang="el-GR" sz="2700" dirty="0"/>
          </a:p>
        </p:txBody>
      </p:sp>
      <p:sp>
        <p:nvSpPr>
          <p:cNvPr id="3" name="2 - Θέση περιεχομένου"/>
          <p:cNvSpPr>
            <a:spLocks noGrp="1"/>
          </p:cNvSpPr>
          <p:nvPr>
            <p:ph idx="1"/>
          </p:nvPr>
        </p:nvSpPr>
        <p:spPr>
          <a:xfrm>
            <a:off x="0" y="1000108"/>
            <a:ext cx="9144000" cy="5857892"/>
          </a:xfrm>
          <a:solidFill>
            <a:schemeClr val="tx2">
              <a:lumMod val="20000"/>
              <a:lumOff val="80000"/>
            </a:schemeClr>
          </a:solidFill>
        </p:spPr>
        <p:txBody>
          <a:bodyPr numCol="1">
            <a:noAutofit/>
          </a:bodyPr>
          <a:lstStyle/>
          <a:p>
            <a:pPr algn="just">
              <a:buNone/>
            </a:pPr>
            <a:endParaRPr lang="el-GR" sz="1800" b="1" dirty="0" smtClean="0"/>
          </a:p>
          <a:p>
            <a:pPr algn="just"/>
            <a:r>
              <a:rPr lang="el-GR" sz="2000" b="1" dirty="0" smtClean="0"/>
              <a:t>Αμέσως </a:t>
            </a:r>
            <a:r>
              <a:rPr lang="el-GR" sz="2000" b="1" dirty="0"/>
              <a:t>μετά την κατεδάφιση των τειχών ο «δήμος», ο λαός της Αθήνας, αποφάσισε να εκλέξει τριάντα άντρες, για να καταγράφουν τους «πατρίους νόμους», σύμφωνα με τους οποίους θα ρυθμιζόταν στο εξής η πολιτική ζωή του κράτους.</a:t>
            </a:r>
            <a:r>
              <a:rPr lang="el-GR" sz="2000" b="1" dirty="0" smtClean="0"/>
              <a:t/>
            </a:r>
            <a:br>
              <a:rPr lang="el-GR" sz="2000" b="1" dirty="0" smtClean="0"/>
            </a:br>
            <a:r>
              <a:rPr lang="el-GR" sz="2000" b="1" dirty="0"/>
              <a:t>Ο Άγις διέλυσε το εκστρατευτικό σώμα της Δεκέλειας και ο Λύσανδρος πολιόρκησε τη Σάμο, το τελευταίο προπύργιο των δημοκρατικών. Οι </a:t>
            </a:r>
            <a:r>
              <a:rPr lang="el-GR" sz="2000" b="1" dirty="0" err="1"/>
              <a:t>Σάμιοι</a:t>
            </a:r>
            <a:r>
              <a:rPr lang="el-GR" sz="2000" b="1" dirty="0"/>
              <a:t> παραδόθηκαν με τον όρο να φύγουν από την πόλη τους, παίρνοντας μαζί τους ένα «</a:t>
            </a:r>
            <a:r>
              <a:rPr lang="el-GR" sz="2000" b="1" dirty="0" err="1"/>
              <a:t>ιμάτιον</a:t>
            </a:r>
            <a:r>
              <a:rPr lang="el-GR" sz="2000" b="1" dirty="0"/>
              <a:t>» ο καθένας και αφήνοντας πίσω τις περιουσίες τους. Ο Λύσανδρος εγκατέστησε ολιγαρχικό καθεστώς, έστειλε τα πλοία και τα πληρώματα των συμμάχων στις πόλεις τους και αυτός με τα λακωνικά πλοία επέστρεφε στη Λακωνία. Πήρε μαζί του λάφυρα, στεφάνια που του είχαν χαρίσει οι πόλεις ως προσωπικά δώρα και 470 τάλαντα ασήμι που του είχε δώσει ο Πέρσης σατράπης Κύρος. Όλα τα παρέδωσε στις αρχές της Σπάρτης.</a:t>
            </a:r>
            <a:r>
              <a:rPr lang="el-GR" sz="2000" b="1" dirty="0" smtClean="0"/>
              <a:t/>
            </a:r>
            <a:br>
              <a:rPr lang="el-GR" sz="2000" b="1" dirty="0" smtClean="0"/>
            </a:br>
            <a:r>
              <a:rPr lang="el-GR" sz="2000" b="1" dirty="0"/>
              <a:t>Αξίζει να σημειωθεί ότι ο Ξενοφών δεν αναφέρει το γεγονός (γνωστό από άλλες πηγές, π.χ. Διόδωρος Σικελιώτης XIV, 3) ότι ο Λύσανδρος προτού γυρίσει από τη Σάμο στη Σπάρτη, πέρασε για λίγο από την Αθήνα και έπαιξε καθοριστικό ρόλο στην επιβολή του τυραννικού καθεστώτος.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15-16 </a:t>
            </a:r>
            <a:br>
              <a:rPr lang="el-GR" sz="2400" b="1" dirty="0" smtClean="0">
                <a:solidFill>
                  <a:srgbClr val="C00000"/>
                </a:solidFill>
              </a:rPr>
            </a:br>
            <a:r>
              <a:rPr lang="el-GR" sz="2400" b="1" dirty="0" smtClean="0">
                <a:solidFill>
                  <a:srgbClr val="C00000"/>
                </a:solidFill>
              </a:rPr>
              <a:t>Αντίθεση Κριτία-Θηραμένη </a:t>
            </a:r>
            <a:endParaRPr lang="el-GR" sz="2400" dirty="0"/>
          </a:p>
        </p:txBody>
      </p:sp>
      <p:sp>
        <p:nvSpPr>
          <p:cNvPr id="3" name="2 - Θέση περιεχομένου"/>
          <p:cNvSpPr>
            <a:spLocks noGrp="1"/>
          </p:cNvSpPr>
          <p:nvPr>
            <p:ph idx="1"/>
          </p:nvPr>
        </p:nvSpPr>
        <p:spPr>
          <a:xfrm>
            <a:off x="0" y="857232"/>
            <a:ext cx="9144000" cy="6000768"/>
          </a:xfrm>
          <a:solidFill>
            <a:schemeClr val="tx2">
              <a:lumMod val="20000"/>
              <a:lumOff val="80000"/>
            </a:schemeClr>
          </a:solidFill>
        </p:spPr>
        <p:txBody>
          <a:bodyPr>
            <a:normAutofit lnSpcReduction="10000"/>
          </a:bodyPr>
          <a:lstStyle/>
          <a:p>
            <a:pPr algn="just"/>
            <a:r>
              <a:rPr lang="el-GR" sz="2400" b="1" dirty="0" smtClean="0"/>
              <a:t>Ο  Κριτίας ότι ήταν  ο πιο σκληρός και αιμοβόρος από τους Τριάκοντα. Με πρόταση του </a:t>
            </a:r>
            <a:r>
              <a:rPr lang="el-GR" sz="2400" b="1" dirty="0" err="1" smtClean="0"/>
              <a:t>Κλεοφώντα</a:t>
            </a:r>
            <a:r>
              <a:rPr lang="el-GR" sz="2400" b="1" dirty="0" smtClean="0"/>
              <a:t>, ενός ακραίου δημοκρατικού, </a:t>
            </a:r>
            <a:r>
              <a:rPr lang="el-GR" sz="2400" b="1" dirty="0" smtClean="0">
                <a:solidFill>
                  <a:srgbClr val="C00000"/>
                </a:solidFill>
              </a:rPr>
              <a:t>είχε εξοριστεί  </a:t>
            </a:r>
            <a:r>
              <a:rPr lang="el-GR" sz="2400" b="1" dirty="0" smtClean="0"/>
              <a:t>και </a:t>
            </a:r>
            <a:r>
              <a:rPr lang="el-GR" sz="2400" b="1" dirty="0" err="1" smtClean="0"/>
              <a:t>γι΄αυτό</a:t>
            </a:r>
            <a:r>
              <a:rPr lang="el-GR" sz="2400" b="1" dirty="0" smtClean="0"/>
              <a:t> ήταν πολύ εκδικητικός και αδίστακτος στις πολιτικές του αποφάσεις. </a:t>
            </a:r>
          </a:p>
          <a:p>
            <a:pPr algn="just"/>
            <a:r>
              <a:rPr lang="el-GR" sz="2400" b="1" dirty="0" smtClean="0"/>
              <a:t>Ένα χαρακτηριστικό των τυράννων είναι να επιθυμούν την εξόντωση όχι μόνο των πολιτικών τους αντιπάλων αλλά και όλων των εξεχόντων συμπολιτών  τους, τους οποίους θεωρούν πιθανούς εχθρούς τους.  </a:t>
            </a:r>
          </a:p>
          <a:p>
            <a:pPr algn="just"/>
            <a:r>
              <a:rPr lang="el-GR" sz="2400" b="1" dirty="0" smtClean="0"/>
              <a:t>Οι ολιγαρχικοί συνήθιζαν να αποκαλούν τους  εαυτούς  τους  καλούς και ενάρετους , ενώ τους δημοκρατικούς τους ονόμαζαν πονηρούς  και </a:t>
            </a:r>
            <a:r>
              <a:rPr lang="el-GR" sz="2400" b="1" dirty="0" err="1" smtClean="0"/>
              <a:t>ὀλίγου</a:t>
            </a:r>
            <a:r>
              <a:rPr lang="el-GR" sz="2400" b="1" dirty="0" smtClean="0"/>
              <a:t> </a:t>
            </a:r>
            <a:r>
              <a:rPr lang="el-GR" sz="2400" b="1" dirty="0" err="1" smtClean="0"/>
              <a:t>ἀξίους</a:t>
            </a:r>
            <a:r>
              <a:rPr lang="el-GR" sz="2400" b="1" dirty="0" smtClean="0"/>
              <a:t> (=αναξιόλογους, ασήμαντους).</a:t>
            </a:r>
          </a:p>
          <a:p>
            <a:pPr algn="just"/>
            <a:r>
              <a:rPr lang="el-GR" sz="2400" b="1" dirty="0" smtClean="0"/>
              <a:t>Κατά τον Κριτία όσοι είναι </a:t>
            </a:r>
            <a:r>
              <a:rPr lang="el-GR" sz="2400" b="1" dirty="0" smtClean="0">
                <a:solidFill>
                  <a:srgbClr val="C00000"/>
                </a:solidFill>
              </a:rPr>
              <a:t>εξαιρετικά ισχυροί</a:t>
            </a:r>
            <a:r>
              <a:rPr lang="el-GR" sz="2400" b="1" dirty="0" smtClean="0"/>
              <a:t>(= έχουν οικονομική επιφάνεια ή διαθέτουν κύρος και επιρροή   στο λαό) θεωρούνται «εν δυνάμει» εχθροί της εξουσίας τους. Με αυτό το σκεπτικό επιδόθηκε στην </a:t>
            </a:r>
            <a:r>
              <a:rPr lang="el-GR" sz="2400" b="1" dirty="0" smtClean="0">
                <a:solidFill>
                  <a:srgbClr val="C00000"/>
                </a:solidFill>
              </a:rPr>
              <a:t>εξουθένωση </a:t>
            </a:r>
            <a:r>
              <a:rPr lang="el-GR" sz="2400" b="1" dirty="0" smtClean="0"/>
              <a:t>όλων των πλούσιων και έγκριτων συμπολιτών του!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11-16 </a:t>
            </a:r>
            <a:br>
              <a:rPr lang="el-GR" sz="2400" b="1" dirty="0" smtClean="0">
                <a:solidFill>
                  <a:srgbClr val="C00000"/>
                </a:solidFill>
              </a:rPr>
            </a:br>
            <a:r>
              <a:rPr lang="el-GR" sz="2400" b="1" dirty="0" smtClean="0">
                <a:solidFill>
                  <a:srgbClr val="C00000"/>
                </a:solidFill>
              </a:rPr>
              <a:t>Το καθεστώς των Τριάκοντα</a:t>
            </a:r>
            <a:endParaRPr lang="el-GR" sz="2400" dirty="0"/>
          </a:p>
        </p:txBody>
      </p:sp>
      <p:sp>
        <p:nvSpPr>
          <p:cNvPr id="3" name="2 - Θέση περιεχομένου"/>
          <p:cNvSpPr>
            <a:spLocks noGrp="1"/>
          </p:cNvSpPr>
          <p:nvPr>
            <p:ph idx="1"/>
          </p:nvPr>
        </p:nvSpPr>
        <p:spPr>
          <a:xfrm>
            <a:off x="0" y="857232"/>
            <a:ext cx="9144000" cy="6000768"/>
          </a:xfrm>
          <a:solidFill>
            <a:schemeClr val="tx2">
              <a:lumMod val="20000"/>
              <a:lumOff val="80000"/>
            </a:schemeClr>
          </a:solidFill>
        </p:spPr>
        <p:txBody>
          <a:bodyPr>
            <a:normAutofit/>
          </a:bodyPr>
          <a:lstStyle/>
          <a:p>
            <a:pPr algn="just"/>
            <a:r>
              <a:rPr lang="el-GR" sz="2400" b="1" dirty="0" smtClean="0"/>
              <a:t>Το καθεστώς των Τριάκοντα  ήταν για τον Κριτία </a:t>
            </a:r>
            <a:r>
              <a:rPr lang="el-GR" sz="2400" b="1" dirty="0" smtClean="0">
                <a:solidFill>
                  <a:srgbClr val="C00000"/>
                </a:solidFill>
              </a:rPr>
              <a:t>παρόμοιο</a:t>
            </a:r>
            <a:r>
              <a:rPr lang="el-GR" sz="2400" b="1" dirty="0" smtClean="0"/>
              <a:t> με το καθεστώς  της  απόλυτης   εξουσίας  του ενός – της ακραιφνούς δικτατορίας. </a:t>
            </a:r>
            <a:r>
              <a:rPr lang="el-GR" sz="2400" b="1" dirty="0" err="1" smtClean="0"/>
              <a:t>Γι΄</a:t>
            </a:r>
            <a:r>
              <a:rPr lang="el-GR" sz="2400" b="1" dirty="0" smtClean="0"/>
              <a:t> αυτές τις εξτρεμιστικές του ιδέες  ο Κριτίας έγινε μετά τον θάνατό του το </a:t>
            </a:r>
            <a:r>
              <a:rPr lang="el-GR" sz="2400" b="1" dirty="0" smtClean="0">
                <a:solidFill>
                  <a:srgbClr val="C00000"/>
                </a:solidFill>
              </a:rPr>
              <a:t>ίνδαλμα</a:t>
            </a:r>
            <a:r>
              <a:rPr lang="el-GR" sz="2400" b="1" dirty="0" smtClean="0"/>
              <a:t>  των ακραίων ολιγαρχικών. </a:t>
            </a:r>
          </a:p>
          <a:p>
            <a:pPr algn="just">
              <a:buNone/>
            </a:pPr>
            <a:r>
              <a:rPr lang="el-GR" sz="2400" b="1" dirty="0" smtClean="0"/>
              <a:t>     Λεξιλόγιο</a:t>
            </a:r>
            <a:endParaRPr lang="el-GR" sz="2400" b="1" dirty="0" smtClean="0"/>
          </a:p>
          <a:p>
            <a:pPr algn="just"/>
            <a:r>
              <a:rPr lang="el-GR" sz="2400" b="1" dirty="0" smtClean="0"/>
              <a:t>[Ακραιφνής (</a:t>
            </a:r>
            <a:r>
              <a:rPr lang="el-GR" sz="2400" b="1" dirty="0" err="1" smtClean="0"/>
              <a:t>πιθ.άκρος+αίφνης</a:t>
            </a:r>
            <a:r>
              <a:rPr lang="el-GR" sz="2400" b="1" dirty="0" smtClean="0"/>
              <a:t>)=γνήσιος, καθαρός, ειλικρινής]</a:t>
            </a:r>
          </a:p>
          <a:p>
            <a:pPr algn="just"/>
            <a:r>
              <a:rPr lang="el-GR" sz="2400" b="1" dirty="0" smtClean="0"/>
              <a:t>[Ίνδαλμα=</a:t>
            </a:r>
            <a:r>
              <a:rPr lang="el-GR" sz="2400" dirty="0" smtClean="0"/>
              <a:t> το πρόσωπο προς το οποίο εκδηλώνει κάποιος έναν υπέρμετρο θαυμασμό, αγάπη,</a:t>
            </a:r>
            <a:r>
              <a:rPr lang="el-GR" sz="2400" b="1" dirty="0" smtClean="0"/>
              <a:t>(</a:t>
            </a:r>
            <a:r>
              <a:rPr lang="el-GR" sz="2400" b="1" dirty="0" err="1" smtClean="0"/>
              <a:t>θ.ιδ</a:t>
            </a:r>
            <a:r>
              <a:rPr lang="el-GR" sz="2400" b="1" dirty="0" smtClean="0"/>
              <a:t>-, ρ. </a:t>
            </a:r>
            <a:r>
              <a:rPr lang="el-GR" sz="2400" b="1" dirty="0" err="1" smtClean="0"/>
              <a:t>ινδάλλομαι=παρουσιάζομαι</a:t>
            </a:r>
            <a:r>
              <a:rPr lang="el-GR" sz="2400" b="1" dirty="0" smtClean="0"/>
              <a:t>, φαίνομαι)]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a:t>
            </a:r>
            <a:r>
              <a:rPr lang="el-GR" sz="2400" b="1" dirty="0" smtClean="0">
                <a:solidFill>
                  <a:srgbClr val="C00000"/>
                </a:solidFill>
              </a:rPr>
              <a:t>15-16 </a:t>
            </a:r>
            <a:r>
              <a:rPr lang="el-GR" sz="2400" b="1" dirty="0" smtClean="0">
                <a:solidFill>
                  <a:srgbClr val="C00000"/>
                </a:solidFill>
              </a:rPr>
              <a:t>                                                             Το </a:t>
            </a:r>
            <a:r>
              <a:rPr lang="el-GR" sz="2400" b="1" dirty="0" smtClean="0">
                <a:solidFill>
                  <a:srgbClr val="C00000"/>
                </a:solidFill>
              </a:rPr>
              <a:t>καθεστώς των Τριάκοντα</a:t>
            </a:r>
            <a:endParaRPr lang="el-GR" sz="2400" dirty="0"/>
          </a:p>
        </p:txBody>
      </p:sp>
      <p:sp>
        <p:nvSpPr>
          <p:cNvPr id="3" name="2 - Θέση περιεχομένου"/>
          <p:cNvSpPr>
            <a:spLocks noGrp="1"/>
          </p:cNvSpPr>
          <p:nvPr>
            <p:ph idx="1"/>
          </p:nvPr>
        </p:nvSpPr>
        <p:spPr>
          <a:xfrm>
            <a:off x="0" y="857232"/>
            <a:ext cx="9144000" cy="6000768"/>
          </a:xfrm>
          <a:solidFill>
            <a:schemeClr val="tx2">
              <a:lumMod val="20000"/>
              <a:lumOff val="80000"/>
            </a:schemeClr>
          </a:solidFill>
        </p:spPr>
        <p:txBody>
          <a:bodyPr>
            <a:normAutofit/>
          </a:bodyPr>
          <a:lstStyle/>
          <a:p>
            <a:pPr algn="just"/>
            <a:endParaRPr lang="el-GR" sz="2400" b="1" dirty="0" smtClean="0"/>
          </a:p>
          <a:p>
            <a:pPr algn="just"/>
            <a:r>
              <a:rPr lang="el-GR" sz="2400" b="1" dirty="0" smtClean="0"/>
              <a:t>Οι </a:t>
            </a:r>
            <a:r>
              <a:rPr lang="el-GR" sz="2400" b="1" dirty="0" smtClean="0"/>
              <a:t>Τριάκοντα ανέλαβαν την εξουσία με </a:t>
            </a:r>
            <a:r>
              <a:rPr lang="el-GR" sz="2400" b="1" dirty="0" smtClean="0">
                <a:solidFill>
                  <a:srgbClr val="C00000"/>
                </a:solidFill>
              </a:rPr>
              <a:t>πομπώδεις διακηρύξεις</a:t>
            </a:r>
            <a:r>
              <a:rPr lang="el-GR" sz="2400" b="1" dirty="0" smtClean="0"/>
              <a:t>:</a:t>
            </a:r>
          </a:p>
          <a:p>
            <a:pPr algn="just">
              <a:buNone/>
            </a:pPr>
            <a:endParaRPr lang="el-GR" sz="2400" b="1" dirty="0" smtClean="0"/>
          </a:p>
          <a:p>
            <a:pPr algn="just">
              <a:buNone/>
            </a:pPr>
            <a:r>
              <a:rPr lang="el-GR" sz="2400" b="1" dirty="0" smtClean="0"/>
              <a:t>α)ότι </a:t>
            </a:r>
            <a:r>
              <a:rPr lang="el-GR" sz="2400" b="1" dirty="0" smtClean="0"/>
              <a:t>έρχονται ως </a:t>
            </a:r>
            <a:r>
              <a:rPr lang="el-GR" sz="2400" b="1" dirty="0" smtClean="0">
                <a:solidFill>
                  <a:srgbClr val="C00000"/>
                </a:solidFill>
              </a:rPr>
              <a:t>σωτήρες</a:t>
            </a:r>
            <a:r>
              <a:rPr lang="el-GR" sz="2400" b="1" dirty="0" smtClean="0"/>
              <a:t> και </a:t>
            </a:r>
            <a:r>
              <a:rPr lang="el-GR" sz="2400" b="1" dirty="0" smtClean="0">
                <a:solidFill>
                  <a:srgbClr val="C00000"/>
                </a:solidFill>
              </a:rPr>
              <a:t>ανορθωτές</a:t>
            </a:r>
            <a:r>
              <a:rPr lang="el-GR" sz="2400" b="1" dirty="0" smtClean="0"/>
              <a:t> της πολιτείας</a:t>
            </a:r>
          </a:p>
          <a:p>
            <a:pPr algn="just">
              <a:buNone/>
            </a:pPr>
            <a:r>
              <a:rPr lang="el-GR" sz="2400" b="1" dirty="0" smtClean="0"/>
              <a:t>β)ότι </a:t>
            </a:r>
            <a:r>
              <a:rPr lang="el-GR" sz="2400" b="1" dirty="0" smtClean="0"/>
              <a:t>θα </a:t>
            </a:r>
            <a:r>
              <a:rPr lang="el-GR" sz="2400" b="1" dirty="0" smtClean="0">
                <a:solidFill>
                  <a:srgbClr val="C00000"/>
                </a:solidFill>
              </a:rPr>
              <a:t>αποκαταστήσουν</a:t>
            </a:r>
            <a:r>
              <a:rPr lang="el-GR" sz="2400" b="1" dirty="0" smtClean="0"/>
              <a:t> το «</a:t>
            </a:r>
            <a:r>
              <a:rPr lang="el-GR" sz="2400" b="1" dirty="0" err="1" smtClean="0"/>
              <a:t>πάτριον</a:t>
            </a:r>
            <a:r>
              <a:rPr lang="el-GR" sz="2400" b="1" dirty="0" smtClean="0"/>
              <a:t>» πολίτευμα και θα </a:t>
            </a:r>
            <a:r>
              <a:rPr lang="el-GR" sz="2400" b="1" dirty="0" smtClean="0"/>
              <a:t>           αναστηλώσουν </a:t>
            </a:r>
            <a:r>
              <a:rPr lang="el-GR" sz="2400" b="1" dirty="0" smtClean="0"/>
              <a:t>τους </a:t>
            </a:r>
            <a:r>
              <a:rPr lang="el-GR" sz="2400" b="1" dirty="0" smtClean="0"/>
              <a:t>θεσμούς</a:t>
            </a:r>
          </a:p>
          <a:p>
            <a:pPr algn="just">
              <a:buNone/>
            </a:pPr>
            <a:r>
              <a:rPr lang="el-GR" sz="2400" b="1" dirty="0" smtClean="0"/>
              <a:t>γ)ότι </a:t>
            </a:r>
            <a:r>
              <a:rPr lang="el-GR" sz="2400" b="1" dirty="0" smtClean="0"/>
              <a:t>θα επιχειρήσουν </a:t>
            </a:r>
            <a:r>
              <a:rPr lang="el-GR" sz="2400" b="1" dirty="0" smtClean="0">
                <a:solidFill>
                  <a:srgbClr val="C00000"/>
                </a:solidFill>
              </a:rPr>
              <a:t>κάθαρση</a:t>
            </a:r>
            <a:r>
              <a:rPr lang="el-GR" sz="2400" b="1" dirty="0" smtClean="0"/>
              <a:t> </a:t>
            </a:r>
            <a:r>
              <a:rPr lang="el-GR" sz="2400" b="1" dirty="0" smtClean="0"/>
              <a:t>και </a:t>
            </a:r>
            <a:r>
              <a:rPr lang="el-GR" sz="2400" b="1" dirty="0" smtClean="0">
                <a:solidFill>
                  <a:srgbClr val="C00000"/>
                </a:solidFill>
              </a:rPr>
              <a:t>εξυγίανση</a:t>
            </a:r>
            <a:r>
              <a:rPr lang="el-GR" sz="2400" b="1" dirty="0" smtClean="0"/>
              <a:t> του κράτους</a:t>
            </a:r>
          </a:p>
          <a:p>
            <a:pPr algn="just">
              <a:buNone/>
            </a:pPr>
            <a:r>
              <a:rPr lang="el-GR" sz="2400" b="1" dirty="0" smtClean="0"/>
              <a:t>δ)ότι θα </a:t>
            </a:r>
            <a:r>
              <a:rPr lang="el-GR" sz="2400" b="1" dirty="0" smtClean="0">
                <a:solidFill>
                  <a:srgbClr val="C00000"/>
                </a:solidFill>
              </a:rPr>
              <a:t>τιμωρήσουν αμείλικτα </a:t>
            </a:r>
            <a:r>
              <a:rPr lang="el-GR" sz="2400" b="1" dirty="0" smtClean="0"/>
              <a:t>τους φαύλους και διεφθαρμένους</a:t>
            </a:r>
          </a:p>
          <a:p>
            <a:pPr algn="just">
              <a:buNone/>
            </a:pPr>
            <a:r>
              <a:rPr lang="el-GR" sz="2400" b="1" dirty="0" smtClean="0"/>
              <a:t> </a:t>
            </a:r>
            <a:r>
              <a:rPr lang="el-GR" sz="2400" b="1" dirty="0" smtClean="0"/>
              <a:t>   πολίτες</a:t>
            </a:r>
            <a:endParaRPr lang="el-GR" sz="2400" b="1" dirty="0" smtClean="0"/>
          </a:p>
          <a:p>
            <a:pPr algn="just"/>
            <a:endParaRPr lang="el-GR" sz="2400" b="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15-16 </a:t>
            </a:r>
            <a:br>
              <a:rPr lang="el-GR" sz="2400" b="1" dirty="0" smtClean="0">
                <a:solidFill>
                  <a:srgbClr val="C00000"/>
                </a:solidFill>
              </a:rPr>
            </a:br>
            <a:r>
              <a:rPr lang="el-GR" sz="2400" b="1" dirty="0" smtClean="0">
                <a:solidFill>
                  <a:srgbClr val="C00000"/>
                </a:solidFill>
              </a:rPr>
              <a:t> Το καθεστώς των </a:t>
            </a:r>
            <a:r>
              <a:rPr lang="el-GR" sz="2400" b="1" dirty="0" smtClean="0">
                <a:solidFill>
                  <a:srgbClr val="C00000"/>
                </a:solidFill>
              </a:rPr>
              <a:t>Τριάκοντα </a:t>
            </a:r>
            <a:endParaRPr lang="el-GR" sz="2400" dirty="0"/>
          </a:p>
        </p:txBody>
      </p:sp>
      <p:sp>
        <p:nvSpPr>
          <p:cNvPr id="3" name="2 - Θέση περιεχομένου"/>
          <p:cNvSpPr>
            <a:spLocks noGrp="1"/>
          </p:cNvSpPr>
          <p:nvPr>
            <p:ph idx="1"/>
          </p:nvPr>
        </p:nvSpPr>
        <p:spPr>
          <a:xfrm>
            <a:off x="0" y="857232"/>
            <a:ext cx="9144000" cy="6000768"/>
          </a:xfrm>
          <a:solidFill>
            <a:schemeClr val="tx2">
              <a:lumMod val="20000"/>
              <a:lumOff val="80000"/>
            </a:schemeClr>
          </a:solidFill>
        </p:spPr>
        <p:txBody>
          <a:bodyPr>
            <a:normAutofit lnSpcReduction="10000"/>
          </a:bodyPr>
          <a:lstStyle/>
          <a:p>
            <a:pPr algn="just"/>
            <a:r>
              <a:rPr lang="el-GR" sz="2000" b="1" dirty="0" smtClean="0">
                <a:solidFill>
                  <a:srgbClr val="C00000"/>
                </a:solidFill>
              </a:rPr>
              <a:t>        Οι </a:t>
            </a:r>
            <a:r>
              <a:rPr lang="el-GR" sz="2000" b="1" dirty="0" smtClean="0">
                <a:solidFill>
                  <a:srgbClr val="C00000"/>
                </a:solidFill>
              </a:rPr>
              <a:t>Τριάκοντα ανέλαβαν την εξουσία με πομπώδεις </a:t>
            </a:r>
            <a:r>
              <a:rPr lang="el-GR" sz="2000" b="1" dirty="0" smtClean="0">
                <a:solidFill>
                  <a:srgbClr val="C00000"/>
                </a:solidFill>
              </a:rPr>
              <a:t>διακηρύξεις αλλά:</a:t>
            </a:r>
          </a:p>
          <a:p>
            <a:pPr algn="just"/>
            <a:r>
              <a:rPr lang="el-GR" sz="2000" b="1" dirty="0" smtClean="0">
                <a:solidFill>
                  <a:srgbClr val="C00000"/>
                </a:solidFill>
              </a:rPr>
              <a:t>σ</a:t>
            </a:r>
            <a:r>
              <a:rPr lang="el-GR" sz="2000" b="1" dirty="0" smtClean="0">
                <a:solidFill>
                  <a:srgbClr val="C00000"/>
                </a:solidFill>
              </a:rPr>
              <a:t>υνεργάστηκαν </a:t>
            </a:r>
            <a:r>
              <a:rPr lang="el-GR" sz="2000" b="1" dirty="0" smtClean="0"/>
              <a:t>με δουλοπρ</a:t>
            </a:r>
            <a:r>
              <a:rPr lang="el-GR" sz="2000" b="1" dirty="0" smtClean="0"/>
              <a:t>έ</a:t>
            </a:r>
            <a:r>
              <a:rPr lang="el-GR" sz="2000" b="1" dirty="0" smtClean="0"/>
              <a:t>πεια και καιροσκοπισμό με τους πιο άσπονδους εχθρούς της Αθήνας, τους Σπαρτιάτες</a:t>
            </a:r>
            <a:r>
              <a:rPr lang="el-GR" sz="2000" b="1" dirty="0" smtClean="0"/>
              <a:t>· αποδείχτηκαν λοιπόν προδότες της πατρίδας τους, τυφλωμένοι από μίσος και φιλαρχία·</a:t>
            </a:r>
          </a:p>
          <a:p>
            <a:pPr algn="just"/>
            <a:r>
              <a:rPr lang="el-GR" sz="2000" b="1" dirty="0" err="1" smtClean="0">
                <a:solidFill>
                  <a:srgbClr val="C00000"/>
                </a:solidFill>
              </a:rPr>
              <a:t>σ</a:t>
            </a:r>
            <a:r>
              <a:rPr lang="el-GR" sz="2000" b="1" dirty="0" err="1" smtClean="0">
                <a:solidFill>
                  <a:srgbClr val="C00000"/>
                </a:solidFill>
              </a:rPr>
              <a:t>υνείργησαν</a:t>
            </a:r>
            <a:r>
              <a:rPr lang="el-GR" sz="2000" b="1" dirty="0" smtClean="0">
                <a:solidFill>
                  <a:srgbClr val="C00000"/>
                </a:solidFill>
              </a:rPr>
              <a:t> </a:t>
            </a:r>
            <a:r>
              <a:rPr lang="el-GR" sz="2000" b="1" dirty="0" smtClean="0"/>
              <a:t>στην </a:t>
            </a:r>
            <a:r>
              <a:rPr lang="el-GR" sz="2000" b="1" dirty="0" smtClean="0">
                <a:solidFill>
                  <a:srgbClr val="C00000"/>
                </a:solidFill>
              </a:rPr>
              <a:t>ήττα και στην ταπείνωση </a:t>
            </a:r>
            <a:r>
              <a:rPr lang="el-GR" sz="2000" b="1" dirty="0" smtClean="0"/>
              <a:t>της πόλης τους – και το χειρότερο με τις ανέντιμες και δόλιες παρεμβάσεις  τους συνέβαλαν  </a:t>
            </a:r>
            <a:r>
              <a:rPr lang="el-GR" sz="2000" b="1" dirty="0" smtClean="0"/>
              <a:t> </a:t>
            </a:r>
            <a:r>
              <a:rPr lang="el-GR" sz="2000" b="1" dirty="0" smtClean="0"/>
              <a:t> στη </a:t>
            </a:r>
            <a:r>
              <a:rPr lang="el-GR" sz="2000" b="1" dirty="0" err="1" smtClean="0"/>
              <a:t>σύνψη</a:t>
            </a:r>
            <a:r>
              <a:rPr lang="el-GR" sz="2000" b="1" dirty="0" smtClean="0"/>
              <a:t> μιας επαίσχυντης συνθήκης ειρήνης με </a:t>
            </a:r>
            <a:r>
              <a:rPr lang="el-GR" sz="2000" b="1" dirty="0" smtClean="0"/>
              <a:t>την </a:t>
            </a:r>
            <a:r>
              <a:rPr lang="el-GR" sz="2000" b="1" dirty="0" smtClean="0"/>
              <a:t>Σπάρτη</a:t>
            </a:r>
          </a:p>
          <a:p>
            <a:pPr algn="just"/>
            <a:r>
              <a:rPr lang="el-GR" sz="2000" b="1" dirty="0" smtClean="0"/>
              <a:t>ανέχτηκαν να αναλάβουν </a:t>
            </a:r>
            <a:r>
              <a:rPr lang="el-GR" sz="2000" b="1" dirty="0" smtClean="0">
                <a:solidFill>
                  <a:srgbClr val="C00000"/>
                </a:solidFill>
              </a:rPr>
              <a:t>παράνομα την εξουσία  </a:t>
            </a:r>
            <a:r>
              <a:rPr lang="el-GR" sz="2000" b="1" dirty="0" smtClean="0"/>
              <a:t>στην πατρίδα τους·</a:t>
            </a:r>
            <a:r>
              <a:rPr lang="el-GR" sz="2000" b="1" dirty="0" smtClean="0"/>
              <a:t> </a:t>
            </a:r>
            <a:endParaRPr lang="el-GR" sz="2000" b="1" dirty="0" smtClean="0"/>
          </a:p>
          <a:p>
            <a:pPr algn="just"/>
            <a:r>
              <a:rPr lang="el-GR" sz="2000" b="1" dirty="0" smtClean="0"/>
              <a:t>έ</a:t>
            </a:r>
            <a:r>
              <a:rPr lang="el-GR" sz="2000" b="1" dirty="0" smtClean="0"/>
              <a:t>δρασαν με όλες τους τις δυνάμεις για την </a:t>
            </a:r>
            <a:r>
              <a:rPr lang="el-GR" sz="2000" b="1" dirty="0" smtClean="0">
                <a:solidFill>
                  <a:srgbClr val="C00000"/>
                </a:solidFill>
              </a:rPr>
              <a:t>κατασυκοφάντηση</a:t>
            </a:r>
            <a:r>
              <a:rPr lang="el-GR" sz="2000" b="1" dirty="0" smtClean="0"/>
              <a:t> και </a:t>
            </a:r>
            <a:r>
              <a:rPr lang="el-GR" sz="2000" b="1" dirty="0" smtClean="0">
                <a:solidFill>
                  <a:srgbClr val="C00000"/>
                </a:solidFill>
              </a:rPr>
              <a:t>υπονόμευση</a:t>
            </a:r>
            <a:r>
              <a:rPr lang="el-GR" sz="2000" b="1" dirty="0" smtClean="0"/>
              <a:t> του δημοκρατικού πολιτεύματος στην πόλη τους· </a:t>
            </a:r>
          </a:p>
          <a:p>
            <a:pPr algn="just"/>
            <a:r>
              <a:rPr lang="el-GR" sz="2000" b="1" dirty="0" smtClean="0"/>
              <a:t>μ</a:t>
            </a:r>
            <a:r>
              <a:rPr lang="el-GR" sz="2000" b="1" dirty="0" smtClean="0"/>
              <a:t>ε </a:t>
            </a:r>
            <a:r>
              <a:rPr lang="el-GR" sz="2000" b="1" dirty="0" smtClean="0">
                <a:solidFill>
                  <a:srgbClr val="C00000"/>
                </a:solidFill>
              </a:rPr>
              <a:t>δόλια τακτική </a:t>
            </a:r>
            <a:r>
              <a:rPr lang="el-GR" sz="2000" b="1" dirty="0" smtClean="0"/>
              <a:t>στην αρχή και με τη χρήση ωμής και απροκάλυπτης βίας στη συνέχεια  εγκαθίδρυσαν όχι απλώς ένα ολιγαρχικό πολίτευμα, αλλά μια δικτατορία καταπατώντας τα δικαιώματα των συμπολιτών τους· </a:t>
            </a:r>
          </a:p>
          <a:p>
            <a:pPr algn="just"/>
            <a:r>
              <a:rPr lang="el-GR" sz="2000" b="1" dirty="0" smtClean="0"/>
              <a:t>προσκάλεσαν Λακεδαιμόνιους εγκάθετους για να τους προστατεύουν και να τους υποβοηθούν στο ολέθριο έργο τους· </a:t>
            </a:r>
          </a:p>
          <a:p>
            <a:pPr algn="just"/>
            <a:r>
              <a:rPr lang="el-GR" sz="2000" b="1" dirty="0" smtClean="0"/>
              <a:t>ε</a:t>
            </a:r>
            <a:r>
              <a:rPr lang="el-GR" sz="2000" b="1" dirty="0" smtClean="0"/>
              <a:t>πιχείρησαν να δείξουν ότι ήρθαν να τιμωρήσουν τους φαύλους και συκοφάντες, γρήγορα όμως έπεσε η μάσκα της υποκρισίας και </a:t>
            </a:r>
            <a:r>
              <a:rPr lang="el-GR" sz="2000" b="1" dirty="0" err="1" smtClean="0"/>
              <a:t>αποκα΄΄υφθηκε</a:t>
            </a:r>
            <a:r>
              <a:rPr lang="el-GR" sz="2000" b="1" dirty="0" smtClean="0"/>
              <a:t> το πραγματικό τους πρόσωπο·</a:t>
            </a:r>
          </a:p>
          <a:p>
            <a:pPr algn="just"/>
            <a:r>
              <a:rPr lang="el-GR" sz="2000" b="1" dirty="0" smtClean="0"/>
              <a:t>δ</a:t>
            </a:r>
            <a:r>
              <a:rPr lang="el-GR" sz="2000" b="1" dirty="0" smtClean="0"/>
              <a:t>εν άργησαν να φανούν οι πρώτες αντιθέσεις  στους κόλπους των Τριάκοντα…</a:t>
            </a:r>
            <a:endParaRPr lang="el-GR" sz="2000" b="1"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a:t>
            </a:r>
            <a:r>
              <a:rPr lang="el-GR" sz="2400" b="1" dirty="0" smtClean="0">
                <a:solidFill>
                  <a:srgbClr val="C00000"/>
                </a:solidFill>
              </a:rPr>
              <a:t>11-16 </a:t>
            </a:r>
            <a:r>
              <a:rPr lang="el-GR" sz="2400" b="1" dirty="0" smtClean="0">
                <a:solidFill>
                  <a:srgbClr val="C00000"/>
                </a:solidFill>
              </a:rPr>
              <a:t/>
            </a:r>
            <a:br>
              <a:rPr lang="el-GR" sz="2400" b="1" dirty="0" smtClean="0">
                <a:solidFill>
                  <a:srgbClr val="C00000"/>
                </a:solidFill>
              </a:rPr>
            </a:br>
            <a:r>
              <a:rPr lang="el-GR" sz="2400" b="1" dirty="0" smtClean="0">
                <a:solidFill>
                  <a:srgbClr val="C00000"/>
                </a:solidFill>
              </a:rPr>
              <a:t>Α</a:t>
            </a:r>
            <a:r>
              <a:rPr lang="el-GR" sz="2400" b="1" dirty="0" smtClean="0">
                <a:solidFill>
                  <a:srgbClr val="C00000"/>
                </a:solidFill>
              </a:rPr>
              <a:t>σκήσεις</a:t>
            </a:r>
            <a:endParaRPr lang="el-GR" sz="2400" dirty="0"/>
          </a:p>
        </p:txBody>
      </p:sp>
      <p:sp>
        <p:nvSpPr>
          <p:cNvPr id="3" name="2 - Θέση περιεχομένου"/>
          <p:cNvSpPr>
            <a:spLocks noGrp="1"/>
          </p:cNvSpPr>
          <p:nvPr>
            <p:ph idx="1"/>
          </p:nvPr>
        </p:nvSpPr>
        <p:spPr>
          <a:xfrm>
            <a:off x="0" y="857232"/>
            <a:ext cx="9144000" cy="6000768"/>
          </a:xfrm>
          <a:solidFill>
            <a:schemeClr val="tx2">
              <a:lumMod val="20000"/>
              <a:lumOff val="80000"/>
            </a:schemeClr>
          </a:solidFill>
        </p:spPr>
        <p:txBody>
          <a:bodyPr>
            <a:normAutofit/>
          </a:bodyPr>
          <a:lstStyle/>
          <a:p>
            <a:pPr algn="just">
              <a:buNone/>
            </a:pPr>
            <a:r>
              <a:rPr lang="el-GR" sz="2000" b="1" dirty="0" smtClean="0">
                <a:solidFill>
                  <a:srgbClr val="C00000"/>
                </a:solidFill>
              </a:rPr>
              <a:t>      </a:t>
            </a:r>
          </a:p>
          <a:p>
            <a:pPr algn="just">
              <a:buNone/>
            </a:pPr>
            <a:r>
              <a:rPr lang="el-GR" sz="2000" b="1" dirty="0" smtClean="0">
                <a:solidFill>
                  <a:srgbClr val="C00000"/>
                </a:solidFill>
              </a:rPr>
              <a:t> </a:t>
            </a:r>
            <a:r>
              <a:rPr lang="el-GR" sz="2000" b="1" dirty="0" smtClean="0">
                <a:solidFill>
                  <a:srgbClr val="C00000"/>
                </a:solidFill>
              </a:rPr>
              <a:t>      </a:t>
            </a:r>
            <a:r>
              <a:rPr lang="el-GR" sz="2000" b="1" dirty="0" smtClean="0"/>
              <a:t>1. Να διακρίνετε και να δώσετε τίτλο σε κάθε ενότητα.</a:t>
            </a:r>
          </a:p>
          <a:p>
            <a:pPr algn="just">
              <a:buNone/>
            </a:pPr>
            <a:r>
              <a:rPr lang="el-GR" sz="2000" b="1" dirty="0" smtClean="0"/>
              <a:t>       2. Να αποδώσετε συνοπτικά το περιεχόμενο </a:t>
            </a:r>
            <a:r>
              <a:rPr lang="el-GR" sz="2000" b="1" dirty="0" smtClean="0"/>
              <a:t>των </a:t>
            </a:r>
            <a:r>
              <a:rPr lang="el-GR" sz="2000" b="1" dirty="0" smtClean="0"/>
              <a:t>§§ 11-16</a:t>
            </a:r>
          </a:p>
          <a:p>
            <a:pPr algn="just">
              <a:buNone/>
            </a:pPr>
            <a:r>
              <a:rPr lang="el-GR" sz="2000" b="1" dirty="0" smtClean="0"/>
              <a:t> </a:t>
            </a:r>
            <a:r>
              <a:rPr lang="el-GR" sz="2000" b="1" dirty="0" smtClean="0"/>
              <a:t>      3. Πώς αντιλαμβάνεστε τη σχέση ηθικής και πολιτικής καθώς και  ποια μέσα χρησιμοποίησαν οι Τριάκοντα προκειμένου να επιβληθούν;</a:t>
            </a:r>
          </a:p>
          <a:p>
            <a:pPr algn="just">
              <a:buNone/>
            </a:pPr>
            <a:r>
              <a:rPr lang="el-GR" sz="2000" b="1" dirty="0" smtClean="0"/>
              <a:t> </a:t>
            </a:r>
            <a:r>
              <a:rPr lang="el-GR" sz="2000" b="1" dirty="0" smtClean="0"/>
              <a:t>       4. «Αγώνας λόγων»: Υπέρ και κατά της θανάτωσης των συκοφαντών.</a:t>
            </a:r>
          </a:p>
          <a:p>
            <a:pPr algn="just">
              <a:buNone/>
            </a:pPr>
            <a:r>
              <a:rPr lang="el-GR" sz="2000" b="1" dirty="0" smtClean="0"/>
              <a:t> </a:t>
            </a:r>
            <a:r>
              <a:rPr lang="el-GR" sz="2000" b="1" dirty="0" smtClean="0"/>
              <a:t>       5. «Ο </a:t>
            </a:r>
            <a:r>
              <a:rPr lang="el-GR" sz="2000" b="1" dirty="0" smtClean="0"/>
              <a:t>άλλος πάλι </a:t>
            </a:r>
            <a:r>
              <a:rPr lang="el-GR" sz="2000" b="1" dirty="0" smtClean="0"/>
              <a:t>απαντούσε </a:t>
            </a:r>
            <a:r>
              <a:rPr lang="el-GR" sz="2000" b="1" dirty="0" smtClean="0"/>
              <a:t>(γιατί φερόταν ακόμα φιλικά στο Θηραμένη) ότι όποιος θέλει να </a:t>
            </a:r>
            <a:r>
              <a:rPr lang="el-GR" sz="2000" b="1" dirty="0" smtClean="0"/>
              <a:t>κυριαρχεί  είναι </a:t>
            </a:r>
            <a:r>
              <a:rPr lang="el-GR" sz="2000" b="1" dirty="0" smtClean="0"/>
              <a:t>υποχρεωμένος να </a:t>
            </a:r>
            <a:r>
              <a:rPr lang="el-GR" sz="2000" b="1" dirty="0" smtClean="0"/>
              <a:t>βγάζει </a:t>
            </a:r>
            <a:r>
              <a:rPr lang="el-GR" sz="2000" b="1" dirty="0" smtClean="0"/>
              <a:t>από τη μέση εκείνους που θα μπορούσαν να του σταθούν </a:t>
            </a:r>
            <a:r>
              <a:rPr lang="el-GR" sz="2000" b="1" dirty="0" smtClean="0"/>
              <a:t>εμπόδιο»: Ποια πολιτικά ήθη εισάγει η θέση του Κριτία; Να αιτιολογήσετε την απάντησή σας.</a:t>
            </a:r>
          </a:p>
          <a:p>
            <a:pPr algn="just">
              <a:buNone/>
            </a:pPr>
            <a:r>
              <a:rPr lang="el-GR" sz="2000" b="1" dirty="0" smtClean="0"/>
              <a:t> </a:t>
            </a:r>
            <a:r>
              <a:rPr lang="el-GR" sz="2000" b="1" dirty="0" smtClean="0"/>
              <a:t>       6. Να κάνετε έρευνα στο διαδίκτυο  και να συλλέξετε στοιχεία  για ανάλογες μεθοδεύσεις άλλων τυραννικών  καθεστώτων. Μπορείτε να κάνετε μια </a:t>
            </a:r>
            <a:r>
              <a:rPr lang="el-GR" sz="2000" b="1" dirty="0" err="1" smtClean="0"/>
              <a:t>πολυτροπικ</a:t>
            </a:r>
            <a:r>
              <a:rPr lang="el-GR" sz="2000" b="1" dirty="0" err="1" smtClean="0"/>
              <a:t>ή</a:t>
            </a:r>
            <a:r>
              <a:rPr lang="el-GR" sz="2000" b="1" dirty="0" smtClean="0"/>
              <a:t> παρουσίαση (με λόγο, ήχο και εικόνα) και να τη δείξετε στους συμμαθητές σας.</a:t>
            </a:r>
          </a:p>
          <a:p>
            <a:pPr algn="just">
              <a:buNone/>
            </a:pPr>
            <a:r>
              <a:rPr lang="el-GR" sz="2000" b="1" dirty="0" smtClean="0"/>
              <a:t> </a:t>
            </a:r>
            <a:r>
              <a:rPr lang="el-GR" sz="2000" b="1" dirty="0" smtClean="0"/>
              <a:t>     </a:t>
            </a:r>
            <a:endParaRPr lang="el-GR" sz="2000" b="1"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Ξενοφώντα Ελληνικά, </a:t>
            </a:r>
            <a:r>
              <a:rPr lang="el-GR" sz="2400" b="1" dirty="0" smtClean="0">
                <a:solidFill>
                  <a:srgbClr val="C00000"/>
                </a:solidFill>
              </a:rPr>
              <a:t>Βιβλίο 2, κεφάλαιο </a:t>
            </a:r>
            <a:r>
              <a:rPr lang="el-GR" sz="2400" b="1" dirty="0" smtClean="0">
                <a:solidFill>
                  <a:srgbClr val="C00000"/>
                </a:solidFill>
              </a:rPr>
              <a:t>3, § </a:t>
            </a:r>
            <a:r>
              <a:rPr lang="el-GR" sz="2400" b="1" dirty="0" smtClean="0">
                <a:solidFill>
                  <a:srgbClr val="C00000"/>
                </a:solidFill>
              </a:rPr>
              <a:t>11-16 </a:t>
            </a:r>
            <a:r>
              <a:rPr lang="el-GR" sz="2400" b="1" dirty="0" smtClean="0">
                <a:solidFill>
                  <a:srgbClr val="C00000"/>
                </a:solidFill>
              </a:rPr>
              <a:t/>
            </a:r>
            <a:br>
              <a:rPr lang="el-GR" sz="2400" b="1" dirty="0" smtClean="0">
                <a:solidFill>
                  <a:srgbClr val="C00000"/>
                </a:solidFill>
              </a:rPr>
            </a:br>
            <a:r>
              <a:rPr lang="el-GR" sz="2400" b="1" dirty="0" smtClean="0">
                <a:solidFill>
                  <a:srgbClr val="C00000"/>
                </a:solidFill>
              </a:rPr>
              <a:t> Το καθεστώς των </a:t>
            </a:r>
            <a:r>
              <a:rPr lang="el-GR" sz="2400" b="1" dirty="0" smtClean="0">
                <a:solidFill>
                  <a:srgbClr val="C00000"/>
                </a:solidFill>
              </a:rPr>
              <a:t>Τριάκοντα </a:t>
            </a:r>
            <a:endParaRPr lang="el-GR" sz="2400" dirty="0"/>
          </a:p>
        </p:txBody>
      </p:sp>
      <p:sp>
        <p:nvSpPr>
          <p:cNvPr id="3" name="2 - Θέση περιεχομένου"/>
          <p:cNvSpPr>
            <a:spLocks noGrp="1"/>
          </p:cNvSpPr>
          <p:nvPr>
            <p:ph idx="1"/>
          </p:nvPr>
        </p:nvSpPr>
        <p:spPr>
          <a:xfrm>
            <a:off x="0" y="857232"/>
            <a:ext cx="9144000" cy="6000768"/>
          </a:xfrm>
          <a:solidFill>
            <a:schemeClr val="tx2">
              <a:lumMod val="20000"/>
              <a:lumOff val="80000"/>
            </a:schemeClr>
          </a:solidFill>
        </p:spPr>
        <p:txBody>
          <a:bodyPr>
            <a:normAutofit fontScale="85000" lnSpcReduction="20000"/>
          </a:bodyPr>
          <a:lstStyle/>
          <a:p>
            <a:pPr algn="just"/>
            <a:r>
              <a:rPr lang="el-GR" sz="2000" b="1" smtClean="0">
                <a:solidFill>
                  <a:srgbClr val="C00000"/>
                </a:solidFill>
              </a:rPr>
              <a:t>Παράλληλο κείμενο: </a:t>
            </a:r>
            <a:r>
              <a:rPr lang="el-GR" sz="2000" b="1" smtClean="0"/>
              <a:t>Ο </a:t>
            </a:r>
            <a:r>
              <a:rPr lang="el-GR" sz="2000" b="1" dirty="0" smtClean="0"/>
              <a:t>Αριστοτέλης όρισε και διερεύνησε τις έννοιες </a:t>
            </a:r>
            <a:r>
              <a:rPr lang="el-GR" sz="2000" b="1" i="1" dirty="0" smtClean="0">
                <a:solidFill>
                  <a:srgbClr val="C00000"/>
                </a:solidFill>
              </a:rPr>
              <a:t>πολίτης</a:t>
            </a:r>
            <a:r>
              <a:rPr lang="el-GR" sz="2000" b="1" dirty="0" smtClean="0">
                <a:solidFill>
                  <a:srgbClr val="C00000"/>
                </a:solidFill>
              </a:rPr>
              <a:t> και </a:t>
            </a:r>
            <a:r>
              <a:rPr lang="el-GR" sz="2000" b="1" i="1" dirty="0" smtClean="0">
                <a:solidFill>
                  <a:srgbClr val="C00000"/>
                </a:solidFill>
              </a:rPr>
              <a:t>πολιτεία</a:t>
            </a:r>
            <a:r>
              <a:rPr lang="el-GR" sz="2000" b="1" dirty="0" smtClean="0"/>
              <a:t> . Σύμφωνα με τον φιλόσοφο, όσα πολιτεύματα αποσκοπούν στο </a:t>
            </a:r>
            <a:r>
              <a:rPr lang="el-GR" sz="2000" b="1" dirty="0" smtClean="0">
                <a:solidFill>
                  <a:srgbClr val="C00000"/>
                </a:solidFill>
              </a:rPr>
              <a:t>κοινό συμφέρον </a:t>
            </a:r>
            <a:r>
              <a:rPr lang="el-GR" sz="2000" b="1" dirty="0" smtClean="0"/>
              <a:t>είναι </a:t>
            </a:r>
            <a:r>
              <a:rPr lang="el-GR" sz="2000" b="1" dirty="0" smtClean="0">
                <a:solidFill>
                  <a:srgbClr val="C00000"/>
                </a:solidFill>
              </a:rPr>
              <a:t>ορθά,</a:t>
            </a:r>
            <a:r>
              <a:rPr lang="el-GR" sz="2000" b="1" dirty="0" smtClean="0"/>
              <a:t> ενώ όσα εξυπηρετούν αποκλειστικά το </a:t>
            </a:r>
            <a:r>
              <a:rPr lang="el-GR" sz="2000" b="1" dirty="0" smtClean="0">
                <a:solidFill>
                  <a:srgbClr val="C00000"/>
                </a:solidFill>
              </a:rPr>
              <a:t>συμφέρον των αρχόντων </a:t>
            </a:r>
            <a:r>
              <a:rPr lang="el-GR" sz="2000" b="1" dirty="0" smtClean="0"/>
              <a:t>ανήκουν στις </a:t>
            </a:r>
            <a:r>
              <a:rPr lang="el-GR" sz="2000" b="1" dirty="0" smtClean="0">
                <a:solidFill>
                  <a:srgbClr val="C00000"/>
                </a:solidFill>
              </a:rPr>
              <a:t>παρεκκλίσεις των ορθών </a:t>
            </a:r>
            <a:r>
              <a:rPr lang="el-GR" sz="2000" b="1" dirty="0" smtClean="0"/>
              <a:t>πολιτευμάτων. Στη συνέχεια αρχίζει να εξετάζει τα είδη </a:t>
            </a:r>
            <a:r>
              <a:rPr lang="el-GR" sz="2000" b="1" dirty="0" smtClean="0"/>
              <a:t>των πολιτευμάτων</a:t>
            </a:r>
            <a:r>
              <a:rPr lang="el-GR" sz="2000" b="1" dirty="0" smtClean="0"/>
              <a:t>:</a:t>
            </a:r>
            <a:endParaRPr lang="el-GR" sz="2000" b="1" dirty="0" smtClean="0"/>
          </a:p>
          <a:p>
            <a:pPr algn="just">
              <a:buNone/>
            </a:pPr>
            <a:endParaRPr lang="el-GR" sz="2000" b="1" dirty="0" smtClean="0"/>
          </a:p>
          <a:p>
            <a:pPr algn="just"/>
            <a:r>
              <a:rPr lang="el-GR" sz="2000" dirty="0" smtClean="0"/>
              <a:t>Αφού </a:t>
            </a:r>
            <a:r>
              <a:rPr lang="el-GR" sz="2000" dirty="0" smtClean="0"/>
              <a:t>πολιτεία και πολίτευμα σημαίνουν το ίδιο πράγμα, κι η διακυβέρνηση, η υπέρτατη εξουσία των πόλεων, αναγκαστικά ασκείται ή από ένα άτομο ή από λίγους ή από πολλούς. Όταν το ένα αυτό άτομο ή οι λίγοι ή οι πολλοί κυβερνούν σύμφωνα με το κοινό συμφέρον, αναγκαστικά τα πολιτεύματα αυτά είναι ορθά. </a:t>
            </a:r>
            <a:r>
              <a:rPr lang="el-GR" sz="2000" dirty="0" smtClean="0"/>
              <a:t> </a:t>
            </a:r>
            <a:r>
              <a:rPr lang="el-GR" sz="2000" dirty="0" smtClean="0"/>
              <a:t>Όταν όμως έχουν σκοπό να εξυπηρετήσουν το προσωπικό συμφέρον του ενός ή των λίγων ή του πλήθους είναι παραβιάσεις. Γιατί ή πρέπει να αρνηθούμε τον τίτλο του πολίτη σ' αυτούς, που μετέχουν στη διακυβέρνηση ή πρέπει να μετέχουν σ' αυτήν αφού είναι πολίτες. Συνηθίζουμε από τα μοναρχικά πολιτεύματα να ονομάζουμε «βασιλεία» εκείνο που αποβλέπει στο κοινό συμφέρον, </a:t>
            </a:r>
            <a:r>
              <a:rPr lang="el-GR" sz="2000" dirty="0" smtClean="0"/>
              <a:t>και </a:t>
            </a:r>
            <a:r>
              <a:rPr lang="el-GR" sz="2000" dirty="0" smtClean="0"/>
              <a:t>αριστοκρατία, τη διακυβέρνηση από λίγους κι όχι από ένα μονάχα πρόσωπο, είτε επειδή κυβερνούν οι άριστοι, είτε επειδή η εξουσία τους έχει σκοπό να κάμει άριστη την πόλη και τους πολίτες. Όταν κυβερνά την πόλη ο λαός για το κοινό καλό, σ' αυτό το πολίτευμα δίνουμε το όνομα «πολιτεία» που είναι κοινό για όλα τα πολιτεύματα. Και πολύ σωστά. </a:t>
            </a:r>
            <a:r>
              <a:rPr lang="el-GR" sz="2000" dirty="0" smtClean="0"/>
              <a:t> </a:t>
            </a:r>
            <a:r>
              <a:rPr lang="el-GR" sz="2000" dirty="0" smtClean="0"/>
              <a:t>Γιατί αν είναι δυνατό να εξακριβώσουμε την αρετή ενός ανθρώπου ή μιας μικρής ομάδας ανθρώπων, [1279b] είναι πολύ δύσκολο να διακρίνουμε κάθε είδος αρετής μέσα στο πλήθος, και μάλιστα την πολεμική, επειδή αυτή υπάρχει μέσα στη μάζα. Γι' αυτό το λόγο σ' αυτή την πολιτεία η υπέρτατη εξουσία ανήκει στην τάξη των πολεμιστών και μετέχουν στην κυβέρνηση αυτοί που κατέχουν όπλα</a:t>
            </a:r>
            <a:r>
              <a:rPr lang="el-GR" sz="2000" dirty="0" smtClean="0"/>
              <a:t>. </a:t>
            </a:r>
            <a:r>
              <a:rPr lang="el-GR" sz="2000" dirty="0" smtClean="0"/>
              <a:t>Παρεκτροπές των πολιτευμάτων που αναφέραμε είναι η τυραννία της βασιλείας, η ολιγαρχία της αριστοκρατίας, και της «πολιτείας» η δημοκρατία. Η τυραννία είναι μια μοναρχία που εξυπηρετεί το συμφέρον μονάχα του μονάρχη. Η ολιγαρχία ωφελεί μονάχα τους πλούσιους. Η δημοκρατία μονάχα τους φτωχούς. </a:t>
            </a:r>
            <a:r>
              <a:rPr lang="el-GR" sz="2000" dirty="0" smtClean="0"/>
              <a:t>Όμως </a:t>
            </a:r>
            <a:r>
              <a:rPr lang="el-GR" sz="2000" dirty="0" smtClean="0"/>
              <a:t>κανένα από τα πολιτεύματα αυτά δεν εξυπηρετεί το συμφέρον του συνόλου των πολιτών</a:t>
            </a:r>
            <a:r>
              <a:rPr lang="el-GR" sz="2000" dirty="0" smtClean="0"/>
              <a:t>.</a:t>
            </a:r>
            <a:r>
              <a:rPr lang="en-US" sz="2000" dirty="0" smtClean="0"/>
              <a:t> </a:t>
            </a:r>
            <a:endParaRPr lang="el-GR" sz="2000" dirty="0" smtClean="0"/>
          </a:p>
          <a:p>
            <a:pPr algn="just"/>
            <a:r>
              <a:rPr lang="el-GR" sz="2000" dirty="0" smtClean="0"/>
              <a:t>Πηγή: </a:t>
            </a:r>
            <a:r>
              <a:rPr lang="en-US" sz="2000" dirty="0" smtClean="0">
                <a:hlinkClick r:id="rId2"/>
              </a:rPr>
              <a:t>https</a:t>
            </a:r>
            <a:r>
              <a:rPr lang="en-US" sz="2000" dirty="0" smtClean="0">
                <a:hlinkClick r:id="rId2"/>
              </a:rPr>
              <a:t>://</a:t>
            </a:r>
            <a:r>
              <a:rPr lang="en-US" sz="2000" dirty="0" smtClean="0">
                <a:hlinkClick r:id="rId2"/>
              </a:rPr>
              <a:t>www.greek-language.gr/greekLang/ancient_greek/tools/corpora/anthology/content.html?t=43&amp;m=2</a:t>
            </a:r>
            <a:endParaRPr lang="el-GR" sz="2000" dirty="0" smtClean="0"/>
          </a:p>
          <a:p>
            <a:pPr algn="just">
              <a:buNone/>
            </a:pPr>
            <a:endParaRPr lang="el-GR"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00108"/>
          </a:xfrm>
          <a:solidFill>
            <a:schemeClr val="tx2">
              <a:lumMod val="40000"/>
              <a:lumOff val="60000"/>
            </a:schemeClr>
          </a:solidFill>
        </p:spPr>
        <p:txBody>
          <a:bodyPr>
            <a:normAutofit/>
          </a:bodyPr>
          <a:lstStyle/>
          <a:p>
            <a:r>
              <a:rPr lang="el-GR" sz="2700" b="1" dirty="0" smtClean="0">
                <a:solidFill>
                  <a:srgbClr val="C00000"/>
                </a:solidFill>
              </a:rPr>
              <a:t>Τα Μακρά τείχη περιοριζόταν σε αυτά τα τείχη, τα οποία μετά τον πελοποννησιακό πόλεμο κατεδαφίστηκαν.</a:t>
            </a:r>
            <a:endParaRPr lang="el-GR" sz="2700" b="1" dirty="0">
              <a:solidFill>
                <a:srgbClr val="C00000"/>
              </a:solidFill>
            </a:endParaRPr>
          </a:p>
        </p:txBody>
      </p:sp>
      <p:pic>
        <p:nvPicPr>
          <p:cNvPr id="6146" name="Picture 2" descr="C:\Users\user\Desktop\Walls_Protecting_Athens_Pireus_431_B-C-el.svg.png"/>
          <p:cNvPicPr>
            <a:picLocks noGrp="1" noChangeAspect="1" noChangeArrowheads="1"/>
          </p:cNvPicPr>
          <p:nvPr>
            <p:ph idx="1"/>
          </p:nvPr>
        </p:nvPicPr>
        <p:blipFill>
          <a:blip r:embed="rId2"/>
          <a:srcRect/>
          <a:stretch>
            <a:fillRect/>
          </a:stretch>
        </p:blipFill>
        <p:spPr bwMode="auto">
          <a:xfrm>
            <a:off x="1" y="1000108"/>
            <a:ext cx="9143999" cy="58578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fontScale="90000"/>
          </a:bodyPr>
          <a:lstStyle/>
          <a:p>
            <a:r>
              <a:rPr lang="el-GR" sz="2700" b="1" dirty="0" smtClean="0">
                <a:solidFill>
                  <a:srgbClr val="C00000"/>
                </a:solidFill>
              </a:rPr>
              <a:t>Ξενοφώντα Ελληνικά, κεφάλαιο 3, § 11-16</a:t>
            </a:r>
            <a:br>
              <a:rPr lang="el-GR" sz="2700" b="1" dirty="0" smtClean="0">
                <a:solidFill>
                  <a:srgbClr val="C00000"/>
                </a:solidFill>
              </a:rPr>
            </a:br>
            <a:r>
              <a:rPr lang="el-GR" sz="2700" b="1" dirty="0" smtClean="0">
                <a:solidFill>
                  <a:srgbClr val="C00000"/>
                </a:solidFill>
              </a:rPr>
              <a:t>Το καθεστώς των Τριάκοντα τυράννων (από μετάφραση)</a:t>
            </a:r>
            <a:endParaRPr lang="el-GR" sz="2700" dirty="0"/>
          </a:p>
        </p:txBody>
      </p:sp>
      <p:sp>
        <p:nvSpPr>
          <p:cNvPr id="3" name="2 - Θέση περιεχομένου"/>
          <p:cNvSpPr>
            <a:spLocks noGrp="1"/>
          </p:cNvSpPr>
          <p:nvPr>
            <p:ph idx="1"/>
          </p:nvPr>
        </p:nvSpPr>
        <p:spPr>
          <a:xfrm>
            <a:off x="0" y="857232"/>
            <a:ext cx="9144000" cy="6000768"/>
          </a:xfrm>
          <a:solidFill>
            <a:schemeClr val="tx2">
              <a:lumMod val="20000"/>
              <a:lumOff val="80000"/>
            </a:schemeClr>
          </a:solidFill>
        </p:spPr>
        <p:txBody>
          <a:bodyPr numCol="1">
            <a:noAutofit/>
          </a:bodyPr>
          <a:lstStyle/>
          <a:p>
            <a:pPr algn="just"/>
            <a:endParaRPr lang="el-GR" sz="1800" b="1" dirty="0" smtClean="0"/>
          </a:p>
          <a:p>
            <a:pPr algn="just"/>
            <a:endParaRPr lang="el-GR" sz="1800" b="1" dirty="0"/>
          </a:p>
          <a:p>
            <a:pPr algn="just"/>
            <a:r>
              <a:rPr lang="el-GR" sz="2400" b="1" dirty="0" smtClean="0"/>
              <a:t>Η εκλογή των Τριάκοντα  τυράννων  στην Αθήνα (404 </a:t>
            </a:r>
            <a:r>
              <a:rPr lang="el-GR" sz="2400" b="1" dirty="0" err="1" smtClean="0"/>
              <a:t>π.Χ.</a:t>
            </a:r>
            <a:r>
              <a:rPr lang="el-GR" sz="2400" b="1" dirty="0" smtClean="0"/>
              <a:t>) υπήρξε προϊόν ωμής και απροκάλυπτης βίας δεδομένου ότι στην ταπεινωτική συνθήκη παράδοσης της Αθήνας δεν προβλεπόταν πολιτειακή αλλαγή.</a:t>
            </a:r>
          </a:p>
          <a:p>
            <a:pPr algn="just"/>
            <a:r>
              <a:rPr lang="el-GR" sz="2400" b="1" dirty="0" smtClean="0"/>
              <a:t>Οι ολιγαρχικοί ηγέτες της Αθήνας δεν συμφωνούσαν μεταξύ τους:     </a:t>
            </a:r>
          </a:p>
          <a:p>
            <a:pPr algn="just"/>
            <a:endParaRPr lang="el-GR" sz="2400" b="1" dirty="0" smtClean="0"/>
          </a:p>
          <a:p>
            <a:pPr algn="just"/>
            <a:r>
              <a:rPr lang="el-GR" sz="2400" b="1" dirty="0" smtClean="0"/>
              <a:t>    μετριοπαθείς ολιγαρχικοί     </a:t>
            </a:r>
            <a:r>
              <a:rPr lang="en-US" sz="2400" b="1" dirty="0" err="1" smtClean="0"/>
              <a:t>vs</a:t>
            </a:r>
            <a:r>
              <a:rPr lang="en-US" sz="2400" b="1" dirty="0" smtClean="0"/>
              <a:t> </a:t>
            </a:r>
            <a:r>
              <a:rPr lang="el-GR" sz="2400" b="1" dirty="0" smtClean="0"/>
              <a:t>    ακραίοι ολιγαρχικοί</a:t>
            </a:r>
          </a:p>
          <a:p>
            <a:pPr algn="just">
              <a:buNone/>
            </a:pPr>
            <a:endParaRPr lang="el-GR" sz="2400" b="1" dirty="0" smtClean="0"/>
          </a:p>
          <a:p>
            <a:pPr algn="just">
              <a:buNone/>
            </a:pPr>
            <a:r>
              <a:rPr lang="el-GR" sz="2400" b="1" dirty="0" smtClean="0"/>
              <a:t>                     Θηραμένης                                     Κριτίας</a:t>
            </a:r>
            <a:endParaRPr lang="el-GR" sz="2400" b="1" dirty="0"/>
          </a:p>
        </p:txBody>
      </p:sp>
      <p:sp>
        <p:nvSpPr>
          <p:cNvPr id="4" name="3 - Βέλος προς τα κάτω"/>
          <p:cNvSpPr/>
          <p:nvPr/>
        </p:nvSpPr>
        <p:spPr>
          <a:xfrm>
            <a:off x="2285984" y="4286256"/>
            <a:ext cx="45719"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Βέλος προς τα κάτω"/>
          <p:cNvSpPr/>
          <p:nvPr/>
        </p:nvSpPr>
        <p:spPr>
          <a:xfrm>
            <a:off x="5929322" y="4286256"/>
            <a:ext cx="45719"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00108"/>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11 </a:t>
            </a:r>
            <a:endParaRPr lang="el-GR" sz="2400" dirty="0"/>
          </a:p>
        </p:txBody>
      </p:sp>
      <p:sp>
        <p:nvSpPr>
          <p:cNvPr id="3" name="2 - Θέση περιεχομένου"/>
          <p:cNvSpPr>
            <a:spLocks noGrp="1"/>
          </p:cNvSpPr>
          <p:nvPr>
            <p:ph idx="1"/>
          </p:nvPr>
        </p:nvSpPr>
        <p:spPr>
          <a:xfrm>
            <a:off x="0" y="1000108"/>
            <a:ext cx="9144000" cy="5857892"/>
          </a:xfrm>
          <a:solidFill>
            <a:schemeClr val="tx2">
              <a:lumMod val="20000"/>
              <a:lumOff val="80000"/>
            </a:schemeClr>
          </a:solidFill>
        </p:spPr>
        <p:txBody>
          <a:bodyPr/>
          <a:lstStyle/>
          <a:p>
            <a:pPr algn="just"/>
            <a:r>
              <a:rPr lang="el-GR" sz="2400" b="1" dirty="0" smtClean="0">
                <a:solidFill>
                  <a:srgbClr val="C00000"/>
                </a:solidFill>
              </a:rPr>
              <a:t>Ποιος ο αποκλειστικός σκοπός της εκλογής των Τριάντα τυράννων</a:t>
            </a:r>
            <a:r>
              <a:rPr lang="el-GR" dirty="0" smtClean="0">
                <a:solidFill>
                  <a:srgbClr val="C00000"/>
                </a:solidFill>
              </a:rPr>
              <a:t>;</a:t>
            </a:r>
          </a:p>
          <a:p>
            <a:pPr algn="just">
              <a:buNone/>
            </a:pPr>
            <a:r>
              <a:rPr lang="el-GR" dirty="0" smtClean="0">
                <a:solidFill>
                  <a:srgbClr val="C00000"/>
                </a:solidFill>
              </a:rPr>
              <a:t>       </a:t>
            </a:r>
            <a:r>
              <a:rPr lang="el-GR" sz="2400" b="1" dirty="0" smtClean="0"/>
              <a:t>Εκλέχτηκαν ως προσωρινή συντακτική κυβέρνηση για να συντάξουν νόμους κι μάλιστα «πάτριους νόμους», βάσει των οποίων θα κυβερνιόταν η πόλη.</a:t>
            </a:r>
          </a:p>
          <a:p>
            <a:pPr algn="just">
              <a:buNone/>
            </a:pPr>
            <a:endParaRPr lang="el-GR" sz="2400" b="1" dirty="0" smtClean="0"/>
          </a:p>
          <a:p>
            <a:pPr algn="just"/>
            <a:r>
              <a:rPr lang="el-GR" sz="2400" b="1" dirty="0" smtClean="0"/>
              <a:t>Όμως οι Τριάκοντα έχοντας κατά νου να παρατείνουν την εξουσία τους </a:t>
            </a:r>
            <a:r>
              <a:rPr lang="el-GR" sz="2400" b="1" dirty="0" err="1" smtClean="0"/>
              <a:t>επ΄</a:t>
            </a:r>
            <a:r>
              <a:rPr lang="el-GR" sz="2400" b="1" dirty="0" smtClean="0"/>
              <a:t> αόριστον  ανέβαλλαν συνεχώς τη σύνταξη και δημοσίευση των νόμων που είχαν αναλάβει να κάνουν.</a:t>
            </a:r>
          </a:p>
          <a:p>
            <a:pPr algn="just">
              <a:buNone/>
            </a:pPr>
            <a:endParaRPr lang="el-GR" sz="2400" b="1" dirty="0" smtClean="0"/>
          </a:p>
          <a:p>
            <a:pPr algn="just"/>
            <a:r>
              <a:rPr lang="el-GR" sz="2400" b="1" dirty="0" smtClean="0"/>
              <a:t>Οι τριάκοντα δηλαδή συμπεριφέρονταν σαν πραγματικοί τύραννοι.</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00108"/>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11 </a:t>
            </a:r>
            <a:endParaRPr lang="el-GR" sz="2400" dirty="0"/>
          </a:p>
        </p:txBody>
      </p:sp>
      <p:sp>
        <p:nvSpPr>
          <p:cNvPr id="3" name="2 - Θέση περιεχομένου"/>
          <p:cNvSpPr>
            <a:spLocks noGrp="1"/>
          </p:cNvSpPr>
          <p:nvPr>
            <p:ph idx="1"/>
          </p:nvPr>
        </p:nvSpPr>
        <p:spPr>
          <a:xfrm>
            <a:off x="0" y="1000108"/>
            <a:ext cx="9144000" cy="5857892"/>
          </a:xfrm>
          <a:solidFill>
            <a:schemeClr val="tx2">
              <a:lumMod val="20000"/>
              <a:lumOff val="80000"/>
            </a:schemeClr>
          </a:solidFill>
        </p:spPr>
        <p:txBody>
          <a:bodyPr>
            <a:normAutofit/>
          </a:bodyPr>
          <a:lstStyle/>
          <a:p>
            <a:r>
              <a:rPr lang="el-GR" sz="2400" dirty="0" smtClean="0">
                <a:solidFill>
                  <a:srgbClr val="C00000"/>
                </a:solidFill>
              </a:rPr>
              <a:t>          </a:t>
            </a:r>
            <a:r>
              <a:rPr lang="el-GR" sz="2400" b="1" dirty="0" smtClean="0">
                <a:solidFill>
                  <a:srgbClr val="C00000"/>
                </a:solidFill>
              </a:rPr>
              <a:t>Τί έκαναν οι Τριάκοντα μόλις ανέλαβαν την εξουσία;</a:t>
            </a:r>
          </a:p>
          <a:p>
            <a:pPr>
              <a:buNone/>
            </a:pPr>
            <a:endParaRPr lang="el-GR" sz="2400" b="1" dirty="0" smtClean="0">
              <a:solidFill>
                <a:srgbClr val="C00000"/>
              </a:solidFill>
            </a:endParaRPr>
          </a:p>
          <a:p>
            <a:pPr algn="just"/>
            <a:r>
              <a:rPr lang="el-GR" sz="2400" b="1" dirty="0" smtClean="0"/>
              <a:t>α) απέδωσαν στον Άρειο Πάγο </a:t>
            </a:r>
            <a:r>
              <a:rPr lang="el-GR" sz="2400" b="1" dirty="0" smtClean="0">
                <a:solidFill>
                  <a:srgbClr val="C00000"/>
                </a:solidFill>
              </a:rPr>
              <a:t>τα δικαιώματα </a:t>
            </a:r>
            <a:r>
              <a:rPr lang="el-GR" sz="2400" b="1" dirty="0" smtClean="0"/>
              <a:t>που είχε πριν από τις μεταρρυθμίσεις του Εφιάλτη </a:t>
            </a:r>
          </a:p>
          <a:p>
            <a:pPr algn="just"/>
            <a:r>
              <a:rPr lang="el-GR" sz="2400" b="1" dirty="0" smtClean="0"/>
              <a:t>β) διέλυσαν τα </a:t>
            </a:r>
            <a:r>
              <a:rPr lang="el-GR" sz="2400" b="1" dirty="0" smtClean="0">
                <a:solidFill>
                  <a:srgbClr val="C00000"/>
                </a:solidFill>
              </a:rPr>
              <a:t>δικαστήρια </a:t>
            </a:r>
            <a:r>
              <a:rPr lang="el-GR" sz="2400" b="1" dirty="0" smtClean="0"/>
              <a:t>των ενόρκων πολιτών </a:t>
            </a:r>
          </a:p>
          <a:p>
            <a:pPr algn="just"/>
            <a:r>
              <a:rPr lang="el-GR" sz="2400" b="1" dirty="0" smtClean="0"/>
              <a:t>γ) παραχώρησαν στη βουλή των Πεντακοσίων  αρμοδιότητες  </a:t>
            </a:r>
            <a:r>
              <a:rPr lang="el-GR" sz="2400" b="1" dirty="0" smtClean="0">
                <a:solidFill>
                  <a:srgbClr val="C00000"/>
                </a:solidFill>
              </a:rPr>
              <a:t>ποινικού</a:t>
            </a:r>
            <a:r>
              <a:rPr lang="el-GR" sz="2400" b="1" dirty="0" smtClean="0"/>
              <a:t>  δικαστηρίου</a:t>
            </a:r>
          </a:p>
          <a:p>
            <a:pPr algn="just"/>
            <a:r>
              <a:rPr lang="el-GR" sz="2400" b="1" dirty="0" smtClean="0"/>
              <a:t>δ) κατάργησαν τη </a:t>
            </a:r>
            <a:r>
              <a:rPr lang="el-GR" sz="2400" b="1" dirty="0" smtClean="0">
                <a:solidFill>
                  <a:srgbClr val="C00000"/>
                </a:solidFill>
              </a:rPr>
              <a:t>μυστική ψηφοφορία </a:t>
            </a:r>
            <a:r>
              <a:rPr lang="el-GR" sz="2400" b="1" dirty="0" smtClean="0"/>
              <a:t>	σε όλες τις σχετικές διαδικασίες και </a:t>
            </a:r>
          </a:p>
          <a:p>
            <a:pPr algn="just"/>
            <a:r>
              <a:rPr lang="el-GR" sz="2400" b="1" dirty="0" smtClean="0"/>
              <a:t>ε) κατάρτισαν έναν κατάλογο 1.000 έμπιστων προσώπων, από τον οποίο διόριζαν άρχοντες  μέλη της Βουλής και 300 έμμισθους μαστιγοφόρους. Η Βουλή συγκροτήθηκε κυρίως από επανελθόντες εξόριστους που ήταν </a:t>
            </a:r>
            <a:r>
              <a:rPr lang="el-GR" sz="2400" b="1" dirty="0" smtClean="0">
                <a:solidFill>
                  <a:srgbClr val="C00000"/>
                </a:solidFill>
              </a:rPr>
              <a:t>φανατικοί</a:t>
            </a:r>
            <a:r>
              <a:rPr lang="el-GR" sz="2400" b="1" dirty="0" smtClean="0"/>
              <a:t> ολιγαρχικοί  και απέβη </a:t>
            </a:r>
            <a:r>
              <a:rPr lang="el-GR" sz="2400" b="1" dirty="0" smtClean="0">
                <a:solidFill>
                  <a:srgbClr val="C00000"/>
                </a:solidFill>
              </a:rPr>
              <a:t>τυφλό όργανο </a:t>
            </a:r>
            <a:r>
              <a:rPr lang="el-GR" sz="2400" b="1" dirty="0" smtClean="0"/>
              <a:t>στα χέρια των Τριάκοντα.</a:t>
            </a:r>
          </a:p>
          <a:p>
            <a:pPr algn="just"/>
            <a:endParaRPr lang="el-GR" sz="2400" b="1"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28670"/>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12 </a:t>
            </a:r>
            <a:endParaRPr lang="el-GR" sz="2400" dirty="0"/>
          </a:p>
        </p:txBody>
      </p:sp>
      <p:sp>
        <p:nvSpPr>
          <p:cNvPr id="3" name="2 - Θέση περιεχομένου"/>
          <p:cNvSpPr>
            <a:spLocks noGrp="1"/>
          </p:cNvSpPr>
          <p:nvPr>
            <p:ph idx="1"/>
          </p:nvPr>
        </p:nvSpPr>
        <p:spPr>
          <a:xfrm>
            <a:off x="0" y="928670"/>
            <a:ext cx="9144000" cy="5929330"/>
          </a:xfrm>
          <a:solidFill>
            <a:schemeClr val="tx2">
              <a:lumMod val="20000"/>
              <a:lumOff val="80000"/>
            </a:schemeClr>
          </a:solidFill>
        </p:spPr>
        <p:txBody>
          <a:bodyPr>
            <a:normAutofit/>
          </a:bodyPr>
          <a:lstStyle/>
          <a:p>
            <a:pPr algn="just"/>
            <a:r>
              <a:rPr lang="el-GR" sz="2400" b="1" dirty="0" smtClean="0"/>
              <a:t>Προέλευση της λέξης συκοφαντία &lt; </a:t>
            </a:r>
            <a:r>
              <a:rPr lang="el-GR" sz="2400" b="1" dirty="0" err="1" smtClean="0"/>
              <a:t>σῦκον+φαίνω</a:t>
            </a:r>
            <a:r>
              <a:rPr lang="el-GR" sz="2400" b="1" dirty="0" smtClean="0"/>
              <a:t>(σχόλιο βιβλίου)</a:t>
            </a:r>
          </a:p>
          <a:p>
            <a:pPr>
              <a:buNone/>
            </a:pPr>
            <a:endParaRPr lang="el-GR" sz="2400" b="1" dirty="0" smtClean="0"/>
          </a:p>
          <a:p>
            <a:r>
              <a:rPr lang="el-GR" sz="2400" b="1" dirty="0" smtClean="0">
                <a:solidFill>
                  <a:srgbClr val="C00000"/>
                </a:solidFill>
              </a:rPr>
              <a:t>Ποιο το ιδανικό της ζωής των νέων της Αθήνας;</a:t>
            </a:r>
          </a:p>
          <a:p>
            <a:pPr algn="just">
              <a:buNone/>
            </a:pPr>
            <a:r>
              <a:rPr lang="el-GR" sz="2400" b="1" dirty="0" smtClean="0"/>
              <a:t>     Να γίνουν «καλοί  </a:t>
            </a:r>
            <a:r>
              <a:rPr lang="el-GR" sz="2400" b="1" dirty="0" err="1" smtClean="0"/>
              <a:t>κἀγαθοί</a:t>
            </a:r>
            <a:r>
              <a:rPr lang="el-GR" sz="2400" b="1" dirty="0" smtClean="0"/>
              <a:t>»</a:t>
            </a:r>
            <a:r>
              <a:rPr lang="el-GR" sz="2400" dirty="0" smtClean="0"/>
              <a:t>, </a:t>
            </a:r>
            <a:r>
              <a:rPr lang="el-GR" sz="2400" b="1" dirty="0" smtClean="0"/>
              <a:t>δηλαδή τέλειοι στο σώμα και στην ψυχή, ωραίοι και ενάρετοι πολίτες, ήθελαν να αποκτήσουν σώμα </a:t>
            </a:r>
            <a:r>
              <a:rPr lang="el-GR" sz="2400" b="1" dirty="0" smtClean="0">
                <a:solidFill>
                  <a:srgbClr val="C00000"/>
                </a:solidFill>
              </a:rPr>
              <a:t>υγιές</a:t>
            </a:r>
            <a:r>
              <a:rPr lang="el-GR" sz="2400" b="1" dirty="0" smtClean="0"/>
              <a:t> και </a:t>
            </a:r>
            <a:r>
              <a:rPr lang="el-GR" sz="2400" b="1" dirty="0" smtClean="0">
                <a:solidFill>
                  <a:srgbClr val="C00000"/>
                </a:solidFill>
              </a:rPr>
              <a:t>ρωμαλέο</a:t>
            </a:r>
            <a:r>
              <a:rPr lang="el-GR" sz="2400" b="1" dirty="0" smtClean="0"/>
              <a:t> και πνεύμα </a:t>
            </a:r>
            <a:r>
              <a:rPr lang="el-GR" sz="2400" b="1" dirty="0" smtClean="0">
                <a:solidFill>
                  <a:srgbClr val="C00000"/>
                </a:solidFill>
              </a:rPr>
              <a:t>έξυπνο</a:t>
            </a:r>
            <a:r>
              <a:rPr lang="el-GR" sz="2400" b="1" dirty="0" smtClean="0"/>
              <a:t> και </a:t>
            </a:r>
            <a:r>
              <a:rPr lang="el-GR" sz="2400" b="1" dirty="0" smtClean="0">
                <a:solidFill>
                  <a:srgbClr val="C00000"/>
                </a:solidFill>
              </a:rPr>
              <a:t>καλλιεργημένο.</a:t>
            </a:r>
          </a:p>
          <a:p>
            <a:pPr>
              <a:buNone/>
            </a:pPr>
            <a:endParaRPr lang="el-GR" sz="2400" b="1" dirty="0"/>
          </a:p>
          <a:p>
            <a:pPr algn="just">
              <a:buFont typeface="Wingdings" pitchFamily="2" charset="2"/>
              <a:buChar char="§"/>
            </a:pPr>
            <a:r>
              <a:rPr lang="el-GR" sz="2400" b="1" dirty="0" smtClean="0"/>
              <a:t>Η Βουλή εκτελώντας χρέη ποινικού δικαστηρίου ψήφιζε </a:t>
            </a:r>
            <a:r>
              <a:rPr lang="el-GR" sz="2400" b="1" dirty="0" smtClean="0">
                <a:solidFill>
                  <a:srgbClr val="C00000"/>
                </a:solidFill>
              </a:rPr>
              <a:t>καταδικαστικές αποφάσεις </a:t>
            </a:r>
            <a:r>
              <a:rPr lang="el-GR" sz="2400" b="1" dirty="0" smtClean="0"/>
              <a:t>που πρότειναν οι Τριάκοντα (είναι ευνόητο,  αφού οι βουλευτές είχαν οριστεί από τους ίδιους τους τυράννους και προέρχονταν από τους ακραίους οπαδούς τους). </a:t>
            </a:r>
          </a:p>
          <a:p>
            <a:endParaRPr lang="el-GR"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13 </a:t>
            </a:r>
            <a:endParaRPr lang="el-GR" sz="2400" dirty="0"/>
          </a:p>
        </p:txBody>
      </p:sp>
      <p:sp>
        <p:nvSpPr>
          <p:cNvPr id="3" name="2 - Θέση περιεχομένου"/>
          <p:cNvSpPr>
            <a:spLocks noGrp="1"/>
          </p:cNvSpPr>
          <p:nvPr>
            <p:ph idx="1"/>
          </p:nvPr>
        </p:nvSpPr>
        <p:spPr>
          <a:xfrm>
            <a:off x="0" y="857232"/>
            <a:ext cx="9144000" cy="6000768"/>
          </a:xfrm>
          <a:solidFill>
            <a:schemeClr val="tx2">
              <a:lumMod val="20000"/>
              <a:lumOff val="80000"/>
            </a:schemeClr>
          </a:solidFill>
        </p:spPr>
        <p:txBody>
          <a:bodyPr>
            <a:normAutofit/>
          </a:bodyPr>
          <a:lstStyle/>
          <a:p>
            <a:pPr algn="just"/>
            <a:r>
              <a:rPr lang="el-GR" sz="2400" b="1" dirty="0" smtClean="0">
                <a:solidFill>
                  <a:srgbClr val="C00000"/>
                </a:solidFill>
              </a:rPr>
              <a:t>Ποιο είναι το μέλημα όλων των τυράννων μόλις σφετεριστούν την εξουσία;</a:t>
            </a:r>
            <a:endParaRPr lang="el-GR" sz="2400" b="1" dirty="0">
              <a:solidFill>
                <a:srgbClr val="C00000"/>
              </a:solidFill>
            </a:endParaRPr>
          </a:p>
          <a:p>
            <a:pPr algn="just">
              <a:buNone/>
            </a:pPr>
            <a:r>
              <a:rPr lang="el-GR" sz="2400" b="1" dirty="0" smtClean="0"/>
              <a:t>     Να καταστρώνουν σχέδια πως </a:t>
            </a:r>
            <a:r>
              <a:rPr lang="el-GR" sz="2400" b="1" dirty="0" smtClean="0">
                <a:solidFill>
                  <a:srgbClr val="C00000"/>
                </a:solidFill>
              </a:rPr>
              <a:t>θα εκμεταλλευτούν </a:t>
            </a:r>
            <a:r>
              <a:rPr lang="el-GR" sz="2400" b="1" dirty="0" smtClean="0"/>
              <a:t>- όσο το δυνατόν επωφελέστερα για τον εαυτό τους -  την ευκαιρία   για να ικανοποιούν  τις προσωπικές τους επιθυμίες και τα αιτήματα των ομοϊδεατών  και συνεργών τους και να χρησιμοποιούν το κράτος αυθαίρετα και ανεξέλεγκτα.</a:t>
            </a:r>
          </a:p>
          <a:p>
            <a:pPr algn="just"/>
            <a:endParaRPr lang="el-GR" sz="2400" b="1" dirty="0" smtClean="0">
              <a:solidFill>
                <a:srgbClr val="C00000"/>
              </a:solidFill>
            </a:endParaRPr>
          </a:p>
          <a:p>
            <a:pPr algn="just">
              <a:buNone/>
            </a:pPr>
            <a:r>
              <a:rPr lang="el-GR" sz="2400" dirty="0" smtClean="0"/>
              <a:t>     </a:t>
            </a:r>
            <a:r>
              <a:rPr lang="el-GR" sz="2400" b="1" dirty="0" smtClean="0"/>
              <a:t>[σφετερίζομαι = οικειοποιούμαι</a:t>
            </a:r>
            <a:r>
              <a:rPr lang="el-GR" sz="2400" b="1" dirty="0"/>
              <a:t>, κυρίως με βία ή με απάτη, τα δικαιώματα που έχει κάποιος άλλος σε έναν τίτλο εξουσίας, ιδιοκτησίας κτλ</a:t>
            </a:r>
            <a:r>
              <a:rPr lang="el-GR" sz="2400" b="1" dirty="0" smtClean="0"/>
              <a:t>.:]</a:t>
            </a:r>
          </a:p>
          <a:p>
            <a:pPr algn="just">
              <a:buNone/>
            </a:pPr>
            <a:endParaRPr lang="el-GR" sz="2400" b="1" dirty="0" smtClean="0"/>
          </a:p>
          <a:p>
            <a:pPr algn="just"/>
            <a:r>
              <a:rPr lang="el-GR" sz="2400" b="1" dirty="0" smtClean="0"/>
              <a:t>Αισχίνης και Αριστοτέλης&gt; ήταν μέλη των Τριάκοντα.</a:t>
            </a:r>
          </a:p>
          <a:p>
            <a:pPr algn="just">
              <a:buNone/>
            </a:pPr>
            <a:endParaRPr lang="el-GR" sz="2400" b="1" dirty="0"/>
          </a:p>
          <a:p>
            <a:pPr algn="just"/>
            <a:endParaRPr lang="el-GR"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tx2">
              <a:lumMod val="40000"/>
              <a:lumOff val="60000"/>
            </a:schemeClr>
          </a:solidFill>
        </p:spPr>
        <p:txBody>
          <a:bodyPr>
            <a:normAutofit/>
          </a:bodyPr>
          <a:lstStyle/>
          <a:p>
            <a:r>
              <a:rPr lang="el-GR" sz="2400" b="1" dirty="0" smtClean="0">
                <a:solidFill>
                  <a:srgbClr val="C00000"/>
                </a:solidFill>
              </a:rPr>
              <a:t>Ξενοφώντα Ελληνικά, κεφάλαιο 3, § 13 </a:t>
            </a:r>
            <a:endParaRPr lang="el-GR" sz="2400" dirty="0"/>
          </a:p>
        </p:txBody>
      </p:sp>
      <p:sp>
        <p:nvSpPr>
          <p:cNvPr id="3" name="2 - Θέση περιεχομένου"/>
          <p:cNvSpPr>
            <a:spLocks noGrp="1"/>
          </p:cNvSpPr>
          <p:nvPr>
            <p:ph idx="1"/>
          </p:nvPr>
        </p:nvSpPr>
        <p:spPr>
          <a:xfrm>
            <a:off x="0" y="857232"/>
            <a:ext cx="9144000" cy="6000768"/>
          </a:xfrm>
          <a:solidFill>
            <a:schemeClr val="tx2">
              <a:lumMod val="20000"/>
              <a:lumOff val="80000"/>
            </a:schemeClr>
          </a:solidFill>
        </p:spPr>
        <p:txBody>
          <a:bodyPr/>
          <a:lstStyle/>
          <a:p>
            <a:pPr>
              <a:buFont typeface="Wingdings" pitchFamily="2" charset="2"/>
              <a:buChar char="Ø"/>
            </a:pPr>
            <a:r>
              <a:rPr lang="el-GR" sz="2400" b="1" dirty="0" smtClean="0">
                <a:solidFill>
                  <a:srgbClr val="C00000"/>
                </a:solidFill>
              </a:rPr>
              <a:t>Είχαν ερείσματα οι Τριάκοντα στην Αθήνα;</a:t>
            </a:r>
          </a:p>
          <a:p>
            <a:pPr algn="just">
              <a:buFont typeface="Wingdings" pitchFamily="2" charset="2"/>
              <a:buChar char="§"/>
            </a:pPr>
            <a:r>
              <a:rPr lang="el-GR" sz="2400" b="1" dirty="0" smtClean="0"/>
              <a:t>Όχι    η πρόσκληση σπαρτιατικής φρουράς στην Αθήνα  και κατά κάποιον τρόπο η «ενοικίασή» τους  από τους Τριάκοντα δεν αποκαλύπτει μόνο την ανυπαρξία ερεισμάτων της τυραννίας στην πόλη, την ανασφάλεια και τον φόβο των τυράννων, αλλά και τους εγκληματικούς και δόλιους σκοπούς τους.</a:t>
            </a:r>
          </a:p>
          <a:p>
            <a:pPr algn="just">
              <a:buFont typeface="Wingdings" pitchFamily="2" charset="2"/>
              <a:buChar char="§"/>
            </a:pPr>
            <a:r>
              <a:rPr lang="el-GR" sz="2400" b="1" dirty="0" smtClean="0"/>
              <a:t>Φαίνεται ότι το αίτημα των Τριάκοντα περί αποστολής στην Αθήνα ειδικής φρουράς δεν γινόταν δεκτό από τους εφόρους, οπότε οι τύραννοι διαμήνυσαν στον Λύσανδρο να δράσει παρασκηνιακά μεσολαβώντας υπέρ της εγκρίσεως του αιτήματός τους.</a:t>
            </a:r>
          </a:p>
          <a:p>
            <a:pPr algn="just">
              <a:buNone/>
            </a:pPr>
            <a:endParaRPr lang="el-GR" sz="2400" b="1" dirty="0" smtClean="0"/>
          </a:p>
          <a:p>
            <a:pPr algn="just">
              <a:buFont typeface="Wingdings" pitchFamily="2" charset="2"/>
              <a:buChar char="§"/>
            </a:pPr>
            <a:r>
              <a:rPr lang="el-GR" sz="2400" b="1" dirty="0" smtClean="0"/>
              <a:t>Γνώρισμα της τυραννίας είναι  και η παρουσία φρουρών και σωματοφυλάκων.</a:t>
            </a:r>
          </a:p>
          <a:p>
            <a:pPr algn="just">
              <a:buFont typeface="Wingdings" pitchFamily="2" charset="2"/>
              <a:buChar char="§"/>
            </a:pPr>
            <a:r>
              <a:rPr lang="el-GR" sz="2400" b="1" dirty="0" smtClean="0"/>
              <a:t>Στην Αθήνα ήρθε αποστολή φρουρών με τον </a:t>
            </a:r>
            <a:r>
              <a:rPr lang="el-GR" sz="2400" b="1" dirty="0" err="1" smtClean="0"/>
              <a:t>Καλλίβιο</a:t>
            </a:r>
            <a:r>
              <a:rPr lang="el-GR" sz="2400" b="1" dirty="0" smtClean="0"/>
              <a:t>. </a:t>
            </a:r>
            <a:endParaRPr lang="el-GR" sz="2400" b="1" dirty="0"/>
          </a:p>
        </p:txBody>
      </p:sp>
      <p:sp>
        <p:nvSpPr>
          <p:cNvPr id="4" name="3 - Δεξιό βέλος"/>
          <p:cNvSpPr/>
          <p:nvPr/>
        </p:nvSpPr>
        <p:spPr>
          <a:xfrm>
            <a:off x="928662" y="1571612"/>
            <a:ext cx="2857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1638</Words>
  <Application>Microsoft Office PowerPoint</Application>
  <PresentationFormat>Προβολή στην οθόνη (4:3)</PresentationFormat>
  <Paragraphs>121</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Ξενοφώντα Ελληνικά, κεφάλαιο 3, § 11-16 Το καθεστώς των Τριάκοντα τυράννων (από μετάφραση)</vt:lpstr>
      <vt:lpstr>Ξενοφώντα Ελληνικά, κεφάλαιο 3, § 11-16 Το καθεστώς των Τριάκοντα τυράννων (από μετάφραση)</vt:lpstr>
      <vt:lpstr>Τα Μακρά τείχη περιοριζόταν σε αυτά τα τείχη, τα οποία μετά τον πελοποννησιακό πόλεμο κατεδαφίστηκαν.</vt:lpstr>
      <vt:lpstr>Ξενοφώντα Ελληνικά, κεφάλαιο 3, § 11-16 Το καθεστώς των Τριάκοντα τυράννων (από μετάφραση)</vt:lpstr>
      <vt:lpstr>Ξενοφώντα Ελληνικά, κεφάλαιο 3, § 11 </vt:lpstr>
      <vt:lpstr>Ξενοφώντα Ελληνικά, κεφάλαιο 3, § 11 </vt:lpstr>
      <vt:lpstr>Ξενοφώντα Ελληνικά, κεφάλαιο 3, § 12 </vt:lpstr>
      <vt:lpstr>Ξενοφώντα Ελληνικά, κεφάλαιο 3, § 13 </vt:lpstr>
      <vt:lpstr>Ξενοφώντα Ελληνικά, κεφάλαιο 3, § 13 </vt:lpstr>
      <vt:lpstr>Ξενοφώντα Ελληνικά, κεφάλαιο 3, § 14 </vt:lpstr>
      <vt:lpstr>Ξενοφώντα Ελληνικά, κεφάλαιο 3, § 14 </vt:lpstr>
      <vt:lpstr>Ξενοφώντα Ελληνικά, κεφάλαιο 3, § 15-16 Αντίθεση Κριτία-Θηραμένη </vt:lpstr>
      <vt:lpstr>Ξενοφώντα Ελληνικά, κεφάλαιο 3, § 15-16  Αντίθεση Κριτία-Θηραμένη </vt:lpstr>
      <vt:lpstr>Ξενοφώντα Ελληνικά, κεφάλαιο 3, § 15-16  Αντίθεση Κριτία-Θηραμένη </vt:lpstr>
      <vt:lpstr>Η Ελλάδα με τις αποικίες της</vt:lpstr>
      <vt:lpstr>Ο ελληνικός κόσμος πριν τον πελοποννησιακό πόλεμο</vt:lpstr>
      <vt:lpstr>Χάρτης της Δηλιακής συμμαχίας πριν την έναρξη του πελοποννησιακού πολέμου.</vt:lpstr>
      <vt:lpstr>Αθηναϊκή συμμαχία: Στη συμμαχία πήραν μέρος οι πόλεις που φοβούνταν περισσότερο τον περσικό κίνδυνο. </vt:lpstr>
      <vt:lpstr>Ο πελοποννησιακός πόλεμος 431-404 π. Χ. </vt:lpstr>
      <vt:lpstr>Ξενοφώντα Ελληνικά, κεφάλαιο 3, § 15-16  Αντίθεση Κριτία-Θηραμένη </vt:lpstr>
      <vt:lpstr>Ξενοφώντα Ελληνικά, κεφάλαιο 3, § 11-16  Το καθεστώς των Τριάκοντα</vt:lpstr>
      <vt:lpstr>Ξενοφώντα Ελληνικά, κεφάλαιο 3, § 15-16                                                              Το καθεστώς των Τριάκοντα</vt:lpstr>
      <vt:lpstr>Ξενοφώντα Ελληνικά, κεφάλαιο 3, § 15-16   Το καθεστώς των Τριάκοντα </vt:lpstr>
      <vt:lpstr>Ξενοφώντα Ελληνικά, κεφάλαιο 3, § 11-16  Ασκήσεις</vt:lpstr>
      <vt:lpstr>Ξενοφώντα Ελληνικά, Βιβλίο 2, κεφάλαιο 3, § 11-16   Το καθεστώς των Τριάκοντα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Ξενοφώντα Ελληνικά, κεφάλαιο 3, § 11-16 Το καθεστώς των Τριάκοντα τυράννων(από μετάφραση)</dc:title>
  <dc:creator>user</dc:creator>
  <cp:lastModifiedBy>user</cp:lastModifiedBy>
  <cp:revision>98</cp:revision>
  <dcterms:created xsi:type="dcterms:W3CDTF">2023-02-05T03:09:07Z</dcterms:created>
  <dcterms:modified xsi:type="dcterms:W3CDTF">2023-02-05T10:27:50Z</dcterms:modified>
</cp:coreProperties>
</file>