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57" r:id="rId4"/>
    <p:sldId id="280" r:id="rId5"/>
    <p:sldId id="291" r:id="rId6"/>
    <p:sldId id="284" r:id="rId7"/>
    <p:sldId id="292" r:id="rId8"/>
    <p:sldId id="285" r:id="rId9"/>
    <p:sldId id="293" r:id="rId10"/>
    <p:sldId id="286" r:id="rId11"/>
    <p:sldId id="294" r:id="rId12"/>
    <p:sldId id="288" r:id="rId13"/>
    <p:sldId id="295" r:id="rId14"/>
    <p:sldId id="290" r:id="rId15"/>
    <p:sldId id="307" r:id="rId16"/>
    <p:sldId id="308" r:id="rId17"/>
    <p:sldId id="303" r:id="rId18"/>
    <p:sldId id="289" r:id="rId19"/>
    <p:sldId id="305" r:id="rId20"/>
    <p:sldId id="301" r:id="rId21"/>
    <p:sldId id="299" r:id="rId22"/>
    <p:sldId id="302" r:id="rId23"/>
    <p:sldId id="306" r:id="rId24"/>
    <p:sldId id="287" r:id="rId25"/>
    <p:sldId id="300" r:id="rId26"/>
    <p:sldId id="298"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B14AD96-1421-4124-AEC7-62B61BF01009}"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35CCC5-AAE4-44CC-A19E-9C00E98B143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4AD96-1421-4124-AEC7-62B61BF01009}" type="datetimeFigureOut">
              <a:rPr lang="el-GR" smtClean="0"/>
              <a:pPr/>
              <a:t>18/3/2023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35CCC5-AAE4-44CC-A19E-9C00E98B143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70000" lnSpcReduction="20000"/>
          </a:bodyPr>
          <a:lstStyle/>
          <a:p>
            <a:pPr lvl="0" algn="l">
              <a:buFont typeface="Wingdings" pitchFamily="2" charset="2"/>
              <a:buChar char="§"/>
            </a:pPr>
            <a:endParaRPr lang="el-GR" b="1" dirty="0" smtClean="0">
              <a:solidFill>
                <a:schemeClr val="tx1"/>
              </a:solidFill>
            </a:endParaRPr>
          </a:p>
          <a:p>
            <a:pPr lvl="0"/>
            <a:endParaRPr lang="el-GR" b="1" dirty="0" smtClean="0">
              <a:solidFill>
                <a:srgbClr val="C00000"/>
              </a:solidFill>
            </a:endParaRPr>
          </a:p>
          <a:p>
            <a:pPr lvl="0"/>
            <a:r>
              <a:rPr lang="el-GR" b="1" dirty="0" smtClean="0">
                <a:solidFill>
                  <a:srgbClr val="C00000"/>
                </a:solidFill>
              </a:rPr>
              <a:t>Στόχοι</a:t>
            </a:r>
          </a:p>
          <a:p>
            <a:pPr lvl="0"/>
            <a:endParaRPr lang="el-GR" b="1" dirty="0" smtClean="0">
              <a:solidFill>
                <a:srgbClr val="C00000"/>
              </a:solidFill>
            </a:endParaRPr>
          </a:p>
          <a:p>
            <a:pPr lvl="0" algn="just">
              <a:buFont typeface="Wingdings" pitchFamily="2" charset="2"/>
              <a:buChar char="§"/>
            </a:pPr>
            <a:r>
              <a:rPr lang="el-GR" b="1" dirty="0" smtClean="0">
                <a:solidFill>
                  <a:srgbClr val="002060"/>
                </a:solidFill>
              </a:rPr>
              <a:t>Να </a:t>
            </a:r>
            <a:r>
              <a:rPr lang="el-GR" b="1" dirty="0">
                <a:solidFill>
                  <a:srgbClr val="002060"/>
                </a:solidFill>
              </a:rPr>
              <a:t>κατανοήσουμε την αναγκαιότητα της αυτοθυσίας για την επίτευξη ενός υψηλού συλλογικού στόχου</a:t>
            </a:r>
            <a:r>
              <a:rPr lang="el-GR" b="1" dirty="0" smtClean="0">
                <a:solidFill>
                  <a:srgbClr val="002060"/>
                </a:solidFill>
              </a:rPr>
              <a:t>.</a:t>
            </a:r>
          </a:p>
          <a:p>
            <a:pPr lvl="0" algn="just"/>
            <a:endParaRPr lang="el-GR" b="1" dirty="0" smtClean="0">
              <a:solidFill>
                <a:srgbClr val="002060"/>
              </a:solidFill>
            </a:endParaRPr>
          </a:p>
          <a:p>
            <a:pPr lvl="0" algn="just">
              <a:buFont typeface="Wingdings" pitchFamily="2" charset="2"/>
              <a:buChar char="§"/>
            </a:pPr>
            <a:r>
              <a:rPr lang="el-GR" b="1" dirty="0" smtClean="0">
                <a:solidFill>
                  <a:srgbClr val="002060"/>
                </a:solidFill>
              </a:rPr>
              <a:t>Να </a:t>
            </a:r>
            <a:r>
              <a:rPr lang="el-GR" b="1" dirty="0">
                <a:solidFill>
                  <a:srgbClr val="002060"/>
                </a:solidFill>
              </a:rPr>
              <a:t>αντιληφθούμε την αξία της ύπαρξης συνεκτικών δεσμών μεταξύ των μελών μιας κοινωνίας</a:t>
            </a:r>
            <a:r>
              <a:rPr lang="el-GR" b="1" dirty="0" smtClean="0">
                <a:solidFill>
                  <a:srgbClr val="002060"/>
                </a:solidFill>
              </a:rPr>
              <a:t>.</a:t>
            </a:r>
          </a:p>
          <a:p>
            <a:pPr lvl="0" algn="just"/>
            <a:endParaRPr lang="el-GR" b="1" dirty="0">
              <a:solidFill>
                <a:srgbClr val="002060"/>
              </a:solidFill>
            </a:endParaRPr>
          </a:p>
          <a:p>
            <a:pPr lvl="0" algn="just">
              <a:buFont typeface="Wingdings" pitchFamily="2" charset="2"/>
              <a:buChar char="§"/>
            </a:pPr>
            <a:r>
              <a:rPr lang="el-GR" b="1" dirty="0">
                <a:solidFill>
                  <a:srgbClr val="002060"/>
                </a:solidFill>
              </a:rPr>
              <a:t>Να διαπιστώσουμε τι σημαίνει «κοινωνία των πολιτών» που ζουν μέσα σε ένα </a:t>
            </a:r>
            <a:r>
              <a:rPr lang="el-GR" b="1" dirty="0" smtClean="0">
                <a:solidFill>
                  <a:srgbClr val="002060"/>
                </a:solidFill>
              </a:rPr>
              <a:t>δημοκρατικό </a:t>
            </a:r>
            <a:r>
              <a:rPr lang="el-GR" b="1" dirty="0">
                <a:solidFill>
                  <a:srgbClr val="002060"/>
                </a:solidFill>
              </a:rPr>
              <a:t>καθεστώς σε αντίθεση με την κοινωνία, όπως διαμορφώνεται κάτω από ένα </a:t>
            </a:r>
            <a:r>
              <a:rPr lang="el-GR" b="1" dirty="0" smtClean="0">
                <a:solidFill>
                  <a:srgbClr val="002060"/>
                </a:solidFill>
              </a:rPr>
              <a:t>τυραννικό </a:t>
            </a:r>
            <a:r>
              <a:rPr lang="el-GR" b="1" dirty="0">
                <a:solidFill>
                  <a:srgbClr val="002060"/>
                </a:solidFill>
              </a:rPr>
              <a:t>καθεστώς  και τι σημαίνει να αγωνίζεται κανείς για μια τέτοια «κοινωνία των πολιτών».</a:t>
            </a:r>
          </a:p>
          <a:p>
            <a:pPr algn="just"/>
            <a:r>
              <a:rPr lang="el-GR" b="1" dirty="0">
                <a:solidFill>
                  <a:srgbClr val="002060"/>
                </a:solidFill>
              </a:rPr>
              <a:t> </a:t>
            </a:r>
          </a:p>
          <a:p>
            <a:pPr algn="just"/>
            <a:r>
              <a:rPr lang="el-GR" b="1" dirty="0">
                <a:solidFill>
                  <a:schemeClr val="tx1"/>
                </a:solidFill>
              </a:rPr>
              <a:t> </a:t>
            </a:r>
          </a:p>
          <a:p>
            <a:pPr lvl="0"/>
            <a:r>
              <a:rPr lang="el-GR" dirty="0" smtClean="0"/>
              <a:t>. </a:t>
            </a:r>
            <a:endParaRPr lang="el-GR" dirty="0"/>
          </a:p>
          <a:p>
            <a:endParaRPr lang="el-GR"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6645594"/>
        </p:xfrm>
        <a:graphic>
          <a:graphicData uri="http://schemas.openxmlformats.org/drawingml/2006/table">
            <a:tbl>
              <a:tblPr firstRow="1" bandRow="1">
                <a:tableStyleId>{5C22544A-7EE6-4342-B048-85BDC9FD1C3A}</a:tableStyleId>
              </a:tblPr>
              <a:tblGrid>
                <a:gridCol w="4714876"/>
                <a:gridCol w="4429124"/>
              </a:tblGrid>
              <a:tr h="6645594">
                <a:tc>
                  <a:txBody>
                    <a:bodyPr/>
                    <a:lstStyle/>
                    <a:p>
                      <a:r>
                        <a:rPr lang="el-GR" sz="2800" b="1" dirty="0" smtClean="0">
                          <a:solidFill>
                            <a:schemeClr val="bg1"/>
                          </a:solidFill>
                        </a:rPr>
                        <a:t>[20] </a:t>
                      </a:r>
                      <a:r>
                        <a:rPr lang="el-GR" sz="2800" b="1" dirty="0" err="1" smtClean="0">
                          <a:solidFill>
                            <a:schemeClr val="bg1"/>
                          </a:solidFill>
                        </a:rPr>
                        <a:t>Κλεόκριτος</a:t>
                      </a:r>
                      <a:r>
                        <a:rPr lang="el-GR" sz="2800" b="1" dirty="0" smtClean="0">
                          <a:solidFill>
                            <a:schemeClr val="bg1"/>
                          </a:solidFill>
                        </a:rPr>
                        <a:t> </a:t>
                      </a:r>
                      <a:r>
                        <a:rPr lang="el-GR" sz="2800" b="1" dirty="0" err="1" smtClean="0">
                          <a:solidFill>
                            <a:schemeClr val="bg1"/>
                          </a:solidFill>
                        </a:rPr>
                        <a:t>δὲ</a:t>
                      </a:r>
                      <a:r>
                        <a:rPr lang="el-GR" sz="2800" b="1" dirty="0" smtClean="0">
                          <a:solidFill>
                            <a:schemeClr val="bg1"/>
                          </a:solidFill>
                        </a:rPr>
                        <a:t> ὁ </a:t>
                      </a:r>
                      <a:r>
                        <a:rPr lang="el-GR" sz="2800" b="1" dirty="0" err="1" smtClean="0">
                          <a:solidFill>
                            <a:schemeClr val="bg1"/>
                          </a:solidFill>
                        </a:rPr>
                        <a:t>τῶν</a:t>
                      </a:r>
                      <a:r>
                        <a:rPr lang="el-GR" sz="2800" b="1" dirty="0" smtClean="0">
                          <a:solidFill>
                            <a:schemeClr val="bg1"/>
                          </a:solidFill>
                        </a:rPr>
                        <a:t> </a:t>
                      </a:r>
                      <a:r>
                        <a:rPr lang="el-GR" sz="2800" b="1" dirty="0" err="1" smtClean="0">
                          <a:solidFill>
                            <a:schemeClr val="bg1"/>
                          </a:solidFill>
                        </a:rPr>
                        <a:t>μυστῶν</a:t>
                      </a:r>
                      <a:r>
                        <a:rPr lang="el-GR" sz="2800" b="1" dirty="0" smtClean="0">
                          <a:solidFill>
                            <a:schemeClr val="bg1"/>
                          </a:solidFill>
                        </a:rPr>
                        <a:t> </a:t>
                      </a:r>
                      <a:r>
                        <a:rPr lang="el-GR" sz="2800" b="1" dirty="0" err="1" smtClean="0">
                          <a:solidFill>
                            <a:schemeClr val="bg1"/>
                          </a:solidFill>
                        </a:rPr>
                        <a:t>κῆρυξ</a:t>
                      </a:r>
                      <a:r>
                        <a:rPr lang="el-GR" sz="2800" b="1" dirty="0" smtClean="0">
                          <a:solidFill>
                            <a:schemeClr val="bg1"/>
                          </a:solidFill>
                        </a:rPr>
                        <a:t>, </a:t>
                      </a:r>
                      <a:r>
                        <a:rPr lang="el-GR" sz="2800" b="1" dirty="0" err="1" smtClean="0">
                          <a:solidFill>
                            <a:schemeClr val="bg1"/>
                          </a:solidFill>
                        </a:rPr>
                        <a:t>μάλ</a:t>
                      </a:r>
                      <a:r>
                        <a:rPr lang="el-GR" sz="2800" b="1" dirty="0" smtClean="0">
                          <a:solidFill>
                            <a:schemeClr val="bg1"/>
                          </a:solidFill>
                        </a:rPr>
                        <a:t>’ </a:t>
                      </a:r>
                      <a:r>
                        <a:rPr lang="el-GR" sz="2800" b="1" dirty="0" err="1" smtClean="0">
                          <a:solidFill>
                            <a:schemeClr val="bg1"/>
                          </a:solidFill>
                        </a:rPr>
                        <a:t>εὔφωνος</a:t>
                      </a:r>
                      <a:r>
                        <a:rPr lang="el-GR" sz="2800" b="1" dirty="0" smtClean="0">
                          <a:solidFill>
                            <a:schemeClr val="bg1"/>
                          </a:solidFill>
                        </a:rPr>
                        <a:t> </a:t>
                      </a:r>
                      <a:r>
                        <a:rPr lang="el-GR" sz="2800" b="1" dirty="0" err="1" smtClean="0">
                          <a:solidFill>
                            <a:schemeClr val="bg1"/>
                          </a:solidFill>
                        </a:rPr>
                        <a:t>ὤν</a:t>
                      </a:r>
                      <a:r>
                        <a:rPr lang="el-GR" sz="2800" b="1" dirty="0" smtClean="0">
                          <a:solidFill>
                            <a:schemeClr val="bg1"/>
                          </a:solidFill>
                        </a:rPr>
                        <a:t>, </a:t>
                      </a:r>
                      <a:r>
                        <a:rPr lang="el-GR" sz="2800" b="1" dirty="0" err="1" smtClean="0">
                          <a:solidFill>
                            <a:schemeClr val="bg1"/>
                          </a:solidFill>
                        </a:rPr>
                        <a:t>κατασιωπη</a:t>
                      </a:r>
                      <a:r>
                        <a:rPr lang="el-GR" sz="2800" b="1" dirty="0" smtClean="0">
                          <a:solidFill>
                            <a:schemeClr val="bg1"/>
                          </a:solidFill>
                        </a:rPr>
                        <a:t>-</a:t>
                      </a:r>
                      <a:r>
                        <a:rPr lang="el-GR" sz="2800" b="1" dirty="0" err="1" smtClean="0">
                          <a:solidFill>
                            <a:schemeClr val="bg1"/>
                          </a:solidFill>
                        </a:rPr>
                        <a:t>σάμενος</a:t>
                      </a:r>
                      <a:r>
                        <a:rPr lang="el-GR" sz="2800" b="1" dirty="0" smtClean="0">
                          <a:solidFill>
                            <a:schemeClr val="bg1"/>
                          </a:solidFill>
                        </a:rPr>
                        <a:t> </a:t>
                      </a:r>
                      <a:r>
                        <a:rPr lang="el-GR" sz="2800" b="1" dirty="0" err="1" smtClean="0">
                          <a:solidFill>
                            <a:srgbClr val="C00000"/>
                          </a:solidFill>
                        </a:rPr>
                        <a:t>ἔλεξεν</a:t>
                      </a:r>
                      <a:r>
                        <a:rPr lang="el-GR" sz="2800" b="1" dirty="0" smtClean="0">
                          <a:solidFill>
                            <a:schemeClr val="bg1"/>
                          </a:solidFill>
                        </a:rPr>
                        <a:t>·</a:t>
                      </a:r>
                    </a:p>
                    <a:p>
                      <a:r>
                        <a:rPr lang="el-GR" sz="2800" b="1" dirty="0" smtClean="0">
                          <a:solidFill>
                            <a:schemeClr val="bg1"/>
                          </a:solidFill>
                        </a:rPr>
                        <a:t> </a:t>
                      </a:r>
                      <a:r>
                        <a:rPr lang="el-GR" sz="2800" b="1" dirty="0" smtClean="0">
                          <a:solidFill>
                            <a:schemeClr val="bg1"/>
                          </a:solidFill>
                        </a:rPr>
                        <a:t>«</a:t>
                      </a:r>
                      <a:r>
                        <a:rPr lang="el-GR" sz="2800" b="1" dirty="0" err="1" smtClean="0">
                          <a:solidFill>
                            <a:schemeClr val="bg1"/>
                          </a:solidFill>
                        </a:rPr>
                        <a:t>Ἄνδρες</a:t>
                      </a:r>
                      <a:r>
                        <a:rPr lang="el-GR" sz="2800" b="1" dirty="0" smtClean="0">
                          <a:solidFill>
                            <a:schemeClr val="bg1"/>
                          </a:solidFill>
                        </a:rPr>
                        <a:t> </a:t>
                      </a:r>
                      <a:r>
                        <a:rPr lang="el-GR" sz="2800" b="1" dirty="0" err="1" smtClean="0">
                          <a:solidFill>
                            <a:schemeClr val="bg1"/>
                          </a:solidFill>
                        </a:rPr>
                        <a:t>πολῖται</a:t>
                      </a:r>
                      <a:r>
                        <a:rPr lang="el-GR" sz="2800" b="1" dirty="0" smtClean="0">
                          <a:solidFill>
                            <a:schemeClr val="bg1"/>
                          </a:solidFill>
                        </a:rPr>
                        <a:t>, τί </a:t>
                      </a:r>
                      <a:r>
                        <a:rPr lang="el-GR" sz="2800" b="1" dirty="0" err="1" smtClean="0">
                          <a:solidFill>
                            <a:schemeClr val="bg1"/>
                          </a:solidFill>
                        </a:rPr>
                        <a:t>ἡμᾶς</a:t>
                      </a:r>
                      <a:r>
                        <a:rPr lang="el-GR" sz="2800" b="1" dirty="0" smtClean="0">
                          <a:solidFill>
                            <a:schemeClr val="bg1"/>
                          </a:solidFill>
                        </a:rPr>
                        <a:t> </a:t>
                      </a:r>
                      <a:r>
                        <a:rPr lang="el-GR" sz="2800" b="1" dirty="0" err="1" smtClean="0">
                          <a:solidFill>
                            <a:srgbClr val="C00000"/>
                          </a:solidFill>
                        </a:rPr>
                        <a:t>ἐξελαύνετε</a:t>
                      </a:r>
                      <a:r>
                        <a:rPr lang="el-GR" sz="2800" b="1" dirty="0" smtClean="0">
                          <a:solidFill>
                            <a:schemeClr val="bg1"/>
                          </a:solidFill>
                        </a:rPr>
                        <a:t>;</a:t>
                      </a:r>
                    </a:p>
                    <a:p>
                      <a:r>
                        <a:rPr lang="el-GR" sz="2800" b="1" dirty="0" smtClean="0">
                          <a:solidFill>
                            <a:schemeClr val="bg1"/>
                          </a:solidFill>
                        </a:rPr>
                        <a:t> </a:t>
                      </a:r>
                      <a:r>
                        <a:rPr lang="el-GR" sz="2800" b="1" dirty="0" smtClean="0">
                          <a:solidFill>
                            <a:schemeClr val="bg1"/>
                          </a:solidFill>
                        </a:rPr>
                        <a:t>τί </a:t>
                      </a:r>
                      <a:r>
                        <a:rPr lang="el-GR" sz="2800" b="1" dirty="0" err="1" smtClean="0">
                          <a:solidFill>
                            <a:schemeClr val="bg1"/>
                          </a:solidFill>
                        </a:rPr>
                        <a:t>ἀποκτεῖναι</a:t>
                      </a:r>
                      <a:r>
                        <a:rPr lang="el-GR" sz="2800" b="1" dirty="0" smtClean="0">
                          <a:solidFill>
                            <a:schemeClr val="bg1"/>
                          </a:solidFill>
                        </a:rPr>
                        <a:t> </a:t>
                      </a:r>
                      <a:r>
                        <a:rPr lang="el-GR" sz="2800" b="1" dirty="0" err="1" smtClean="0">
                          <a:solidFill>
                            <a:srgbClr val="C00000"/>
                          </a:solidFill>
                        </a:rPr>
                        <a:t>βούλεσθε</a:t>
                      </a:r>
                      <a:r>
                        <a:rPr lang="el-GR" sz="2800" b="1" dirty="0" smtClean="0">
                          <a:solidFill>
                            <a:schemeClr val="bg1"/>
                          </a:solidFill>
                        </a:rPr>
                        <a:t>; </a:t>
                      </a:r>
                      <a:r>
                        <a:rPr lang="el-GR" sz="2800" b="1" dirty="0" err="1" smtClean="0">
                          <a:solidFill>
                            <a:schemeClr val="bg1"/>
                          </a:solidFill>
                        </a:rPr>
                        <a:t>Ἡμεῖς</a:t>
                      </a:r>
                      <a:r>
                        <a:rPr lang="el-GR" sz="2800" b="1" dirty="0" smtClean="0">
                          <a:solidFill>
                            <a:schemeClr val="bg1"/>
                          </a:solidFill>
                        </a:rPr>
                        <a:t> </a:t>
                      </a:r>
                      <a:r>
                        <a:rPr lang="el-GR" sz="2800" b="1" dirty="0" err="1" smtClean="0">
                          <a:solidFill>
                            <a:schemeClr val="bg1"/>
                          </a:solidFill>
                        </a:rPr>
                        <a:t>γὰρ</a:t>
                      </a:r>
                      <a:r>
                        <a:rPr lang="el-GR" sz="2800" b="1" dirty="0" smtClean="0">
                          <a:solidFill>
                            <a:schemeClr val="bg1"/>
                          </a:solidFill>
                        </a:rPr>
                        <a:t> </a:t>
                      </a:r>
                      <a:r>
                        <a:rPr lang="el-GR" sz="2800" b="1" dirty="0" err="1" smtClean="0">
                          <a:solidFill>
                            <a:schemeClr val="bg1"/>
                          </a:solidFill>
                        </a:rPr>
                        <a:t>ὑμᾶς</a:t>
                      </a:r>
                      <a:r>
                        <a:rPr lang="el-GR" sz="2800" b="1" dirty="0" smtClean="0">
                          <a:solidFill>
                            <a:schemeClr val="bg1"/>
                          </a:solidFill>
                        </a:rPr>
                        <a:t> </a:t>
                      </a:r>
                      <a:r>
                        <a:rPr lang="el-GR" sz="2800" b="1" dirty="0" err="1" smtClean="0">
                          <a:solidFill>
                            <a:schemeClr val="bg1"/>
                          </a:solidFill>
                        </a:rPr>
                        <a:t>κακὸν</a:t>
                      </a:r>
                      <a:r>
                        <a:rPr lang="el-GR" sz="2800" b="1" dirty="0" smtClean="0">
                          <a:solidFill>
                            <a:schemeClr val="bg1"/>
                          </a:solidFill>
                        </a:rPr>
                        <a:t> </a:t>
                      </a:r>
                      <a:r>
                        <a:rPr lang="el-GR" sz="2800" b="1" dirty="0" err="1" smtClean="0">
                          <a:solidFill>
                            <a:schemeClr val="bg1"/>
                          </a:solidFill>
                        </a:rPr>
                        <a:t>μὲν</a:t>
                      </a:r>
                      <a:r>
                        <a:rPr lang="el-GR" sz="2800" b="1" dirty="0" smtClean="0">
                          <a:solidFill>
                            <a:schemeClr val="bg1"/>
                          </a:solidFill>
                        </a:rPr>
                        <a:t> </a:t>
                      </a:r>
                      <a:r>
                        <a:rPr lang="el-GR" sz="2800" b="1" dirty="0" err="1" smtClean="0">
                          <a:solidFill>
                            <a:schemeClr val="bg1"/>
                          </a:solidFill>
                        </a:rPr>
                        <a:t>οὐδὲν</a:t>
                      </a:r>
                      <a:r>
                        <a:rPr lang="el-GR" sz="2800" b="1" dirty="0" smtClean="0">
                          <a:solidFill>
                            <a:schemeClr val="bg1"/>
                          </a:solidFill>
                        </a:rPr>
                        <a:t> </a:t>
                      </a:r>
                      <a:r>
                        <a:rPr lang="el-GR" sz="2800" b="1" dirty="0" err="1" smtClean="0">
                          <a:solidFill>
                            <a:schemeClr val="bg1"/>
                          </a:solidFill>
                        </a:rPr>
                        <a:t>πώποτε</a:t>
                      </a:r>
                      <a:r>
                        <a:rPr lang="el-GR" sz="2800" b="1" dirty="0" smtClean="0">
                          <a:solidFill>
                            <a:schemeClr val="bg1"/>
                          </a:solidFill>
                        </a:rPr>
                        <a:t> </a:t>
                      </a:r>
                      <a:r>
                        <a:rPr lang="el-GR" sz="2800" b="1" dirty="0" err="1" smtClean="0">
                          <a:solidFill>
                            <a:srgbClr val="C00000"/>
                          </a:solidFill>
                        </a:rPr>
                        <a:t>ἐποιήσαμεν</a:t>
                      </a:r>
                      <a:r>
                        <a:rPr lang="el-GR" sz="2800" b="1" dirty="0" smtClean="0">
                          <a:solidFill>
                            <a:srgbClr val="C00000"/>
                          </a:solidFill>
                        </a:rPr>
                        <a:t>, </a:t>
                      </a:r>
                      <a:r>
                        <a:rPr lang="el-GR" sz="2800" b="1" dirty="0" err="1" smtClean="0">
                          <a:solidFill>
                            <a:srgbClr val="C00000"/>
                          </a:solidFill>
                        </a:rPr>
                        <a:t>μετεσχήκαμεν</a:t>
                      </a:r>
                      <a:r>
                        <a:rPr lang="el-GR" sz="2800" b="1" dirty="0" smtClean="0">
                          <a:solidFill>
                            <a:schemeClr val="bg1"/>
                          </a:solidFill>
                        </a:rPr>
                        <a:t> </a:t>
                      </a:r>
                      <a:r>
                        <a:rPr lang="el-GR" sz="2800" b="1" dirty="0" err="1" smtClean="0">
                          <a:solidFill>
                            <a:schemeClr val="bg1"/>
                          </a:solidFill>
                        </a:rPr>
                        <a:t>δὲ</a:t>
                      </a:r>
                      <a:r>
                        <a:rPr lang="el-GR" sz="2800" b="1" dirty="0" smtClean="0">
                          <a:solidFill>
                            <a:schemeClr val="bg1"/>
                          </a:solidFill>
                        </a:rPr>
                        <a:t> </a:t>
                      </a:r>
                      <a:r>
                        <a:rPr lang="el-GR" sz="2800" b="1" dirty="0" err="1" smtClean="0">
                          <a:solidFill>
                            <a:schemeClr val="bg1"/>
                          </a:solidFill>
                        </a:rPr>
                        <a:t>ὑμῖν</a:t>
                      </a:r>
                      <a:r>
                        <a:rPr lang="el-GR" sz="2800" b="1" baseline="0"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ἱερῶν</a:t>
                      </a:r>
                      <a:r>
                        <a:rPr lang="el-GR" sz="2800" b="1" dirty="0" smtClean="0">
                          <a:solidFill>
                            <a:schemeClr val="bg1"/>
                          </a:solidFill>
                        </a:rPr>
                        <a:t> </a:t>
                      </a:r>
                      <a:r>
                        <a:rPr lang="el-GR" sz="2800" b="1" dirty="0" err="1" smtClean="0">
                          <a:solidFill>
                            <a:schemeClr val="bg1"/>
                          </a:solidFill>
                        </a:rPr>
                        <a:t>τῶν</a:t>
                      </a:r>
                      <a:r>
                        <a:rPr lang="el-GR" sz="2800" b="1" dirty="0" smtClean="0">
                          <a:solidFill>
                            <a:schemeClr val="bg1"/>
                          </a:solidFill>
                        </a:rPr>
                        <a:t> </a:t>
                      </a:r>
                      <a:r>
                        <a:rPr lang="el-GR" sz="2800" b="1" dirty="0" err="1" smtClean="0">
                          <a:solidFill>
                            <a:schemeClr val="bg1"/>
                          </a:solidFill>
                        </a:rPr>
                        <a:t>σεμνο</a:t>
                      </a:r>
                      <a:r>
                        <a:rPr lang="el-GR" sz="2800" b="1" u="sng" dirty="0" err="1" smtClean="0">
                          <a:solidFill>
                            <a:schemeClr val="bg1"/>
                          </a:solidFill>
                        </a:rPr>
                        <a:t>τάτων</a:t>
                      </a:r>
                      <a:r>
                        <a:rPr lang="el-GR" sz="2800" b="1" u="sng" dirty="0" smtClean="0">
                          <a:solidFill>
                            <a:schemeClr val="bg1"/>
                          </a:solidFill>
                        </a:rPr>
                        <a:t> </a:t>
                      </a:r>
                    </a:p>
                    <a:p>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θυσιῶν</a:t>
                      </a:r>
                      <a:endParaRPr lang="el-GR" sz="2800" b="1" dirty="0" smtClean="0">
                        <a:solidFill>
                          <a:schemeClr val="bg1"/>
                        </a:solidFill>
                      </a:endParaRPr>
                    </a:p>
                    <a:p>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ἑορτῶν</a:t>
                      </a:r>
                      <a:r>
                        <a:rPr lang="el-GR" sz="2800" b="1" dirty="0" smtClean="0">
                          <a:solidFill>
                            <a:schemeClr val="bg1"/>
                          </a:solidFill>
                        </a:rPr>
                        <a:t> </a:t>
                      </a:r>
                      <a:r>
                        <a:rPr lang="el-GR" sz="2800" b="1" dirty="0" err="1" smtClean="0">
                          <a:solidFill>
                            <a:schemeClr val="bg1"/>
                          </a:solidFill>
                        </a:rPr>
                        <a:t>τῶν</a:t>
                      </a:r>
                      <a:r>
                        <a:rPr lang="el-GR" sz="2800" b="1" dirty="0" smtClean="0">
                          <a:solidFill>
                            <a:schemeClr val="bg1"/>
                          </a:solidFill>
                        </a:rPr>
                        <a:t> καλλίστων, </a:t>
                      </a:r>
                      <a:endParaRPr lang="el-GR" sz="28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kern="1200" dirty="0" smtClean="0">
                          <a:solidFill>
                            <a:schemeClr val="lt1"/>
                          </a:solidFill>
                          <a:latin typeface="+mn-lt"/>
                          <a:ea typeface="+mn-ea"/>
                          <a:cs typeface="+mn-cs"/>
                        </a:rPr>
                        <a:t>Ο </a:t>
                      </a:r>
                      <a:r>
                        <a:rPr lang="el-GR" sz="2800" b="1" kern="1200" dirty="0" err="1" smtClean="0">
                          <a:solidFill>
                            <a:schemeClr val="lt1"/>
                          </a:solidFill>
                          <a:latin typeface="+mn-lt"/>
                          <a:ea typeface="+mn-ea"/>
                          <a:cs typeface="+mn-cs"/>
                        </a:rPr>
                        <a:t>Κλεόκριτος</a:t>
                      </a:r>
                      <a:r>
                        <a:rPr lang="el-GR" sz="2800" b="1" kern="1200" dirty="0" smtClean="0">
                          <a:solidFill>
                            <a:schemeClr val="lt1"/>
                          </a:solidFill>
                          <a:latin typeface="+mn-lt"/>
                          <a:ea typeface="+mn-ea"/>
                          <a:cs typeface="+mn-cs"/>
                        </a:rPr>
                        <a:t> τότε,  ο κήρυκας των μυημένων στα μυστήρια που είχε πολύ καλή φωνή, αφού επέβαλε σιωπή είπε:  «Άνδρες πολίτες, γιατί μας διώχνετε από την πόλη;  Γιατί θέλετε να μας σκοτώσετε;</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kern="1200" dirty="0" smtClean="0">
                          <a:solidFill>
                            <a:schemeClr val="lt1"/>
                          </a:solidFill>
                          <a:latin typeface="+mn-lt"/>
                          <a:ea typeface="+mn-ea"/>
                          <a:cs typeface="+mn-cs"/>
                        </a:rPr>
                        <a:t> Εμείς ποτέ  ως τώρα  δεν σας    κάναμε κακό, αλλά και έχουμε  πάρει μέρος                                μαζί σας  στις πιο σεβαστές τελετές  και  θυσίες,                     και στις πιο ωραίες γιορτές·</a:t>
                      </a:r>
                      <a:endParaRPr lang="el-GR" sz="28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b="1" dirty="0" smtClean="0">
                <a:solidFill>
                  <a:schemeClr val="tx1"/>
                </a:solidFill>
              </a:rPr>
              <a:t>[</a:t>
            </a:r>
            <a:r>
              <a:rPr lang="el-GR" b="1" dirty="0" smtClean="0">
                <a:solidFill>
                  <a:schemeClr val="tx1"/>
                </a:solidFill>
              </a:rPr>
              <a:t>20</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συγχορευταὶ</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συμφοιτηταὶ</a:t>
            </a:r>
            <a:r>
              <a:rPr lang="el-GR" b="1" dirty="0" smtClean="0">
                <a:solidFill>
                  <a:schemeClr val="tx1"/>
                </a:solidFill>
              </a:rPr>
              <a:t> </a:t>
            </a:r>
            <a:r>
              <a:rPr lang="el-GR" b="1" dirty="0" err="1" smtClean="0">
                <a:solidFill>
                  <a:schemeClr val="tx1"/>
                </a:solidFill>
              </a:rPr>
              <a:t>γεγενήμεθα</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συστρατιῶται</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πολλὰ</a:t>
            </a:r>
            <a:r>
              <a:rPr lang="el-GR" b="1" dirty="0" smtClean="0">
                <a:solidFill>
                  <a:schemeClr val="tx1"/>
                </a:solidFill>
              </a:rPr>
              <a:t> </a:t>
            </a:r>
            <a:r>
              <a:rPr lang="el-GR" b="1" dirty="0" err="1" smtClean="0">
                <a:solidFill>
                  <a:schemeClr val="tx1"/>
                </a:solidFill>
              </a:rPr>
              <a:t>μεθ</a:t>
            </a:r>
            <a:r>
              <a:rPr lang="el-GR" b="1" dirty="0" smtClean="0">
                <a:solidFill>
                  <a:schemeClr val="tx1"/>
                </a:solidFill>
              </a:rPr>
              <a:t>’ </a:t>
            </a:r>
            <a:r>
              <a:rPr lang="el-GR" b="1" dirty="0" err="1" smtClean="0">
                <a:solidFill>
                  <a:schemeClr val="tx1"/>
                </a:solidFill>
              </a:rPr>
              <a:t>ὑμῶν</a:t>
            </a:r>
            <a:r>
              <a:rPr lang="el-GR" b="1" dirty="0" smtClean="0">
                <a:solidFill>
                  <a:schemeClr val="tx1"/>
                </a:solidFill>
              </a:rPr>
              <a:t> </a:t>
            </a:r>
            <a:r>
              <a:rPr lang="el-GR" b="1" dirty="0" err="1" smtClean="0">
                <a:solidFill>
                  <a:schemeClr val="tx1"/>
                </a:solidFill>
              </a:rPr>
              <a:t>κεκινδυνεύκαμεν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κατὰ</a:t>
            </a:r>
            <a:r>
              <a:rPr lang="el-GR" b="1" dirty="0" smtClean="0">
                <a:solidFill>
                  <a:schemeClr val="tx1"/>
                </a:solidFill>
              </a:rPr>
              <a:t> </a:t>
            </a:r>
            <a:r>
              <a:rPr lang="el-GR" b="1" dirty="0" err="1" smtClean="0">
                <a:solidFill>
                  <a:schemeClr val="tx1"/>
                </a:solidFill>
              </a:rPr>
              <a:t>γῆν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κατὰ</a:t>
            </a:r>
            <a:r>
              <a:rPr lang="el-GR" b="1" dirty="0" smtClean="0">
                <a:solidFill>
                  <a:schemeClr val="tx1"/>
                </a:solidFill>
              </a:rPr>
              <a:t> </a:t>
            </a:r>
            <a:r>
              <a:rPr lang="el-GR" b="1" dirty="0" err="1" smtClean="0">
                <a:solidFill>
                  <a:schemeClr val="tx1"/>
                </a:solidFill>
              </a:rPr>
              <a:t>θάλατταν</a:t>
            </a:r>
            <a:r>
              <a:rPr lang="el-GR" b="1" dirty="0" smtClean="0">
                <a:solidFill>
                  <a:schemeClr val="tx1"/>
                </a:solidFill>
              </a:rPr>
              <a:t> </a:t>
            </a:r>
            <a:r>
              <a:rPr lang="el-GR" b="1" dirty="0" err="1" smtClean="0">
                <a:solidFill>
                  <a:schemeClr val="tx1"/>
                </a:solidFill>
              </a:rPr>
              <a:t>ὑπὲρ</a:t>
            </a:r>
            <a:r>
              <a:rPr lang="el-GR" b="1" dirty="0" smtClean="0">
                <a:solidFill>
                  <a:schemeClr val="tx1"/>
                </a:solidFill>
              </a:rPr>
              <a:t> </a:t>
            </a:r>
            <a:r>
              <a:rPr lang="el-GR" b="1" dirty="0" err="1" smtClean="0">
                <a:solidFill>
                  <a:schemeClr val="tx1"/>
                </a:solidFill>
              </a:rPr>
              <a:t>τῆς</a:t>
            </a:r>
            <a:r>
              <a:rPr lang="el-GR" b="1" dirty="0" smtClean="0">
                <a:solidFill>
                  <a:schemeClr val="tx1"/>
                </a:solidFill>
              </a:rPr>
              <a:t> </a:t>
            </a:r>
            <a:r>
              <a:rPr lang="el-GR" b="1" dirty="0" err="1" smtClean="0">
                <a:solidFill>
                  <a:schemeClr val="tx1"/>
                </a:solidFill>
              </a:rPr>
              <a:t>κοινῆς</a:t>
            </a:r>
            <a:r>
              <a:rPr lang="el-GR" b="1" dirty="0" smtClean="0">
                <a:solidFill>
                  <a:schemeClr val="tx1"/>
                </a:solidFill>
              </a:rPr>
              <a:t> </a:t>
            </a:r>
            <a:r>
              <a:rPr lang="el-GR" b="1" dirty="0" err="1" smtClean="0">
                <a:solidFill>
                  <a:schemeClr val="tx1"/>
                </a:solidFill>
              </a:rPr>
              <a:t>ἀμφοτέρων</a:t>
            </a:r>
            <a:r>
              <a:rPr lang="el-GR" b="1" dirty="0" smtClean="0">
                <a:solidFill>
                  <a:schemeClr val="tx1"/>
                </a:solidFill>
              </a:rPr>
              <a:t> </a:t>
            </a:r>
            <a:r>
              <a:rPr lang="el-GR" b="1" dirty="0" err="1" smtClean="0">
                <a:solidFill>
                  <a:schemeClr val="tx1"/>
                </a:solidFill>
              </a:rPr>
              <a:t>ἡμῶν</a:t>
            </a:r>
            <a:r>
              <a:rPr lang="el-GR" b="1" dirty="0" smtClean="0">
                <a:solidFill>
                  <a:schemeClr val="tx1"/>
                </a:solidFill>
              </a:rPr>
              <a:t> σωτηρίας τε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ἐλευθερίας</a:t>
            </a:r>
            <a:r>
              <a:rPr lang="el-GR" b="1" dirty="0" smtClean="0">
                <a:solidFill>
                  <a:schemeClr val="tx1"/>
                </a:solidFill>
              </a:rPr>
              <a:t>.</a:t>
            </a:r>
            <a:r>
              <a:rPr lang="el-GR" dirty="0" smtClean="0"/>
              <a:t> </a:t>
            </a:r>
          </a:p>
          <a:p>
            <a:pPr lvl="0" algn="just"/>
            <a:endParaRPr lang="el-GR" dirty="0" smtClean="0"/>
          </a:p>
          <a:p>
            <a:pPr lvl="0" algn="just"/>
            <a:r>
              <a:rPr lang="el-GR" b="1" dirty="0" err="1" smtClean="0">
                <a:solidFill>
                  <a:schemeClr val="tx1"/>
                </a:solidFill>
              </a:rPr>
              <a:t>ἀμφοτέρων</a:t>
            </a:r>
            <a:r>
              <a:rPr lang="el-GR" b="1" dirty="0" smtClean="0">
                <a:solidFill>
                  <a:schemeClr val="tx1"/>
                </a:solidFill>
              </a:rPr>
              <a:t> </a:t>
            </a:r>
            <a:r>
              <a:rPr lang="el-GR" b="1" dirty="0" err="1" smtClean="0">
                <a:solidFill>
                  <a:schemeClr val="tx1"/>
                </a:solidFill>
              </a:rPr>
              <a:t>ἡμῶν</a:t>
            </a:r>
            <a:r>
              <a:rPr lang="el-GR" b="1" dirty="0" smtClean="0">
                <a:solidFill>
                  <a:schemeClr val="tx1"/>
                </a:solidFill>
              </a:rPr>
              <a:t> </a:t>
            </a:r>
            <a:r>
              <a:rPr lang="el-GR" b="1" dirty="0" err="1" smtClean="0">
                <a:solidFill>
                  <a:schemeClr val="tx1"/>
                </a:solidFill>
              </a:rPr>
              <a:t>σωτηρίας=</a:t>
            </a:r>
            <a:r>
              <a:rPr lang="el-GR" dirty="0" err="1" smtClean="0">
                <a:solidFill>
                  <a:schemeClr val="tx1"/>
                </a:solidFill>
              </a:rPr>
              <a:t>και</a:t>
            </a:r>
            <a:r>
              <a:rPr lang="el-GR" dirty="0" smtClean="0">
                <a:solidFill>
                  <a:schemeClr val="tx1"/>
                </a:solidFill>
              </a:rPr>
              <a:t> </a:t>
            </a:r>
            <a:r>
              <a:rPr lang="el-GR" dirty="0" smtClean="0">
                <a:solidFill>
                  <a:schemeClr val="tx1"/>
                </a:solidFill>
              </a:rPr>
              <a:t>των δυο μας                          σωτηρία </a:t>
            </a:r>
            <a:endParaRPr lang="el-GR"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5929330"/>
        </p:xfrm>
        <a:graphic>
          <a:graphicData uri="http://schemas.openxmlformats.org/drawingml/2006/table">
            <a:tbl>
              <a:tblPr firstRow="1" bandRow="1">
                <a:tableStyleId>{5C22544A-7EE6-4342-B048-85BDC9FD1C3A}</a:tableStyleId>
              </a:tblPr>
              <a:tblGrid>
                <a:gridCol w="4572000"/>
                <a:gridCol w="4572000"/>
              </a:tblGrid>
              <a:tr h="5929330">
                <a:tc>
                  <a:txBody>
                    <a:bodyPr/>
                    <a:lstStyle/>
                    <a:p>
                      <a:pPr algn="l"/>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συγχορευταὶ</a:t>
                      </a:r>
                      <a:r>
                        <a:rPr lang="el-GR" sz="3200" b="1" dirty="0" smtClean="0">
                          <a:solidFill>
                            <a:schemeClr val="bg1"/>
                          </a:solidFill>
                        </a:rPr>
                        <a:t> </a:t>
                      </a:r>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συμφοιτηταὶ</a:t>
                      </a:r>
                      <a:r>
                        <a:rPr lang="el-GR" sz="3200" b="1" dirty="0" smtClean="0">
                          <a:solidFill>
                            <a:schemeClr val="bg1"/>
                          </a:solidFill>
                        </a:rPr>
                        <a:t> </a:t>
                      </a:r>
                      <a:r>
                        <a:rPr lang="el-GR" sz="3200" b="1" dirty="0" err="1" smtClean="0">
                          <a:solidFill>
                            <a:srgbClr val="C00000"/>
                          </a:solidFill>
                        </a:rPr>
                        <a:t>γεγενήμεθα</a:t>
                      </a:r>
                      <a:r>
                        <a:rPr lang="el-GR" sz="3200" b="1" dirty="0" smtClean="0">
                          <a:solidFill>
                            <a:schemeClr val="bg1"/>
                          </a:solidFill>
                        </a:rPr>
                        <a:t> </a:t>
                      </a:r>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συστρατιῶται</a:t>
                      </a:r>
                      <a:r>
                        <a:rPr lang="el-GR" sz="3200" b="1" dirty="0" smtClean="0">
                          <a:solidFill>
                            <a:schemeClr val="bg1"/>
                          </a:solidFill>
                        </a:rPr>
                        <a:t>, </a:t>
                      </a:r>
                      <a:endParaRPr lang="el-GR" sz="3200" b="1" dirty="0" smtClean="0">
                        <a:solidFill>
                          <a:schemeClr val="bg1"/>
                        </a:solidFill>
                      </a:endParaRPr>
                    </a:p>
                    <a:p>
                      <a:pPr algn="l"/>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πολλὰ</a:t>
                      </a:r>
                      <a:r>
                        <a:rPr lang="el-GR" sz="3200" b="1" dirty="0" smtClean="0">
                          <a:solidFill>
                            <a:schemeClr val="bg1"/>
                          </a:solidFill>
                        </a:rPr>
                        <a:t> </a:t>
                      </a:r>
                      <a:r>
                        <a:rPr lang="el-GR" sz="3200" b="1" dirty="0" err="1" smtClean="0">
                          <a:solidFill>
                            <a:schemeClr val="bg1"/>
                          </a:solidFill>
                        </a:rPr>
                        <a:t>μεθ</a:t>
                      </a:r>
                      <a:r>
                        <a:rPr lang="el-GR" sz="3200" b="1" dirty="0" smtClean="0">
                          <a:solidFill>
                            <a:schemeClr val="bg1"/>
                          </a:solidFill>
                        </a:rPr>
                        <a:t>’ </a:t>
                      </a:r>
                      <a:r>
                        <a:rPr lang="el-GR" sz="3200" b="1" dirty="0" err="1" smtClean="0">
                          <a:solidFill>
                            <a:schemeClr val="bg1"/>
                          </a:solidFill>
                        </a:rPr>
                        <a:t>ὑμῶν</a:t>
                      </a:r>
                      <a:r>
                        <a:rPr lang="el-GR" sz="3200" b="1" dirty="0" smtClean="0">
                          <a:solidFill>
                            <a:schemeClr val="bg1"/>
                          </a:solidFill>
                        </a:rPr>
                        <a:t> </a:t>
                      </a:r>
                      <a:r>
                        <a:rPr lang="el-GR" sz="3200" b="1" dirty="0" err="1" smtClean="0">
                          <a:solidFill>
                            <a:srgbClr val="C00000"/>
                          </a:solidFill>
                        </a:rPr>
                        <a:t>κεκινδυνεύκαμεν</a:t>
                      </a:r>
                      <a:r>
                        <a:rPr lang="el-GR" sz="3200" b="1" dirty="0" smtClean="0">
                          <a:solidFill>
                            <a:srgbClr val="C00000"/>
                          </a:solidFill>
                        </a:rPr>
                        <a:t> </a:t>
                      </a:r>
                      <a:endParaRPr lang="el-GR" sz="3200" b="1" dirty="0" smtClean="0">
                        <a:solidFill>
                          <a:srgbClr val="C00000"/>
                        </a:solidFill>
                      </a:endParaRPr>
                    </a:p>
                    <a:p>
                      <a:pPr algn="l"/>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κατὰ</a:t>
                      </a:r>
                      <a:r>
                        <a:rPr lang="el-GR" sz="3200" b="1" dirty="0" smtClean="0">
                          <a:solidFill>
                            <a:schemeClr val="bg1"/>
                          </a:solidFill>
                        </a:rPr>
                        <a:t> </a:t>
                      </a:r>
                      <a:r>
                        <a:rPr lang="el-GR" sz="3200" b="1" dirty="0" err="1" smtClean="0">
                          <a:solidFill>
                            <a:schemeClr val="bg1"/>
                          </a:solidFill>
                        </a:rPr>
                        <a:t>γῆν</a:t>
                      </a:r>
                      <a:r>
                        <a:rPr lang="el-GR" sz="3200" b="1" dirty="0" smtClean="0">
                          <a:solidFill>
                            <a:schemeClr val="bg1"/>
                          </a:solidFill>
                        </a:rPr>
                        <a:t> </a:t>
                      </a:r>
                      <a:endParaRPr lang="el-GR" sz="3200" b="1" dirty="0" smtClean="0">
                        <a:solidFill>
                          <a:schemeClr val="bg1"/>
                        </a:solidFill>
                      </a:endParaRPr>
                    </a:p>
                    <a:p>
                      <a:pPr algn="l"/>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κατὰ</a:t>
                      </a:r>
                      <a:r>
                        <a:rPr lang="el-GR" sz="3200" b="1" dirty="0" smtClean="0">
                          <a:solidFill>
                            <a:schemeClr val="bg1"/>
                          </a:solidFill>
                        </a:rPr>
                        <a:t> </a:t>
                      </a:r>
                      <a:r>
                        <a:rPr lang="el-GR" sz="3200" b="1" dirty="0" err="1" smtClean="0">
                          <a:solidFill>
                            <a:schemeClr val="bg1"/>
                          </a:solidFill>
                        </a:rPr>
                        <a:t>θάλατταν</a:t>
                      </a:r>
                      <a:endParaRPr lang="el-GR" sz="3200" b="1" dirty="0" smtClean="0">
                        <a:solidFill>
                          <a:schemeClr val="bg1"/>
                        </a:solidFill>
                      </a:endParaRPr>
                    </a:p>
                    <a:p>
                      <a:pPr algn="l"/>
                      <a:r>
                        <a:rPr lang="el-GR" sz="3200" b="1" dirty="0" smtClean="0">
                          <a:solidFill>
                            <a:schemeClr val="bg1"/>
                          </a:solidFill>
                        </a:rPr>
                        <a:t> </a:t>
                      </a:r>
                      <a:r>
                        <a:rPr lang="el-GR" sz="3200" b="1" dirty="0" err="1" smtClean="0">
                          <a:solidFill>
                            <a:schemeClr val="bg1"/>
                          </a:solidFill>
                        </a:rPr>
                        <a:t>ὑπὲρ</a:t>
                      </a:r>
                      <a:r>
                        <a:rPr lang="el-GR" sz="3200" b="1" dirty="0" smtClean="0">
                          <a:solidFill>
                            <a:schemeClr val="bg1"/>
                          </a:solidFill>
                        </a:rPr>
                        <a:t> </a:t>
                      </a:r>
                      <a:r>
                        <a:rPr lang="el-GR" sz="3200" b="1" dirty="0" err="1" smtClean="0">
                          <a:solidFill>
                            <a:schemeClr val="bg1"/>
                          </a:solidFill>
                        </a:rPr>
                        <a:t>τῆς</a:t>
                      </a:r>
                      <a:r>
                        <a:rPr lang="el-GR" sz="3200" b="1" dirty="0" smtClean="0">
                          <a:solidFill>
                            <a:schemeClr val="bg1"/>
                          </a:solidFill>
                        </a:rPr>
                        <a:t> </a:t>
                      </a:r>
                      <a:r>
                        <a:rPr lang="el-GR" sz="3200" b="1" dirty="0" err="1" smtClean="0">
                          <a:solidFill>
                            <a:schemeClr val="bg1"/>
                          </a:solidFill>
                        </a:rPr>
                        <a:t>κοινῆς</a:t>
                      </a:r>
                      <a:r>
                        <a:rPr lang="el-GR" sz="3200" b="1" dirty="0" smtClean="0">
                          <a:solidFill>
                            <a:schemeClr val="bg1"/>
                          </a:solidFill>
                        </a:rPr>
                        <a:t> </a:t>
                      </a:r>
                      <a:r>
                        <a:rPr lang="el-GR" sz="3200" b="1" dirty="0" err="1" smtClean="0">
                          <a:solidFill>
                            <a:schemeClr val="bg1"/>
                          </a:solidFill>
                        </a:rPr>
                        <a:t>ἀμφοτέρων</a:t>
                      </a:r>
                      <a:r>
                        <a:rPr lang="el-GR" sz="3200" b="1" dirty="0" smtClean="0">
                          <a:solidFill>
                            <a:schemeClr val="bg1"/>
                          </a:solidFill>
                        </a:rPr>
                        <a:t> </a:t>
                      </a:r>
                      <a:r>
                        <a:rPr lang="el-GR" sz="3200" b="1" dirty="0" err="1" smtClean="0">
                          <a:solidFill>
                            <a:schemeClr val="bg1"/>
                          </a:solidFill>
                        </a:rPr>
                        <a:t>ἡμῶν</a:t>
                      </a:r>
                      <a:r>
                        <a:rPr lang="el-GR" sz="3200" b="1" dirty="0" smtClean="0">
                          <a:solidFill>
                            <a:schemeClr val="bg1"/>
                          </a:solidFill>
                        </a:rPr>
                        <a:t> σωτηρίας </a:t>
                      </a:r>
                      <a:r>
                        <a:rPr lang="el-GR" sz="3200" b="1" dirty="0" smtClean="0">
                          <a:solidFill>
                            <a:schemeClr val="bg1"/>
                          </a:solidFill>
                        </a:rPr>
                        <a:t>τε</a:t>
                      </a:r>
                    </a:p>
                    <a:p>
                      <a:pPr algn="l"/>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ἐλευθερίας</a:t>
                      </a:r>
                      <a:r>
                        <a:rPr lang="el-GR" sz="2800" b="1" dirty="0" smtClean="0">
                          <a:solidFill>
                            <a:schemeClr val="bg1"/>
                          </a:solidFill>
                        </a:rPr>
                        <a:t>.</a:t>
                      </a:r>
                      <a:endParaRPr lang="el-GR" sz="28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kern="1200" dirty="0" smtClean="0">
                          <a:solidFill>
                            <a:schemeClr val="lt1"/>
                          </a:solidFill>
                          <a:latin typeface="+mn-lt"/>
                          <a:ea typeface="+mn-ea"/>
                          <a:cs typeface="+mn-cs"/>
                        </a:rPr>
                        <a:t>και έχουμε υπάρξει συγχορευτές                                 και συσπουδαστές  και συστρατιώτες                                                 και έχουμε περάσει                                                         πολλούς κινδύνους  μαζί σας,                                                               και στη στεριά και στη θάλασσα,                               για την κοινή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kern="1200" dirty="0" smtClean="0">
                          <a:solidFill>
                            <a:schemeClr val="lt1"/>
                          </a:solidFill>
                          <a:latin typeface="+mn-lt"/>
                          <a:ea typeface="+mn-ea"/>
                          <a:cs typeface="+mn-cs"/>
                        </a:rPr>
                        <a:t> και των δυο μας                          σωτηρία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kern="1200" dirty="0" smtClean="0">
                          <a:solidFill>
                            <a:schemeClr val="lt1"/>
                          </a:solidFill>
                          <a:latin typeface="+mn-lt"/>
                          <a:ea typeface="+mn-ea"/>
                          <a:cs typeface="+mn-cs"/>
                        </a:rPr>
                        <a:t>και την ελευθερία.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10000"/>
          </a:bodyPr>
          <a:lstStyle/>
          <a:p>
            <a:pPr lvl="0" algn="just"/>
            <a:r>
              <a:rPr lang="el-GR" b="1" dirty="0" smtClean="0">
                <a:solidFill>
                  <a:schemeClr val="tx1"/>
                </a:solidFill>
              </a:rPr>
              <a:t>[21] </a:t>
            </a:r>
            <a:r>
              <a:rPr lang="el-GR" b="1" dirty="0" err="1" smtClean="0">
                <a:solidFill>
                  <a:schemeClr val="tx1"/>
                </a:solidFill>
              </a:rPr>
              <a:t>Πρὸς</a:t>
            </a:r>
            <a:r>
              <a:rPr lang="el-GR" b="1" dirty="0" smtClean="0">
                <a:solidFill>
                  <a:schemeClr val="tx1"/>
                </a:solidFill>
              </a:rPr>
              <a:t> </a:t>
            </a:r>
            <a:r>
              <a:rPr lang="el-GR" b="1" dirty="0" err="1" smtClean="0">
                <a:solidFill>
                  <a:schemeClr val="tx1"/>
                </a:solidFill>
              </a:rPr>
              <a:t>θεῶν</a:t>
            </a:r>
            <a:r>
              <a:rPr lang="el-GR" b="1" dirty="0" smtClean="0">
                <a:solidFill>
                  <a:schemeClr val="tx1"/>
                </a:solidFill>
              </a:rPr>
              <a:t> </a:t>
            </a:r>
            <a:r>
              <a:rPr lang="el-GR" b="1" dirty="0" err="1" smtClean="0">
                <a:solidFill>
                  <a:schemeClr val="tx1"/>
                </a:solidFill>
              </a:rPr>
              <a:t>πατρῴων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μητρῴων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smtClean="0">
                <a:solidFill>
                  <a:schemeClr val="tx1"/>
                </a:solidFill>
              </a:rPr>
              <a:t>συγγενείας   </a:t>
            </a:r>
            <a:r>
              <a:rPr lang="el-GR" b="1" dirty="0" err="1" smtClean="0">
                <a:solidFill>
                  <a:schemeClr val="tx1"/>
                </a:solidFill>
              </a:rPr>
              <a:t>καὶ</a:t>
            </a:r>
            <a:r>
              <a:rPr lang="el-GR" b="1" dirty="0" smtClean="0">
                <a:solidFill>
                  <a:schemeClr val="tx1"/>
                </a:solidFill>
              </a:rPr>
              <a:t>   κηδεστίας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ἑταιρίας</a:t>
            </a:r>
            <a:r>
              <a:rPr lang="el-GR" b="1" dirty="0" smtClean="0">
                <a:solidFill>
                  <a:schemeClr val="tx1"/>
                </a:solidFill>
              </a:rPr>
              <a:t>, </a:t>
            </a:r>
            <a:r>
              <a:rPr lang="el-GR" b="1" dirty="0" smtClean="0">
                <a:solidFill>
                  <a:schemeClr val="tx1"/>
                </a:solidFill>
              </a:rPr>
              <a:t> πάντων </a:t>
            </a:r>
            <a:r>
              <a:rPr lang="el-GR" b="1" dirty="0" err="1" smtClean="0">
                <a:solidFill>
                  <a:schemeClr val="tx1"/>
                </a:solidFill>
              </a:rPr>
              <a:t>γὰρ</a:t>
            </a:r>
            <a:r>
              <a:rPr lang="el-GR" b="1" dirty="0" smtClean="0">
                <a:solidFill>
                  <a:schemeClr val="tx1"/>
                </a:solidFill>
              </a:rPr>
              <a:t>  τούτων    </a:t>
            </a:r>
            <a:r>
              <a:rPr lang="el-GR" b="1" dirty="0" err="1" smtClean="0">
                <a:solidFill>
                  <a:schemeClr val="tx1"/>
                </a:solidFill>
              </a:rPr>
              <a:t>πολλοὶ</a:t>
            </a:r>
            <a:r>
              <a:rPr lang="el-GR" b="1" dirty="0" smtClean="0">
                <a:solidFill>
                  <a:schemeClr val="tx1"/>
                </a:solidFill>
              </a:rPr>
              <a:t>     </a:t>
            </a:r>
            <a:r>
              <a:rPr lang="el-GR" b="1" dirty="0" err="1" smtClean="0">
                <a:solidFill>
                  <a:schemeClr val="tx1"/>
                </a:solidFill>
              </a:rPr>
              <a:t>κοινωνοῦμεν</a:t>
            </a:r>
            <a:r>
              <a:rPr lang="el-GR" b="1" dirty="0" smtClean="0">
                <a:solidFill>
                  <a:schemeClr val="tx1"/>
                </a:solidFill>
              </a:rPr>
              <a:t> </a:t>
            </a:r>
            <a:r>
              <a:rPr lang="el-GR" b="1" dirty="0" err="1" smtClean="0">
                <a:solidFill>
                  <a:schemeClr val="tx1"/>
                </a:solidFill>
              </a:rPr>
              <a:t>ἀλλήλοις</a:t>
            </a:r>
            <a:r>
              <a:rPr lang="el-GR" b="1" dirty="0" smtClean="0">
                <a:solidFill>
                  <a:schemeClr val="tx1"/>
                </a:solidFill>
              </a:rPr>
              <a:t>, </a:t>
            </a:r>
            <a:r>
              <a:rPr lang="el-GR" b="1" dirty="0" err="1" smtClean="0">
                <a:solidFill>
                  <a:schemeClr val="tx1"/>
                </a:solidFill>
              </a:rPr>
              <a:t>αἰδούμενοι</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θεοὺς</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ἀνθρώπους</a:t>
            </a:r>
            <a:r>
              <a:rPr lang="el-GR" b="1" dirty="0" smtClean="0">
                <a:solidFill>
                  <a:schemeClr val="tx1"/>
                </a:solidFill>
              </a:rPr>
              <a:t> </a:t>
            </a:r>
            <a:r>
              <a:rPr lang="el-GR" b="1" dirty="0" err="1" smtClean="0">
                <a:solidFill>
                  <a:schemeClr val="tx1"/>
                </a:solidFill>
              </a:rPr>
              <a:t>παύσασθε</a:t>
            </a:r>
            <a:r>
              <a:rPr lang="el-GR" b="1" dirty="0" smtClean="0">
                <a:solidFill>
                  <a:schemeClr val="tx1"/>
                </a:solidFill>
              </a:rPr>
              <a:t> </a:t>
            </a:r>
            <a:r>
              <a:rPr lang="el-GR" b="1" dirty="0" err="1" smtClean="0">
                <a:solidFill>
                  <a:schemeClr val="tx1"/>
                </a:solidFill>
              </a:rPr>
              <a:t>ἁμαρτάνοντες</a:t>
            </a:r>
            <a:r>
              <a:rPr lang="el-GR" b="1" dirty="0" smtClean="0">
                <a:solidFill>
                  <a:schemeClr val="tx1"/>
                </a:solidFill>
              </a:rPr>
              <a:t> </a:t>
            </a:r>
            <a:r>
              <a:rPr lang="el-GR" b="1" dirty="0" smtClean="0">
                <a:solidFill>
                  <a:schemeClr val="tx1"/>
                </a:solidFill>
              </a:rPr>
              <a:t> </a:t>
            </a:r>
            <a:r>
              <a:rPr lang="el-GR" b="1" dirty="0" err="1" smtClean="0">
                <a:solidFill>
                  <a:schemeClr val="tx1"/>
                </a:solidFill>
              </a:rPr>
              <a:t>εἰς</a:t>
            </a:r>
            <a:r>
              <a:rPr lang="el-GR" b="1" dirty="0" smtClean="0">
                <a:solidFill>
                  <a:schemeClr val="tx1"/>
                </a:solidFill>
              </a:rPr>
              <a:t> </a:t>
            </a:r>
            <a:r>
              <a:rPr lang="el-GR" b="1" dirty="0" err="1" smtClean="0">
                <a:solidFill>
                  <a:schemeClr val="tx1"/>
                </a:solidFill>
              </a:rPr>
              <a:t>τὴν</a:t>
            </a:r>
            <a:r>
              <a:rPr lang="el-GR" b="1" dirty="0" smtClean="0">
                <a:solidFill>
                  <a:schemeClr val="tx1"/>
                </a:solidFill>
              </a:rPr>
              <a:t> πατρίδα</a:t>
            </a:r>
          </a:p>
          <a:p>
            <a:pPr algn="just"/>
            <a:endParaRPr lang="el-GR" b="1" i="1" dirty="0" smtClean="0">
              <a:solidFill>
                <a:schemeClr val="tx1"/>
              </a:solidFill>
            </a:endParaRPr>
          </a:p>
          <a:p>
            <a:pPr algn="just"/>
            <a:r>
              <a:rPr lang="el-GR" b="1" i="1" dirty="0" err="1" smtClean="0">
                <a:solidFill>
                  <a:schemeClr val="tx1"/>
                </a:solidFill>
              </a:rPr>
              <a:t>πατρῷοι</a:t>
            </a:r>
            <a:r>
              <a:rPr lang="el-GR" b="1" i="1" dirty="0" smtClean="0">
                <a:solidFill>
                  <a:schemeClr val="tx1"/>
                </a:solidFill>
              </a:rPr>
              <a:t> </a:t>
            </a:r>
            <a:r>
              <a:rPr lang="el-GR" b="1" i="1" dirty="0" err="1" smtClean="0">
                <a:solidFill>
                  <a:schemeClr val="tx1"/>
                </a:solidFill>
              </a:rPr>
              <a:t>καὶ</a:t>
            </a:r>
            <a:r>
              <a:rPr lang="el-GR" b="1" i="1" dirty="0" smtClean="0">
                <a:solidFill>
                  <a:schemeClr val="tx1"/>
                </a:solidFill>
              </a:rPr>
              <a:t> </a:t>
            </a:r>
            <a:r>
              <a:rPr lang="el-GR" b="1" i="1" dirty="0" err="1" smtClean="0">
                <a:solidFill>
                  <a:schemeClr val="tx1"/>
                </a:solidFill>
              </a:rPr>
              <a:t>μητρῷοι</a:t>
            </a:r>
            <a:r>
              <a:rPr lang="el-GR" b="1" i="1" dirty="0" smtClean="0">
                <a:solidFill>
                  <a:schemeClr val="tx1"/>
                </a:solidFill>
              </a:rPr>
              <a:t>=  </a:t>
            </a:r>
            <a:r>
              <a:rPr lang="el-GR" i="1" dirty="0" smtClean="0">
                <a:solidFill>
                  <a:schemeClr val="tx1"/>
                </a:solidFill>
              </a:rPr>
              <a:t>Θ</a:t>
            </a:r>
            <a:r>
              <a:rPr lang="el-GR" dirty="0" smtClean="0">
                <a:solidFill>
                  <a:schemeClr val="tx1"/>
                </a:solidFill>
              </a:rPr>
              <a:t>εοί που προστάτευαν την οικογένεια του πατέρα ή της μητέρας κάποιου Αθηναίου</a:t>
            </a:r>
          </a:p>
          <a:p>
            <a:pPr algn="just"/>
            <a:r>
              <a:rPr lang="el-GR" b="1" i="1" dirty="0" err="1" smtClean="0">
                <a:solidFill>
                  <a:schemeClr val="tx1"/>
                </a:solidFill>
              </a:rPr>
              <a:t>κ</a:t>
            </a:r>
            <a:r>
              <a:rPr lang="el-GR" b="1" i="1" dirty="0" err="1" smtClean="0">
                <a:solidFill>
                  <a:schemeClr val="tx1"/>
                </a:solidFill>
              </a:rPr>
              <a:t>ηδεστία=</a:t>
            </a:r>
            <a:r>
              <a:rPr lang="el-GR" dirty="0" err="1" smtClean="0">
                <a:solidFill>
                  <a:schemeClr val="tx1"/>
                </a:solidFill>
              </a:rPr>
              <a:t>συγγένεια</a:t>
            </a:r>
            <a:r>
              <a:rPr lang="el-GR" dirty="0" smtClean="0">
                <a:solidFill>
                  <a:schemeClr val="tx1"/>
                </a:solidFill>
              </a:rPr>
              <a:t> </a:t>
            </a:r>
            <a:r>
              <a:rPr lang="el-GR" dirty="0" smtClean="0">
                <a:solidFill>
                  <a:schemeClr val="tx1"/>
                </a:solidFill>
              </a:rPr>
              <a:t>εξ αγχιστείας, συμπεθεριό</a:t>
            </a:r>
          </a:p>
          <a:p>
            <a:pPr algn="just"/>
            <a:r>
              <a:rPr lang="el-GR" b="1" i="1" dirty="0" err="1" smtClean="0">
                <a:solidFill>
                  <a:schemeClr val="tx1"/>
                </a:solidFill>
              </a:rPr>
              <a:t>κοινωνῶ</a:t>
            </a:r>
            <a:r>
              <a:rPr lang="el-GR" b="1" i="1" dirty="0" smtClean="0">
                <a:solidFill>
                  <a:schemeClr val="tx1"/>
                </a:solidFill>
              </a:rPr>
              <a:t> (-έω) </a:t>
            </a:r>
            <a:r>
              <a:rPr lang="el-GR" b="1" i="1" dirty="0" err="1" smtClean="0">
                <a:solidFill>
                  <a:schemeClr val="tx1"/>
                </a:solidFill>
              </a:rPr>
              <a:t>τινί</a:t>
            </a:r>
            <a:r>
              <a:rPr lang="el-GR" b="1" i="1" dirty="0" smtClean="0">
                <a:solidFill>
                  <a:schemeClr val="tx1"/>
                </a:solidFill>
              </a:rPr>
              <a:t> </a:t>
            </a:r>
            <a:r>
              <a:rPr lang="el-GR" b="1" i="1" dirty="0" err="1" smtClean="0">
                <a:solidFill>
                  <a:schemeClr val="tx1"/>
                </a:solidFill>
              </a:rPr>
              <a:t>τινος=</a:t>
            </a:r>
            <a:r>
              <a:rPr lang="el-GR" dirty="0" err="1" smtClean="0">
                <a:solidFill>
                  <a:schemeClr val="tx1"/>
                </a:solidFill>
              </a:rPr>
              <a:t>συμμετέχω</a:t>
            </a:r>
            <a:r>
              <a:rPr lang="el-GR" dirty="0" smtClean="0">
                <a:solidFill>
                  <a:schemeClr val="tx1"/>
                </a:solidFill>
              </a:rPr>
              <a:t> μαζί με κάποιον άλλο σε κάτι</a:t>
            </a:r>
          </a:p>
          <a:p>
            <a:pPr algn="just"/>
            <a:r>
              <a:rPr lang="el-GR" b="1" i="1" dirty="0" err="1" smtClean="0">
                <a:solidFill>
                  <a:schemeClr val="tx1"/>
                </a:solidFill>
              </a:rPr>
              <a:t>αἰδοῦμαι</a:t>
            </a:r>
            <a:r>
              <a:rPr lang="el-GR" b="1" i="1" dirty="0" smtClean="0">
                <a:solidFill>
                  <a:schemeClr val="tx1"/>
                </a:solidFill>
              </a:rPr>
              <a:t> (-</a:t>
            </a:r>
            <a:r>
              <a:rPr lang="el-GR" b="1" i="1" dirty="0" err="1" smtClean="0">
                <a:solidFill>
                  <a:schemeClr val="tx1"/>
                </a:solidFill>
              </a:rPr>
              <a:t>έομαι</a:t>
            </a:r>
            <a:r>
              <a:rPr lang="el-GR" b="1" i="1" dirty="0" smtClean="0">
                <a:solidFill>
                  <a:schemeClr val="tx1"/>
                </a:solidFill>
              </a:rPr>
              <a:t>)</a:t>
            </a:r>
            <a:r>
              <a:rPr lang="el-GR" dirty="0" smtClean="0">
                <a:solidFill>
                  <a:schemeClr val="tx1"/>
                </a:solidFill>
              </a:rPr>
              <a:t> </a:t>
            </a:r>
            <a:r>
              <a:rPr lang="el-GR" dirty="0" smtClean="0">
                <a:solidFill>
                  <a:schemeClr val="tx1"/>
                </a:solidFill>
              </a:rPr>
              <a:t>=σέβομαι</a:t>
            </a:r>
            <a:endParaRPr lang="el-GR" b="1" i="1" dirty="0" smtClean="0">
              <a:solidFill>
                <a:schemeClr val="tx1"/>
              </a:solidFill>
            </a:endParaRPr>
          </a:p>
          <a:p>
            <a:pPr algn="just"/>
            <a:endParaRPr lang="el-GR" b="1" i="1" dirty="0" smtClean="0"/>
          </a:p>
          <a:p>
            <a:pPr algn="just"/>
            <a:endParaRPr lang="el-GR" b="1" i="1" dirty="0" smtClean="0"/>
          </a:p>
          <a:p>
            <a:pPr algn="just"/>
            <a:endParaRPr lang="el-GR" b="1" i="1" dirty="0" smtClean="0"/>
          </a:p>
          <a:p>
            <a:pPr algn="just"/>
            <a:endParaRPr lang="el-GR" b="1" i="1" dirty="0" smtClean="0"/>
          </a:p>
          <a:p>
            <a:pPr algn="just"/>
            <a:endParaRPr lang="el-GR" b="1" i="1" dirty="0" smtClean="0"/>
          </a:p>
          <a:p>
            <a:pPr lvl="0" algn="just"/>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5929330"/>
        </p:xfrm>
        <a:graphic>
          <a:graphicData uri="http://schemas.openxmlformats.org/drawingml/2006/table">
            <a:tbl>
              <a:tblPr firstRow="1" bandRow="1">
                <a:tableStyleId>{5C22544A-7EE6-4342-B048-85BDC9FD1C3A}</a:tableStyleId>
              </a:tblPr>
              <a:tblGrid>
                <a:gridCol w="4714876"/>
                <a:gridCol w="4429124"/>
              </a:tblGrid>
              <a:tr h="5929330">
                <a:tc>
                  <a:txBody>
                    <a:bodyPr/>
                    <a:lstStyle/>
                    <a:p>
                      <a:pPr lvl="0" algn="just"/>
                      <a:r>
                        <a:rPr lang="el-GR" sz="3200" b="1" dirty="0" smtClean="0">
                          <a:solidFill>
                            <a:schemeClr val="bg1"/>
                          </a:solidFill>
                        </a:rPr>
                        <a:t>[21] </a:t>
                      </a:r>
                      <a:r>
                        <a:rPr lang="el-GR" sz="3200" b="1" dirty="0" err="1" smtClean="0">
                          <a:solidFill>
                            <a:schemeClr val="bg1"/>
                          </a:solidFill>
                        </a:rPr>
                        <a:t>Πρὸς</a:t>
                      </a:r>
                      <a:r>
                        <a:rPr lang="el-GR" sz="3200" b="1" dirty="0" smtClean="0">
                          <a:solidFill>
                            <a:schemeClr val="bg1"/>
                          </a:solidFill>
                        </a:rPr>
                        <a:t> </a:t>
                      </a:r>
                      <a:r>
                        <a:rPr lang="el-GR" sz="3200" b="1" dirty="0" err="1" smtClean="0">
                          <a:solidFill>
                            <a:schemeClr val="bg1"/>
                          </a:solidFill>
                        </a:rPr>
                        <a:t>θεῶν</a:t>
                      </a:r>
                      <a:r>
                        <a:rPr lang="el-GR" sz="3200" b="1" dirty="0" smtClean="0">
                          <a:solidFill>
                            <a:schemeClr val="bg1"/>
                          </a:solidFill>
                        </a:rPr>
                        <a:t> </a:t>
                      </a:r>
                      <a:r>
                        <a:rPr lang="el-GR" sz="3200" b="1" dirty="0" err="1" smtClean="0">
                          <a:solidFill>
                            <a:schemeClr val="bg1"/>
                          </a:solidFill>
                        </a:rPr>
                        <a:t>πατρῴων</a:t>
                      </a:r>
                      <a:r>
                        <a:rPr lang="el-GR" sz="3200" b="1" dirty="0" smtClean="0">
                          <a:solidFill>
                            <a:schemeClr val="bg1"/>
                          </a:solidFill>
                        </a:rPr>
                        <a:t> </a:t>
                      </a:r>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μητρῴων</a:t>
                      </a:r>
                      <a:r>
                        <a:rPr lang="el-GR" sz="3200" b="1" dirty="0" smtClean="0">
                          <a:solidFill>
                            <a:schemeClr val="bg1"/>
                          </a:solidFill>
                        </a:rPr>
                        <a:t> </a:t>
                      </a:r>
                      <a:r>
                        <a:rPr lang="el-GR" sz="3200" b="1" dirty="0" err="1" smtClean="0">
                          <a:solidFill>
                            <a:schemeClr val="bg1"/>
                          </a:solidFill>
                        </a:rPr>
                        <a:t>καὶ</a:t>
                      </a:r>
                      <a:r>
                        <a:rPr lang="el-GR" sz="3200" b="1" dirty="0" smtClean="0">
                          <a:solidFill>
                            <a:schemeClr val="bg1"/>
                          </a:solidFill>
                        </a:rPr>
                        <a:t> συγγενείας</a:t>
                      </a:r>
                      <a:r>
                        <a:rPr lang="el-GR" sz="3200" b="1" baseline="0" dirty="0" smtClean="0">
                          <a:solidFill>
                            <a:schemeClr val="bg1"/>
                          </a:solidFill>
                        </a:rPr>
                        <a:t> </a:t>
                      </a:r>
                      <a:r>
                        <a:rPr lang="el-GR" sz="3200" b="1" dirty="0" err="1" smtClean="0">
                          <a:solidFill>
                            <a:schemeClr val="bg1"/>
                          </a:solidFill>
                        </a:rPr>
                        <a:t>καὶ</a:t>
                      </a:r>
                      <a:r>
                        <a:rPr lang="el-GR" sz="3200" b="1" dirty="0" smtClean="0">
                          <a:solidFill>
                            <a:schemeClr val="bg1"/>
                          </a:solidFill>
                        </a:rPr>
                        <a:t>  κηδεστίας</a:t>
                      </a:r>
                    </a:p>
                    <a:p>
                      <a:pPr lvl="0" algn="just"/>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ἑταιρίας</a:t>
                      </a:r>
                      <a:r>
                        <a:rPr lang="el-GR" sz="3200" b="1" dirty="0" smtClean="0">
                          <a:solidFill>
                            <a:schemeClr val="bg1"/>
                          </a:solidFill>
                        </a:rPr>
                        <a:t>,  πάντων </a:t>
                      </a:r>
                      <a:r>
                        <a:rPr lang="el-GR" sz="3200" b="1" dirty="0" err="1" smtClean="0">
                          <a:solidFill>
                            <a:schemeClr val="bg1"/>
                          </a:solidFill>
                        </a:rPr>
                        <a:t>γὰρ</a:t>
                      </a:r>
                      <a:r>
                        <a:rPr lang="el-GR" sz="3200" b="1" dirty="0" smtClean="0">
                          <a:solidFill>
                            <a:schemeClr val="bg1"/>
                          </a:solidFill>
                        </a:rPr>
                        <a:t>  τούτων    </a:t>
                      </a:r>
                      <a:r>
                        <a:rPr lang="el-GR" sz="3200" b="1" dirty="0" err="1" smtClean="0">
                          <a:solidFill>
                            <a:schemeClr val="bg1"/>
                          </a:solidFill>
                        </a:rPr>
                        <a:t>πολλοὶ</a:t>
                      </a:r>
                      <a:r>
                        <a:rPr lang="el-GR" sz="3200" b="1" dirty="0" smtClean="0">
                          <a:solidFill>
                            <a:schemeClr val="bg1"/>
                          </a:solidFill>
                        </a:rPr>
                        <a:t>   </a:t>
                      </a:r>
                    </a:p>
                    <a:p>
                      <a:pPr lvl="0" algn="just"/>
                      <a:r>
                        <a:rPr lang="el-GR" sz="3200" b="1" dirty="0" err="1" smtClean="0">
                          <a:solidFill>
                            <a:srgbClr val="C00000"/>
                          </a:solidFill>
                        </a:rPr>
                        <a:t>κοινωνοῦμεν</a:t>
                      </a:r>
                      <a:r>
                        <a:rPr lang="el-GR" sz="3200" b="1" dirty="0" smtClean="0">
                          <a:solidFill>
                            <a:srgbClr val="C00000"/>
                          </a:solidFill>
                        </a:rPr>
                        <a:t> </a:t>
                      </a:r>
                      <a:r>
                        <a:rPr lang="el-GR" sz="3200" b="1" dirty="0" smtClean="0">
                          <a:solidFill>
                            <a:schemeClr val="bg1"/>
                          </a:solidFill>
                        </a:rPr>
                        <a:t> </a:t>
                      </a:r>
                      <a:r>
                        <a:rPr lang="el-GR" sz="3200" b="1" dirty="0" err="1" smtClean="0">
                          <a:solidFill>
                            <a:schemeClr val="bg1"/>
                          </a:solidFill>
                        </a:rPr>
                        <a:t>ἀλλήλοις</a:t>
                      </a:r>
                      <a:r>
                        <a:rPr lang="el-GR" sz="3200" b="1" dirty="0" smtClean="0">
                          <a:solidFill>
                            <a:schemeClr val="bg1"/>
                          </a:solidFill>
                        </a:rPr>
                        <a:t>, </a:t>
                      </a:r>
                    </a:p>
                    <a:p>
                      <a:pPr lvl="0" algn="just"/>
                      <a:r>
                        <a:rPr lang="el-GR" sz="3200" b="1" dirty="0" err="1" smtClean="0">
                          <a:solidFill>
                            <a:schemeClr val="bg1"/>
                          </a:solidFill>
                        </a:rPr>
                        <a:t>αἰδούμενοι</a:t>
                      </a:r>
                      <a:r>
                        <a:rPr lang="el-GR" sz="3200" b="1" dirty="0" smtClean="0">
                          <a:solidFill>
                            <a:schemeClr val="bg1"/>
                          </a:solidFill>
                        </a:rPr>
                        <a:t> </a:t>
                      </a:r>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θεοὺς</a:t>
                      </a:r>
                      <a:r>
                        <a:rPr lang="el-GR" sz="3200" b="1" dirty="0" smtClean="0">
                          <a:solidFill>
                            <a:schemeClr val="bg1"/>
                          </a:solidFill>
                        </a:rPr>
                        <a:t> </a:t>
                      </a:r>
                      <a:r>
                        <a:rPr lang="el-GR" sz="3200" b="1" dirty="0" err="1" smtClean="0">
                          <a:solidFill>
                            <a:schemeClr val="bg1"/>
                          </a:solidFill>
                        </a:rPr>
                        <a:t>καὶ</a:t>
                      </a:r>
                      <a:r>
                        <a:rPr lang="el-GR" sz="3200" b="1" dirty="0" smtClean="0">
                          <a:solidFill>
                            <a:schemeClr val="bg1"/>
                          </a:solidFill>
                        </a:rPr>
                        <a:t> </a:t>
                      </a:r>
                      <a:r>
                        <a:rPr lang="el-GR" sz="3200" b="1" dirty="0" err="1" smtClean="0">
                          <a:solidFill>
                            <a:schemeClr val="bg1"/>
                          </a:solidFill>
                        </a:rPr>
                        <a:t>ἀνθρώπους</a:t>
                      </a:r>
                      <a:r>
                        <a:rPr lang="el-GR" sz="3200" b="1" dirty="0" smtClean="0">
                          <a:solidFill>
                            <a:schemeClr val="bg1"/>
                          </a:solidFill>
                        </a:rPr>
                        <a:t> </a:t>
                      </a:r>
                      <a:r>
                        <a:rPr lang="el-GR" sz="3200" b="1" dirty="0" err="1" smtClean="0">
                          <a:solidFill>
                            <a:srgbClr val="C00000"/>
                          </a:solidFill>
                        </a:rPr>
                        <a:t>παύσασθε</a:t>
                      </a:r>
                      <a:r>
                        <a:rPr lang="el-GR" sz="3200" b="1" dirty="0" smtClean="0">
                          <a:solidFill>
                            <a:schemeClr val="bg1"/>
                          </a:solidFill>
                        </a:rPr>
                        <a:t> </a:t>
                      </a:r>
                      <a:r>
                        <a:rPr lang="el-GR" sz="3200" b="1" dirty="0" err="1" smtClean="0">
                          <a:solidFill>
                            <a:schemeClr val="bg1"/>
                          </a:solidFill>
                        </a:rPr>
                        <a:t>ἁμαρτάνοντες</a:t>
                      </a:r>
                      <a:r>
                        <a:rPr lang="el-GR" sz="3200" b="1" dirty="0" smtClean="0">
                          <a:solidFill>
                            <a:schemeClr val="bg1"/>
                          </a:solidFill>
                        </a:rPr>
                        <a:t>  </a:t>
                      </a:r>
                      <a:r>
                        <a:rPr lang="el-GR" sz="3200" b="1" dirty="0" err="1" smtClean="0">
                          <a:solidFill>
                            <a:schemeClr val="bg1"/>
                          </a:solidFill>
                        </a:rPr>
                        <a:t>εἰς</a:t>
                      </a:r>
                      <a:r>
                        <a:rPr lang="el-GR" sz="3200" b="1" dirty="0" smtClean="0">
                          <a:solidFill>
                            <a:schemeClr val="bg1"/>
                          </a:solidFill>
                        </a:rPr>
                        <a:t> </a:t>
                      </a:r>
                      <a:r>
                        <a:rPr lang="el-GR" sz="3200" b="1" dirty="0" err="1" smtClean="0">
                          <a:solidFill>
                            <a:schemeClr val="bg1"/>
                          </a:solidFill>
                        </a:rPr>
                        <a:t>τὴν</a:t>
                      </a:r>
                      <a:r>
                        <a:rPr lang="el-GR" sz="3200" b="1" dirty="0" smtClean="0">
                          <a:solidFill>
                            <a:schemeClr val="bg1"/>
                          </a:solidFill>
                        </a:rPr>
                        <a:t> πατρίδα</a:t>
                      </a:r>
                      <a:endParaRPr lang="el-GR" sz="3200" b="1" dirty="0" smtClean="0">
                        <a:solidFill>
                          <a:schemeClr val="bg1"/>
                        </a:solidFill>
                      </a:endParaRPr>
                    </a:p>
                  </a:txBody>
                  <a:tcPr/>
                </a:tc>
                <a:tc>
                  <a:txBody>
                    <a:bodyPr/>
                    <a:lstStyle/>
                    <a:p>
                      <a:r>
                        <a:rPr lang="el-GR" sz="2800" b="1" kern="1200" dirty="0" smtClean="0">
                          <a:solidFill>
                            <a:schemeClr val="lt1"/>
                          </a:solidFill>
                          <a:latin typeface="+mn-lt"/>
                          <a:ea typeface="+mn-ea"/>
                          <a:cs typeface="+mn-cs"/>
                        </a:rPr>
                        <a:t>Στο όνομα των θεών,  των πατέρων      και των μητέρων μας και στο όνομα της συγγένειας εξ αίματος και εξ αγχιστείας και της πολιτικής φιλίας                                            γιατί  σε όλα αυτά πολλοί από μας συμμετέχουμε μαζί σας από σεβασμό και προς τους θεούς και προς τους ανθρώπους, πάψτε να κάνετε κακό στην πατρίδα,          </a:t>
                      </a:r>
                      <a:endParaRPr lang="el-GR" sz="2800" b="1" kern="1200" dirty="0">
                        <a:solidFill>
                          <a:schemeClr val="lt1"/>
                        </a:solidFill>
                        <a:latin typeface="+mn-lt"/>
                        <a:ea typeface="+mn-ea"/>
                        <a:cs typeface="+mn-cs"/>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10000"/>
          </a:bodyPr>
          <a:lstStyle/>
          <a:p>
            <a:pPr algn="just"/>
            <a:r>
              <a:rPr lang="el-GR" b="1" dirty="0" smtClean="0">
                <a:solidFill>
                  <a:schemeClr val="tx1"/>
                </a:solidFill>
              </a:rPr>
              <a:t>[21]</a:t>
            </a:r>
            <a:r>
              <a:rPr lang="el-GR" b="1" dirty="0" err="1" smtClean="0">
                <a:solidFill>
                  <a:schemeClr val="tx1"/>
                </a:solidFill>
              </a:rPr>
              <a:t>καί</a:t>
            </a:r>
            <a:r>
              <a:rPr lang="el-GR" b="1" dirty="0" smtClean="0">
                <a:solidFill>
                  <a:schemeClr val="tx1"/>
                </a:solidFill>
              </a:rPr>
              <a:t>     </a:t>
            </a:r>
            <a:r>
              <a:rPr lang="el-GR" b="1" dirty="0" err="1" smtClean="0">
                <a:solidFill>
                  <a:schemeClr val="tx1"/>
                </a:solidFill>
              </a:rPr>
              <a:t>μὴ</a:t>
            </a:r>
            <a:r>
              <a:rPr lang="el-GR" b="1" dirty="0" smtClean="0">
                <a:solidFill>
                  <a:schemeClr val="tx1"/>
                </a:solidFill>
              </a:rPr>
              <a:t>     πείθεσθε </a:t>
            </a:r>
            <a:r>
              <a:rPr lang="el-GR" b="1" dirty="0" err="1" smtClean="0">
                <a:solidFill>
                  <a:schemeClr val="tx1"/>
                </a:solidFill>
              </a:rPr>
              <a:t>τοῖς</a:t>
            </a:r>
            <a:r>
              <a:rPr lang="el-GR" b="1" dirty="0" smtClean="0">
                <a:solidFill>
                  <a:schemeClr val="tx1"/>
                </a:solidFill>
              </a:rPr>
              <a:t> </a:t>
            </a:r>
            <a:r>
              <a:rPr lang="el-GR" b="1" dirty="0" err="1" smtClean="0">
                <a:solidFill>
                  <a:schemeClr val="tx1"/>
                </a:solidFill>
              </a:rPr>
              <a:t>ἀνοσιωτάτοις</a:t>
            </a:r>
            <a:r>
              <a:rPr lang="el-GR" b="1" dirty="0" smtClean="0">
                <a:solidFill>
                  <a:schemeClr val="tx1"/>
                </a:solidFill>
              </a:rPr>
              <a:t> τριάκοντα, </a:t>
            </a:r>
            <a:r>
              <a:rPr lang="el-GR" b="1" dirty="0" err="1" smtClean="0">
                <a:solidFill>
                  <a:schemeClr val="tx1"/>
                </a:solidFill>
              </a:rPr>
              <a:t>οἳ</a:t>
            </a:r>
            <a:r>
              <a:rPr lang="el-GR" b="1" dirty="0" smtClean="0">
                <a:solidFill>
                  <a:schemeClr val="tx1"/>
                </a:solidFill>
              </a:rPr>
              <a:t> </a:t>
            </a:r>
            <a:r>
              <a:rPr lang="el-GR" b="1" dirty="0" err="1" smtClean="0">
                <a:solidFill>
                  <a:schemeClr val="tx1"/>
                </a:solidFill>
              </a:rPr>
              <a:t>ἰδίων</a:t>
            </a:r>
            <a:r>
              <a:rPr lang="el-GR" b="1" dirty="0" smtClean="0">
                <a:solidFill>
                  <a:schemeClr val="tx1"/>
                </a:solidFill>
              </a:rPr>
              <a:t> </a:t>
            </a:r>
            <a:r>
              <a:rPr lang="el-GR" b="1" dirty="0" err="1" smtClean="0">
                <a:solidFill>
                  <a:schemeClr val="tx1"/>
                </a:solidFill>
              </a:rPr>
              <a:t>κερδέων</a:t>
            </a:r>
            <a:r>
              <a:rPr lang="el-GR" b="1" dirty="0" smtClean="0">
                <a:solidFill>
                  <a:schemeClr val="tx1"/>
                </a:solidFill>
              </a:rPr>
              <a:t> </a:t>
            </a:r>
            <a:r>
              <a:rPr lang="el-GR" b="1" dirty="0" err="1" smtClean="0">
                <a:solidFill>
                  <a:schemeClr val="tx1"/>
                </a:solidFill>
              </a:rPr>
              <a:t>ἕνεκα</a:t>
            </a:r>
            <a:r>
              <a:rPr lang="el-GR" b="1" dirty="0" smtClean="0">
                <a:solidFill>
                  <a:schemeClr val="tx1"/>
                </a:solidFill>
              </a:rPr>
              <a:t> </a:t>
            </a:r>
            <a:r>
              <a:rPr lang="el-GR" b="1" dirty="0" err="1" smtClean="0">
                <a:solidFill>
                  <a:schemeClr val="tx1"/>
                </a:solidFill>
              </a:rPr>
              <a:t>ὀλίγου</a:t>
            </a:r>
            <a:r>
              <a:rPr lang="el-GR" b="1" dirty="0" smtClean="0">
                <a:solidFill>
                  <a:schemeClr val="tx1"/>
                </a:solidFill>
              </a:rPr>
              <a:t> </a:t>
            </a:r>
            <a:r>
              <a:rPr lang="el-GR" b="1" dirty="0" err="1" smtClean="0">
                <a:solidFill>
                  <a:schemeClr val="tx1"/>
                </a:solidFill>
              </a:rPr>
              <a:t>δεῖν</a:t>
            </a:r>
            <a:r>
              <a:rPr lang="el-GR" b="1" dirty="0" smtClean="0">
                <a:solidFill>
                  <a:schemeClr val="tx1"/>
                </a:solidFill>
              </a:rPr>
              <a:t> πλείους </a:t>
            </a:r>
            <a:r>
              <a:rPr lang="el-GR" b="1" dirty="0" err="1" smtClean="0">
                <a:solidFill>
                  <a:schemeClr val="tx1"/>
                </a:solidFill>
              </a:rPr>
              <a:t>ἀπεκτόνασιν</a:t>
            </a:r>
            <a:r>
              <a:rPr lang="el-GR" b="1" dirty="0" smtClean="0">
                <a:solidFill>
                  <a:schemeClr val="tx1"/>
                </a:solidFill>
              </a:rPr>
              <a:t> </a:t>
            </a:r>
            <a:r>
              <a:rPr lang="el-GR" b="1" dirty="0" err="1" smtClean="0">
                <a:solidFill>
                  <a:schemeClr val="tx1"/>
                </a:solidFill>
              </a:rPr>
              <a:t>Ἀθηναίων</a:t>
            </a:r>
            <a:r>
              <a:rPr lang="el-GR" b="1" dirty="0" smtClean="0">
                <a:solidFill>
                  <a:schemeClr val="tx1"/>
                </a:solidFill>
              </a:rPr>
              <a:t> </a:t>
            </a:r>
            <a:r>
              <a:rPr lang="el-GR" b="1" dirty="0" err="1" smtClean="0">
                <a:solidFill>
                  <a:schemeClr val="tx1"/>
                </a:solidFill>
              </a:rPr>
              <a:t>ἐν</a:t>
            </a:r>
            <a:r>
              <a:rPr lang="el-GR" b="1" dirty="0" smtClean="0">
                <a:solidFill>
                  <a:schemeClr val="tx1"/>
                </a:solidFill>
              </a:rPr>
              <a:t> </a:t>
            </a:r>
            <a:r>
              <a:rPr lang="el-GR" b="1" dirty="0" err="1" smtClean="0">
                <a:solidFill>
                  <a:schemeClr val="tx1"/>
                </a:solidFill>
              </a:rPr>
              <a:t>ὀκτὼ</a:t>
            </a:r>
            <a:r>
              <a:rPr lang="el-GR" b="1" dirty="0" smtClean="0">
                <a:solidFill>
                  <a:schemeClr val="tx1"/>
                </a:solidFill>
              </a:rPr>
              <a:t> </a:t>
            </a:r>
            <a:r>
              <a:rPr lang="el-GR" b="1" dirty="0" err="1" smtClean="0">
                <a:solidFill>
                  <a:schemeClr val="tx1"/>
                </a:solidFill>
              </a:rPr>
              <a:t>μησὶν</a:t>
            </a:r>
            <a:r>
              <a:rPr lang="el-GR" b="1" dirty="0" smtClean="0">
                <a:solidFill>
                  <a:schemeClr val="tx1"/>
                </a:solidFill>
              </a:rPr>
              <a:t> ἢ πάντες </a:t>
            </a:r>
            <a:r>
              <a:rPr lang="el-GR" b="1" dirty="0" err="1" smtClean="0">
                <a:solidFill>
                  <a:schemeClr val="tx1"/>
                </a:solidFill>
              </a:rPr>
              <a:t>Πελοποννήσιοι</a:t>
            </a:r>
            <a:r>
              <a:rPr lang="el-GR" b="1" dirty="0" smtClean="0">
                <a:solidFill>
                  <a:schemeClr val="tx1"/>
                </a:solidFill>
              </a:rPr>
              <a:t>   δέκα   </a:t>
            </a:r>
            <a:r>
              <a:rPr lang="el-GR" b="1" dirty="0" err="1" smtClean="0">
                <a:solidFill>
                  <a:schemeClr val="tx1"/>
                </a:solidFill>
              </a:rPr>
              <a:t>ἔτη</a:t>
            </a:r>
            <a:r>
              <a:rPr lang="el-GR" b="1" dirty="0" smtClean="0">
                <a:solidFill>
                  <a:schemeClr val="tx1"/>
                </a:solidFill>
              </a:rPr>
              <a:t> </a:t>
            </a:r>
            <a:r>
              <a:rPr lang="el-GR" b="1" dirty="0" err="1" smtClean="0">
                <a:solidFill>
                  <a:schemeClr val="tx1"/>
                </a:solidFill>
              </a:rPr>
              <a:t>πολεμοῦντες</a:t>
            </a:r>
            <a:r>
              <a:rPr lang="el-GR" dirty="0" smtClean="0">
                <a:solidFill>
                  <a:schemeClr val="tx1"/>
                </a:solidFill>
              </a:rPr>
              <a:t>.</a:t>
            </a:r>
            <a:r>
              <a:rPr lang="el-GR" b="1" i="1" dirty="0" smtClean="0"/>
              <a:t> </a:t>
            </a:r>
          </a:p>
          <a:p>
            <a:pPr algn="just"/>
            <a:endParaRPr lang="el-GR" b="1" i="1" dirty="0" smtClean="0">
              <a:solidFill>
                <a:schemeClr val="tx1"/>
              </a:solidFill>
            </a:endParaRPr>
          </a:p>
          <a:p>
            <a:pPr algn="just"/>
            <a:r>
              <a:rPr lang="el-GR" b="1" i="1" dirty="0" err="1" smtClean="0">
                <a:solidFill>
                  <a:schemeClr val="tx1"/>
                </a:solidFill>
              </a:rPr>
              <a:t>ἴδιον</a:t>
            </a:r>
            <a:r>
              <a:rPr lang="el-GR" b="1" i="1" dirty="0" smtClean="0">
                <a:solidFill>
                  <a:schemeClr val="tx1"/>
                </a:solidFill>
              </a:rPr>
              <a:t> </a:t>
            </a:r>
            <a:r>
              <a:rPr lang="el-GR" b="1" i="1" dirty="0" err="1" smtClean="0">
                <a:solidFill>
                  <a:schemeClr val="tx1"/>
                </a:solidFill>
              </a:rPr>
              <a:t>κέρδος=</a:t>
            </a:r>
            <a:r>
              <a:rPr lang="el-GR" dirty="0" err="1" smtClean="0">
                <a:solidFill>
                  <a:schemeClr val="tx1"/>
                </a:solidFill>
              </a:rPr>
              <a:t>προσωπικό</a:t>
            </a:r>
            <a:r>
              <a:rPr lang="el-GR" dirty="0" smtClean="0">
                <a:solidFill>
                  <a:schemeClr val="tx1"/>
                </a:solidFill>
              </a:rPr>
              <a:t> </a:t>
            </a:r>
            <a:r>
              <a:rPr lang="el-GR" dirty="0" smtClean="0">
                <a:solidFill>
                  <a:schemeClr val="tx1"/>
                </a:solidFill>
              </a:rPr>
              <a:t>κέρδος, ατομικό συμφέρον</a:t>
            </a:r>
            <a:endParaRPr lang="el-GR" b="1" i="1" dirty="0" smtClean="0">
              <a:solidFill>
                <a:schemeClr val="tx1"/>
              </a:solidFill>
            </a:endParaRPr>
          </a:p>
          <a:p>
            <a:pPr algn="just"/>
            <a:r>
              <a:rPr lang="el-GR" b="1" i="1" dirty="0" err="1" smtClean="0">
                <a:solidFill>
                  <a:schemeClr val="tx1"/>
                </a:solidFill>
              </a:rPr>
              <a:t>ὀλίγου</a:t>
            </a:r>
            <a:r>
              <a:rPr lang="el-GR" b="1" i="1" dirty="0" smtClean="0">
                <a:solidFill>
                  <a:schemeClr val="tx1"/>
                </a:solidFill>
              </a:rPr>
              <a:t> </a:t>
            </a:r>
            <a:r>
              <a:rPr lang="el-GR" b="1" i="1" dirty="0" err="1" smtClean="0">
                <a:solidFill>
                  <a:schemeClr val="tx1"/>
                </a:solidFill>
              </a:rPr>
              <a:t>δεῖν</a:t>
            </a:r>
            <a:r>
              <a:rPr lang="el-GR" dirty="0" err="1" smtClean="0">
                <a:solidFill>
                  <a:schemeClr val="tx1"/>
                </a:solidFill>
              </a:rPr>
              <a:t>σχεδόν</a:t>
            </a:r>
            <a:r>
              <a:rPr lang="el-GR" dirty="0" smtClean="0">
                <a:solidFill>
                  <a:schemeClr val="tx1"/>
                </a:solidFill>
              </a:rPr>
              <a:t>, παρά λίγο· «</a:t>
            </a:r>
            <a:r>
              <a:rPr lang="el-GR" dirty="0" err="1" smtClean="0">
                <a:solidFill>
                  <a:schemeClr val="tx1"/>
                </a:solidFill>
              </a:rPr>
              <a:t>ὀλίγου</a:t>
            </a:r>
            <a:r>
              <a:rPr lang="el-GR" dirty="0" smtClean="0">
                <a:solidFill>
                  <a:schemeClr val="tx1"/>
                </a:solidFill>
              </a:rPr>
              <a:t> </a:t>
            </a:r>
            <a:r>
              <a:rPr lang="el-GR" dirty="0" err="1" smtClean="0">
                <a:solidFill>
                  <a:schemeClr val="tx1"/>
                </a:solidFill>
              </a:rPr>
              <a:t>δεῖν</a:t>
            </a:r>
            <a:r>
              <a:rPr lang="el-GR" dirty="0" smtClean="0">
                <a:solidFill>
                  <a:schemeClr val="tx1"/>
                </a:solidFill>
              </a:rPr>
              <a:t> πλείους» σχεδόν περισσότερους</a:t>
            </a:r>
          </a:p>
          <a:p>
            <a:pPr algn="just"/>
            <a:r>
              <a:rPr lang="el-GR" b="1" i="1" dirty="0" err="1" smtClean="0">
                <a:solidFill>
                  <a:schemeClr val="tx1"/>
                </a:solidFill>
              </a:rPr>
              <a:t>ἐν</a:t>
            </a:r>
            <a:r>
              <a:rPr lang="el-GR" b="1" i="1" dirty="0" smtClean="0">
                <a:solidFill>
                  <a:schemeClr val="tx1"/>
                </a:solidFill>
              </a:rPr>
              <a:t> </a:t>
            </a:r>
            <a:r>
              <a:rPr lang="el-GR" b="1" i="1" dirty="0" err="1" smtClean="0">
                <a:solidFill>
                  <a:schemeClr val="tx1"/>
                </a:solidFill>
              </a:rPr>
              <a:t>ὀκτὼ</a:t>
            </a:r>
            <a:r>
              <a:rPr lang="el-GR" b="1" i="1" dirty="0" smtClean="0">
                <a:solidFill>
                  <a:schemeClr val="tx1"/>
                </a:solidFill>
              </a:rPr>
              <a:t> </a:t>
            </a:r>
            <a:r>
              <a:rPr lang="el-GR" b="1" i="1" dirty="0" err="1" smtClean="0">
                <a:solidFill>
                  <a:schemeClr val="tx1"/>
                </a:solidFill>
              </a:rPr>
              <a:t>μησὶν=&gt;</a:t>
            </a:r>
            <a:r>
              <a:rPr lang="el-GR" dirty="0" err="1" smtClean="0">
                <a:solidFill>
                  <a:schemeClr val="tx1"/>
                </a:solidFill>
              </a:rPr>
              <a:t>Σεπτ</a:t>
            </a:r>
            <a:r>
              <a:rPr lang="el-GR" dirty="0" smtClean="0">
                <a:solidFill>
                  <a:schemeClr val="tx1"/>
                </a:solidFill>
              </a:rPr>
              <a:t>. 404 -</a:t>
            </a:r>
            <a:r>
              <a:rPr lang="el-GR" dirty="0" err="1" smtClean="0">
                <a:solidFill>
                  <a:schemeClr val="tx1"/>
                </a:solidFill>
              </a:rPr>
              <a:t>Απριλ</a:t>
            </a:r>
            <a:r>
              <a:rPr lang="el-GR" dirty="0" smtClean="0">
                <a:solidFill>
                  <a:schemeClr val="tx1"/>
                </a:solidFill>
              </a:rPr>
              <a:t>. 403 </a:t>
            </a:r>
            <a:r>
              <a:rPr lang="el-GR" dirty="0" err="1" smtClean="0">
                <a:solidFill>
                  <a:schemeClr val="tx1"/>
                </a:solidFill>
              </a:rPr>
              <a:t>π.Χ.</a:t>
            </a:r>
            <a:r>
              <a:rPr lang="el-GR" dirty="0" smtClean="0">
                <a:solidFill>
                  <a:schemeClr val="tx1"/>
                </a:solidFill>
              </a:rPr>
              <a:t> </a:t>
            </a:r>
          </a:p>
          <a:p>
            <a:pPr algn="just"/>
            <a:r>
              <a:rPr lang="el-GR" b="1" i="1" dirty="0" smtClean="0">
                <a:solidFill>
                  <a:schemeClr val="tx1"/>
                </a:solidFill>
              </a:rPr>
              <a:t>δέκα </a:t>
            </a:r>
            <a:r>
              <a:rPr lang="el-GR" b="1" i="1" dirty="0" err="1" smtClean="0">
                <a:solidFill>
                  <a:schemeClr val="tx1"/>
                </a:solidFill>
              </a:rPr>
              <a:t>ἔτη=&gt;</a:t>
            </a:r>
            <a:r>
              <a:rPr lang="el-GR" dirty="0" err="1" smtClean="0">
                <a:solidFill>
                  <a:schemeClr val="tx1"/>
                </a:solidFill>
              </a:rPr>
              <a:t>κατά</a:t>
            </a:r>
            <a:r>
              <a:rPr lang="el-GR" dirty="0" smtClean="0">
                <a:solidFill>
                  <a:schemeClr val="tx1"/>
                </a:solidFill>
              </a:rPr>
              <a:t> </a:t>
            </a:r>
            <a:r>
              <a:rPr lang="el-GR" dirty="0" smtClean="0">
                <a:solidFill>
                  <a:schemeClr val="tx1"/>
                </a:solidFill>
              </a:rPr>
              <a:t>τον </a:t>
            </a:r>
            <a:r>
              <a:rPr lang="el-GR" dirty="0" err="1" smtClean="0">
                <a:solidFill>
                  <a:schemeClr val="tx1"/>
                </a:solidFill>
              </a:rPr>
              <a:t>Δεκελεικό</a:t>
            </a:r>
            <a:r>
              <a:rPr lang="el-GR" dirty="0" smtClean="0">
                <a:solidFill>
                  <a:schemeClr val="tx1"/>
                </a:solidFill>
              </a:rPr>
              <a:t> πόλεμο (413-404 </a:t>
            </a:r>
            <a:r>
              <a:rPr lang="el-GR" dirty="0" err="1" smtClean="0">
                <a:solidFill>
                  <a:schemeClr val="tx1"/>
                </a:solidFill>
              </a:rPr>
              <a:t>π.Χ.</a:t>
            </a:r>
            <a:r>
              <a:rPr lang="el-GR" dirty="0" smtClean="0">
                <a:solidFill>
                  <a:schemeClr val="tx1"/>
                </a:solidFill>
              </a:rPr>
              <a:t>) Σύμφωνα με τις αρχαίες πηγές, στους οκτώ μήνες της τυραννίας εκτελέστηκαν 1.500 Αθηναίοι και </a:t>
            </a:r>
            <a:r>
              <a:rPr lang="el-GR" dirty="0" smtClean="0">
                <a:solidFill>
                  <a:schemeClr val="tx1"/>
                </a:solidFill>
              </a:rPr>
              <a:t>μέτοικοι.</a:t>
            </a:r>
            <a:endParaRPr lang="el-GR"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5929330"/>
        </p:xfrm>
        <a:graphic>
          <a:graphicData uri="http://schemas.openxmlformats.org/drawingml/2006/table">
            <a:tbl>
              <a:tblPr firstRow="1" bandRow="1">
                <a:tableStyleId>{5C22544A-7EE6-4342-B048-85BDC9FD1C3A}</a:tableStyleId>
              </a:tblPr>
              <a:tblGrid>
                <a:gridCol w="4572000"/>
                <a:gridCol w="4572000"/>
              </a:tblGrid>
              <a:tr h="5929330">
                <a:tc>
                  <a:txBody>
                    <a:bodyPr/>
                    <a:lstStyle/>
                    <a:p>
                      <a:r>
                        <a:rPr lang="el-GR" sz="3200" b="1" dirty="0" smtClean="0">
                          <a:solidFill>
                            <a:schemeClr val="bg1"/>
                          </a:solidFill>
                        </a:rPr>
                        <a:t>[21</a:t>
                      </a:r>
                      <a:r>
                        <a:rPr lang="el-GR" sz="3200" b="1" dirty="0" smtClean="0">
                          <a:solidFill>
                            <a:schemeClr val="bg1"/>
                          </a:solidFill>
                        </a:rPr>
                        <a:t>] </a:t>
                      </a:r>
                      <a:r>
                        <a:rPr lang="el-GR" sz="3200" b="1" dirty="0" err="1" smtClean="0">
                          <a:solidFill>
                            <a:schemeClr val="bg1"/>
                          </a:solidFill>
                        </a:rPr>
                        <a:t>καί</a:t>
                      </a:r>
                      <a:r>
                        <a:rPr lang="el-GR" sz="3200" b="1" dirty="0" smtClean="0">
                          <a:solidFill>
                            <a:schemeClr val="bg1"/>
                          </a:solidFill>
                        </a:rPr>
                        <a:t>     </a:t>
                      </a:r>
                      <a:r>
                        <a:rPr lang="el-GR" sz="3200" b="1" dirty="0" err="1" smtClean="0">
                          <a:solidFill>
                            <a:srgbClr val="C00000"/>
                          </a:solidFill>
                        </a:rPr>
                        <a:t>μὴ</a:t>
                      </a:r>
                      <a:r>
                        <a:rPr lang="el-GR" sz="3200" b="1" dirty="0" smtClean="0">
                          <a:solidFill>
                            <a:srgbClr val="C00000"/>
                          </a:solidFill>
                        </a:rPr>
                        <a:t>     πείθεσθε </a:t>
                      </a:r>
                      <a:endParaRPr lang="el-GR" sz="3200" b="1" dirty="0" smtClean="0">
                        <a:solidFill>
                          <a:srgbClr val="C00000"/>
                        </a:solidFill>
                      </a:endParaRPr>
                    </a:p>
                    <a:p>
                      <a:r>
                        <a:rPr lang="el-GR" sz="3200" b="1" dirty="0" err="1" smtClean="0">
                          <a:solidFill>
                            <a:schemeClr val="bg1"/>
                          </a:solidFill>
                        </a:rPr>
                        <a:t>τοῖς</a:t>
                      </a:r>
                      <a:r>
                        <a:rPr lang="el-GR" sz="3200" b="1" dirty="0" smtClean="0">
                          <a:solidFill>
                            <a:schemeClr val="bg1"/>
                          </a:solidFill>
                        </a:rPr>
                        <a:t> </a:t>
                      </a:r>
                      <a:r>
                        <a:rPr lang="el-GR" sz="3200" b="1" dirty="0" err="1" smtClean="0">
                          <a:solidFill>
                            <a:schemeClr val="bg1"/>
                          </a:solidFill>
                        </a:rPr>
                        <a:t>ἀνοσιωτάτοις</a:t>
                      </a:r>
                      <a:r>
                        <a:rPr lang="el-GR" sz="3200" b="1" dirty="0" smtClean="0">
                          <a:solidFill>
                            <a:schemeClr val="bg1"/>
                          </a:solidFill>
                        </a:rPr>
                        <a:t> τριάκοντα, </a:t>
                      </a:r>
                      <a:endParaRPr lang="el-GR" sz="3200" b="1" dirty="0" smtClean="0">
                        <a:solidFill>
                          <a:schemeClr val="bg1"/>
                        </a:solidFill>
                      </a:endParaRPr>
                    </a:p>
                    <a:p>
                      <a:r>
                        <a:rPr lang="el-GR" sz="3200" b="1" dirty="0" err="1" smtClean="0">
                          <a:solidFill>
                            <a:schemeClr val="bg1"/>
                          </a:solidFill>
                        </a:rPr>
                        <a:t>οἳ</a:t>
                      </a:r>
                      <a:r>
                        <a:rPr lang="el-GR" sz="3200" b="1" dirty="0" smtClean="0">
                          <a:solidFill>
                            <a:schemeClr val="bg1"/>
                          </a:solidFill>
                        </a:rPr>
                        <a:t>  </a:t>
                      </a:r>
                      <a:r>
                        <a:rPr lang="el-GR" sz="3200" b="1" dirty="0" smtClean="0">
                          <a:solidFill>
                            <a:schemeClr val="bg1"/>
                          </a:solidFill>
                        </a:rPr>
                        <a:t> </a:t>
                      </a:r>
                      <a:r>
                        <a:rPr lang="el-GR" sz="3200" b="1" u="none" dirty="0" err="1" smtClean="0">
                          <a:solidFill>
                            <a:schemeClr val="bg1"/>
                          </a:solidFill>
                        </a:rPr>
                        <a:t>ἰδίων</a:t>
                      </a:r>
                      <a:r>
                        <a:rPr lang="el-GR" sz="3200" b="1" u="none" dirty="0" smtClean="0">
                          <a:solidFill>
                            <a:schemeClr val="bg1"/>
                          </a:solidFill>
                        </a:rPr>
                        <a:t>   </a:t>
                      </a:r>
                      <a:r>
                        <a:rPr lang="el-GR" sz="3200" b="1" u="none" dirty="0" err="1" smtClean="0">
                          <a:solidFill>
                            <a:schemeClr val="bg1"/>
                          </a:solidFill>
                        </a:rPr>
                        <a:t>κερδέων</a:t>
                      </a:r>
                      <a:endParaRPr lang="el-GR" sz="3200" b="1" u="none" dirty="0" smtClean="0">
                        <a:solidFill>
                          <a:schemeClr val="bg1"/>
                        </a:solidFill>
                      </a:endParaRPr>
                    </a:p>
                    <a:p>
                      <a:r>
                        <a:rPr lang="el-GR" sz="3200" b="1" dirty="0" smtClean="0">
                          <a:solidFill>
                            <a:schemeClr val="bg1"/>
                          </a:solidFill>
                        </a:rPr>
                        <a:t> </a:t>
                      </a:r>
                      <a:r>
                        <a:rPr lang="el-GR" sz="3200" b="1" dirty="0" err="1" smtClean="0">
                          <a:solidFill>
                            <a:schemeClr val="bg1"/>
                          </a:solidFill>
                        </a:rPr>
                        <a:t>ἕνεκα</a:t>
                      </a:r>
                      <a:r>
                        <a:rPr lang="el-GR" sz="3200" b="1" dirty="0" smtClean="0">
                          <a:solidFill>
                            <a:schemeClr val="bg1"/>
                          </a:solidFill>
                        </a:rPr>
                        <a:t> </a:t>
                      </a:r>
                      <a:r>
                        <a:rPr lang="el-GR" sz="3200" b="1" dirty="0" err="1" smtClean="0">
                          <a:solidFill>
                            <a:schemeClr val="bg1"/>
                          </a:solidFill>
                        </a:rPr>
                        <a:t>ὀλίγου</a:t>
                      </a:r>
                      <a:r>
                        <a:rPr lang="el-GR" sz="3200" b="1" dirty="0" smtClean="0">
                          <a:solidFill>
                            <a:schemeClr val="bg1"/>
                          </a:solidFill>
                        </a:rPr>
                        <a:t> </a:t>
                      </a:r>
                      <a:r>
                        <a:rPr lang="el-GR" sz="3200" b="1" dirty="0" err="1" smtClean="0">
                          <a:solidFill>
                            <a:schemeClr val="bg1"/>
                          </a:solidFill>
                        </a:rPr>
                        <a:t>δεῖν</a:t>
                      </a:r>
                      <a:endParaRPr lang="el-GR" sz="3200" b="1" dirty="0" smtClean="0">
                        <a:solidFill>
                          <a:schemeClr val="bg1"/>
                        </a:solidFill>
                      </a:endParaRPr>
                    </a:p>
                    <a:p>
                      <a:r>
                        <a:rPr lang="el-GR" sz="3200" b="1" dirty="0" smtClean="0">
                          <a:solidFill>
                            <a:schemeClr val="bg1"/>
                          </a:solidFill>
                        </a:rPr>
                        <a:t>πλείους </a:t>
                      </a:r>
                      <a:r>
                        <a:rPr lang="el-GR" sz="3200" b="1" dirty="0" err="1" smtClean="0">
                          <a:solidFill>
                            <a:srgbClr val="C00000"/>
                          </a:solidFill>
                        </a:rPr>
                        <a:t>ἀπεκτόνασιν</a:t>
                      </a:r>
                      <a:r>
                        <a:rPr lang="el-GR" sz="3200" b="1" dirty="0" smtClean="0">
                          <a:solidFill>
                            <a:schemeClr val="bg1"/>
                          </a:solidFill>
                        </a:rPr>
                        <a:t> </a:t>
                      </a:r>
                      <a:r>
                        <a:rPr lang="el-GR" sz="3200" b="1" dirty="0" err="1" smtClean="0">
                          <a:solidFill>
                            <a:schemeClr val="bg1"/>
                          </a:solidFill>
                        </a:rPr>
                        <a:t>Ἀθηναίων</a:t>
                      </a:r>
                      <a:r>
                        <a:rPr lang="el-GR" sz="3200" b="1" dirty="0" smtClean="0">
                          <a:solidFill>
                            <a:schemeClr val="bg1"/>
                          </a:solidFill>
                        </a:rPr>
                        <a:t> </a:t>
                      </a:r>
                      <a:endParaRPr lang="el-GR" sz="3200" b="1" dirty="0" smtClean="0">
                        <a:solidFill>
                          <a:schemeClr val="bg1"/>
                        </a:solidFill>
                      </a:endParaRPr>
                    </a:p>
                    <a:p>
                      <a:r>
                        <a:rPr lang="el-GR" sz="3200" b="1" dirty="0" err="1" smtClean="0">
                          <a:solidFill>
                            <a:schemeClr val="bg1"/>
                          </a:solidFill>
                        </a:rPr>
                        <a:t>ἐν</a:t>
                      </a:r>
                      <a:r>
                        <a:rPr lang="el-GR" sz="3200" b="1" dirty="0" smtClean="0">
                          <a:solidFill>
                            <a:schemeClr val="bg1"/>
                          </a:solidFill>
                        </a:rPr>
                        <a:t> </a:t>
                      </a:r>
                      <a:r>
                        <a:rPr lang="el-GR" sz="3200" b="1" dirty="0" err="1" smtClean="0">
                          <a:solidFill>
                            <a:schemeClr val="bg1"/>
                          </a:solidFill>
                        </a:rPr>
                        <a:t>ὀκτὼ</a:t>
                      </a:r>
                      <a:r>
                        <a:rPr lang="el-GR" sz="3200" b="1" dirty="0" smtClean="0">
                          <a:solidFill>
                            <a:schemeClr val="bg1"/>
                          </a:solidFill>
                        </a:rPr>
                        <a:t> </a:t>
                      </a:r>
                      <a:r>
                        <a:rPr lang="el-GR" sz="3200" b="1" dirty="0" err="1" smtClean="0">
                          <a:solidFill>
                            <a:schemeClr val="bg1"/>
                          </a:solidFill>
                        </a:rPr>
                        <a:t>μησὶν</a:t>
                      </a:r>
                      <a:r>
                        <a:rPr lang="el-GR" sz="3200" b="1" dirty="0" smtClean="0">
                          <a:solidFill>
                            <a:schemeClr val="bg1"/>
                          </a:solidFill>
                        </a:rPr>
                        <a:t> ἢ πάντες </a:t>
                      </a:r>
                      <a:r>
                        <a:rPr lang="el-GR" sz="3200" b="1" dirty="0" err="1" smtClean="0">
                          <a:solidFill>
                            <a:schemeClr val="bg1"/>
                          </a:solidFill>
                        </a:rPr>
                        <a:t>Πελοποννήσιοι</a:t>
                      </a:r>
                      <a:r>
                        <a:rPr lang="el-GR" sz="3200" b="1" dirty="0" smtClean="0">
                          <a:solidFill>
                            <a:schemeClr val="bg1"/>
                          </a:solidFill>
                        </a:rPr>
                        <a:t>   δέκα   </a:t>
                      </a:r>
                      <a:r>
                        <a:rPr lang="el-GR" sz="3200" b="1" dirty="0" err="1" smtClean="0">
                          <a:solidFill>
                            <a:schemeClr val="bg1"/>
                          </a:solidFill>
                        </a:rPr>
                        <a:t>ἔτη</a:t>
                      </a:r>
                      <a:r>
                        <a:rPr lang="el-GR" sz="3200" b="1" dirty="0" smtClean="0">
                          <a:solidFill>
                            <a:schemeClr val="bg1"/>
                          </a:solidFill>
                        </a:rPr>
                        <a:t> </a:t>
                      </a:r>
                      <a:r>
                        <a:rPr lang="el-GR" sz="3200" b="1" dirty="0" err="1" smtClean="0">
                          <a:solidFill>
                            <a:schemeClr val="bg1"/>
                          </a:solidFill>
                        </a:rPr>
                        <a:t>πολεμοῦντες</a:t>
                      </a:r>
                      <a:r>
                        <a:rPr lang="el-GR" sz="3200" dirty="0" smtClean="0">
                          <a:solidFill>
                            <a:schemeClr val="bg1"/>
                          </a:solidFill>
                        </a:rPr>
                        <a:t>.</a:t>
                      </a:r>
                      <a:endParaRPr lang="el-GR" sz="32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800" b="0" i="0" kern="1200" dirty="0" smtClean="0">
                          <a:solidFill>
                            <a:schemeClr val="lt1"/>
                          </a:solidFill>
                          <a:latin typeface="+mn-lt"/>
                          <a:ea typeface="+mn-ea"/>
                          <a:cs typeface="+mn-cs"/>
                        </a:rPr>
                        <a:t> </a:t>
                      </a:r>
                      <a:r>
                        <a:rPr lang="el-GR" sz="2800" b="1" kern="1200" dirty="0" smtClean="0">
                          <a:solidFill>
                            <a:schemeClr val="lt1"/>
                          </a:solidFill>
                          <a:latin typeface="+mn-lt"/>
                          <a:ea typeface="+mn-ea"/>
                          <a:cs typeface="+mn-cs"/>
                        </a:rPr>
                        <a:t>και μην υπακούετε                                                 στους  ασεβέστατους τριάκοντα                                 οι οποίοι για το ατομικό τους συμφέρον μέσα σε οκτώ μήνες έχουν σκοτώσει    σχεδόν  περισσότερους</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kern="1200" dirty="0" smtClean="0">
                          <a:solidFill>
                            <a:schemeClr val="lt1"/>
                          </a:solidFill>
                          <a:latin typeface="+mn-lt"/>
                          <a:ea typeface="+mn-ea"/>
                          <a:cs typeface="+mn-cs"/>
                        </a:rPr>
                        <a:t>Αθηναίους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kern="1200" dirty="0" smtClean="0">
                          <a:solidFill>
                            <a:schemeClr val="lt1"/>
                          </a:solidFill>
                          <a:latin typeface="+mn-lt"/>
                          <a:ea typeface="+mn-ea"/>
                          <a:cs typeface="+mn-cs"/>
                        </a:rPr>
                        <a:t>από όσους σκότωσαν όλοι μαζί</a:t>
                      </a:r>
                      <a:r>
                        <a:rPr lang="el-GR" sz="2800" b="1" kern="1200" baseline="0" dirty="0" smtClean="0">
                          <a:solidFill>
                            <a:schemeClr val="lt1"/>
                          </a:solidFill>
                          <a:latin typeface="+mn-lt"/>
                          <a:ea typeface="+mn-ea"/>
                          <a:cs typeface="+mn-cs"/>
                        </a:rPr>
                        <a:t>  </a:t>
                      </a:r>
                      <a:r>
                        <a:rPr lang="el-GR" sz="2800" b="1" kern="1200" dirty="0" smtClean="0">
                          <a:solidFill>
                            <a:schemeClr val="lt1"/>
                          </a:solidFill>
                          <a:latin typeface="+mn-lt"/>
                          <a:ea typeface="+mn-ea"/>
                          <a:cs typeface="+mn-cs"/>
                        </a:rPr>
                        <a:t>οι </a:t>
                      </a:r>
                      <a:r>
                        <a:rPr lang="el-GR" sz="2800" b="1" kern="1200" dirty="0" err="1" smtClean="0">
                          <a:solidFill>
                            <a:schemeClr val="lt1"/>
                          </a:solidFill>
                          <a:latin typeface="+mn-lt"/>
                          <a:ea typeface="+mn-ea"/>
                          <a:cs typeface="+mn-cs"/>
                        </a:rPr>
                        <a:t>Πελοποννήσιοι</a:t>
                      </a:r>
                      <a:r>
                        <a:rPr lang="el-GR" sz="2800" b="1" kern="1200" dirty="0" smtClean="0">
                          <a:solidFill>
                            <a:schemeClr val="lt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kern="1200" dirty="0" smtClean="0">
                          <a:solidFill>
                            <a:schemeClr val="lt1"/>
                          </a:solidFill>
                          <a:latin typeface="+mn-lt"/>
                          <a:ea typeface="+mn-ea"/>
                          <a:cs typeface="+mn-cs"/>
                        </a:rPr>
                        <a:t>πολεμώντας δέκα χρόνια</a:t>
                      </a:r>
                      <a:endParaRPr lang="el-GR" sz="2800"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algn="just"/>
            <a:r>
              <a:rPr lang="el-GR" b="1" dirty="0" smtClean="0">
                <a:solidFill>
                  <a:schemeClr val="tx1"/>
                </a:solidFill>
              </a:rPr>
              <a:t>[22] </a:t>
            </a:r>
            <a:r>
              <a:rPr lang="el-GR" b="1" dirty="0" err="1" smtClean="0">
                <a:solidFill>
                  <a:schemeClr val="tx1"/>
                </a:solidFill>
              </a:rPr>
              <a:t>ἐξὸν</a:t>
            </a:r>
            <a:r>
              <a:rPr lang="el-GR" b="1" dirty="0" smtClean="0">
                <a:solidFill>
                  <a:schemeClr val="tx1"/>
                </a:solidFill>
              </a:rPr>
              <a:t> δ’ </a:t>
            </a:r>
            <a:r>
              <a:rPr lang="el-GR" b="1" dirty="0" err="1" smtClean="0">
                <a:solidFill>
                  <a:schemeClr val="tx1"/>
                </a:solidFill>
              </a:rPr>
              <a:t>ἡμῖν</a:t>
            </a:r>
            <a:r>
              <a:rPr lang="el-GR" b="1" dirty="0" smtClean="0">
                <a:solidFill>
                  <a:schemeClr val="tx1"/>
                </a:solidFill>
              </a:rPr>
              <a:t> </a:t>
            </a:r>
            <a:r>
              <a:rPr lang="el-GR" b="1" dirty="0" err="1" smtClean="0">
                <a:solidFill>
                  <a:schemeClr val="tx1"/>
                </a:solidFill>
              </a:rPr>
              <a:t>ἐν</a:t>
            </a:r>
            <a:r>
              <a:rPr lang="el-GR" b="1" dirty="0" smtClean="0">
                <a:solidFill>
                  <a:schemeClr val="tx1"/>
                </a:solidFill>
              </a:rPr>
              <a:t> </a:t>
            </a:r>
            <a:r>
              <a:rPr lang="el-GR" b="1" dirty="0" err="1" smtClean="0">
                <a:solidFill>
                  <a:schemeClr val="tx1"/>
                </a:solidFill>
              </a:rPr>
              <a:t>εἰρήνῃ</a:t>
            </a:r>
            <a:r>
              <a:rPr lang="el-GR" b="1" dirty="0" smtClean="0">
                <a:solidFill>
                  <a:schemeClr val="tx1"/>
                </a:solidFill>
              </a:rPr>
              <a:t> </a:t>
            </a:r>
            <a:r>
              <a:rPr lang="el-GR" b="1" dirty="0" err="1" smtClean="0">
                <a:solidFill>
                  <a:schemeClr val="tx1"/>
                </a:solidFill>
              </a:rPr>
              <a:t>πολιτεύεσθαι</a:t>
            </a:r>
            <a:r>
              <a:rPr lang="el-GR" b="1" dirty="0" smtClean="0">
                <a:solidFill>
                  <a:schemeClr val="tx1"/>
                </a:solidFill>
              </a:rPr>
              <a:t>, </a:t>
            </a:r>
            <a:r>
              <a:rPr lang="el-GR" b="1" dirty="0" err="1" smtClean="0">
                <a:solidFill>
                  <a:schemeClr val="tx1"/>
                </a:solidFill>
              </a:rPr>
              <a:t>οὗτοι</a:t>
            </a:r>
            <a:r>
              <a:rPr lang="el-GR" b="1" dirty="0" smtClean="0">
                <a:solidFill>
                  <a:schemeClr val="tx1"/>
                </a:solidFill>
              </a:rPr>
              <a:t> </a:t>
            </a:r>
            <a:r>
              <a:rPr lang="el-GR" b="1" dirty="0" err="1" smtClean="0">
                <a:solidFill>
                  <a:schemeClr val="tx1"/>
                </a:solidFill>
              </a:rPr>
              <a:t>τὸν</a:t>
            </a:r>
            <a:r>
              <a:rPr lang="el-GR" b="1" dirty="0" smtClean="0">
                <a:solidFill>
                  <a:schemeClr val="tx1"/>
                </a:solidFill>
              </a:rPr>
              <a:t> πάντων </a:t>
            </a:r>
            <a:r>
              <a:rPr lang="el-GR" b="1" dirty="0" err="1" smtClean="0">
                <a:solidFill>
                  <a:schemeClr val="tx1"/>
                </a:solidFill>
              </a:rPr>
              <a:t>αἴσχιστόν</a:t>
            </a:r>
            <a:r>
              <a:rPr lang="el-GR" b="1" dirty="0" smtClean="0">
                <a:solidFill>
                  <a:schemeClr val="tx1"/>
                </a:solidFill>
              </a:rPr>
              <a:t> τε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χαλεπώτατον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ἀνοσιώτατον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ἔχθιστον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θεοῖς</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ἀνθρώποις</a:t>
            </a:r>
            <a:r>
              <a:rPr lang="el-GR" b="1" dirty="0" smtClean="0">
                <a:solidFill>
                  <a:schemeClr val="tx1"/>
                </a:solidFill>
              </a:rPr>
              <a:t> </a:t>
            </a:r>
            <a:r>
              <a:rPr lang="el-GR" b="1" dirty="0" err="1" smtClean="0">
                <a:solidFill>
                  <a:schemeClr val="tx1"/>
                </a:solidFill>
              </a:rPr>
              <a:t>πόλεμον</a:t>
            </a:r>
            <a:r>
              <a:rPr lang="el-GR" b="1" dirty="0" smtClean="0">
                <a:solidFill>
                  <a:schemeClr val="tx1"/>
                </a:solidFill>
              </a:rPr>
              <a:t> </a:t>
            </a:r>
            <a:r>
              <a:rPr lang="el-GR" b="1" dirty="0" err="1" smtClean="0">
                <a:solidFill>
                  <a:schemeClr val="tx1"/>
                </a:solidFill>
              </a:rPr>
              <a:t>ἡμῖν</a:t>
            </a:r>
            <a:r>
              <a:rPr lang="el-GR" b="1" dirty="0" smtClean="0">
                <a:solidFill>
                  <a:schemeClr val="tx1"/>
                </a:solidFill>
              </a:rPr>
              <a:t> </a:t>
            </a:r>
            <a:r>
              <a:rPr lang="el-GR" b="1" dirty="0" err="1" smtClean="0">
                <a:solidFill>
                  <a:schemeClr val="tx1"/>
                </a:solidFill>
              </a:rPr>
              <a:t>πρὸς</a:t>
            </a:r>
            <a:r>
              <a:rPr lang="el-GR" b="1" dirty="0" smtClean="0">
                <a:solidFill>
                  <a:schemeClr val="tx1"/>
                </a:solidFill>
              </a:rPr>
              <a:t> </a:t>
            </a:r>
            <a:r>
              <a:rPr lang="el-GR" b="1" dirty="0" err="1" smtClean="0">
                <a:solidFill>
                  <a:schemeClr val="tx1"/>
                </a:solidFill>
              </a:rPr>
              <a:t>ἀλλήλους</a:t>
            </a:r>
            <a:r>
              <a:rPr lang="el-GR" b="1" dirty="0" smtClean="0">
                <a:solidFill>
                  <a:schemeClr val="tx1"/>
                </a:solidFill>
              </a:rPr>
              <a:t> </a:t>
            </a:r>
            <a:r>
              <a:rPr lang="el-GR" b="1" dirty="0" err="1" smtClean="0">
                <a:solidFill>
                  <a:schemeClr val="tx1"/>
                </a:solidFill>
              </a:rPr>
              <a:t>παρέχουσιν</a:t>
            </a:r>
            <a:r>
              <a:rPr lang="el-GR" b="1" dirty="0" smtClean="0">
                <a:solidFill>
                  <a:schemeClr val="tx1"/>
                </a:solidFill>
              </a:rPr>
              <a:t>. </a:t>
            </a:r>
          </a:p>
          <a:p>
            <a:pPr algn="just"/>
            <a:endParaRPr lang="el-GR" b="1" dirty="0" smtClean="0">
              <a:solidFill>
                <a:schemeClr val="tx1"/>
              </a:solidFill>
            </a:endParaRPr>
          </a:p>
          <a:p>
            <a:pPr algn="just"/>
            <a:r>
              <a:rPr lang="el-GR" b="1" dirty="0" err="1" smtClean="0">
                <a:solidFill>
                  <a:schemeClr val="tx1"/>
                </a:solidFill>
              </a:rPr>
              <a:t>ἔχθιστον</a:t>
            </a:r>
            <a:r>
              <a:rPr lang="el-GR" b="1" dirty="0" smtClean="0"/>
              <a:t> </a:t>
            </a:r>
            <a:r>
              <a:rPr lang="el-GR" dirty="0" smtClean="0">
                <a:solidFill>
                  <a:schemeClr val="tx1"/>
                </a:solidFill>
              </a:rPr>
              <a:t>=ουδέτερο γένος,  υπερθετικός βαθμός του επιθέτου εχθρός</a:t>
            </a:r>
            <a:endParaRPr lang="el-GR" dirty="0" smtClean="0">
              <a:solidFill>
                <a:schemeClr val="tx1"/>
              </a:solidFill>
            </a:endParaRPr>
          </a:p>
          <a:p>
            <a:pPr lvl="0" algn="just"/>
            <a:r>
              <a:rPr lang="el-GR" b="1" dirty="0" smtClean="0">
                <a:solidFill>
                  <a:schemeClr val="tx1"/>
                </a:solidFill>
              </a:rPr>
              <a:t> </a:t>
            </a:r>
            <a:endParaRPr lang="el-GR" b="1"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5929330"/>
        </p:xfrm>
        <a:graphic>
          <a:graphicData uri="http://schemas.openxmlformats.org/drawingml/2006/table">
            <a:tbl>
              <a:tblPr firstRow="1" bandRow="1">
                <a:tableStyleId>{5C22544A-7EE6-4342-B048-85BDC9FD1C3A}</a:tableStyleId>
              </a:tblPr>
              <a:tblGrid>
                <a:gridCol w="4572000"/>
                <a:gridCol w="4572000"/>
              </a:tblGrid>
              <a:tr h="5929330">
                <a:tc>
                  <a:txBody>
                    <a:bodyPr/>
                    <a:lstStyle/>
                    <a:p>
                      <a:pPr lvl="0" algn="just"/>
                      <a:r>
                        <a:rPr lang="el-GR" sz="2800" b="1" dirty="0" smtClean="0">
                          <a:solidFill>
                            <a:schemeClr val="bg1"/>
                          </a:solidFill>
                        </a:rPr>
                        <a:t>[22] </a:t>
                      </a:r>
                      <a:r>
                        <a:rPr lang="el-GR" sz="2800" b="1" dirty="0" err="1" smtClean="0">
                          <a:solidFill>
                            <a:schemeClr val="bg1"/>
                          </a:solidFill>
                        </a:rPr>
                        <a:t>ἐξὸν</a:t>
                      </a:r>
                      <a:r>
                        <a:rPr lang="el-GR" sz="2800" b="1" dirty="0" smtClean="0">
                          <a:solidFill>
                            <a:schemeClr val="bg1"/>
                          </a:solidFill>
                        </a:rPr>
                        <a:t> δ’ </a:t>
                      </a:r>
                      <a:r>
                        <a:rPr lang="el-GR" sz="2800" b="1" dirty="0" err="1" smtClean="0">
                          <a:solidFill>
                            <a:schemeClr val="bg1"/>
                          </a:solidFill>
                        </a:rPr>
                        <a:t>ἡμῖν</a:t>
                      </a:r>
                      <a:r>
                        <a:rPr lang="el-GR" sz="2800" b="1" dirty="0" smtClean="0">
                          <a:solidFill>
                            <a:schemeClr val="bg1"/>
                          </a:solidFill>
                        </a:rPr>
                        <a:t> </a:t>
                      </a:r>
                      <a:r>
                        <a:rPr lang="el-GR" sz="2800" b="1" dirty="0" err="1" smtClean="0">
                          <a:solidFill>
                            <a:schemeClr val="bg1"/>
                          </a:solidFill>
                        </a:rPr>
                        <a:t>ἐν</a:t>
                      </a:r>
                      <a:r>
                        <a:rPr lang="el-GR" sz="2800" b="1" dirty="0" smtClean="0">
                          <a:solidFill>
                            <a:schemeClr val="bg1"/>
                          </a:solidFill>
                        </a:rPr>
                        <a:t> </a:t>
                      </a:r>
                      <a:r>
                        <a:rPr lang="el-GR" sz="2800" b="1" dirty="0" err="1" smtClean="0">
                          <a:solidFill>
                            <a:schemeClr val="bg1"/>
                          </a:solidFill>
                        </a:rPr>
                        <a:t>εἰρήνῃ</a:t>
                      </a:r>
                      <a:r>
                        <a:rPr lang="el-GR" sz="2800" b="1" dirty="0" smtClean="0">
                          <a:solidFill>
                            <a:schemeClr val="bg1"/>
                          </a:solidFill>
                        </a:rPr>
                        <a:t> </a:t>
                      </a:r>
                      <a:r>
                        <a:rPr lang="el-GR" sz="2800" b="1" dirty="0" err="1" smtClean="0">
                          <a:solidFill>
                            <a:schemeClr val="bg1"/>
                          </a:solidFill>
                        </a:rPr>
                        <a:t>πολιτεύεσθαι</a:t>
                      </a:r>
                      <a:r>
                        <a:rPr lang="el-GR" sz="2800" b="1" dirty="0" smtClean="0">
                          <a:solidFill>
                            <a:schemeClr val="bg1"/>
                          </a:solidFill>
                        </a:rPr>
                        <a:t>, </a:t>
                      </a:r>
                      <a:r>
                        <a:rPr lang="el-GR" sz="2800" b="1" dirty="0" err="1" smtClean="0">
                          <a:solidFill>
                            <a:schemeClr val="bg1"/>
                          </a:solidFill>
                        </a:rPr>
                        <a:t>οὗτοι</a:t>
                      </a:r>
                      <a:r>
                        <a:rPr lang="el-GR" sz="2800" b="1" dirty="0" smtClean="0">
                          <a:solidFill>
                            <a:schemeClr val="bg1"/>
                          </a:solidFill>
                        </a:rPr>
                        <a:t> </a:t>
                      </a:r>
                      <a:r>
                        <a:rPr lang="el-GR" sz="2800" b="1" dirty="0" err="1" smtClean="0">
                          <a:solidFill>
                            <a:schemeClr val="bg1"/>
                          </a:solidFill>
                        </a:rPr>
                        <a:t>τὸν</a:t>
                      </a:r>
                      <a:r>
                        <a:rPr lang="el-GR" sz="2800" b="1" dirty="0" smtClean="0">
                          <a:solidFill>
                            <a:schemeClr val="bg1"/>
                          </a:solidFill>
                        </a:rPr>
                        <a:t> πάντων </a:t>
                      </a:r>
                      <a:r>
                        <a:rPr lang="el-GR" sz="2800" b="1" dirty="0" err="1" smtClean="0">
                          <a:solidFill>
                            <a:schemeClr val="bg1"/>
                          </a:solidFill>
                        </a:rPr>
                        <a:t>αἴσχιστόν</a:t>
                      </a:r>
                      <a:r>
                        <a:rPr lang="el-GR" sz="2800" b="1" dirty="0" smtClean="0">
                          <a:solidFill>
                            <a:schemeClr val="bg1"/>
                          </a:solidFill>
                        </a:rPr>
                        <a:t> τε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χαλεπώτατον</a:t>
                      </a:r>
                      <a:r>
                        <a:rPr lang="el-GR" sz="2800" b="1" baseline="0"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ἀνοσιώτατον</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ἔχθιστον</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θεοῖς</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ἀνθρώποις</a:t>
                      </a:r>
                      <a:r>
                        <a:rPr lang="el-GR" sz="2800" b="1" dirty="0" smtClean="0">
                          <a:solidFill>
                            <a:schemeClr val="bg1"/>
                          </a:solidFill>
                        </a:rPr>
                        <a:t> </a:t>
                      </a:r>
                      <a:r>
                        <a:rPr lang="el-GR" sz="2800" b="1" dirty="0" err="1" smtClean="0">
                          <a:solidFill>
                            <a:schemeClr val="bg1"/>
                          </a:solidFill>
                        </a:rPr>
                        <a:t>πόλεμον</a:t>
                      </a:r>
                      <a:r>
                        <a:rPr lang="el-GR" sz="2800" b="1" dirty="0" smtClean="0">
                          <a:solidFill>
                            <a:schemeClr val="bg1"/>
                          </a:solidFill>
                        </a:rPr>
                        <a:t> </a:t>
                      </a:r>
                      <a:r>
                        <a:rPr lang="el-GR" sz="2800" b="1" dirty="0" err="1" smtClean="0">
                          <a:solidFill>
                            <a:schemeClr val="bg1"/>
                          </a:solidFill>
                        </a:rPr>
                        <a:t>ἡμῖν</a:t>
                      </a:r>
                      <a:r>
                        <a:rPr lang="el-GR" sz="2800" b="1" dirty="0" smtClean="0">
                          <a:solidFill>
                            <a:schemeClr val="bg1"/>
                          </a:solidFill>
                        </a:rPr>
                        <a:t> </a:t>
                      </a:r>
                      <a:r>
                        <a:rPr lang="el-GR" sz="2800" b="1" dirty="0" err="1" smtClean="0">
                          <a:solidFill>
                            <a:schemeClr val="bg1"/>
                          </a:solidFill>
                        </a:rPr>
                        <a:t>πρὸς</a:t>
                      </a:r>
                      <a:r>
                        <a:rPr lang="el-GR" sz="2800" b="1" dirty="0" smtClean="0">
                          <a:solidFill>
                            <a:schemeClr val="bg1"/>
                          </a:solidFill>
                        </a:rPr>
                        <a:t> </a:t>
                      </a:r>
                      <a:r>
                        <a:rPr lang="el-GR" sz="2800" b="1" dirty="0" err="1" smtClean="0">
                          <a:solidFill>
                            <a:schemeClr val="bg1"/>
                          </a:solidFill>
                        </a:rPr>
                        <a:t>ἀλλήλους</a:t>
                      </a:r>
                      <a:r>
                        <a:rPr lang="el-GR" sz="2800" b="1" dirty="0" smtClean="0">
                          <a:solidFill>
                            <a:schemeClr val="bg1"/>
                          </a:solidFill>
                        </a:rPr>
                        <a:t> </a:t>
                      </a:r>
                      <a:r>
                        <a:rPr lang="el-GR" sz="2800" b="1" dirty="0" err="1" smtClean="0">
                          <a:solidFill>
                            <a:srgbClr val="C00000"/>
                          </a:solidFill>
                        </a:rPr>
                        <a:t>παρέχουσιν</a:t>
                      </a:r>
                      <a:r>
                        <a:rPr lang="el-GR" sz="2800" b="1" dirty="0" smtClean="0">
                          <a:solidFill>
                            <a:schemeClr val="bg1"/>
                          </a:solidFill>
                        </a:rPr>
                        <a:t>. </a:t>
                      </a:r>
                      <a:endParaRPr lang="el-GR" sz="2800" b="1" dirty="0">
                        <a:solidFill>
                          <a:schemeClr val="bg1"/>
                        </a:solidFill>
                      </a:endParaRPr>
                    </a:p>
                  </a:txBody>
                  <a:tcPr/>
                </a:tc>
                <a:tc>
                  <a:txBody>
                    <a:bodyPr/>
                    <a:lstStyle/>
                    <a:p>
                      <a:r>
                        <a:rPr lang="el-GR" sz="2800" b="1" kern="1200" dirty="0" smtClean="0">
                          <a:solidFill>
                            <a:schemeClr val="lt1"/>
                          </a:solidFill>
                          <a:latin typeface="+mn-lt"/>
                          <a:ea typeface="+mn-ea"/>
                          <a:cs typeface="+mn-cs"/>
                        </a:rPr>
                        <a:t>Και ενώ είναι δυνατό </a:t>
                      </a:r>
                      <a:r>
                        <a:rPr lang="el-GR" sz="2800" b="1" kern="1200" dirty="0" err="1" smtClean="0">
                          <a:solidFill>
                            <a:schemeClr val="lt1"/>
                          </a:solidFill>
                          <a:latin typeface="+mn-lt"/>
                          <a:ea typeface="+mn-ea"/>
                          <a:cs typeface="+mn-cs"/>
                        </a:rPr>
                        <a:t>σ΄εμάς</a:t>
                      </a:r>
                      <a:r>
                        <a:rPr lang="el-GR" sz="2800" b="1" kern="1200" dirty="0" smtClean="0">
                          <a:solidFill>
                            <a:schemeClr val="lt1"/>
                          </a:solidFill>
                          <a:latin typeface="+mn-lt"/>
                          <a:ea typeface="+mn-ea"/>
                          <a:cs typeface="+mn-cs"/>
                        </a:rPr>
                        <a:t>                                          να ζούμε ειρηνικά ως πολίτες               αυτοί μας έριξαν στον πιο απαίσιο και βλαβερό και ανόσιο και μισητό και σε θεούς     και σε ανθρώπους πόλεμο.                                              </a:t>
                      </a:r>
                    </a:p>
                    <a:p>
                      <a:r>
                        <a:rPr lang="el-GR" sz="2800" b="1" kern="1200" dirty="0" smtClean="0">
                          <a:solidFill>
                            <a:schemeClr val="lt1"/>
                          </a:solidFill>
                          <a:latin typeface="+mn-lt"/>
                          <a:ea typeface="+mn-ea"/>
                          <a:cs typeface="+mn-cs"/>
                        </a:rPr>
                        <a:t>                                                                                   </a:t>
                      </a:r>
                      <a:endParaRPr lang="el-GR" sz="1800" b="1" kern="1200" dirty="0" smtClean="0">
                        <a:solidFill>
                          <a:schemeClr val="lt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smtClean="0"/>
                        <a:t> </a:t>
                      </a:r>
                      <a:endParaRPr lang="el-GR"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algn="just"/>
            <a:r>
              <a:rPr lang="el-GR" b="1" dirty="0" smtClean="0">
                <a:solidFill>
                  <a:schemeClr val="tx1"/>
                </a:solidFill>
              </a:rPr>
              <a:t>[</a:t>
            </a:r>
            <a:r>
              <a:rPr lang="el-GR" b="1" dirty="0" smtClean="0">
                <a:solidFill>
                  <a:schemeClr val="tx1"/>
                </a:solidFill>
              </a:rPr>
              <a:t>22</a:t>
            </a:r>
            <a:r>
              <a:rPr lang="el-GR" b="1" dirty="0" smtClean="0">
                <a:solidFill>
                  <a:schemeClr val="tx1"/>
                </a:solidFill>
              </a:rPr>
              <a:t>] </a:t>
            </a:r>
            <a:r>
              <a:rPr lang="el-GR" b="1" dirty="0" err="1" smtClean="0">
                <a:solidFill>
                  <a:schemeClr val="tx1"/>
                </a:solidFill>
              </a:rPr>
              <a:t>Ἀλλ</a:t>
            </a:r>
            <a:r>
              <a:rPr lang="el-GR" b="1" dirty="0" smtClean="0">
                <a:solidFill>
                  <a:schemeClr val="tx1"/>
                </a:solidFill>
              </a:rPr>
              <a:t>’ </a:t>
            </a:r>
            <a:r>
              <a:rPr lang="el-GR" b="1" dirty="0" err="1" smtClean="0">
                <a:solidFill>
                  <a:schemeClr val="tx1"/>
                </a:solidFill>
              </a:rPr>
              <a:t>εὖ</a:t>
            </a:r>
            <a:r>
              <a:rPr lang="el-GR" b="1" dirty="0" smtClean="0">
                <a:solidFill>
                  <a:schemeClr val="tx1"/>
                </a:solidFill>
              </a:rPr>
              <a:t> </a:t>
            </a:r>
            <a:r>
              <a:rPr lang="el-GR" b="1" dirty="0" err="1" smtClean="0">
                <a:solidFill>
                  <a:schemeClr val="tx1"/>
                </a:solidFill>
              </a:rPr>
              <a:t>γε</a:t>
            </a:r>
            <a:r>
              <a:rPr lang="el-GR" b="1" dirty="0" smtClean="0">
                <a:solidFill>
                  <a:schemeClr val="tx1"/>
                </a:solidFill>
              </a:rPr>
              <a:t> </a:t>
            </a:r>
            <a:r>
              <a:rPr lang="el-GR" b="1" dirty="0" err="1" smtClean="0">
                <a:solidFill>
                  <a:schemeClr val="tx1"/>
                </a:solidFill>
              </a:rPr>
              <a:t>μέντοι</a:t>
            </a:r>
            <a:r>
              <a:rPr lang="el-GR" b="1" dirty="0" smtClean="0">
                <a:solidFill>
                  <a:schemeClr val="tx1"/>
                </a:solidFill>
              </a:rPr>
              <a:t> </a:t>
            </a:r>
            <a:r>
              <a:rPr lang="el-GR" b="1" dirty="0" err="1" smtClean="0">
                <a:solidFill>
                  <a:schemeClr val="tx1"/>
                </a:solidFill>
              </a:rPr>
              <a:t>ἐπίστασθε</a:t>
            </a:r>
            <a:r>
              <a:rPr lang="el-GR" b="1" dirty="0" smtClean="0">
                <a:solidFill>
                  <a:schemeClr val="tx1"/>
                </a:solidFill>
              </a:rPr>
              <a:t> </a:t>
            </a:r>
            <a:r>
              <a:rPr lang="el-GR" b="1" dirty="0" err="1" smtClean="0">
                <a:solidFill>
                  <a:schemeClr val="tx1"/>
                </a:solidFill>
              </a:rPr>
              <a:t>ὅτι</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τῶν</a:t>
            </a:r>
            <a:r>
              <a:rPr lang="el-GR" b="1" dirty="0" smtClean="0">
                <a:solidFill>
                  <a:schemeClr val="tx1"/>
                </a:solidFill>
              </a:rPr>
              <a:t> </a:t>
            </a:r>
            <a:r>
              <a:rPr lang="el-GR" b="1" dirty="0" err="1" smtClean="0">
                <a:solidFill>
                  <a:schemeClr val="tx1"/>
                </a:solidFill>
              </a:rPr>
              <a:t>νῦν</a:t>
            </a:r>
            <a:r>
              <a:rPr lang="el-GR" b="1" dirty="0" smtClean="0">
                <a:solidFill>
                  <a:schemeClr val="tx1"/>
                </a:solidFill>
              </a:rPr>
              <a:t> </a:t>
            </a:r>
            <a:r>
              <a:rPr lang="el-GR" b="1" dirty="0" err="1" smtClean="0">
                <a:solidFill>
                  <a:schemeClr val="tx1"/>
                </a:solidFill>
              </a:rPr>
              <a:t>ὑφ</a:t>
            </a:r>
            <a:r>
              <a:rPr lang="el-GR" b="1" dirty="0" smtClean="0">
                <a:solidFill>
                  <a:schemeClr val="tx1"/>
                </a:solidFill>
              </a:rPr>
              <a:t>’ </a:t>
            </a:r>
            <a:r>
              <a:rPr lang="el-GR" b="1" dirty="0" err="1" smtClean="0">
                <a:solidFill>
                  <a:schemeClr val="tx1"/>
                </a:solidFill>
              </a:rPr>
              <a:t>ἡμῶν</a:t>
            </a:r>
            <a:r>
              <a:rPr lang="el-GR" b="1" dirty="0" smtClean="0">
                <a:solidFill>
                  <a:schemeClr val="tx1"/>
                </a:solidFill>
              </a:rPr>
              <a:t> </a:t>
            </a:r>
            <a:r>
              <a:rPr lang="el-GR" b="1" dirty="0" err="1" smtClean="0">
                <a:solidFill>
                  <a:schemeClr val="tx1"/>
                </a:solidFill>
              </a:rPr>
              <a:t>ἀποθανόντων</a:t>
            </a:r>
            <a:r>
              <a:rPr lang="el-GR" b="1" dirty="0" smtClean="0">
                <a:solidFill>
                  <a:schemeClr val="tx1"/>
                </a:solidFill>
              </a:rPr>
              <a:t> </a:t>
            </a:r>
            <a:r>
              <a:rPr lang="el-GR" b="1" dirty="0" err="1" smtClean="0">
                <a:solidFill>
                  <a:schemeClr val="tx1"/>
                </a:solidFill>
              </a:rPr>
              <a:t>οὐ</a:t>
            </a:r>
            <a:r>
              <a:rPr lang="el-GR" b="1" dirty="0" smtClean="0">
                <a:solidFill>
                  <a:schemeClr val="tx1"/>
                </a:solidFill>
              </a:rPr>
              <a:t> μόνον </a:t>
            </a:r>
            <a:r>
              <a:rPr lang="el-GR" b="1" dirty="0" err="1" smtClean="0">
                <a:solidFill>
                  <a:schemeClr val="tx1"/>
                </a:solidFill>
              </a:rPr>
              <a:t>ὑμεῖς</a:t>
            </a:r>
            <a:r>
              <a:rPr lang="el-GR" b="1" dirty="0" smtClean="0">
                <a:solidFill>
                  <a:schemeClr val="tx1"/>
                </a:solidFill>
              </a:rPr>
              <a:t> </a:t>
            </a:r>
            <a:r>
              <a:rPr lang="el-GR" b="1" dirty="0" err="1" smtClean="0">
                <a:solidFill>
                  <a:schemeClr val="tx1"/>
                </a:solidFill>
              </a:rPr>
              <a:t>ἀλλὰ</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ἡμεῖς</a:t>
            </a:r>
            <a:r>
              <a:rPr lang="el-GR" b="1" dirty="0" smtClean="0">
                <a:solidFill>
                  <a:schemeClr val="tx1"/>
                </a:solidFill>
              </a:rPr>
              <a:t> </a:t>
            </a:r>
            <a:r>
              <a:rPr lang="el-GR" b="1" dirty="0" err="1" smtClean="0">
                <a:solidFill>
                  <a:schemeClr val="tx1"/>
                </a:solidFill>
              </a:rPr>
              <a:t>ἔστιν</a:t>
            </a:r>
            <a:r>
              <a:rPr lang="el-GR" b="1" dirty="0" smtClean="0">
                <a:solidFill>
                  <a:schemeClr val="tx1"/>
                </a:solidFill>
              </a:rPr>
              <a:t> </a:t>
            </a:r>
            <a:r>
              <a:rPr lang="el-GR" b="1" dirty="0" err="1" smtClean="0">
                <a:solidFill>
                  <a:schemeClr val="tx1"/>
                </a:solidFill>
              </a:rPr>
              <a:t>οὓς</a:t>
            </a:r>
            <a:r>
              <a:rPr lang="el-GR" b="1" dirty="0" smtClean="0">
                <a:solidFill>
                  <a:schemeClr val="tx1"/>
                </a:solidFill>
              </a:rPr>
              <a:t> </a:t>
            </a:r>
            <a:r>
              <a:rPr lang="el-GR" b="1" dirty="0" err="1" smtClean="0">
                <a:solidFill>
                  <a:schemeClr val="tx1"/>
                </a:solidFill>
              </a:rPr>
              <a:t>πολλὰ</a:t>
            </a:r>
            <a:r>
              <a:rPr lang="el-GR" b="1" dirty="0" smtClean="0">
                <a:solidFill>
                  <a:schemeClr val="tx1"/>
                </a:solidFill>
              </a:rPr>
              <a:t> </a:t>
            </a:r>
            <a:r>
              <a:rPr lang="el-GR" b="1" dirty="0" err="1" smtClean="0">
                <a:solidFill>
                  <a:schemeClr val="tx1"/>
                </a:solidFill>
              </a:rPr>
              <a:t>κατεδακρύσαμεν</a:t>
            </a:r>
            <a:r>
              <a:rPr lang="el-GR" b="1" dirty="0" smtClean="0">
                <a:solidFill>
                  <a:schemeClr val="tx1"/>
                </a:solidFill>
              </a:rPr>
              <a:t>.</a:t>
            </a:r>
            <a:br>
              <a:rPr lang="el-GR" b="1" dirty="0" smtClean="0">
                <a:solidFill>
                  <a:schemeClr val="tx1"/>
                </a:solidFill>
              </a:rPr>
            </a:br>
            <a:r>
              <a:rPr lang="el-GR" b="1" dirty="0" smtClean="0">
                <a:solidFill>
                  <a:schemeClr val="tx1"/>
                </a:solidFill>
              </a:rPr>
              <a:t>Ὁ </a:t>
            </a:r>
            <a:r>
              <a:rPr lang="el-GR" b="1" dirty="0" err="1" smtClean="0">
                <a:solidFill>
                  <a:schemeClr val="tx1"/>
                </a:solidFill>
              </a:rPr>
              <a:t>μὲν</a:t>
            </a:r>
            <a:r>
              <a:rPr lang="el-GR" b="1" dirty="0" smtClean="0">
                <a:solidFill>
                  <a:schemeClr val="tx1"/>
                </a:solidFill>
              </a:rPr>
              <a:t> </a:t>
            </a:r>
            <a:r>
              <a:rPr lang="el-GR" b="1" dirty="0" err="1" smtClean="0">
                <a:solidFill>
                  <a:schemeClr val="tx1"/>
                </a:solidFill>
              </a:rPr>
              <a:t>τοιαῦτα</a:t>
            </a:r>
            <a:r>
              <a:rPr lang="el-GR" b="1" dirty="0" smtClean="0">
                <a:solidFill>
                  <a:schemeClr val="tx1"/>
                </a:solidFill>
              </a:rPr>
              <a:t> </a:t>
            </a:r>
            <a:r>
              <a:rPr lang="el-GR" b="1" dirty="0" err="1" smtClean="0">
                <a:solidFill>
                  <a:schemeClr val="tx1"/>
                </a:solidFill>
              </a:rPr>
              <a:t>ἔλεγεν</a:t>
            </a:r>
            <a:r>
              <a:rPr lang="el-GR" b="1" dirty="0" smtClean="0">
                <a:solidFill>
                  <a:schemeClr val="tx1"/>
                </a:solidFill>
              </a:rPr>
              <a:t>· </a:t>
            </a:r>
            <a:r>
              <a:rPr lang="el-GR" b="1" dirty="0" err="1" smtClean="0">
                <a:solidFill>
                  <a:schemeClr val="tx1"/>
                </a:solidFill>
              </a:rPr>
              <a:t>οἱ</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a:t>
            </a:r>
            <a:r>
              <a:rPr lang="el-GR" b="1" dirty="0" err="1" smtClean="0">
                <a:solidFill>
                  <a:schemeClr val="tx1"/>
                </a:solidFill>
              </a:rPr>
              <a:t>λοιποὶ</a:t>
            </a:r>
            <a:r>
              <a:rPr lang="el-GR" b="1" dirty="0" smtClean="0">
                <a:solidFill>
                  <a:schemeClr val="tx1"/>
                </a:solidFill>
              </a:rPr>
              <a:t> </a:t>
            </a:r>
            <a:r>
              <a:rPr lang="el-GR" b="1" dirty="0" err="1" smtClean="0">
                <a:solidFill>
                  <a:schemeClr val="tx1"/>
                </a:solidFill>
              </a:rPr>
              <a:t>ἄρχοντες</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διὰ</a:t>
            </a:r>
            <a:r>
              <a:rPr lang="el-GR" b="1" dirty="0" smtClean="0">
                <a:solidFill>
                  <a:schemeClr val="tx1"/>
                </a:solidFill>
              </a:rPr>
              <a:t> </a:t>
            </a:r>
            <a:r>
              <a:rPr lang="el-GR" b="1" dirty="0" err="1" smtClean="0">
                <a:solidFill>
                  <a:schemeClr val="tx1"/>
                </a:solidFill>
              </a:rPr>
              <a:t>τὸ</a:t>
            </a:r>
            <a:r>
              <a:rPr lang="el-GR" b="1" dirty="0" smtClean="0">
                <a:solidFill>
                  <a:schemeClr val="tx1"/>
                </a:solidFill>
              </a:rPr>
              <a:t> </a:t>
            </a:r>
            <a:r>
              <a:rPr lang="el-GR" b="1" dirty="0" err="1" smtClean="0">
                <a:solidFill>
                  <a:schemeClr val="tx1"/>
                </a:solidFill>
              </a:rPr>
              <a:t>τοιαῦτα</a:t>
            </a:r>
            <a:r>
              <a:rPr lang="el-GR" b="1" dirty="0" smtClean="0">
                <a:solidFill>
                  <a:schemeClr val="tx1"/>
                </a:solidFill>
              </a:rPr>
              <a:t> </a:t>
            </a:r>
            <a:r>
              <a:rPr lang="el-GR" b="1" dirty="0" err="1" smtClean="0">
                <a:solidFill>
                  <a:schemeClr val="tx1"/>
                </a:solidFill>
              </a:rPr>
              <a:t>προσακούειν</a:t>
            </a:r>
            <a:r>
              <a:rPr lang="el-GR" b="1" dirty="0" smtClean="0">
                <a:solidFill>
                  <a:schemeClr val="tx1"/>
                </a:solidFill>
              </a:rPr>
              <a:t> </a:t>
            </a:r>
            <a:r>
              <a:rPr lang="el-GR" b="1" dirty="0" err="1" smtClean="0">
                <a:solidFill>
                  <a:schemeClr val="tx1"/>
                </a:solidFill>
              </a:rPr>
              <a:t>τοὺς</a:t>
            </a:r>
            <a:r>
              <a:rPr lang="el-GR" b="1" dirty="0" smtClean="0">
                <a:solidFill>
                  <a:schemeClr val="tx1"/>
                </a:solidFill>
              </a:rPr>
              <a:t> </a:t>
            </a:r>
            <a:r>
              <a:rPr lang="el-GR" b="1" dirty="0" err="1" smtClean="0">
                <a:solidFill>
                  <a:schemeClr val="tx1"/>
                </a:solidFill>
              </a:rPr>
              <a:t>μεθ</a:t>
            </a:r>
            <a:r>
              <a:rPr lang="el-GR" b="1" dirty="0" smtClean="0">
                <a:solidFill>
                  <a:schemeClr val="tx1"/>
                </a:solidFill>
              </a:rPr>
              <a:t>’ </a:t>
            </a:r>
            <a:r>
              <a:rPr lang="el-GR" b="1" dirty="0" err="1" smtClean="0">
                <a:solidFill>
                  <a:schemeClr val="tx1"/>
                </a:solidFill>
              </a:rPr>
              <a:t>αὑτῶν</a:t>
            </a:r>
            <a:r>
              <a:rPr lang="el-GR" b="1" dirty="0" smtClean="0">
                <a:solidFill>
                  <a:schemeClr val="tx1"/>
                </a:solidFill>
              </a:rPr>
              <a:t> </a:t>
            </a:r>
            <a:r>
              <a:rPr lang="el-GR" b="1" dirty="0" err="1" smtClean="0">
                <a:solidFill>
                  <a:schemeClr val="tx1"/>
                </a:solidFill>
              </a:rPr>
              <a:t>ἀπήγαγον</a:t>
            </a:r>
            <a:r>
              <a:rPr lang="el-GR" b="1" dirty="0" smtClean="0">
                <a:solidFill>
                  <a:schemeClr val="tx1"/>
                </a:solidFill>
              </a:rPr>
              <a:t> </a:t>
            </a:r>
            <a:r>
              <a:rPr lang="el-GR" b="1" dirty="0" err="1" smtClean="0">
                <a:solidFill>
                  <a:schemeClr val="tx1"/>
                </a:solidFill>
              </a:rPr>
              <a:t>εἰς</a:t>
            </a:r>
            <a:r>
              <a:rPr lang="el-GR" b="1" dirty="0" smtClean="0">
                <a:solidFill>
                  <a:schemeClr val="tx1"/>
                </a:solidFill>
              </a:rPr>
              <a:t> </a:t>
            </a:r>
            <a:r>
              <a:rPr lang="el-GR" b="1" dirty="0" err="1" smtClean="0">
                <a:solidFill>
                  <a:schemeClr val="tx1"/>
                </a:solidFill>
              </a:rPr>
              <a:t>τὸ</a:t>
            </a:r>
            <a:r>
              <a:rPr lang="el-GR" b="1" dirty="0" smtClean="0">
                <a:solidFill>
                  <a:schemeClr val="tx1"/>
                </a:solidFill>
              </a:rPr>
              <a:t> </a:t>
            </a:r>
            <a:r>
              <a:rPr lang="el-GR" b="1" dirty="0" err="1" smtClean="0">
                <a:solidFill>
                  <a:schemeClr val="tx1"/>
                </a:solidFill>
              </a:rPr>
              <a:t>ἄστυ</a:t>
            </a:r>
            <a:r>
              <a:rPr lang="el-GR" b="1" dirty="0" smtClean="0">
                <a:solidFill>
                  <a:schemeClr val="tx1"/>
                </a:solidFill>
              </a:rPr>
              <a:t>.</a:t>
            </a:r>
          </a:p>
          <a:p>
            <a:pPr algn="just"/>
            <a:r>
              <a:rPr lang="el-GR" b="1" i="1" dirty="0" smtClean="0"/>
              <a:t> </a:t>
            </a:r>
            <a:endParaRPr lang="el-GR" b="1" i="1" dirty="0" smtClean="0"/>
          </a:p>
          <a:p>
            <a:pPr algn="just"/>
            <a:r>
              <a:rPr lang="el-GR" b="1" i="1" dirty="0" err="1" smtClean="0">
                <a:solidFill>
                  <a:schemeClr val="tx1"/>
                </a:solidFill>
              </a:rPr>
              <a:t>ἔστιν</a:t>
            </a:r>
            <a:r>
              <a:rPr lang="el-GR" b="1" i="1" dirty="0" smtClean="0">
                <a:solidFill>
                  <a:schemeClr val="tx1"/>
                </a:solidFill>
              </a:rPr>
              <a:t> </a:t>
            </a:r>
            <a:r>
              <a:rPr lang="el-GR" b="1" i="1" dirty="0" err="1" smtClean="0">
                <a:solidFill>
                  <a:schemeClr val="tx1"/>
                </a:solidFill>
              </a:rPr>
              <a:t>οὕς</a:t>
            </a:r>
            <a:r>
              <a:rPr lang="el-GR" b="1" i="1" dirty="0" smtClean="0">
                <a:solidFill>
                  <a:schemeClr val="tx1"/>
                </a:solidFill>
              </a:rPr>
              <a:t>= </a:t>
            </a:r>
            <a:r>
              <a:rPr lang="el-GR" dirty="0" smtClean="0">
                <a:solidFill>
                  <a:schemeClr val="tx1"/>
                </a:solidFill>
              </a:rPr>
              <a:t>μερικούς</a:t>
            </a:r>
            <a:endParaRPr lang="el-GR" b="1" i="1" dirty="0" smtClean="0">
              <a:solidFill>
                <a:schemeClr val="tx1"/>
              </a:solidFill>
            </a:endParaRPr>
          </a:p>
          <a:p>
            <a:pPr lvl="0" algn="just"/>
            <a:endParaRPr lang="el-GR"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1142983"/>
          </a:xfrm>
          <a:solidFill>
            <a:schemeClr val="tx2">
              <a:lumMod val="60000"/>
              <a:lumOff val="40000"/>
            </a:schemeClr>
          </a:solidFill>
          <a:ln>
            <a:noFill/>
          </a:ln>
        </p:spPr>
        <p:txBody>
          <a:bodyPr>
            <a:noAutofit/>
          </a:bodyPr>
          <a:lstStyle/>
          <a:p>
            <a:r>
              <a:rPr lang="el-GR" sz="2400" b="1" dirty="0" smtClean="0">
                <a:solidFill>
                  <a:srgbClr val="C00000"/>
                </a:solidFill>
              </a:rPr>
              <a:t>Ξενοφώντα </a:t>
            </a:r>
            <a:r>
              <a:rPr lang="el-GR" sz="2400" b="1" dirty="0">
                <a:solidFill>
                  <a:srgbClr val="C00000"/>
                </a:solidFill>
              </a:rPr>
              <a:t>Ελληνικά, Βιβλίο 2, κεφ. 4, παρ. </a:t>
            </a:r>
            <a:r>
              <a:rPr lang="el-GR" sz="2400" b="1" dirty="0" smtClean="0">
                <a:solidFill>
                  <a:srgbClr val="C00000"/>
                </a:solidFill>
              </a:rPr>
              <a:t>18-23                                                                        Η </a:t>
            </a:r>
            <a:r>
              <a:rPr lang="el-GR" sz="2400" b="1" dirty="0">
                <a:solidFill>
                  <a:srgbClr val="C00000"/>
                </a:solidFill>
              </a:rPr>
              <a:t>νίκη της κοινωνίας </a:t>
            </a:r>
            <a:r>
              <a:rPr lang="el-GR" sz="2400" b="1" dirty="0" smtClean="0">
                <a:solidFill>
                  <a:srgbClr val="C00000"/>
                </a:solidFill>
              </a:rPr>
              <a:t>των πολιτών Νίκη </a:t>
            </a:r>
            <a:r>
              <a:rPr lang="el-GR" sz="2400" b="1" dirty="0">
                <a:solidFill>
                  <a:srgbClr val="C00000"/>
                </a:solidFill>
              </a:rPr>
              <a:t>των δημοκρατικών </a:t>
            </a:r>
            <a:r>
              <a:rPr lang="el-GR" sz="2400" b="1" dirty="0" smtClean="0">
                <a:solidFill>
                  <a:srgbClr val="C00000"/>
                </a:solidFill>
              </a:rPr>
              <a:t>                                                              - </a:t>
            </a:r>
            <a:r>
              <a:rPr lang="el-GR" sz="2400" b="1" dirty="0">
                <a:solidFill>
                  <a:srgbClr val="C00000"/>
                </a:solidFill>
              </a:rPr>
              <a:t>Καθαίρεση των τριάκοντα</a:t>
            </a:r>
            <a:endParaRPr lang="el-GR" sz="2400" dirty="0">
              <a:solidFill>
                <a:srgbClr val="C00000"/>
              </a:solidFill>
            </a:endParaRPr>
          </a:p>
        </p:txBody>
      </p:sp>
      <p:sp>
        <p:nvSpPr>
          <p:cNvPr id="3" name="2 - Υπότιτλος"/>
          <p:cNvSpPr>
            <a:spLocks noGrp="1"/>
          </p:cNvSpPr>
          <p:nvPr>
            <p:ph type="subTitle" idx="1"/>
          </p:nvPr>
        </p:nvSpPr>
        <p:spPr>
          <a:xfrm>
            <a:off x="0" y="1142984"/>
            <a:ext cx="9144000" cy="5715016"/>
          </a:xfrm>
          <a:solidFill>
            <a:schemeClr val="tx2">
              <a:lumMod val="20000"/>
              <a:lumOff val="80000"/>
            </a:schemeClr>
          </a:solidFill>
        </p:spPr>
        <p:txBody>
          <a:bodyPr>
            <a:normAutofit/>
          </a:bodyPr>
          <a:lstStyle/>
          <a:p>
            <a:pPr lvl="0"/>
            <a:r>
              <a:rPr lang="en-US" b="1" dirty="0">
                <a:solidFill>
                  <a:schemeClr val="tx1"/>
                </a:solidFill>
              </a:rPr>
              <a:t> </a:t>
            </a:r>
            <a:r>
              <a:rPr lang="el-GR" b="1" dirty="0" smtClean="0">
                <a:solidFill>
                  <a:schemeClr val="tx1"/>
                </a:solidFill>
              </a:rPr>
              <a:t>  </a:t>
            </a:r>
            <a:r>
              <a:rPr lang="el-GR" b="1" dirty="0" smtClean="0">
                <a:solidFill>
                  <a:srgbClr val="C00000"/>
                </a:solidFill>
              </a:rPr>
              <a:t>Γνώσεις για τον κόσμο, αξίες και στάσεις</a:t>
            </a:r>
          </a:p>
          <a:p>
            <a:pPr lvl="0" algn="l">
              <a:buFont typeface="Wingdings" pitchFamily="2" charset="2"/>
              <a:buChar char="ü"/>
            </a:pPr>
            <a:r>
              <a:rPr lang="el-GR" b="1" dirty="0" smtClean="0">
                <a:solidFill>
                  <a:srgbClr val="002060"/>
                </a:solidFill>
              </a:rPr>
              <a:t>Η αυτοθυσία για την επίτευξη ενός υψηλού συλλογικού στόχου.</a:t>
            </a:r>
          </a:p>
          <a:p>
            <a:pPr lvl="0" algn="l">
              <a:buFont typeface="Wingdings" pitchFamily="2" charset="2"/>
              <a:buChar char="ü"/>
            </a:pPr>
            <a:r>
              <a:rPr lang="el-GR" b="1" dirty="0" smtClean="0">
                <a:solidFill>
                  <a:srgbClr val="002060"/>
                </a:solidFill>
              </a:rPr>
              <a:t>Συνεκτικοί κοινωνικοί δεσμοί </a:t>
            </a:r>
          </a:p>
          <a:p>
            <a:pPr lvl="0" algn="l">
              <a:buFont typeface="Wingdings" pitchFamily="2" charset="2"/>
              <a:buChar char="ü"/>
            </a:pPr>
            <a:r>
              <a:rPr lang="el-GR" b="1" dirty="0" smtClean="0">
                <a:solidFill>
                  <a:srgbClr val="002060"/>
                </a:solidFill>
              </a:rPr>
              <a:t>Διάσπαση μιας κοινωνικής ομάδας</a:t>
            </a:r>
          </a:p>
          <a:p>
            <a:pPr lvl="0" algn="l">
              <a:buFont typeface="Wingdings" pitchFamily="2" charset="2"/>
              <a:buChar char="ü"/>
            </a:pPr>
            <a:r>
              <a:rPr lang="el-GR" b="1" dirty="0" smtClean="0">
                <a:solidFill>
                  <a:srgbClr val="002060"/>
                </a:solidFill>
              </a:rPr>
              <a:t>Ειρήνη και πόλεμος</a:t>
            </a:r>
          </a:p>
          <a:p>
            <a:pPr lvl="0" algn="just"/>
            <a:r>
              <a:rPr lang="el-GR" sz="3000" b="1" dirty="0" smtClean="0">
                <a:solidFill>
                  <a:srgbClr val="002060"/>
                </a:solidFill>
              </a:rPr>
              <a:t>Μετά </a:t>
            </a:r>
            <a:r>
              <a:rPr lang="el-GR" sz="3000" b="1" dirty="0">
                <a:solidFill>
                  <a:srgbClr val="002060"/>
                </a:solidFill>
              </a:rPr>
              <a:t>την παρωδία δίκης που οδήγησε στη θανάτωση </a:t>
            </a:r>
            <a:r>
              <a:rPr lang="el-GR" sz="3000" b="1" dirty="0" smtClean="0">
                <a:solidFill>
                  <a:srgbClr val="002060"/>
                </a:solidFill>
              </a:rPr>
              <a:t>του Θηραμένη</a:t>
            </a:r>
            <a:r>
              <a:rPr lang="el-GR" sz="3000" b="1" dirty="0">
                <a:solidFill>
                  <a:srgbClr val="002060"/>
                </a:solidFill>
              </a:rPr>
              <a:t>, μετριοπαθούς ολιγαρχικού που </a:t>
            </a:r>
            <a:r>
              <a:rPr lang="el-GR" sz="3000" b="1" dirty="0" err="1" smtClean="0">
                <a:solidFill>
                  <a:srgbClr val="002060"/>
                </a:solidFill>
              </a:rPr>
              <a:t>αντι</a:t>
            </a:r>
            <a:r>
              <a:rPr lang="el-GR" sz="3000" b="1" dirty="0" smtClean="0">
                <a:solidFill>
                  <a:srgbClr val="002060"/>
                </a:solidFill>
              </a:rPr>
              <a:t>-δρούσε </a:t>
            </a:r>
            <a:r>
              <a:rPr lang="el-GR" sz="3000" b="1" dirty="0">
                <a:solidFill>
                  <a:srgbClr val="002060"/>
                </a:solidFill>
              </a:rPr>
              <a:t>στις ακρότητες των υπόλοιπων τυράννων η διακυβέρνηση των Τριάκοντα έγινε ακόμη σκληρότερη</a:t>
            </a:r>
            <a:r>
              <a:rPr lang="el-GR" sz="3000" dirty="0">
                <a:solidFill>
                  <a:srgbClr val="002060"/>
                </a:solidFill>
              </a:rPr>
              <a:t>. </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6065520"/>
        </p:xfrm>
        <a:graphic>
          <a:graphicData uri="http://schemas.openxmlformats.org/drawingml/2006/table">
            <a:tbl>
              <a:tblPr firstRow="1" bandRow="1">
                <a:tableStyleId>{5C22544A-7EE6-4342-B048-85BDC9FD1C3A}</a:tableStyleId>
              </a:tblPr>
              <a:tblGrid>
                <a:gridCol w="4572000"/>
                <a:gridCol w="4572000"/>
              </a:tblGrid>
              <a:tr h="5929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dirty="0" smtClean="0">
                          <a:solidFill>
                            <a:schemeClr val="bg1"/>
                          </a:solidFill>
                        </a:rPr>
                        <a:t>[22</a:t>
                      </a:r>
                      <a:r>
                        <a:rPr lang="el-GR" sz="2800" b="1" dirty="0" smtClean="0">
                          <a:solidFill>
                            <a:schemeClr val="bg1"/>
                          </a:solidFill>
                        </a:rPr>
                        <a:t>] </a:t>
                      </a:r>
                      <a:r>
                        <a:rPr lang="el-GR" sz="2800" b="1" dirty="0" err="1" smtClean="0">
                          <a:solidFill>
                            <a:schemeClr val="bg1"/>
                          </a:solidFill>
                        </a:rPr>
                        <a:t>Ἀλλ</a:t>
                      </a:r>
                      <a:r>
                        <a:rPr lang="el-GR" sz="2800" b="1" dirty="0" smtClean="0">
                          <a:solidFill>
                            <a:schemeClr val="bg1"/>
                          </a:solidFill>
                        </a:rPr>
                        <a:t>’ </a:t>
                      </a:r>
                      <a:r>
                        <a:rPr lang="el-GR" sz="2800" b="1" dirty="0" err="1" smtClean="0">
                          <a:solidFill>
                            <a:schemeClr val="bg1"/>
                          </a:solidFill>
                        </a:rPr>
                        <a:t>εὖ</a:t>
                      </a:r>
                      <a:r>
                        <a:rPr lang="el-GR" sz="2800" b="1" dirty="0" smtClean="0">
                          <a:solidFill>
                            <a:schemeClr val="bg1"/>
                          </a:solidFill>
                        </a:rPr>
                        <a:t> </a:t>
                      </a:r>
                      <a:r>
                        <a:rPr lang="el-GR" sz="2800" b="1" dirty="0" err="1" smtClean="0">
                          <a:solidFill>
                            <a:schemeClr val="bg1"/>
                          </a:solidFill>
                        </a:rPr>
                        <a:t>γε</a:t>
                      </a:r>
                      <a:r>
                        <a:rPr lang="el-GR" sz="2800" b="1" dirty="0" smtClean="0">
                          <a:solidFill>
                            <a:schemeClr val="bg1"/>
                          </a:solidFill>
                        </a:rPr>
                        <a:t> </a:t>
                      </a:r>
                      <a:r>
                        <a:rPr lang="el-GR" sz="2800" b="1" dirty="0" err="1" smtClean="0">
                          <a:solidFill>
                            <a:schemeClr val="bg1"/>
                          </a:solidFill>
                        </a:rPr>
                        <a:t>μέντοι</a:t>
                      </a:r>
                      <a:r>
                        <a:rPr lang="el-GR" sz="2800" b="1" dirty="0" smtClean="0">
                          <a:solidFill>
                            <a:schemeClr val="bg1"/>
                          </a:solidFill>
                        </a:rPr>
                        <a:t> </a:t>
                      </a:r>
                      <a:r>
                        <a:rPr lang="el-GR" sz="2800" b="1" dirty="0" err="1" smtClean="0">
                          <a:solidFill>
                            <a:srgbClr val="C00000"/>
                          </a:solidFill>
                        </a:rPr>
                        <a:t>ἐπίστασθε</a:t>
                      </a:r>
                      <a:r>
                        <a:rPr lang="el-GR" sz="2800" b="1" dirty="0" smtClean="0">
                          <a:solidFill>
                            <a:schemeClr val="bg1"/>
                          </a:solidFill>
                        </a:rPr>
                        <a:t> </a:t>
                      </a:r>
                      <a:r>
                        <a:rPr lang="el-GR" sz="2800" b="1" dirty="0" err="1" smtClean="0">
                          <a:solidFill>
                            <a:schemeClr val="bg1"/>
                          </a:solidFill>
                        </a:rPr>
                        <a:t>ὅτι</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τῶν</a:t>
                      </a:r>
                      <a:r>
                        <a:rPr lang="el-GR" sz="2800" b="1" dirty="0" smtClean="0">
                          <a:solidFill>
                            <a:schemeClr val="bg1"/>
                          </a:solidFill>
                        </a:rPr>
                        <a:t> </a:t>
                      </a:r>
                      <a:r>
                        <a:rPr lang="el-GR" sz="2800" b="1" dirty="0" err="1" smtClean="0">
                          <a:solidFill>
                            <a:schemeClr val="bg1"/>
                          </a:solidFill>
                        </a:rPr>
                        <a:t>νῦν</a:t>
                      </a:r>
                      <a:r>
                        <a:rPr lang="el-GR" sz="2800" b="1" dirty="0" smtClean="0">
                          <a:solidFill>
                            <a:schemeClr val="bg1"/>
                          </a:solidFill>
                        </a:rPr>
                        <a:t> </a:t>
                      </a:r>
                      <a:r>
                        <a:rPr lang="el-GR" sz="2800" b="1" dirty="0" err="1" smtClean="0">
                          <a:solidFill>
                            <a:schemeClr val="bg1"/>
                          </a:solidFill>
                        </a:rPr>
                        <a:t>ὑφ</a:t>
                      </a:r>
                      <a:r>
                        <a:rPr lang="el-GR" sz="2800" b="1" dirty="0" smtClean="0">
                          <a:solidFill>
                            <a:schemeClr val="bg1"/>
                          </a:solidFill>
                        </a:rPr>
                        <a:t>’ </a:t>
                      </a:r>
                      <a:r>
                        <a:rPr lang="el-GR" sz="2800" b="1" dirty="0" err="1" smtClean="0">
                          <a:solidFill>
                            <a:schemeClr val="bg1"/>
                          </a:solidFill>
                        </a:rPr>
                        <a:t>ἡμῶν</a:t>
                      </a:r>
                      <a:r>
                        <a:rPr lang="el-GR" sz="2800" b="1" dirty="0" smtClean="0">
                          <a:solidFill>
                            <a:schemeClr val="bg1"/>
                          </a:solidFill>
                        </a:rPr>
                        <a:t> </a:t>
                      </a:r>
                      <a:r>
                        <a:rPr lang="el-GR" sz="2800" b="1" dirty="0" err="1" smtClean="0">
                          <a:solidFill>
                            <a:schemeClr val="bg1"/>
                          </a:solidFill>
                        </a:rPr>
                        <a:t>ἀποθανόντων</a:t>
                      </a:r>
                      <a:r>
                        <a:rPr lang="el-GR" sz="2800" b="1" dirty="0" smtClean="0">
                          <a:solidFill>
                            <a:schemeClr val="bg1"/>
                          </a:solidFill>
                        </a:rPr>
                        <a:t> </a:t>
                      </a:r>
                      <a:r>
                        <a:rPr lang="el-GR" sz="2800" b="1" dirty="0" err="1" smtClean="0">
                          <a:solidFill>
                            <a:schemeClr val="bg1"/>
                          </a:solidFill>
                        </a:rPr>
                        <a:t>οὐ</a:t>
                      </a:r>
                      <a:r>
                        <a:rPr lang="el-GR" sz="2800" b="1" dirty="0" smtClean="0">
                          <a:solidFill>
                            <a:schemeClr val="bg1"/>
                          </a:solidFill>
                        </a:rPr>
                        <a:t> μόνον </a:t>
                      </a:r>
                      <a:r>
                        <a:rPr lang="el-GR" sz="2800" b="1" dirty="0" err="1" smtClean="0">
                          <a:solidFill>
                            <a:schemeClr val="bg1"/>
                          </a:solidFill>
                        </a:rPr>
                        <a:t>ὑμεῖς</a:t>
                      </a:r>
                      <a:r>
                        <a:rPr lang="el-GR" sz="2800" b="1" dirty="0" smtClean="0">
                          <a:solidFill>
                            <a:schemeClr val="bg1"/>
                          </a:solidFill>
                        </a:rPr>
                        <a:t> </a:t>
                      </a:r>
                      <a:r>
                        <a:rPr lang="el-GR" sz="2800" b="1" dirty="0" err="1" smtClean="0">
                          <a:solidFill>
                            <a:schemeClr val="bg1"/>
                          </a:solidFill>
                        </a:rPr>
                        <a:t>ἀλλὰ</a:t>
                      </a:r>
                      <a:r>
                        <a:rPr lang="el-GR" sz="2800" b="1" dirty="0" smtClean="0">
                          <a:solidFill>
                            <a:schemeClr val="bg1"/>
                          </a:solidFill>
                        </a:rPr>
                        <a:t> </a:t>
                      </a:r>
                      <a:endParaRPr lang="el-GR" sz="28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ἡμεῖς</a:t>
                      </a:r>
                      <a:r>
                        <a:rPr lang="el-GR" sz="2800" b="1" dirty="0" smtClean="0">
                          <a:solidFill>
                            <a:schemeClr val="bg1"/>
                          </a:solidFill>
                        </a:rPr>
                        <a:t> </a:t>
                      </a:r>
                      <a:r>
                        <a:rPr lang="el-GR" sz="2800" b="1" dirty="0" smtClean="0">
                          <a:solidFill>
                            <a:schemeClr val="bg1"/>
                          </a:solidFill>
                        </a:rPr>
                        <a:t> </a:t>
                      </a:r>
                      <a:r>
                        <a:rPr lang="el-GR" sz="2800" b="1" dirty="0" err="1" smtClean="0">
                          <a:solidFill>
                            <a:schemeClr val="bg1"/>
                          </a:solidFill>
                        </a:rPr>
                        <a:t>ἔστιν</a:t>
                      </a:r>
                      <a:r>
                        <a:rPr lang="el-GR" sz="2800" b="1" dirty="0" smtClean="0">
                          <a:solidFill>
                            <a:schemeClr val="bg1"/>
                          </a:solidFill>
                        </a:rPr>
                        <a:t> </a:t>
                      </a:r>
                      <a:r>
                        <a:rPr lang="el-GR" sz="2800" b="1" dirty="0" err="1" smtClean="0">
                          <a:solidFill>
                            <a:schemeClr val="bg1"/>
                          </a:solidFill>
                        </a:rPr>
                        <a:t>οὓς</a:t>
                      </a:r>
                      <a:r>
                        <a:rPr lang="el-GR" sz="2800" b="1" dirty="0" smtClean="0">
                          <a:solidFill>
                            <a:schemeClr val="bg1"/>
                          </a:solidFill>
                        </a:rPr>
                        <a:t> </a:t>
                      </a:r>
                      <a:r>
                        <a:rPr lang="el-GR" sz="2800" b="1" dirty="0" err="1" smtClean="0">
                          <a:solidFill>
                            <a:schemeClr val="bg1"/>
                          </a:solidFill>
                        </a:rPr>
                        <a:t>πολλὰ</a:t>
                      </a:r>
                      <a:r>
                        <a:rPr lang="el-GR" sz="2800" b="1" dirty="0" smtClean="0">
                          <a:solidFill>
                            <a:schemeClr val="bg1"/>
                          </a:solidFill>
                        </a:rPr>
                        <a:t> </a:t>
                      </a:r>
                      <a:r>
                        <a:rPr lang="el-GR" sz="2800" b="1" dirty="0" err="1" smtClean="0">
                          <a:solidFill>
                            <a:srgbClr val="C00000"/>
                          </a:solidFill>
                        </a:rPr>
                        <a:t>κατεδακρύσαμεν</a:t>
                      </a:r>
                      <a:r>
                        <a:rPr lang="el-GR" sz="2800" b="1" dirty="0" smtClean="0">
                          <a:solidFill>
                            <a:schemeClr val="bg1"/>
                          </a:solidFill>
                        </a:rPr>
                        <a:t>.</a:t>
                      </a:r>
                      <a:br>
                        <a:rPr lang="el-GR" sz="2800" b="1" dirty="0" smtClean="0">
                          <a:solidFill>
                            <a:schemeClr val="bg1"/>
                          </a:solidFill>
                        </a:rPr>
                      </a:br>
                      <a:r>
                        <a:rPr lang="el-GR" sz="2800" b="1" dirty="0" smtClean="0">
                          <a:solidFill>
                            <a:schemeClr val="bg1"/>
                          </a:solidFill>
                        </a:rPr>
                        <a:t>Ὁ </a:t>
                      </a:r>
                      <a:r>
                        <a:rPr lang="el-GR" sz="2800" b="1" dirty="0" err="1" smtClean="0">
                          <a:solidFill>
                            <a:schemeClr val="bg1"/>
                          </a:solidFill>
                        </a:rPr>
                        <a:t>μὲν</a:t>
                      </a:r>
                      <a:r>
                        <a:rPr lang="el-GR" sz="2800" b="1" dirty="0" smtClean="0">
                          <a:solidFill>
                            <a:schemeClr val="bg1"/>
                          </a:solidFill>
                        </a:rPr>
                        <a:t> </a:t>
                      </a:r>
                      <a:r>
                        <a:rPr lang="el-GR" sz="2800" b="1" dirty="0" err="1" smtClean="0">
                          <a:solidFill>
                            <a:schemeClr val="bg1"/>
                          </a:solidFill>
                        </a:rPr>
                        <a:t>τοιαῦτα</a:t>
                      </a:r>
                      <a:r>
                        <a:rPr lang="el-GR" sz="2800" b="1" dirty="0" smtClean="0">
                          <a:solidFill>
                            <a:schemeClr val="bg1"/>
                          </a:solidFill>
                        </a:rPr>
                        <a:t> </a:t>
                      </a:r>
                      <a:r>
                        <a:rPr lang="el-GR" sz="2800" b="1" dirty="0" err="1" smtClean="0">
                          <a:solidFill>
                            <a:srgbClr val="C00000"/>
                          </a:solidFill>
                        </a:rPr>
                        <a:t>ἔλεγεν</a:t>
                      </a:r>
                      <a:r>
                        <a:rPr lang="el-GR" sz="2800" b="1" dirty="0" smtClean="0">
                          <a:solidFill>
                            <a:schemeClr val="bg1"/>
                          </a:solidFill>
                        </a:rPr>
                        <a:t>· </a:t>
                      </a:r>
                      <a:endParaRPr lang="el-GR" sz="28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dirty="0" err="1" smtClean="0">
                          <a:solidFill>
                            <a:schemeClr val="bg1"/>
                          </a:solidFill>
                        </a:rPr>
                        <a:t>οἱ</a:t>
                      </a:r>
                      <a:r>
                        <a:rPr lang="el-GR" sz="2800" b="1" dirty="0" smtClean="0">
                          <a:solidFill>
                            <a:schemeClr val="bg1"/>
                          </a:solidFill>
                        </a:rPr>
                        <a:t> </a:t>
                      </a:r>
                      <a:r>
                        <a:rPr lang="el-GR" sz="2800" b="1" dirty="0" err="1" smtClean="0">
                          <a:solidFill>
                            <a:schemeClr val="bg1"/>
                          </a:solidFill>
                        </a:rPr>
                        <a:t>δὲ</a:t>
                      </a:r>
                      <a:r>
                        <a:rPr lang="el-GR" sz="2800" b="1" dirty="0" smtClean="0">
                          <a:solidFill>
                            <a:schemeClr val="bg1"/>
                          </a:solidFill>
                        </a:rPr>
                        <a:t> </a:t>
                      </a:r>
                      <a:r>
                        <a:rPr lang="el-GR" sz="2800" b="1" dirty="0" err="1" smtClean="0">
                          <a:solidFill>
                            <a:schemeClr val="bg1"/>
                          </a:solidFill>
                        </a:rPr>
                        <a:t>λοιποὶ</a:t>
                      </a:r>
                      <a:r>
                        <a:rPr lang="el-GR" sz="2800" b="1" dirty="0" smtClean="0">
                          <a:solidFill>
                            <a:schemeClr val="bg1"/>
                          </a:solidFill>
                        </a:rPr>
                        <a:t> </a:t>
                      </a:r>
                      <a:r>
                        <a:rPr lang="el-GR" sz="2800" b="1" dirty="0" err="1" smtClean="0">
                          <a:solidFill>
                            <a:schemeClr val="bg1"/>
                          </a:solidFill>
                        </a:rPr>
                        <a:t>ἄρχοντες</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διὰ</a:t>
                      </a:r>
                      <a:r>
                        <a:rPr lang="el-GR" sz="2800" b="1" dirty="0" smtClean="0">
                          <a:solidFill>
                            <a:schemeClr val="bg1"/>
                          </a:solidFill>
                        </a:rPr>
                        <a:t> </a:t>
                      </a:r>
                      <a:r>
                        <a:rPr lang="el-GR" sz="2800" b="1" dirty="0" err="1" smtClean="0">
                          <a:solidFill>
                            <a:schemeClr val="bg1"/>
                          </a:solidFill>
                        </a:rPr>
                        <a:t>τὸ</a:t>
                      </a:r>
                      <a:r>
                        <a:rPr lang="el-GR" sz="2800" b="1" dirty="0" smtClean="0">
                          <a:solidFill>
                            <a:schemeClr val="bg1"/>
                          </a:solidFill>
                        </a:rPr>
                        <a:t>  </a:t>
                      </a:r>
                      <a:r>
                        <a:rPr lang="el-GR" sz="2800" b="1" dirty="0" err="1" smtClean="0">
                          <a:solidFill>
                            <a:schemeClr val="bg1"/>
                          </a:solidFill>
                        </a:rPr>
                        <a:t>τοιαῦτα</a:t>
                      </a:r>
                      <a:r>
                        <a:rPr lang="el-GR" sz="2800" b="1" dirty="0" smtClean="0">
                          <a:solidFill>
                            <a:schemeClr val="bg1"/>
                          </a:solidFill>
                        </a:rPr>
                        <a:t> </a:t>
                      </a:r>
                      <a:r>
                        <a:rPr lang="el-GR" sz="2800" b="1" dirty="0" err="1" smtClean="0">
                          <a:solidFill>
                            <a:schemeClr val="bg1"/>
                          </a:solidFill>
                        </a:rPr>
                        <a:t>προσακούειν</a:t>
                      </a:r>
                      <a:r>
                        <a:rPr lang="el-GR" sz="2800" b="1" dirty="0" smtClean="0">
                          <a:solidFill>
                            <a:schemeClr val="bg1"/>
                          </a:solidFill>
                        </a:rPr>
                        <a:t> </a:t>
                      </a:r>
                      <a:endParaRPr lang="el-GR" sz="28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b="1" dirty="0" err="1" smtClean="0">
                          <a:solidFill>
                            <a:schemeClr val="bg1"/>
                          </a:solidFill>
                        </a:rPr>
                        <a:t>τοὺς</a:t>
                      </a:r>
                      <a:r>
                        <a:rPr lang="el-GR" sz="2800" b="1" dirty="0" smtClean="0">
                          <a:solidFill>
                            <a:schemeClr val="bg1"/>
                          </a:solidFill>
                        </a:rPr>
                        <a:t> </a:t>
                      </a:r>
                      <a:r>
                        <a:rPr lang="el-GR" sz="2800" b="1" dirty="0" err="1" smtClean="0">
                          <a:solidFill>
                            <a:schemeClr val="bg1"/>
                          </a:solidFill>
                        </a:rPr>
                        <a:t>μεθ</a:t>
                      </a:r>
                      <a:r>
                        <a:rPr lang="el-GR" sz="2800" b="1" dirty="0" smtClean="0">
                          <a:solidFill>
                            <a:schemeClr val="bg1"/>
                          </a:solidFill>
                        </a:rPr>
                        <a:t>’ </a:t>
                      </a:r>
                      <a:r>
                        <a:rPr lang="el-GR" sz="2800" b="1" dirty="0" err="1" smtClean="0">
                          <a:solidFill>
                            <a:schemeClr val="bg1"/>
                          </a:solidFill>
                        </a:rPr>
                        <a:t>αὑτῶν</a:t>
                      </a:r>
                      <a:r>
                        <a:rPr lang="el-GR" sz="2800" b="1" dirty="0" smtClean="0">
                          <a:solidFill>
                            <a:schemeClr val="bg1"/>
                          </a:solidFill>
                        </a:rPr>
                        <a:t> </a:t>
                      </a:r>
                      <a:r>
                        <a:rPr lang="el-GR" sz="2800" b="1" dirty="0" err="1" smtClean="0">
                          <a:solidFill>
                            <a:srgbClr val="C00000"/>
                          </a:solidFill>
                        </a:rPr>
                        <a:t>ἀπήγαγον</a:t>
                      </a:r>
                      <a:r>
                        <a:rPr lang="el-GR" sz="2800" b="1" dirty="0" smtClean="0">
                          <a:solidFill>
                            <a:schemeClr val="bg1"/>
                          </a:solidFill>
                        </a:rPr>
                        <a:t> </a:t>
                      </a:r>
                      <a:r>
                        <a:rPr lang="el-GR" sz="2800" b="1" dirty="0" err="1" smtClean="0">
                          <a:solidFill>
                            <a:schemeClr val="bg1"/>
                          </a:solidFill>
                        </a:rPr>
                        <a:t>εἰς</a:t>
                      </a:r>
                      <a:r>
                        <a:rPr lang="el-GR" sz="2800" b="1" dirty="0" smtClean="0">
                          <a:solidFill>
                            <a:schemeClr val="bg1"/>
                          </a:solidFill>
                        </a:rPr>
                        <a:t> </a:t>
                      </a:r>
                      <a:r>
                        <a:rPr lang="el-GR" sz="2800" b="1" dirty="0" err="1" smtClean="0">
                          <a:solidFill>
                            <a:schemeClr val="bg1"/>
                          </a:solidFill>
                        </a:rPr>
                        <a:t>τὸ</a:t>
                      </a:r>
                      <a:r>
                        <a:rPr lang="el-GR" sz="2800" b="1" dirty="0" smtClean="0">
                          <a:solidFill>
                            <a:schemeClr val="bg1"/>
                          </a:solidFill>
                        </a:rPr>
                        <a:t> </a:t>
                      </a:r>
                      <a:r>
                        <a:rPr lang="el-GR" sz="2800" b="1" dirty="0" err="1" smtClean="0">
                          <a:solidFill>
                            <a:schemeClr val="bg1"/>
                          </a:solidFill>
                        </a:rPr>
                        <a:t>ἄστυ</a:t>
                      </a:r>
                      <a:r>
                        <a:rPr lang="el-GR" sz="2800" b="1" dirty="0" smtClean="0">
                          <a:solidFill>
                            <a:schemeClr val="bg1"/>
                          </a:solidFill>
                        </a:rPr>
                        <a:t>.</a:t>
                      </a:r>
                    </a:p>
                    <a:p>
                      <a:r>
                        <a:rPr lang="el-GR" sz="2800" dirty="0" smtClean="0">
                          <a:solidFill>
                            <a:schemeClr val="bg1"/>
                          </a:solidFill>
                        </a:rPr>
                        <a:t> </a:t>
                      </a:r>
                      <a:endParaRPr lang="el-GR" sz="2800" dirty="0">
                        <a:solidFill>
                          <a:schemeClr val="bg1"/>
                        </a:solidFill>
                      </a:endParaRPr>
                    </a:p>
                  </a:txBody>
                  <a:tcPr/>
                </a:tc>
                <a:tc>
                  <a:txBody>
                    <a:bodyPr/>
                    <a:lstStyle/>
                    <a:p>
                      <a:r>
                        <a:rPr lang="el-GR" sz="1800" b="0" i="0" kern="1200" dirty="0" smtClean="0">
                          <a:solidFill>
                            <a:schemeClr val="lt1"/>
                          </a:solidFill>
                          <a:latin typeface="+mn-lt"/>
                          <a:ea typeface="+mn-ea"/>
                          <a:cs typeface="+mn-cs"/>
                        </a:rPr>
                        <a:t> </a:t>
                      </a:r>
                      <a:r>
                        <a:rPr lang="el-GR" sz="2800" b="1" kern="1200" dirty="0" smtClean="0">
                          <a:solidFill>
                            <a:schemeClr val="lt1"/>
                          </a:solidFill>
                          <a:latin typeface="+mn-lt"/>
                          <a:ea typeface="+mn-ea"/>
                          <a:cs typeface="+mn-cs"/>
                        </a:rPr>
                        <a:t>Και μάθετε καλά,                                                    ότι ανάμεσα σ' αυτούς που τώρα σκοτώσαμε </a:t>
                      </a:r>
                    </a:p>
                    <a:p>
                      <a:r>
                        <a:rPr lang="el-GR" sz="2800" b="1" kern="1200" dirty="0" smtClean="0">
                          <a:solidFill>
                            <a:schemeClr val="lt1"/>
                          </a:solidFill>
                          <a:latin typeface="+mn-lt"/>
                          <a:ea typeface="+mn-ea"/>
                          <a:cs typeface="+mn-cs"/>
                        </a:rPr>
                        <a:t>όχι μόνο εσείς, </a:t>
                      </a:r>
                    </a:p>
                    <a:p>
                      <a:r>
                        <a:rPr lang="el-GR" sz="2800" b="1" kern="1200" dirty="0" smtClean="0">
                          <a:solidFill>
                            <a:schemeClr val="lt1"/>
                          </a:solidFill>
                          <a:latin typeface="+mn-lt"/>
                          <a:ea typeface="+mn-ea"/>
                          <a:cs typeface="+mn-cs"/>
                        </a:rPr>
                        <a:t>αλλά και εμείς   μερικούς τους θρηνήσαμε πικρά.                                          </a:t>
                      </a:r>
                    </a:p>
                    <a:p>
                      <a:r>
                        <a:rPr lang="el-GR" sz="2800" b="1" kern="1200" dirty="0" smtClean="0">
                          <a:solidFill>
                            <a:schemeClr val="lt1"/>
                          </a:solidFill>
                          <a:latin typeface="+mn-lt"/>
                          <a:ea typeface="+mn-ea"/>
                          <a:cs typeface="+mn-cs"/>
                        </a:rPr>
                        <a:t>Αυτός τέτοια έλεγε·                                                  οι υπόλοιποι αρχηγοί καθώς ακούγονταν     και για το ότι οι δικοί τους άκουγαν επίσης αυτά τους οδήγησαν ξανά στην πόλη.</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800" dirty="0" smtClean="0"/>
                        <a:t> </a:t>
                      </a:r>
                      <a:endParaRPr lang="el-GR" sz="2800"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85000" lnSpcReduction="20000"/>
          </a:bodyPr>
          <a:lstStyle/>
          <a:p>
            <a:pPr algn="just"/>
            <a:r>
              <a:rPr lang="el-GR" b="1" dirty="0" smtClean="0">
                <a:solidFill>
                  <a:schemeClr val="tx1"/>
                </a:solidFill>
              </a:rPr>
              <a:t>[23] </a:t>
            </a:r>
            <a:r>
              <a:rPr lang="el-GR" b="1" dirty="0" err="1" smtClean="0">
                <a:solidFill>
                  <a:schemeClr val="tx1"/>
                </a:solidFill>
              </a:rPr>
              <a:t>Τῇ</a:t>
            </a:r>
            <a:r>
              <a:rPr lang="el-GR" b="1" dirty="0" smtClean="0">
                <a:solidFill>
                  <a:schemeClr val="tx1"/>
                </a:solidFill>
              </a:rPr>
              <a:t> δ’ </a:t>
            </a:r>
            <a:r>
              <a:rPr lang="el-GR" b="1" dirty="0" err="1" smtClean="0">
                <a:solidFill>
                  <a:schemeClr val="tx1"/>
                </a:solidFill>
              </a:rPr>
              <a:t>ὑστεραίᾳ</a:t>
            </a:r>
            <a:r>
              <a:rPr lang="el-GR" b="1" dirty="0" smtClean="0">
                <a:solidFill>
                  <a:schemeClr val="tx1"/>
                </a:solidFill>
              </a:rPr>
              <a:t> </a:t>
            </a:r>
            <a:r>
              <a:rPr lang="el-GR" b="1" dirty="0" err="1" smtClean="0">
                <a:solidFill>
                  <a:schemeClr val="tx1"/>
                </a:solidFill>
              </a:rPr>
              <a:t>οἱ</a:t>
            </a:r>
            <a:r>
              <a:rPr lang="el-GR" b="1" dirty="0" smtClean="0">
                <a:solidFill>
                  <a:schemeClr val="tx1"/>
                </a:solidFill>
              </a:rPr>
              <a:t> </a:t>
            </a:r>
            <a:r>
              <a:rPr lang="el-GR" b="1" dirty="0" err="1" smtClean="0">
                <a:solidFill>
                  <a:schemeClr val="tx1"/>
                </a:solidFill>
              </a:rPr>
              <a:t>μὲν</a:t>
            </a:r>
            <a:r>
              <a:rPr lang="el-GR" b="1" dirty="0" smtClean="0">
                <a:solidFill>
                  <a:schemeClr val="tx1"/>
                </a:solidFill>
              </a:rPr>
              <a:t> τριάκοντα πάνυ </a:t>
            </a:r>
            <a:r>
              <a:rPr lang="el-GR" b="1" dirty="0" err="1" smtClean="0">
                <a:solidFill>
                  <a:schemeClr val="tx1"/>
                </a:solidFill>
              </a:rPr>
              <a:t>δὴ</a:t>
            </a:r>
            <a:r>
              <a:rPr lang="el-GR" b="1" dirty="0" smtClean="0">
                <a:solidFill>
                  <a:schemeClr val="tx1"/>
                </a:solidFill>
              </a:rPr>
              <a:t> </a:t>
            </a:r>
            <a:r>
              <a:rPr lang="el-GR" b="1" dirty="0" err="1" smtClean="0">
                <a:solidFill>
                  <a:schemeClr val="tx1"/>
                </a:solidFill>
              </a:rPr>
              <a:t>ταπεινοὶ</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ἔρημοι</a:t>
            </a:r>
            <a:r>
              <a:rPr lang="el-GR" b="1" dirty="0" smtClean="0">
                <a:solidFill>
                  <a:schemeClr val="tx1"/>
                </a:solidFill>
              </a:rPr>
              <a:t> </a:t>
            </a:r>
            <a:r>
              <a:rPr lang="el-GR" b="1" dirty="0" err="1" smtClean="0">
                <a:solidFill>
                  <a:schemeClr val="tx1"/>
                </a:solidFill>
              </a:rPr>
              <a:t>συνεκάθηντο</a:t>
            </a:r>
            <a:r>
              <a:rPr lang="el-GR" b="1" dirty="0" smtClean="0">
                <a:solidFill>
                  <a:schemeClr val="tx1"/>
                </a:solidFill>
              </a:rPr>
              <a:t> </a:t>
            </a:r>
            <a:r>
              <a:rPr lang="el-GR" b="1" dirty="0" err="1" smtClean="0">
                <a:solidFill>
                  <a:schemeClr val="tx1"/>
                </a:solidFill>
              </a:rPr>
              <a:t>ἐν</a:t>
            </a:r>
            <a:r>
              <a:rPr lang="el-GR" b="1" dirty="0" smtClean="0">
                <a:solidFill>
                  <a:schemeClr val="tx1"/>
                </a:solidFill>
              </a:rPr>
              <a:t> </a:t>
            </a:r>
            <a:r>
              <a:rPr lang="el-GR" b="1" dirty="0" err="1" smtClean="0">
                <a:solidFill>
                  <a:schemeClr val="tx1"/>
                </a:solidFill>
              </a:rPr>
              <a:t>τῷ</a:t>
            </a:r>
            <a:r>
              <a:rPr lang="el-GR" b="1" dirty="0" smtClean="0">
                <a:solidFill>
                  <a:schemeClr val="tx1"/>
                </a:solidFill>
              </a:rPr>
              <a:t> </a:t>
            </a:r>
            <a:r>
              <a:rPr lang="el-GR" b="1" dirty="0" err="1" smtClean="0">
                <a:solidFill>
                  <a:schemeClr val="tx1"/>
                </a:solidFill>
              </a:rPr>
              <a:t>συνεδρίῳ</a:t>
            </a:r>
            <a:r>
              <a:rPr lang="el-GR" b="1" dirty="0" smtClean="0">
                <a:solidFill>
                  <a:schemeClr val="tx1"/>
                </a:solidFill>
              </a:rPr>
              <a:t>· </a:t>
            </a:r>
            <a:r>
              <a:rPr lang="el-GR" b="1" dirty="0" err="1" smtClean="0">
                <a:solidFill>
                  <a:schemeClr val="tx1"/>
                </a:solidFill>
              </a:rPr>
              <a:t>τῶν</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τρισχιλίων </a:t>
            </a:r>
            <a:r>
              <a:rPr lang="el-GR" b="1" dirty="0" err="1" smtClean="0">
                <a:solidFill>
                  <a:schemeClr val="tx1"/>
                </a:solidFill>
              </a:rPr>
              <a:t>ὅπου</a:t>
            </a:r>
            <a:r>
              <a:rPr lang="el-GR" b="1" dirty="0" smtClean="0">
                <a:solidFill>
                  <a:schemeClr val="tx1"/>
                </a:solidFill>
              </a:rPr>
              <a:t> </a:t>
            </a:r>
            <a:r>
              <a:rPr lang="el-GR" b="1" dirty="0" err="1" smtClean="0">
                <a:solidFill>
                  <a:schemeClr val="tx1"/>
                </a:solidFill>
              </a:rPr>
              <a:t>ἕκαστοι</a:t>
            </a:r>
            <a:r>
              <a:rPr lang="el-GR" b="1" dirty="0" smtClean="0">
                <a:solidFill>
                  <a:schemeClr val="tx1"/>
                </a:solidFill>
              </a:rPr>
              <a:t> τεταγμένοι </a:t>
            </a:r>
            <a:r>
              <a:rPr lang="el-GR" b="1" dirty="0" err="1" smtClean="0">
                <a:solidFill>
                  <a:schemeClr val="tx1"/>
                </a:solidFill>
              </a:rPr>
              <a:t>ἦσαν</a:t>
            </a:r>
            <a:r>
              <a:rPr lang="el-GR" b="1" dirty="0" smtClean="0">
                <a:solidFill>
                  <a:schemeClr val="tx1"/>
                </a:solidFill>
              </a:rPr>
              <a:t>, </a:t>
            </a:r>
            <a:r>
              <a:rPr lang="el-GR" b="1" dirty="0" err="1" smtClean="0">
                <a:solidFill>
                  <a:schemeClr val="tx1"/>
                </a:solidFill>
              </a:rPr>
              <a:t>πανταχοῦ</a:t>
            </a:r>
            <a:r>
              <a:rPr lang="el-GR" b="1" dirty="0" smtClean="0">
                <a:solidFill>
                  <a:schemeClr val="tx1"/>
                </a:solidFill>
              </a:rPr>
              <a:t> </a:t>
            </a:r>
            <a:r>
              <a:rPr lang="el-GR" b="1" dirty="0" err="1" smtClean="0">
                <a:solidFill>
                  <a:schemeClr val="tx1"/>
                </a:solidFill>
              </a:rPr>
              <a:t>διεφέροντο</a:t>
            </a:r>
            <a:r>
              <a:rPr lang="el-GR" b="1" dirty="0" smtClean="0">
                <a:solidFill>
                  <a:schemeClr val="tx1"/>
                </a:solidFill>
              </a:rPr>
              <a:t> </a:t>
            </a:r>
            <a:r>
              <a:rPr lang="el-GR" b="1" dirty="0" err="1" smtClean="0">
                <a:solidFill>
                  <a:schemeClr val="tx1"/>
                </a:solidFill>
              </a:rPr>
              <a:t>πρὸς</a:t>
            </a:r>
            <a:r>
              <a:rPr lang="el-GR" b="1" dirty="0" smtClean="0">
                <a:solidFill>
                  <a:schemeClr val="tx1"/>
                </a:solidFill>
              </a:rPr>
              <a:t> </a:t>
            </a:r>
            <a:r>
              <a:rPr lang="el-GR" b="1" dirty="0" err="1" smtClean="0">
                <a:solidFill>
                  <a:schemeClr val="tx1"/>
                </a:solidFill>
              </a:rPr>
              <a:t>ἀλλήλους</a:t>
            </a:r>
            <a:r>
              <a:rPr lang="el-GR" b="1" dirty="0" smtClean="0">
                <a:solidFill>
                  <a:schemeClr val="tx1"/>
                </a:solidFill>
              </a:rPr>
              <a:t>. </a:t>
            </a:r>
            <a:r>
              <a:rPr lang="el-GR" b="1" dirty="0" err="1" smtClean="0">
                <a:solidFill>
                  <a:schemeClr val="tx1"/>
                </a:solidFill>
              </a:rPr>
              <a:t>ὅσοι</a:t>
            </a:r>
            <a:r>
              <a:rPr lang="el-GR" b="1" dirty="0" smtClean="0">
                <a:solidFill>
                  <a:schemeClr val="tx1"/>
                </a:solidFill>
              </a:rPr>
              <a:t> </a:t>
            </a:r>
            <a:r>
              <a:rPr lang="el-GR" b="1" dirty="0" err="1" smtClean="0">
                <a:solidFill>
                  <a:schemeClr val="tx1"/>
                </a:solidFill>
              </a:rPr>
              <a:t>μὲν</a:t>
            </a:r>
            <a:r>
              <a:rPr lang="el-GR" b="1" dirty="0" smtClean="0">
                <a:solidFill>
                  <a:schemeClr val="tx1"/>
                </a:solidFill>
              </a:rPr>
              <a:t> </a:t>
            </a:r>
            <a:r>
              <a:rPr lang="el-GR" b="1" dirty="0" err="1" smtClean="0">
                <a:solidFill>
                  <a:schemeClr val="tx1"/>
                </a:solidFill>
              </a:rPr>
              <a:t>γὰρ</a:t>
            </a:r>
            <a:r>
              <a:rPr lang="el-GR" b="1" dirty="0" smtClean="0">
                <a:solidFill>
                  <a:schemeClr val="tx1"/>
                </a:solidFill>
              </a:rPr>
              <a:t> </a:t>
            </a:r>
            <a:r>
              <a:rPr lang="el-GR" b="1" dirty="0" err="1" smtClean="0">
                <a:solidFill>
                  <a:schemeClr val="tx1"/>
                </a:solidFill>
              </a:rPr>
              <a:t>ἐπεποιήκεσάν</a:t>
            </a:r>
            <a:r>
              <a:rPr lang="el-GR" b="1" dirty="0" smtClean="0">
                <a:solidFill>
                  <a:schemeClr val="tx1"/>
                </a:solidFill>
              </a:rPr>
              <a:t> τι </a:t>
            </a:r>
            <a:r>
              <a:rPr lang="el-GR" b="1" dirty="0" err="1" smtClean="0">
                <a:solidFill>
                  <a:schemeClr val="tx1"/>
                </a:solidFill>
              </a:rPr>
              <a:t>βιαιότερον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ἐφοβοῦντο</a:t>
            </a:r>
            <a:r>
              <a:rPr lang="el-GR" b="1" dirty="0" smtClean="0">
                <a:solidFill>
                  <a:schemeClr val="tx1"/>
                </a:solidFill>
              </a:rPr>
              <a:t>, </a:t>
            </a:r>
            <a:r>
              <a:rPr lang="el-GR" b="1" dirty="0" err="1" smtClean="0">
                <a:solidFill>
                  <a:schemeClr val="tx1"/>
                </a:solidFill>
              </a:rPr>
              <a:t>ἐντόνως</a:t>
            </a:r>
            <a:r>
              <a:rPr lang="el-GR" b="1" dirty="0" smtClean="0">
                <a:solidFill>
                  <a:schemeClr val="tx1"/>
                </a:solidFill>
              </a:rPr>
              <a:t> </a:t>
            </a:r>
            <a:r>
              <a:rPr lang="el-GR" b="1" dirty="0" err="1" smtClean="0">
                <a:solidFill>
                  <a:schemeClr val="tx1"/>
                </a:solidFill>
              </a:rPr>
              <a:t>ἔλεγον</a:t>
            </a:r>
            <a:r>
              <a:rPr lang="el-GR" b="1" dirty="0" smtClean="0">
                <a:solidFill>
                  <a:schemeClr val="tx1"/>
                </a:solidFill>
              </a:rPr>
              <a:t> </a:t>
            </a:r>
            <a:r>
              <a:rPr lang="el-GR" b="1" dirty="0" err="1" smtClean="0">
                <a:solidFill>
                  <a:schemeClr val="tx1"/>
                </a:solidFill>
              </a:rPr>
              <a:t>ὡς</a:t>
            </a:r>
            <a:r>
              <a:rPr lang="el-GR" b="1" dirty="0" smtClean="0">
                <a:solidFill>
                  <a:schemeClr val="tx1"/>
                </a:solidFill>
              </a:rPr>
              <a:t> </a:t>
            </a:r>
            <a:r>
              <a:rPr lang="el-GR" b="1" dirty="0" err="1" smtClean="0">
                <a:solidFill>
                  <a:schemeClr val="tx1"/>
                </a:solidFill>
              </a:rPr>
              <a:t>οὐ</a:t>
            </a:r>
            <a:r>
              <a:rPr lang="el-GR" b="1" dirty="0" smtClean="0">
                <a:solidFill>
                  <a:schemeClr val="tx1"/>
                </a:solidFill>
              </a:rPr>
              <a:t> </a:t>
            </a:r>
            <a:r>
              <a:rPr lang="el-GR" b="1" dirty="0" err="1" smtClean="0">
                <a:solidFill>
                  <a:schemeClr val="tx1"/>
                </a:solidFill>
              </a:rPr>
              <a:t>χρείη</a:t>
            </a:r>
            <a:r>
              <a:rPr lang="el-GR" b="1" dirty="0" smtClean="0">
                <a:solidFill>
                  <a:schemeClr val="tx1"/>
                </a:solidFill>
              </a:rPr>
              <a:t> </a:t>
            </a:r>
            <a:r>
              <a:rPr lang="el-GR" b="1" dirty="0" err="1" smtClean="0">
                <a:solidFill>
                  <a:schemeClr val="tx1"/>
                </a:solidFill>
              </a:rPr>
              <a:t>καθυφίεσθαι</a:t>
            </a:r>
            <a:r>
              <a:rPr lang="el-GR" b="1" dirty="0" smtClean="0">
                <a:solidFill>
                  <a:schemeClr val="tx1"/>
                </a:solidFill>
              </a:rPr>
              <a:t> </a:t>
            </a:r>
            <a:r>
              <a:rPr lang="el-GR" b="1" dirty="0" err="1" smtClean="0">
                <a:solidFill>
                  <a:schemeClr val="tx1"/>
                </a:solidFill>
              </a:rPr>
              <a:t>τοῖς</a:t>
            </a:r>
            <a:r>
              <a:rPr lang="el-GR" b="1" dirty="0" smtClean="0">
                <a:solidFill>
                  <a:schemeClr val="tx1"/>
                </a:solidFill>
              </a:rPr>
              <a:t> </a:t>
            </a:r>
            <a:r>
              <a:rPr lang="el-GR" b="1" dirty="0" err="1" smtClean="0">
                <a:solidFill>
                  <a:schemeClr val="tx1"/>
                </a:solidFill>
              </a:rPr>
              <a:t>ἐν</a:t>
            </a:r>
            <a:r>
              <a:rPr lang="el-GR" b="1" dirty="0" smtClean="0">
                <a:solidFill>
                  <a:schemeClr val="tx1"/>
                </a:solidFill>
              </a:rPr>
              <a:t> </a:t>
            </a:r>
            <a:r>
              <a:rPr lang="el-GR" b="1" dirty="0" err="1" smtClean="0">
                <a:solidFill>
                  <a:schemeClr val="tx1"/>
                </a:solidFill>
              </a:rPr>
              <a:t>Πειραιεῖ</a:t>
            </a:r>
            <a:r>
              <a:rPr lang="el-GR" b="1" dirty="0" smtClean="0">
                <a:solidFill>
                  <a:schemeClr val="tx1"/>
                </a:solidFill>
              </a:rPr>
              <a:t>·</a:t>
            </a:r>
          </a:p>
          <a:p>
            <a:pPr algn="l"/>
            <a:endParaRPr lang="el-GR" b="1" i="1" dirty="0" smtClean="0">
              <a:solidFill>
                <a:schemeClr val="tx1"/>
              </a:solidFill>
            </a:endParaRPr>
          </a:p>
          <a:p>
            <a:pPr algn="l"/>
            <a:r>
              <a:rPr lang="el-GR" b="1" i="1" dirty="0" err="1" smtClean="0">
                <a:solidFill>
                  <a:schemeClr val="tx1"/>
                </a:solidFill>
              </a:rPr>
              <a:t>τὸ</a:t>
            </a:r>
            <a:r>
              <a:rPr lang="el-GR" b="1" i="1" dirty="0" smtClean="0">
                <a:solidFill>
                  <a:schemeClr val="tx1"/>
                </a:solidFill>
              </a:rPr>
              <a:t> </a:t>
            </a:r>
            <a:r>
              <a:rPr lang="el-GR" b="1" i="1" dirty="0" err="1" smtClean="0">
                <a:solidFill>
                  <a:schemeClr val="tx1"/>
                </a:solidFill>
              </a:rPr>
              <a:t>συνέδριον=</a:t>
            </a:r>
            <a:r>
              <a:rPr lang="el-GR" dirty="0" err="1" smtClean="0">
                <a:solidFill>
                  <a:schemeClr val="tx1"/>
                </a:solidFill>
              </a:rPr>
              <a:t>η</a:t>
            </a:r>
            <a:r>
              <a:rPr lang="el-GR" dirty="0" smtClean="0">
                <a:solidFill>
                  <a:schemeClr val="tx1"/>
                </a:solidFill>
              </a:rPr>
              <a:t> </a:t>
            </a:r>
            <a:r>
              <a:rPr lang="el-GR" dirty="0" smtClean="0">
                <a:solidFill>
                  <a:schemeClr val="tx1"/>
                </a:solidFill>
              </a:rPr>
              <a:t>αίθουσα των </a:t>
            </a:r>
            <a:r>
              <a:rPr lang="el-GR" dirty="0" smtClean="0">
                <a:solidFill>
                  <a:schemeClr val="tx1"/>
                </a:solidFill>
              </a:rPr>
              <a:t>συνεδριάσεων</a:t>
            </a:r>
          </a:p>
          <a:p>
            <a:pPr algn="l"/>
            <a:r>
              <a:rPr lang="el-GR" b="1" i="1" dirty="0" err="1" smtClean="0">
                <a:solidFill>
                  <a:schemeClr val="tx1"/>
                </a:solidFill>
              </a:rPr>
              <a:t>διαφέρομαι</a:t>
            </a:r>
            <a:r>
              <a:rPr lang="el-GR" b="1" i="1" dirty="0" smtClean="0">
                <a:solidFill>
                  <a:schemeClr val="tx1"/>
                </a:solidFill>
              </a:rPr>
              <a:t> </a:t>
            </a:r>
            <a:r>
              <a:rPr lang="el-GR" b="1" i="1" dirty="0" err="1" smtClean="0">
                <a:solidFill>
                  <a:schemeClr val="tx1"/>
                </a:solidFill>
              </a:rPr>
              <a:t>πρός</a:t>
            </a:r>
            <a:r>
              <a:rPr lang="el-GR" b="1" i="1" dirty="0" smtClean="0">
                <a:solidFill>
                  <a:schemeClr val="tx1"/>
                </a:solidFill>
              </a:rPr>
              <a:t> </a:t>
            </a:r>
            <a:r>
              <a:rPr lang="el-GR" b="1" i="1" dirty="0" err="1" smtClean="0">
                <a:solidFill>
                  <a:schemeClr val="tx1"/>
                </a:solidFill>
              </a:rPr>
              <a:t>τινα=δ</a:t>
            </a:r>
            <a:r>
              <a:rPr lang="el-GR" dirty="0" err="1" smtClean="0">
                <a:solidFill>
                  <a:schemeClr val="tx1"/>
                </a:solidFill>
              </a:rPr>
              <a:t>ιαφωνώ</a:t>
            </a:r>
            <a:r>
              <a:rPr lang="el-GR" dirty="0" smtClean="0">
                <a:solidFill>
                  <a:schemeClr val="tx1"/>
                </a:solidFill>
              </a:rPr>
              <a:t> </a:t>
            </a:r>
            <a:r>
              <a:rPr lang="el-GR" dirty="0" smtClean="0">
                <a:solidFill>
                  <a:schemeClr val="tx1"/>
                </a:solidFill>
              </a:rPr>
              <a:t>με κάποιον «</a:t>
            </a:r>
            <a:r>
              <a:rPr lang="el-GR" dirty="0" err="1" smtClean="0">
                <a:solidFill>
                  <a:schemeClr val="tx1"/>
                </a:solidFill>
              </a:rPr>
              <a:t>πανταχοῦ</a:t>
            </a:r>
            <a:r>
              <a:rPr lang="el-GR" dirty="0" smtClean="0">
                <a:solidFill>
                  <a:schemeClr val="tx1"/>
                </a:solidFill>
              </a:rPr>
              <a:t> </a:t>
            </a:r>
            <a:r>
              <a:rPr lang="el-GR" dirty="0" err="1" smtClean="0">
                <a:solidFill>
                  <a:schemeClr val="tx1"/>
                </a:solidFill>
              </a:rPr>
              <a:t>διεφέ</a:t>
            </a:r>
            <a:r>
              <a:rPr lang="el-GR" dirty="0" smtClean="0">
                <a:solidFill>
                  <a:schemeClr val="tx1"/>
                </a:solidFill>
              </a:rPr>
              <a:t>-</a:t>
            </a:r>
            <a:r>
              <a:rPr lang="el-GR" dirty="0" err="1" smtClean="0">
                <a:solidFill>
                  <a:schemeClr val="tx1"/>
                </a:solidFill>
              </a:rPr>
              <a:t>ροντο</a:t>
            </a:r>
            <a:r>
              <a:rPr lang="el-GR" dirty="0" smtClean="0">
                <a:solidFill>
                  <a:schemeClr val="tx1"/>
                </a:solidFill>
              </a:rPr>
              <a:t> </a:t>
            </a:r>
            <a:r>
              <a:rPr lang="el-GR" dirty="0" err="1" smtClean="0">
                <a:solidFill>
                  <a:schemeClr val="tx1"/>
                </a:solidFill>
              </a:rPr>
              <a:t>πρὸς</a:t>
            </a:r>
            <a:r>
              <a:rPr lang="el-GR" dirty="0" smtClean="0">
                <a:solidFill>
                  <a:schemeClr val="tx1"/>
                </a:solidFill>
              </a:rPr>
              <a:t> </a:t>
            </a:r>
            <a:r>
              <a:rPr lang="el-GR" dirty="0" err="1" smtClean="0">
                <a:solidFill>
                  <a:schemeClr val="tx1"/>
                </a:solidFill>
              </a:rPr>
              <a:t>ἀλλήλους</a:t>
            </a:r>
            <a:r>
              <a:rPr lang="el-GR" dirty="0" smtClean="0">
                <a:solidFill>
                  <a:schemeClr val="tx1"/>
                </a:solidFill>
              </a:rPr>
              <a:t>» = σε όλα τα μέρη της πόλης </a:t>
            </a:r>
            <a:r>
              <a:rPr lang="el-GR" dirty="0" err="1" smtClean="0">
                <a:solidFill>
                  <a:schemeClr val="tx1"/>
                </a:solidFill>
              </a:rPr>
              <a:t>διαφωνού</a:t>
            </a:r>
            <a:r>
              <a:rPr lang="el-GR" dirty="0" smtClean="0">
                <a:solidFill>
                  <a:schemeClr val="tx1"/>
                </a:solidFill>
              </a:rPr>
              <a:t>-σαν </a:t>
            </a:r>
            <a:r>
              <a:rPr lang="el-GR" dirty="0" smtClean="0">
                <a:solidFill>
                  <a:schemeClr val="tx1"/>
                </a:solidFill>
              </a:rPr>
              <a:t>μεταξύ </a:t>
            </a:r>
            <a:r>
              <a:rPr lang="el-GR" dirty="0" smtClean="0">
                <a:solidFill>
                  <a:schemeClr val="tx1"/>
                </a:solidFill>
              </a:rPr>
              <a:t>τους</a:t>
            </a:r>
          </a:p>
          <a:p>
            <a:pPr algn="l"/>
            <a:r>
              <a:rPr lang="el-GR" b="1" i="1" dirty="0" err="1" smtClean="0">
                <a:solidFill>
                  <a:schemeClr val="tx1"/>
                </a:solidFill>
              </a:rPr>
              <a:t>ποιῶ</a:t>
            </a:r>
            <a:r>
              <a:rPr lang="el-GR" b="1" i="1" dirty="0" smtClean="0">
                <a:solidFill>
                  <a:schemeClr val="tx1"/>
                </a:solidFill>
              </a:rPr>
              <a:t> </a:t>
            </a:r>
            <a:r>
              <a:rPr lang="el-GR" b="1" i="1" dirty="0" smtClean="0">
                <a:solidFill>
                  <a:schemeClr val="tx1"/>
                </a:solidFill>
              </a:rPr>
              <a:t>τι </a:t>
            </a:r>
            <a:r>
              <a:rPr lang="el-GR" b="1" i="1" dirty="0" err="1" smtClean="0">
                <a:solidFill>
                  <a:schemeClr val="tx1"/>
                </a:solidFill>
              </a:rPr>
              <a:t>βιαιότερον=</a:t>
            </a:r>
            <a:r>
              <a:rPr lang="el-GR" dirty="0" err="1" smtClean="0">
                <a:solidFill>
                  <a:schemeClr val="tx1"/>
                </a:solidFill>
              </a:rPr>
              <a:t>διαπράττω</a:t>
            </a:r>
            <a:r>
              <a:rPr lang="el-GR" dirty="0" smtClean="0">
                <a:solidFill>
                  <a:schemeClr val="tx1"/>
                </a:solidFill>
              </a:rPr>
              <a:t> </a:t>
            </a:r>
            <a:r>
              <a:rPr lang="el-GR" dirty="0" smtClean="0">
                <a:solidFill>
                  <a:schemeClr val="tx1"/>
                </a:solidFill>
              </a:rPr>
              <a:t>σοβαρό </a:t>
            </a:r>
            <a:r>
              <a:rPr lang="el-GR" dirty="0" smtClean="0">
                <a:solidFill>
                  <a:schemeClr val="tx1"/>
                </a:solidFill>
              </a:rPr>
              <a:t>αδίκημα</a:t>
            </a:r>
          </a:p>
          <a:p>
            <a:pPr algn="l"/>
            <a:r>
              <a:rPr lang="el-GR" b="1" i="1" dirty="0" smtClean="0">
                <a:solidFill>
                  <a:schemeClr val="tx1"/>
                </a:solidFill>
              </a:rPr>
              <a:t>εντόνως </a:t>
            </a:r>
            <a:r>
              <a:rPr lang="el-GR" b="1" i="1" dirty="0" err="1" smtClean="0">
                <a:solidFill>
                  <a:schemeClr val="tx1"/>
                </a:solidFill>
              </a:rPr>
              <a:t>λέγω=</a:t>
            </a:r>
            <a:r>
              <a:rPr lang="el-GR" dirty="0" err="1" smtClean="0">
                <a:solidFill>
                  <a:schemeClr val="tx1"/>
                </a:solidFill>
              </a:rPr>
              <a:t>υποστηρίζω</a:t>
            </a:r>
            <a:r>
              <a:rPr lang="el-GR" dirty="0" smtClean="0">
                <a:solidFill>
                  <a:schemeClr val="tx1"/>
                </a:solidFill>
              </a:rPr>
              <a:t> </a:t>
            </a:r>
            <a:r>
              <a:rPr lang="el-GR" dirty="0" smtClean="0">
                <a:solidFill>
                  <a:schemeClr val="tx1"/>
                </a:solidFill>
              </a:rPr>
              <a:t>έντονα, με έμφαση (τείνω &gt;</a:t>
            </a:r>
            <a:r>
              <a:rPr lang="el-GR" dirty="0" err="1" smtClean="0">
                <a:solidFill>
                  <a:schemeClr val="tx1"/>
                </a:solidFill>
              </a:rPr>
              <a:t>τένων</a:t>
            </a:r>
            <a:r>
              <a:rPr lang="el-GR" dirty="0" smtClean="0">
                <a:solidFill>
                  <a:schemeClr val="tx1"/>
                </a:solidFill>
              </a:rPr>
              <a:t>, σχοινοτενής, τόνος, τονίζω, </a:t>
            </a:r>
            <a:r>
              <a:rPr lang="el-GR" dirty="0" err="1" smtClean="0">
                <a:solidFill>
                  <a:schemeClr val="tx1"/>
                </a:solidFill>
              </a:rPr>
              <a:t>τάσις</a:t>
            </a:r>
            <a:r>
              <a:rPr lang="el-GR" dirty="0" smtClean="0">
                <a:solidFill>
                  <a:schemeClr val="tx1"/>
                </a:solidFill>
              </a:rPr>
              <a:t>)</a:t>
            </a:r>
          </a:p>
          <a:p>
            <a:pPr algn="l"/>
            <a:r>
              <a:rPr lang="el-GR" b="1" i="1" dirty="0" err="1" smtClean="0">
                <a:solidFill>
                  <a:schemeClr val="tx1"/>
                </a:solidFill>
              </a:rPr>
              <a:t>καθυφίεμαί</a:t>
            </a:r>
            <a:r>
              <a:rPr lang="el-GR" b="1" i="1" dirty="0" smtClean="0">
                <a:solidFill>
                  <a:schemeClr val="tx1"/>
                </a:solidFill>
              </a:rPr>
              <a:t> </a:t>
            </a:r>
            <a:r>
              <a:rPr lang="el-GR" b="1" i="1" dirty="0" err="1" smtClean="0">
                <a:solidFill>
                  <a:schemeClr val="tx1"/>
                </a:solidFill>
              </a:rPr>
              <a:t>τινι=</a:t>
            </a:r>
            <a:r>
              <a:rPr lang="el-GR" dirty="0" err="1" smtClean="0">
                <a:solidFill>
                  <a:schemeClr val="tx1"/>
                </a:solidFill>
              </a:rPr>
              <a:t>υποχωρώ</a:t>
            </a:r>
            <a:r>
              <a:rPr lang="el-GR" dirty="0" smtClean="0">
                <a:solidFill>
                  <a:schemeClr val="tx1"/>
                </a:solidFill>
              </a:rPr>
              <a:t> </a:t>
            </a:r>
            <a:r>
              <a:rPr lang="el-GR" dirty="0" smtClean="0">
                <a:solidFill>
                  <a:schemeClr val="tx1"/>
                </a:solidFill>
              </a:rPr>
              <a:t>σε κάποιον </a:t>
            </a:r>
            <a:endParaRPr lang="el-GR" b="1" i="1" dirty="0" smtClean="0">
              <a:solidFill>
                <a:schemeClr val="tx1"/>
              </a:solidFill>
            </a:endParaRPr>
          </a:p>
          <a:p>
            <a:pPr algn="just"/>
            <a:endParaRPr lang="el-GR" b="1" i="1" dirty="0" smtClean="0"/>
          </a:p>
          <a:p>
            <a:pPr algn="just"/>
            <a:endParaRPr lang="el-GR" b="1" i="1" dirty="0" smtClean="0"/>
          </a:p>
          <a:p>
            <a:pPr lvl="0" algn="just"/>
            <a:endParaRPr lang="el-GR" b="1"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6065520"/>
        </p:xfrm>
        <a:graphic>
          <a:graphicData uri="http://schemas.openxmlformats.org/drawingml/2006/table">
            <a:tbl>
              <a:tblPr firstRow="1" bandRow="1">
                <a:tableStyleId>{5C22544A-7EE6-4342-B048-85BDC9FD1C3A}</a:tableStyleId>
              </a:tblPr>
              <a:tblGrid>
                <a:gridCol w="4572000"/>
                <a:gridCol w="4572000"/>
              </a:tblGrid>
              <a:tr h="5929330">
                <a:tc>
                  <a:txBody>
                    <a:bodyPr/>
                    <a:lstStyle/>
                    <a:p>
                      <a:pPr lvl="0" algn="l"/>
                      <a:r>
                        <a:rPr lang="el-GR" sz="2800" b="1" dirty="0" smtClean="0">
                          <a:solidFill>
                            <a:schemeClr val="bg1"/>
                          </a:solidFill>
                        </a:rPr>
                        <a:t>[23] </a:t>
                      </a:r>
                      <a:r>
                        <a:rPr lang="el-GR" sz="2800" b="1" dirty="0" err="1" smtClean="0">
                          <a:solidFill>
                            <a:schemeClr val="bg1"/>
                          </a:solidFill>
                        </a:rPr>
                        <a:t>Τῇ</a:t>
                      </a:r>
                      <a:r>
                        <a:rPr lang="el-GR" sz="2800" b="1" dirty="0" smtClean="0">
                          <a:solidFill>
                            <a:schemeClr val="bg1"/>
                          </a:solidFill>
                        </a:rPr>
                        <a:t> δ’ </a:t>
                      </a:r>
                      <a:r>
                        <a:rPr lang="el-GR" sz="2800" b="1" dirty="0" err="1" smtClean="0">
                          <a:solidFill>
                            <a:schemeClr val="bg1"/>
                          </a:solidFill>
                        </a:rPr>
                        <a:t>ὑστεραίᾳ</a:t>
                      </a:r>
                      <a:r>
                        <a:rPr lang="el-GR" sz="2800" b="1" dirty="0" smtClean="0">
                          <a:solidFill>
                            <a:schemeClr val="bg1"/>
                          </a:solidFill>
                        </a:rPr>
                        <a:t> </a:t>
                      </a:r>
                      <a:r>
                        <a:rPr lang="el-GR" sz="2800" b="1" dirty="0" err="1" smtClean="0">
                          <a:solidFill>
                            <a:schemeClr val="bg1"/>
                          </a:solidFill>
                        </a:rPr>
                        <a:t>οἱ</a:t>
                      </a:r>
                      <a:r>
                        <a:rPr lang="el-GR" sz="2800" b="1" dirty="0" smtClean="0">
                          <a:solidFill>
                            <a:schemeClr val="bg1"/>
                          </a:solidFill>
                        </a:rPr>
                        <a:t> </a:t>
                      </a:r>
                      <a:r>
                        <a:rPr lang="el-GR" sz="2800" b="1" dirty="0" err="1" smtClean="0">
                          <a:solidFill>
                            <a:schemeClr val="bg1"/>
                          </a:solidFill>
                        </a:rPr>
                        <a:t>μὲν</a:t>
                      </a:r>
                      <a:r>
                        <a:rPr lang="el-GR" sz="2800" b="1" dirty="0" smtClean="0">
                          <a:solidFill>
                            <a:schemeClr val="bg1"/>
                          </a:solidFill>
                        </a:rPr>
                        <a:t> τριάκοντα πάνυ </a:t>
                      </a:r>
                      <a:r>
                        <a:rPr lang="el-GR" sz="2800" b="1" dirty="0" err="1" smtClean="0">
                          <a:solidFill>
                            <a:schemeClr val="bg1"/>
                          </a:solidFill>
                        </a:rPr>
                        <a:t>δὴ</a:t>
                      </a:r>
                      <a:r>
                        <a:rPr lang="el-GR" sz="2800" b="1" dirty="0" smtClean="0">
                          <a:solidFill>
                            <a:schemeClr val="bg1"/>
                          </a:solidFill>
                        </a:rPr>
                        <a:t> </a:t>
                      </a:r>
                      <a:r>
                        <a:rPr lang="el-GR" sz="2800" b="1" dirty="0" err="1" smtClean="0">
                          <a:solidFill>
                            <a:schemeClr val="bg1"/>
                          </a:solidFill>
                        </a:rPr>
                        <a:t>ταπεινοὶ</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ἔρημοι</a:t>
                      </a:r>
                      <a:r>
                        <a:rPr lang="el-GR" sz="2800" b="1" dirty="0" smtClean="0">
                          <a:solidFill>
                            <a:schemeClr val="bg1"/>
                          </a:solidFill>
                        </a:rPr>
                        <a:t> </a:t>
                      </a:r>
                      <a:r>
                        <a:rPr lang="el-GR" sz="2800" b="1" dirty="0" err="1" smtClean="0">
                          <a:solidFill>
                            <a:srgbClr val="C00000"/>
                          </a:solidFill>
                        </a:rPr>
                        <a:t>συνεκάθηντο</a:t>
                      </a:r>
                      <a:r>
                        <a:rPr lang="el-GR" sz="2800" b="1" dirty="0" smtClean="0">
                          <a:solidFill>
                            <a:schemeClr val="bg1"/>
                          </a:solidFill>
                        </a:rPr>
                        <a:t> </a:t>
                      </a:r>
                      <a:r>
                        <a:rPr lang="el-GR" sz="2800" b="1" dirty="0" err="1" smtClean="0">
                          <a:solidFill>
                            <a:schemeClr val="bg1"/>
                          </a:solidFill>
                        </a:rPr>
                        <a:t>ἐν</a:t>
                      </a:r>
                      <a:r>
                        <a:rPr lang="el-GR" sz="2800" b="1" dirty="0" smtClean="0">
                          <a:solidFill>
                            <a:schemeClr val="bg1"/>
                          </a:solidFill>
                        </a:rPr>
                        <a:t> </a:t>
                      </a:r>
                      <a:r>
                        <a:rPr lang="el-GR" sz="2800" b="1" dirty="0" err="1" smtClean="0">
                          <a:solidFill>
                            <a:schemeClr val="bg1"/>
                          </a:solidFill>
                        </a:rPr>
                        <a:t>τῷ</a:t>
                      </a:r>
                      <a:r>
                        <a:rPr lang="el-GR" sz="2800" b="1" dirty="0" smtClean="0">
                          <a:solidFill>
                            <a:schemeClr val="bg1"/>
                          </a:solidFill>
                        </a:rPr>
                        <a:t> </a:t>
                      </a:r>
                      <a:r>
                        <a:rPr lang="el-GR" sz="2800" b="1" dirty="0" err="1" smtClean="0">
                          <a:solidFill>
                            <a:schemeClr val="bg1"/>
                          </a:solidFill>
                        </a:rPr>
                        <a:t>συνεδρίῳ</a:t>
                      </a:r>
                      <a:r>
                        <a:rPr lang="el-GR" sz="2800" b="1" dirty="0" smtClean="0">
                          <a:solidFill>
                            <a:schemeClr val="bg1"/>
                          </a:solidFill>
                        </a:rPr>
                        <a:t>· </a:t>
                      </a:r>
                      <a:r>
                        <a:rPr lang="el-GR" sz="2800" b="1" dirty="0" err="1" smtClean="0">
                          <a:solidFill>
                            <a:schemeClr val="bg1"/>
                          </a:solidFill>
                        </a:rPr>
                        <a:t>τῶν</a:t>
                      </a:r>
                      <a:r>
                        <a:rPr lang="el-GR" sz="2800" b="1" dirty="0" smtClean="0">
                          <a:solidFill>
                            <a:schemeClr val="bg1"/>
                          </a:solidFill>
                        </a:rPr>
                        <a:t> </a:t>
                      </a:r>
                      <a:r>
                        <a:rPr lang="el-GR" sz="2800" b="1" dirty="0" err="1" smtClean="0">
                          <a:solidFill>
                            <a:schemeClr val="bg1"/>
                          </a:solidFill>
                        </a:rPr>
                        <a:t>δὲ</a:t>
                      </a:r>
                      <a:r>
                        <a:rPr lang="el-GR" sz="2800" b="1" dirty="0" smtClean="0">
                          <a:solidFill>
                            <a:schemeClr val="bg1"/>
                          </a:solidFill>
                        </a:rPr>
                        <a:t> τρισχιλίων </a:t>
                      </a:r>
                      <a:r>
                        <a:rPr lang="el-GR" sz="2800" b="1" dirty="0" err="1" smtClean="0">
                          <a:solidFill>
                            <a:schemeClr val="bg1"/>
                          </a:solidFill>
                        </a:rPr>
                        <a:t>ὅπου</a:t>
                      </a:r>
                      <a:r>
                        <a:rPr lang="el-GR" sz="2800" b="1" dirty="0" smtClean="0">
                          <a:solidFill>
                            <a:schemeClr val="bg1"/>
                          </a:solidFill>
                        </a:rPr>
                        <a:t> </a:t>
                      </a:r>
                      <a:r>
                        <a:rPr lang="el-GR" sz="2800" b="1" dirty="0" err="1" smtClean="0">
                          <a:solidFill>
                            <a:schemeClr val="bg1"/>
                          </a:solidFill>
                        </a:rPr>
                        <a:t>ἕκαστοι</a:t>
                      </a:r>
                      <a:r>
                        <a:rPr lang="el-GR" sz="2800" b="1" dirty="0" smtClean="0">
                          <a:solidFill>
                            <a:schemeClr val="bg1"/>
                          </a:solidFill>
                        </a:rPr>
                        <a:t> </a:t>
                      </a:r>
                      <a:r>
                        <a:rPr lang="el-GR" sz="2800" b="1" dirty="0" smtClean="0">
                          <a:solidFill>
                            <a:srgbClr val="C00000"/>
                          </a:solidFill>
                        </a:rPr>
                        <a:t>τεταγμένοι </a:t>
                      </a:r>
                      <a:r>
                        <a:rPr lang="el-GR" sz="2800" b="1" dirty="0" err="1" smtClean="0">
                          <a:solidFill>
                            <a:srgbClr val="C00000"/>
                          </a:solidFill>
                        </a:rPr>
                        <a:t>ἦσαν</a:t>
                      </a:r>
                      <a:r>
                        <a:rPr lang="el-GR" sz="2800" b="1" dirty="0" smtClean="0">
                          <a:solidFill>
                            <a:schemeClr val="bg1"/>
                          </a:solidFill>
                        </a:rPr>
                        <a:t>, </a:t>
                      </a:r>
                      <a:r>
                        <a:rPr lang="el-GR" sz="2800" b="1" dirty="0" err="1" smtClean="0">
                          <a:solidFill>
                            <a:schemeClr val="bg1"/>
                          </a:solidFill>
                        </a:rPr>
                        <a:t>πανταχοῦ</a:t>
                      </a:r>
                      <a:r>
                        <a:rPr lang="el-GR" sz="2800" b="1" dirty="0" smtClean="0">
                          <a:solidFill>
                            <a:schemeClr val="bg1"/>
                          </a:solidFill>
                        </a:rPr>
                        <a:t> </a:t>
                      </a:r>
                      <a:r>
                        <a:rPr lang="el-GR" sz="2800" b="1" dirty="0" smtClean="0">
                          <a:solidFill>
                            <a:schemeClr val="bg1"/>
                          </a:solidFill>
                        </a:rPr>
                        <a:t>  </a:t>
                      </a:r>
                      <a:r>
                        <a:rPr lang="el-GR" sz="2800" b="1" dirty="0" err="1" smtClean="0">
                          <a:solidFill>
                            <a:srgbClr val="C00000"/>
                          </a:solidFill>
                        </a:rPr>
                        <a:t>διεφέροντο</a:t>
                      </a:r>
                      <a:r>
                        <a:rPr lang="el-GR" sz="2800" b="1" dirty="0" smtClean="0">
                          <a:solidFill>
                            <a:schemeClr val="bg1"/>
                          </a:solidFill>
                        </a:rPr>
                        <a:t> </a:t>
                      </a:r>
                    </a:p>
                    <a:p>
                      <a:pPr lvl="0" algn="l"/>
                      <a:r>
                        <a:rPr lang="el-GR" sz="2800" b="1" dirty="0" err="1" smtClean="0">
                          <a:solidFill>
                            <a:schemeClr val="bg1"/>
                          </a:solidFill>
                        </a:rPr>
                        <a:t>πρὸς</a:t>
                      </a:r>
                      <a:r>
                        <a:rPr lang="el-GR" sz="2800" b="1" dirty="0" smtClean="0">
                          <a:solidFill>
                            <a:schemeClr val="bg1"/>
                          </a:solidFill>
                        </a:rPr>
                        <a:t> </a:t>
                      </a:r>
                      <a:r>
                        <a:rPr lang="el-GR" sz="2800" b="1" dirty="0" err="1" smtClean="0">
                          <a:solidFill>
                            <a:schemeClr val="bg1"/>
                          </a:solidFill>
                        </a:rPr>
                        <a:t>ἀλλήλους</a:t>
                      </a:r>
                      <a:r>
                        <a:rPr lang="el-GR" sz="2800" b="1" dirty="0" smtClean="0">
                          <a:solidFill>
                            <a:schemeClr val="bg1"/>
                          </a:solidFill>
                        </a:rPr>
                        <a:t>.</a:t>
                      </a:r>
                    </a:p>
                    <a:p>
                      <a:pPr lvl="0" algn="l"/>
                      <a:r>
                        <a:rPr lang="el-GR" sz="2800" b="1" dirty="0" err="1" smtClean="0">
                          <a:solidFill>
                            <a:schemeClr val="bg1"/>
                          </a:solidFill>
                        </a:rPr>
                        <a:t>ὅσοι</a:t>
                      </a:r>
                      <a:r>
                        <a:rPr lang="el-GR" sz="2800" b="1" dirty="0" smtClean="0">
                          <a:solidFill>
                            <a:schemeClr val="bg1"/>
                          </a:solidFill>
                        </a:rPr>
                        <a:t> </a:t>
                      </a:r>
                      <a:r>
                        <a:rPr lang="el-GR" sz="2800" b="1" dirty="0" err="1" smtClean="0">
                          <a:solidFill>
                            <a:schemeClr val="bg1"/>
                          </a:solidFill>
                        </a:rPr>
                        <a:t>μὲν</a:t>
                      </a:r>
                      <a:r>
                        <a:rPr lang="el-GR" sz="2800" b="1" dirty="0" smtClean="0">
                          <a:solidFill>
                            <a:schemeClr val="bg1"/>
                          </a:solidFill>
                        </a:rPr>
                        <a:t> </a:t>
                      </a:r>
                      <a:r>
                        <a:rPr lang="el-GR" sz="2800" b="1" dirty="0" err="1" smtClean="0">
                          <a:solidFill>
                            <a:schemeClr val="bg1"/>
                          </a:solidFill>
                        </a:rPr>
                        <a:t>γὰρ</a:t>
                      </a:r>
                      <a:r>
                        <a:rPr lang="el-GR" sz="2800" b="1" dirty="0" smtClean="0">
                          <a:solidFill>
                            <a:schemeClr val="bg1"/>
                          </a:solidFill>
                        </a:rPr>
                        <a:t> </a:t>
                      </a:r>
                      <a:r>
                        <a:rPr lang="el-GR" sz="2800" b="1" dirty="0" err="1" smtClean="0">
                          <a:solidFill>
                            <a:srgbClr val="C00000"/>
                          </a:solidFill>
                        </a:rPr>
                        <a:t>ἐπεποιήκεσάν</a:t>
                      </a:r>
                      <a:r>
                        <a:rPr lang="el-GR" sz="2800" b="1" dirty="0" smtClean="0">
                          <a:solidFill>
                            <a:schemeClr val="bg1"/>
                          </a:solidFill>
                        </a:rPr>
                        <a:t> τι </a:t>
                      </a:r>
                      <a:r>
                        <a:rPr lang="el-GR" sz="2800" b="1" dirty="0" err="1" smtClean="0">
                          <a:solidFill>
                            <a:schemeClr val="bg1"/>
                          </a:solidFill>
                        </a:rPr>
                        <a:t>βιαιότερον</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rgbClr val="C00000"/>
                          </a:solidFill>
                        </a:rPr>
                        <a:t>ἐφοβοῦντο</a:t>
                      </a:r>
                      <a:r>
                        <a:rPr lang="el-GR" sz="2800" b="1" dirty="0" smtClean="0">
                          <a:solidFill>
                            <a:schemeClr val="bg1"/>
                          </a:solidFill>
                        </a:rPr>
                        <a:t>, </a:t>
                      </a:r>
                      <a:r>
                        <a:rPr lang="el-GR" sz="2800" b="1" dirty="0" err="1" smtClean="0">
                          <a:solidFill>
                            <a:schemeClr val="bg1"/>
                          </a:solidFill>
                        </a:rPr>
                        <a:t>ἐντόνως</a:t>
                      </a:r>
                      <a:r>
                        <a:rPr lang="el-GR" sz="2800" b="1" dirty="0" smtClean="0">
                          <a:solidFill>
                            <a:schemeClr val="bg1"/>
                          </a:solidFill>
                        </a:rPr>
                        <a:t> </a:t>
                      </a:r>
                      <a:r>
                        <a:rPr lang="el-GR" sz="2800" b="1" dirty="0" err="1" smtClean="0">
                          <a:solidFill>
                            <a:srgbClr val="C00000"/>
                          </a:solidFill>
                        </a:rPr>
                        <a:t>ἔλεγον</a:t>
                      </a:r>
                      <a:r>
                        <a:rPr lang="el-GR" sz="2800" b="1" dirty="0" smtClean="0">
                          <a:solidFill>
                            <a:schemeClr val="bg1"/>
                          </a:solidFill>
                        </a:rPr>
                        <a:t> </a:t>
                      </a:r>
                      <a:r>
                        <a:rPr lang="el-GR" sz="2800" b="1" dirty="0" err="1" smtClean="0">
                          <a:solidFill>
                            <a:schemeClr val="bg1"/>
                          </a:solidFill>
                        </a:rPr>
                        <a:t>ὡς</a:t>
                      </a:r>
                      <a:r>
                        <a:rPr lang="el-GR" sz="2800" b="1" dirty="0" smtClean="0">
                          <a:solidFill>
                            <a:schemeClr val="bg1"/>
                          </a:solidFill>
                        </a:rPr>
                        <a:t> </a:t>
                      </a:r>
                      <a:r>
                        <a:rPr lang="el-GR" sz="2800" b="1" dirty="0" err="1" smtClean="0">
                          <a:solidFill>
                            <a:srgbClr val="C00000"/>
                          </a:solidFill>
                        </a:rPr>
                        <a:t>οὐ</a:t>
                      </a:r>
                      <a:r>
                        <a:rPr lang="el-GR" sz="2800" b="1" dirty="0" smtClean="0">
                          <a:solidFill>
                            <a:srgbClr val="C00000"/>
                          </a:solidFill>
                        </a:rPr>
                        <a:t> </a:t>
                      </a:r>
                      <a:r>
                        <a:rPr lang="el-GR" sz="2800" b="1" dirty="0" err="1" smtClean="0">
                          <a:solidFill>
                            <a:srgbClr val="C00000"/>
                          </a:solidFill>
                        </a:rPr>
                        <a:t>χρείη</a:t>
                      </a:r>
                      <a:endParaRPr lang="el-GR" sz="2800" b="1" dirty="0" smtClean="0">
                        <a:solidFill>
                          <a:srgbClr val="C00000"/>
                        </a:solidFill>
                      </a:endParaRPr>
                    </a:p>
                    <a:p>
                      <a:pPr lvl="0" algn="l"/>
                      <a:r>
                        <a:rPr lang="el-GR" sz="2800" b="1" dirty="0" smtClean="0">
                          <a:solidFill>
                            <a:schemeClr val="bg1"/>
                          </a:solidFill>
                        </a:rPr>
                        <a:t> </a:t>
                      </a:r>
                      <a:r>
                        <a:rPr lang="el-GR" sz="2800" b="1" dirty="0" err="1" smtClean="0">
                          <a:solidFill>
                            <a:schemeClr val="bg1"/>
                          </a:solidFill>
                        </a:rPr>
                        <a:t>καθυφίεσθαι</a:t>
                      </a:r>
                      <a:r>
                        <a:rPr lang="el-GR" sz="2800" b="1" dirty="0" smtClean="0">
                          <a:solidFill>
                            <a:schemeClr val="bg1"/>
                          </a:solidFill>
                        </a:rPr>
                        <a:t> </a:t>
                      </a:r>
                      <a:r>
                        <a:rPr lang="el-GR" sz="2800" b="1" dirty="0" err="1" smtClean="0">
                          <a:solidFill>
                            <a:schemeClr val="bg1"/>
                          </a:solidFill>
                        </a:rPr>
                        <a:t>τοῖς</a:t>
                      </a:r>
                      <a:r>
                        <a:rPr lang="el-GR" sz="2800" b="1" dirty="0" smtClean="0">
                          <a:solidFill>
                            <a:schemeClr val="bg1"/>
                          </a:solidFill>
                        </a:rPr>
                        <a:t> </a:t>
                      </a:r>
                      <a:r>
                        <a:rPr lang="el-GR" sz="2800" b="1" dirty="0" err="1" smtClean="0">
                          <a:solidFill>
                            <a:schemeClr val="bg1"/>
                          </a:solidFill>
                        </a:rPr>
                        <a:t>ἐν</a:t>
                      </a:r>
                      <a:r>
                        <a:rPr lang="el-GR" sz="2800" b="1" dirty="0" smtClean="0">
                          <a:solidFill>
                            <a:schemeClr val="bg1"/>
                          </a:solidFill>
                        </a:rPr>
                        <a:t> </a:t>
                      </a:r>
                      <a:r>
                        <a:rPr lang="el-GR" sz="2800" b="1" dirty="0" err="1" smtClean="0">
                          <a:solidFill>
                            <a:schemeClr val="bg1"/>
                          </a:solidFill>
                        </a:rPr>
                        <a:t>Πειραιεῖ</a:t>
                      </a:r>
                      <a:r>
                        <a:rPr lang="el-GR" sz="2800" b="1" dirty="0" smtClean="0">
                          <a:solidFill>
                            <a:schemeClr val="bg1"/>
                          </a:solidFill>
                        </a:rPr>
                        <a:t>·</a:t>
                      </a:r>
                      <a:endParaRPr lang="el-GR" sz="2800" b="1"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kern="1200" dirty="0" smtClean="0">
                          <a:solidFill>
                            <a:schemeClr val="lt1"/>
                          </a:solidFill>
                          <a:latin typeface="+mn-lt"/>
                          <a:ea typeface="+mn-ea"/>
                          <a:cs typeface="+mn-cs"/>
                        </a:rPr>
                        <a:t>Την επόμενη μέρα οι τριάκοντα πολύ ταπεινωμένοι και απομονωμένοι κάθονταν στην αίθουσα των συνεδριάσεων·                     από τους τρεις χιλιάδες πάλι,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kern="1200" dirty="0" smtClean="0">
                          <a:solidFill>
                            <a:schemeClr val="lt1"/>
                          </a:solidFill>
                          <a:latin typeface="+mn-lt"/>
                          <a:ea typeface="+mn-ea"/>
                          <a:cs typeface="+mn-cs"/>
                        </a:rPr>
                        <a:t>στα διάφορα σημεία όπου ο καθένας τους είχε τοποθετηθεί, σε όλα τα μέρη της πόλης διαφωνούσαν μεταξύ τους.                                 Γιατί όσοι βέβαια είχαν διαπράξει  σοβαρό αδίκημα και φοβούνταν, υποστήριζαν με έμφαση  ότι δεν έπρεπε να υποχωρούν </a:t>
                      </a:r>
                      <a:r>
                        <a:rPr lang="el-GR" sz="2400" b="1" kern="1200" dirty="0" err="1" smtClean="0">
                          <a:solidFill>
                            <a:schemeClr val="lt1"/>
                          </a:solidFill>
                          <a:latin typeface="+mn-lt"/>
                          <a:ea typeface="+mn-ea"/>
                          <a:cs typeface="+mn-cs"/>
                        </a:rPr>
                        <a:t>σ΄αυτους</a:t>
                      </a:r>
                      <a:r>
                        <a:rPr lang="el-GR" sz="2400" b="1" kern="1200" dirty="0" smtClean="0">
                          <a:solidFill>
                            <a:schemeClr val="lt1"/>
                          </a:solidFill>
                          <a:latin typeface="+mn-lt"/>
                          <a:ea typeface="+mn-ea"/>
                          <a:cs typeface="+mn-cs"/>
                        </a:rPr>
                        <a:t>  του Πειραιά·</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dirty="0" smtClean="0"/>
                        <a:t> </a:t>
                      </a:r>
                      <a:r>
                        <a:rPr lang="en-US" sz="2400" dirty="0" smtClean="0"/>
                        <a:t> </a:t>
                      </a:r>
                      <a:endParaRPr lang="el-GR" sz="2400"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10000"/>
          </a:bodyPr>
          <a:lstStyle/>
          <a:p>
            <a:pPr algn="just"/>
            <a:r>
              <a:rPr lang="el-GR" b="1" dirty="0" smtClean="0">
                <a:solidFill>
                  <a:schemeClr val="tx1"/>
                </a:solidFill>
              </a:rPr>
              <a:t>[23</a:t>
            </a:r>
            <a:r>
              <a:rPr lang="el-GR" b="1" dirty="0" smtClean="0">
                <a:solidFill>
                  <a:schemeClr val="tx1"/>
                </a:solidFill>
              </a:rPr>
              <a:t>] </a:t>
            </a:r>
            <a:r>
              <a:rPr lang="el-GR" b="1" dirty="0" err="1" smtClean="0">
                <a:solidFill>
                  <a:schemeClr val="tx1"/>
                </a:solidFill>
              </a:rPr>
              <a:t>ὅσοι</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a:t>
            </a:r>
            <a:r>
              <a:rPr lang="el-GR" b="1" dirty="0" err="1" smtClean="0">
                <a:solidFill>
                  <a:schemeClr val="tx1"/>
                </a:solidFill>
              </a:rPr>
              <a:t>ἐπίστευον</a:t>
            </a:r>
            <a:r>
              <a:rPr lang="el-GR" b="1" dirty="0" smtClean="0">
                <a:solidFill>
                  <a:schemeClr val="tx1"/>
                </a:solidFill>
              </a:rPr>
              <a:t> </a:t>
            </a:r>
            <a:r>
              <a:rPr lang="el-GR" b="1" dirty="0" err="1" smtClean="0">
                <a:solidFill>
                  <a:schemeClr val="tx1"/>
                </a:solidFill>
              </a:rPr>
              <a:t>μηδὲν</a:t>
            </a:r>
            <a:r>
              <a:rPr lang="el-GR" b="1" dirty="0" smtClean="0">
                <a:solidFill>
                  <a:schemeClr val="tx1"/>
                </a:solidFill>
              </a:rPr>
              <a:t> </a:t>
            </a:r>
            <a:r>
              <a:rPr lang="el-GR" b="1" dirty="0" err="1" smtClean="0">
                <a:solidFill>
                  <a:schemeClr val="tx1"/>
                </a:solidFill>
              </a:rPr>
              <a:t>ἠδικηκέναι</a:t>
            </a:r>
            <a:r>
              <a:rPr lang="el-GR" b="1" dirty="0" smtClean="0">
                <a:solidFill>
                  <a:schemeClr val="tx1"/>
                </a:solidFill>
              </a:rPr>
              <a:t>, </a:t>
            </a:r>
            <a:r>
              <a:rPr lang="el-GR" b="1" dirty="0" err="1" smtClean="0">
                <a:solidFill>
                  <a:schemeClr val="tx1"/>
                </a:solidFill>
              </a:rPr>
              <a:t>αὐτοί</a:t>
            </a:r>
            <a:r>
              <a:rPr lang="el-GR" b="1" dirty="0" smtClean="0">
                <a:solidFill>
                  <a:schemeClr val="tx1"/>
                </a:solidFill>
              </a:rPr>
              <a:t> τε </a:t>
            </a:r>
            <a:r>
              <a:rPr lang="el-GR" b="1" dirty="0" err="1" smtClean="0">
                <a:solidFill>
                  <a:schemeClr val="tx1"/>
                </a:solidFill>
              </a:rPr>
              <a:t>ἀνελογίζοντο</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τοὺς</a:t>
            </a:r>
            <a:r>
              <a:rPr lang="el-GR" b="1" dirty="0" smtClean="0">
                <a:solidFill>
                  <a:schemeClr val="tx1"/>
                </a:solidFill>
              </a:rPr>
              <a:t> </a:t>
            </a:r>
            <a:r>
              <a:rPr lang="el-GR" b="1" dirty="0" err="1" smtClean="0">
                <a:solidFill>
                  <a:schemeClr val="tx1"/>
                </a:solidFill>
              </a:rPr>
              <a:t>ἄλλους</a:t>
            </a:r>
            <a:r>
              <a:rPr lang="el-GR" b="1" dirty="0" smtClean="0">
                <a:solidFill>
                  <a:schemeClr val="tx1"/>
                </a:solidFill>
              </a:rPr>
              <a:t> </a:t>
            </a:r>
            <a:r>
              <a:rPr lang="el-GR" b="1" dirty="0" err="1" smtClean="0">
                <a:solidFill>
                  <a:schemeClr val="tx1"/>
                </a:solidFill>
              </a:rPr>
              <a:t>ἐδίδασκον</a:t>
            </a:r>
            <a:r>
              <a:rPr lang="el-GR" b="1" dirty="0" smtClean="0">
                <a:solidFill>
                  <a:schemeClr val="tx1"/>
                </a:solidFill>
              </a:rPr>
              <a:t> </a:t>
            </a:r>
            <a:r>
              <a:rPr lang="el-GR" b="1" dirty="0" err="1" smtClean="0">
                <a:solidFill>
                  <a:schemeClr val="tx1"/>
                </a:solidFill>
              </a:rPr>
              <a:t>ὡς</a:t>
            </a:r>
            <a:r>
              <a:rPr lang="el-GR" b="1" dirty="0" smtClean="0">
                <a:solidFill>
                  <a:schemeClr val="tx1"/>
                </a:solidFill>
              </a:rPr>
              <a:t> </a:t>
            </a:r>
            <a:r>
              <a:rPr lang="el-GR" b="1" dirty="0" err="1" smtClean="0">
                <a:solidFill>
                  <a:schemeClr val="tx1"/>
                </a:solidFill>
              </a:rPr>
              <a:t>οὐδὲν</a:t>
            </a:r>
            <a:r>
              <a:rPr lang="el-GR" b="1" dirty="0" smtClean="0">
                <a:solidFill>
                  <a:schemeClr val="tx1"/>
                </a:solidFill>
              </a:rPr>
              <a:t> </a:t>
            </a:r>
            <a:r>
              <a:rPr lang="el-GR" b="1" dirty="0" err="1" smtClean="0">
                <a:solidFill>
                  <a:schemeClr val="tx1"/>
                </a:solidFill>
              </a:rPr>
              <a:t>δέοιντο</a:t>
            </a:r>
            <a:r>
              <a:rPr lang="el-GR" b="1" dirty="0" smtClean="0">
                <a:solidFill>
                  <a:schemeClr val="tx1"/>
                </a:solidFill>
              </a:rPr>
              <a:t> τούτων </a:t>
            </a:r>
            <a:r>
              <a:rPr lang="el-GR" b="1" dirty="0" err="1" smtClean="0">
                <a:solidFill>
                  <a:schemeClr val="tx1"/>
                </a:solidFill>
              </a:rPr>
              <a:t>τῶν</a:t>
            </a:r>
            <a:r>
              <a:rPr lang="el-GR" b="1" dirty="0" smtClean="0">
                <a:solidFill>
                  <a:schemeClr val="tx1"/>
                </a:solidFill>
              </a:rPr>
              <a:t> </a:t>
            </a:r>
            <a:r>
              <a:rPr lang="el-GR" b="1" dirty="0" err="1" smtClean="0">
                <a:solidFill>
                  <a:schemeClr val="tx1"/>
                </a:solidFill>
              </a:rPr>
              <a:t>κακῶν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τοῖς</a:t>
            </a:r>
            <a:r>
              <a:rPr lang="el-GR" b="1" dirty="0" smtClean="0">
                <a:solidFill>
                  <a:schemeClr val="tx1"/>
                </a:solidFill>
              </a:rPr>
              <a:t> τριάκοντα </a:t>
            </a:r>
            <a:r>
              <a:rPr lang="el-GR" b="1" dirty="0" err="1" smtClean="0">
                <a:solidFill>
                  <a:schemeClr val="tx1"/>
                </a:solidFill>
              </a:rPr>
              <a:t>οὐκ</a:t>
            </a:r>
            <a:r>
              <a:rPr lang="el-GR" b="1" dirty="0" smtClean="0">
                <a:solidFill>
                  <a:schemeClr val="tx1"/>
                </a:solidFill>
              </a:rPr>
              <a:t> </a:t>
            </a:r>
            <a:r>
              <a:rPr lang="el-GR" b="1" dirty="0" err="1" smtClean="0">
                <a:solidFill>
                  <a:schemeClr val="tx1"/>
                </a:solidFill>
              </a:rPr>
              <a:t>ἔφασαν</a:t>
            </a:r>
            <a:r>
              <a:rPr lang="el-GR" b="1" dirty="0" smtClean="0">
                <a:solidFill>
                  <a:schemeClr val="tx1"/>
                </a:solidFill>
              </a:rPr>
              <a:t> </a:t>
            </a:r>
            <a:r>
              <a:rPr lang="el-GR" b="1" dirty="0" err="1" smtClean="0">
                <a:solidFill>
                  <a:schemeClr val="tx1"/>
                </a:solidFill>
              </a:rPr>
              <a:t>χρῆναι</a:t>
            </a:r>
            <a:r>
              <a:rPr lang="el-GR" b="1" dirty="0" smtClean="0">
                <a:solidFill>
                  <a:schemeClr val="tx1"/>
                </a:solidFill>
              </a:rPr>
              <a:t> </a:t>
            </a:r>
            <a:r>
              <a:rPr lang="el-GR" b="1" dirty="0" err="1" smtClean="0">
                <a:solidFill>
                  <a:schemeClr val="tx1"/>
                </a:solidFill>
              </a:rPr>
              <a:t>πείθεσθαι</a:t>
            </a:r>
            <a:r>
              <a:rPr lang="el-GR" b="1" dirty="0" smtClean="0">
                <a:solidFill>
                  <a:schemeClr val="tx1"/>
                </a:solidFill>
              </a:rPr>
              <a:t> </a:t>
            </a:r>
            <a:r>
              <a:rPr lang="el-GR" b="1" dirty="0" err="1" smtClean="0">
                <a:solidFill>
                  <a:schemeClr val="tx1"/>
                </a:solidFill>
              </a:rPr>
              <a:t>οὐδ’ἐπιτρέπειν</a:t>
            </a:r>
            <a:endParaRPr lang="el-GR" b="1" dirty="0" smtClean="0">
              <a:solidFill>
                <a:schemeClr val="tx1"/>
              </a:solidFill>
            </a:endParaRPr>
          </a:p>
          <a:p>
            <a:pPr algn="just"/>
            <a:r>
              <a:rPr lang="el-GR" b="1" dirty="0" err="1" smtClean="0">
                <a:solidFill>
                  <a:schemeClr val="tx1"/>
                </a:solidFill>
              </a:rPr>
              <a:t>ἀπολλύναι</a:t>
            </a:r>
            <a:r>
              <a:rPr lang="el-GR" b="1" dirty="0" smtClean="0">
                <a:solidFill>
                  <a:schemeClr val="tx1"/>
                </a:solidFill>
              </a:rPr>
              <a:t> </a:t>
            </a:r>
            <a:r>
              <a:rPr lang="el-GR" b="1" dirty="0" err="1" smtClean="0">
                <a:solidFill>
                  <a:schemeClr val="tx1"/>
                </a:solidFill>
              </a:rPr>
              <a:t>τὴν</a:t>
            </a:r>
            <a:r>
              <a:rPr lang="el-GR" b="1" dirty="0" smtClean="0">
                <a:solidFill>
                  <a:schemeClr val="tx1"/>
                </a:solidFill>
              </a:rPr>
              <a:t> </a:t>
            </a:r>
            <a:r>
              <a:rPr lang="el-GR" b="1" dirty="0" err="1" smtClean="0">
                <a:solidFill>
                  <a:schemeClr val="tx1"/>
                </a:solidFill>
              </a:rPr>
              <a:t>πόλιν.Καὶ</a:t>
            </a:r>
            <a:r>
              <a:rPr lang="el-GR" b="1" dirty="0" smtClean="0">
                <a:solidFill>
                  <a:schemeClr val="tx1"/>
                </a:solidFill>
              </a:rPr>
              <a:t> </a:t>
            </a:r>
            <a:r>
              <a:rPr lang="el-GR" b="1" dirty="0" err="1" smtClean="0">
                <a:solidFill>
                  <a:schemeClr val="tx1"/>
                </a:solidFill>
              </a:rPr>
              <a:t>τὸ</a:t>
            </a:r>
            <a:r>
              <a:rPr lang="el-GR" b="1" dirty="0" smtClean="0">
                <a:solidFill>
                  <a:schemeClr val="tx1"/>
                </a:solidFill>
              </a:rPr>
              <a:t> </a:t>
            </a:r>
            <a:r>
              <a:rPr lang="el-GR" b="1" dirty="0" err="1" smtClean="0">
                <a:solidFill>
                  <a:schemeClr val="tx1"/>
                </a:solidFill>
              </a:rPr>
              <a:t>τελευταῖον</a:t>
            </a:r>
            <a:r>
              <a:rPr lang="el-GR" b="1" dirty="0" smtClean="0">
                <a:solidFill>
                  <a:schemeClr val="tx1"/>
                </a:solidFill>
              </a:rPr>
              <a:t> </a:t>
            </a:r>
            <a:r>
              <a:rPr lang="el-GR" b="1" dirty="0" err="1" smtClean="0">
                <a:solidFill>
                  <a:schemeClr val="tx1"/>
                </a:solidFill>
              </a:rPr>
              <a:t>ἐψηφίσαντο</a:t>
            </a:r>
            <a:r>
              <a:rPr lang="el-GR" b="1" dirty="0" smtClean="0">
                <a:solidFill>
                  <a:schemeClr val="tx1"/>
                </a:solidFill>
              </a:rPr>
              <a:t> </a:t>
            </a:r>
            <a:r>
              <a:rPr lang="el-GR" b="1" dirty="0" err="1" smtClean="0">
                <a:solidFill>
                  <a:schemeClr val="tx1"/>
                </a:solidFill>
              </a:rPr>
              <a:t>ἐκείνους</a:t>
            </a:r>
            <a:r>
              <a:rPr lang="el-GR" b="1" dirty="0" smtClean="0">
                <a:solidFill>
                  <a:schemeClr val="tx1"/>
                </a:solidFill>
              </a:rPr>
              <a:t> </a:t>
            </a:r>
            <a:r>
              <a:rPr lang="el-GR" b="1" dirty="0" err="1" smtClean="0">
                <a:solidFill>
                  <a:schemeClr val="tx1"/>
                </a:solidFill>
              </a:rPr>
              <a:t>μὲν</a:t>
            </a:r>
            <a:r>
              <a:rPr lang="el-GR" b="1" dirty="0" smtClean="0">
                <a:solidFill>
                  <a:schemeClr val="tx1"/>
                </a:solidFill>
              </a:rPr>
              <a:t> </a:t>
            </a:r>
            <a:r>
              <a:rPr lang="el-GR" b="1" dirty="0" err="1" smtClean="0">
                <a:solidFill>
                  <a:schemeClr val="tx1"/>
                </a:solidFill>
              </a:rPr>
              <a:t>καταπαῦσαι</a:t>
            </a:r>
            <a:r>
              <a:rPr lang="el-GR" b="1" dirty="0" smtClean="0">
                <a:solidFill>
                  <a:schemeClr val="tx1"/>
                </a:solidFill>
              </a:rPr>
              <a:t>, </a:t>
            </a:r>
            <a:r>
              <a:rPr lang="el-GR" b="1" dirty="0" err="1" smtClean="0">
                <a:solidFill>
                  <a:schemeClr val="tx1"/>
                </a:solidFill>
              </a:rPr>
              <a:t>ἄλλους</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a:t>
            </a:r>
            <a:r>
              <a:rPr lang="el-GR" b="1" dirty="0" err="1" smtClean="0">
                <a:solidFill>
                  <a:schemeClr val="tx1"/>
                </a:solidFill>
              </a:rPr>
              <a:t>ἑλέσθαι</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εἵλοντο</a:t>
            </a:r>
            <a:r>
              <a:rPr lang="el-GR" b="1" dirty="0" smtClean="0">
                <a:solidFill>
                  <a:schemeClr val="tx1"/>
                </a:solidFill>
              </a:rPr>
              <a:t> δέκα, </a:t>
            </a:r>
            <a:r>
              <a:rPr lang="el-GR" b="1" dirty="0" err="1" smtClean="0">
                <a:solidFill>
                  <a:schemeClr val="tx1"/>
                </a:solidFill>
              </a:rPr>
              <a:t>ἕνα</a:t>
            </a:r>
            <a:r>
              <a:rPr lang="el-GR" b="1" dirty="0" smtClean="0">
                <a:solidFill>
                  <a:schemeClr val="tx1"/>
                </a:solidFill>
              </a:rPr>
              <a:t> </a:t>
            </a:r>
            <a:r>
              <a:rPr lang="el-GR" b="1" dirty="0" err="1" smtClean="0">
                <a:solidFill>
                  <a:schemeClr val="tx1"/>
                </a:solidFill>
              </a:rPr>
              <a:t>ἀπὸ</a:t>
            </a:r>
            <a:r>
              <a:rPr lang="el-GR" b="1" dirty="0" smtClean="0">
                <a:solidFill>
                  <a:schemeClr val="tx1"/>
                </a:solidFill>
              </a:rPr>
              <a:t> </a:t>
            </a:r>
            <a:r>
              <a:rPr lang="el-GR" b="1" dirty="0" err="1" smtClean="0">
                <a:solidFill>
                  <a:schemeClr val="tx1"/>
                </a:solidFill>
              </a:rPr>
              <a:t>φυλῆς</a:t>
            </a:r>
            <a:r>
              <a:rPr lang="el-GR" b="1" dirty="0" smtClean="0">
                <a:solidFill>
                  <a:schemeClr val="tx1"/>
                </a:solidFill>
              </a:rPr>
              <a:t>.</a:t>
            </a:r>
            <a:r>
              <a:rPr lang="el-GR" b="1" i="1" dirty="0" smtClean="0">
                <a:solidFill>
                  <a:schemeClr val="tx1"/>
                </a:solidFill>
              </a:rPr>
              <a:t> </a:t>
            </a:r>
            <a:endParaRPr lang="el-GR" b="1" i="1" dirty="0" smtClean="0">
              <a:solidFill>
                <a:schemeClr val="tx1"/>
              </a:solidFill>
            </a:endParaRPr>
          </a:p>
          <a:p>
            <a:pPr algn="just"/>
            <a:endParaRPr lang="el-GR" b="1" i="1" dirty="0" smtClean="0">
              <a:solidFill>
                <a:schemeClr val="tx1"/>
              </a:solidFill>
            </a:endParaRPr>
          </a:p>
          <a:p>
            <a:pPr algn="just"/>
            <a:r>
              <a:rPr lang="el-GR" b="1" i="1" dirty="0" err="1" smtClean="0">
                <a:solidFill>
                  <a:schemeClr val="tx1"/>
                </a:solidFill>
              </a:rPr>
              <a:t>ἀπολλύναι</a:t>
            </a:r>
            <a:r>
              <a:rPr lang="el-GR" b="1" i="1" dirty="0" smtClean="0">
                <a:solidFill>
                  <a:schemeClr val="tx1"/>
                </a:solidFill>
              </a:rPr>
              <a:t>· του ρ. </a:t>
            </a:r>
            <a:r>
              <a:rPr lang="el-GR" b="1" i="1" dirty="0" err="1" smtClean="0">
                <a:solidFill>
                  <a:schemeClr val="tx1"/>
                </a:solidFill>
              </a:rPr>
              <a:t>ἀπόλλυμι=κ</a:t>
            </a:r>
            <a:r>
              <a:rPr lang="el-GR" dirty="0" err="1" smtClean="0">
                <a:solidFill>
                  <a:schemeClr val="tx1"/>
                </a:solidFill>
              </a:rPr>
              <a:t>αταστρέφω</a:t>
            </a:r>
            <a:r>
              <a:rPr lang="el-GR" dirty="0" smtClean="0">
                <a:solidFill>
                  <a:schemeClr val="tx1"/>
                </a:solidFill>
              </a:rPr>
              <a:t> (</a:t>
            </a:r>
            <a:r>
              <a:rPr lang="el-GR" dirty="0" err="1" smtClean="0">
                <a:solidFill>
                  <a:schemeClr val="tx1"/>
                </a:solidFill>
              </a:rPr>
              <a:t>ἀπό</a:t>
            </a:r>
            <a:r>
              <a:rPr lang="el-GR" dirty="0" smtClean="0">
                <a:solidFill>
                  <a:schemeClr val="tx1"/>
                </a:solidFill>
              </a:rPr>
              <a:t> + </a:t>
            </a:r>
            <a:r>
              <a:rPr lang="el-GR" dirty="0" err="1" smtClean="0">
                <a:solidFill>
                  <a:schemeClr val="tx1"/>
                </a:solidFill>
              </a:rPr>
              <a:t>ὄλλυμι&gt;ὄλεθρος</a:t>
            </a:r>
            <a:r>
              <a:rPr lang="el-GR" dirty="0" smtClean="0">
                <a:solidFill>
                  <a:schemeClr val="tx1"/>
                </a:solidFill>
              </a:rPr>
              <a:t>, ολέθριος).</a:t>
            </a:r>
            <a:r>
              <a:rPr lang="el-GR" b="1" i="1" dirty="0" smtClean="0">
                <a:solidFill>
                  <a:schemeClr val="tx1"/>
                </a:solidFill>
              </a:rPr>
              <a:t> </a:t>
            </a:r>
            <a:endParaRPr lang="el-GR" b="1" i="1" dirty="0" smtClean="0">
              <a:solidFill>
                <a:schemeClr val="tx1"/>
              </a:solidFill>
            </a:endParaRPr>
          </a:p>
          <a:p>
            <a:pPr algn="just"/>
            <a:r>
              <a:rPr lang="el-GR" b="1" i="1" dirty="0" smtClean="0">
                <a:solidFill>
                  <a:schemeClr val="tx1"/>
                </a:solidFill>
              </a:rPr>
              <a:t>καταπαύω </a:t>
            </a:r>
            <a:r>
              <a:rPr lang="el-GR" b="1" i="1" dirty="0" err="1" smtClean="0">
                <a:solidFill>
                  <a:schemeClr val="tx1"/>
                </a:solidFill>
              </a:rPr>
              <a:t>τινὰ=α</a:t>
            </a:r>
            <a:r>
              <a:rPr lang="el-GR" dirty="0" err="1" smtClean="0">
                <a:solidFill>
                  <a:schemeClr val="tx1"/>
                </a:solidFill>
              </a:rPr>
              <a:t>πολύω</a:t>
            </a:r>
            <a:r>
              <a:rPr lang="el-GR" dirty="0" smtClean="0">
                <a:solidFill>
                  <a:schemeClr val="tx1"/>
                </a:solidFill>
              </a:rPr>
              <a:t> κάποιον, του αφαιρώ το αξίωμα (ή την εξουσία</a:t>
            </a:r>
            <a:r>
              <a:rPr lang="el-GR" dirty="0" smtClean="0">
                <a:solidFill>
                  <a:schemeClr val="tx1"/>
                </a:solidFill>
              </a:rPr>
              <a:t>)</a:t>
            </a:r>
          </a:p>
          <a:p>
            <a:pPr algn="just"/>
            <a:r>
              <a:rPr lang="el-GR" b="1" i="1" dirty="0" smtClean="0">
                <a:solidFill>
                  <a:schemeClr val="tx1"/>
                </a:solidFill>
              </a:rPr>
              <a:t> </a:t>
            </a:r>
            <a:r>
              <a:rPr lang="el-GR" b="1" i="1" dirty="0" err="1" smtClean="0">
                <a:solidFill>
                  <a:schemeClr val="tx1"/>
                </a:solidFill>
              </a:rPr>
              <a:t>ἕνα</a:t>
            </a:r>
            <a:r>
              <a:rPr lang="el-GR" b="1" i="1" dirty="0" smtClean="0">
                <a:solidFill>
                  <a:schemeClr val="tx1"/>
                </a:solidFill>
              </a:rPr>
              <a:t> </a:t>
            </a:r>
            <a:r>
              <a:rPr lang="el-GR" b="1" i="1" dirty="0" err="1" smtClean="0">
                <a:solidFill>
                  <a:schemeClr val="tx1"/>
                </a:solidFill>
              </a:rPr>
              <a:t>ἀπὸ</a:t>
            </a:r>
            <a:r>
              <a:rPr lang="el-GR" b="1" i="1" dirty="0" smtClean="0">
                <a:solidFill>
                  <a:schemeClr val="tx1"/>
                </a:solidFill>
              </a:rPr>
              <a:t> </a:t>
            </a:r>
            <a:r>
              <a:rPr lang="el-GR" b="1" i="1" dirty="0" err="1" smtClean="0">
                <a:solidFill>
                  <a:schemeClr val="tx1"/>
                </a:solidFill>
              </a:rPr>
              <a:t>φυλῆς=</a:t>
            </a:r>
            <a:r>
              <a:rPr lang="el-GR" dirty="0" err="1" smtClean="0">
                <a:solidFill>
                  <a:schemeClr val="tx1"/>
                </a:solidFill>
              </a:rPr>
              <a:t>έναν</a:t>
            </a:r>
            <a:r>
              <a:rPr lang="el-GR" dirty="0" smtClean="0">
                <a:solidFill>
                  <a:schemeClr val="tx1"/>
                </a:solidFill>
              </a:rPr>
              <a:t> </a:t>
            </a:r>
            <a:r>
              <a:rPr lang="el-GR" dirty="0" smtClean="0">
                <a:solidFill>
                  <a:schemeClr val="tx1"/>
                </a:solidFill>
              </a:rPr>
              <a:t>από κάθε φυλή</a:t>
            </a:r>
            <a:endParaRPr lang="el-GR" b="1" i="1" dirty="0" smtClean="0">
              <a:solidFill>
                <a:schemeClr val="tx1"/>
              </a:solidFill>
            </a:endParaRPr>
          </a:p>
          <a:p>
            <a:pPr algn="just"/>
            <a:endParaRPr lang="el-GR" b="1" i="1" dirty="0" smtClean="0"/>
          </a:p>
          <a:p>
            <a:pPr lvl="0" algn="just"/>
            <a:endParaRPr lang="el-GR" b="1"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6420802"/>
        </p:xfrm>
        <a:graphic>
          <a:graphicData uri="http://schemas.openxmlformats.org/drawingml/2006/table">
            <a:tbl>
              <a:tblPr firstRow="1" bandRow="1">
                <a:tableStyleId>{5C22544A-7EE6-4342-B048-85BDC9FD1C3A}</a:tableStyleId>
              </a:tblPr>
              <a:tblGrid>
                <a:gridCol w="4572000"/>
                <a:gridCol w="4572000"/>
              </a:tblGrid>
              <a:tr h="6420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smtClean="0">
                          <a:solidFill>
                            <a:schemeClr val="bg1"/>
                          </a:solidFill>
                        </a:rPr>
                        <a:t>[23</a:t>
                      </a:r>
                      <a:r>
                        <a:rPr lang="el-GR" sz="2400" b="1" dirty="0" smtClean="0">
                          <a:solidFill>
                            <a:schemeClr val="bg1"/>
                          </a:solidFill>
                        </a:rPr>
                        <a:t>] </a:t>
                      </a:r>
                      <a:r>
                        <a:rPr lang="el-GR" sz="2400" b="1" dirty="0" err="1" smtClean="0">
                          <a:solidFill>
                            <a:schemeClr val="bg1"/>
                          </a:solidFill>
                        </a:rPr>
                        <a:t>ὅσοι</a:t>
                      </a:r>
                      <a:r>
                        <a:rPr lang="el-GR" sz="2400" b="1" dirty="0" smtClean="0">
                          <a:solidFill>
                            <a:schemeClr val="bg1"/>
                          </a:solidFill>
                        </a:rPr>
                        <a:t> </a:t>
                      </a:r>
                      <a:r>
                        <a:rPr lang="el-GR" sz="2400" b="1" dirty="0" err="1" smtClean="0">
                          <a:solidFill>
                            <a:schemeClr val="bg1"/>
                          </a:solidFill>
                        </a:rPr>
                        <a:t>δὲ</a:t>
                      </a:r>
                      <a:r>
                        <a:rPr lang="el-GR" sz="2400" b="1" dirty="0" smtClean="0">
                          <a:solidFill>
                            <a:schemeClr val="bg1"/>
                          </a:solidFill>
                        </a:rPr>
                        <a:t> </a:t>
                      </a:r>
                      <a:r>
                        <a:rPr lang="el-GR" sz="2400" b="1" dirty="0" err="1" smtClean="0">
                          <a:solidFill>
                            <a:srgbClr val="C00000"/>
                          </a:solidFill>
                        </a:rPr>
                        <a:t>ἐπίστευον</a:t>
                      </a:r>
                      <a:r>
                        <a:rPr lang="el-GR" sz="2400" b="1" dirty="0" smtClean="0">
                          <a:solidFill>
                            <a:schemeClr val="bg1"/>
                          </a:solidFill>
                        </a:rPr>
                        <a:t> </a:t>
                      </a:r>
                      <a:r>
                        <a:rPr lang="el-GR" sz="2400" b="1" dirty="0" err="1" smtClean="0">
                          <a:solidFill>
                            <a:schemeClr val="bg1"/>
                          </a:solidFill>
                        </a:rPr>
                        <a:t>μηδὲν</a:t>
                      </a:r>
                      <a:r>
                        <a:rPr lang="el-GR" sz="2400" b="1" dirty="0" smtClean="0">
                          <a:solidFill>
                            <a:schemeClr val="bg1"/>
                          </a:solidFill>
                        </a:rPr>
                        <a:t> </a:t>
                      </a:r>
                      <a:r>
                        <a:rPr lang="el-GR" sz="2400" b="1" dirty="0" err="1" smtClean="0">
                          <a:solidFill>
                            <a:schemeClr val="bg1"/>
                          </a:solidFill>
                        </a:rPr>
                        <a:t>ἠδικηκέναι</a:t>
                      </a:r>
                      <a:r>
                        <a:rPr lang="el-GR" sz="2400" b="1" dirty="0" smtClean="0">
                          <a:solidFill>
                            <a:schemeClr val="bg1"/>
                          </a:solidFill>
                        </a:rPr>
                        <a:t>, </a:t>
                      </a:r>
                      <a:r>
                        <a:rPr lang="el-GR" sz="2400" b="1" dirty="0" err="1" smtClean="0">
                          <a:solidFill>
                            <a:schemeClr val="bg1"/>
                          </a:solidFill>
                        </a:rPr>
                        <a:t>αὐτοί</a:t>
                      </a:r>
                      <a:r>
                        <a:rPr lang="el-GR" sz="2400" b="1" dirty="0" smtClean="0">
                          <a:solidFill>
                            <a:schemeClr val="bg1"/>
                          </a:solidFill>
                        </a:rPr>
                        <a:t> τε </a:t>
                      </a:r>
                      <a:endParaRPr lang="el-GR" sz="2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err="1" smtClean="0">
                          <a:solidFill>
                            <a:srgbClr val="C00000"/>
                          </a:solidFill>
                        </a:rPr>
                        <a:t>ἀνελογίζοντο</a:t>
                      </a:r>
                      <a:r>
                        <a:rPr lang="el-GR" sz="2400" b="1" dirty="0" smtClean="0">
                          <a:solidFill>
                            <a:schemeClr val="bg1"/>
                          </a:solidFill>
                        </a:rPr>
                        <a:t> </a:t>
                      </a:r>
                      <a:r>
                        <a:rPr lang="el-GR" sz="2400" b="1" dirty="0" err="1" smtClean="0">
                          <a:solidFill>
                            <a:schemeClr val="bg1"/>
                          </a:solidFill>
                        </a:rPr>
                        <a:t>καὶ</a:t>
                      </a:r>
                      <a:r>
                        <a:rPr lang="el-GR" sz="2400" b="1" dirty="0" smtClean="0">
                          <a:solidFill>
                            <a:schemeClr val="bg1"/>
                          </a:solidFill>
                        </a:rPr>
                        <a:t>  </a:t>
                      </a:r>
                      <a:r>
                        <a:rPr lang="el-GR" sz="2400" b="1" dirty="0" err="1" smtClean="0">
                          <a:solidFill>
                            <a:schemeClr val="bg1"/>
                          </a:solidFill>
                        </a:rPr>
                        <a:t>τοὺς</a:t>
                      </a:r>
                      <a:r>
                        <a:rPr lang="el-GR" sz="2400" b="1" dirty="0" smtClean="0">
                          <a:solidFill>
                            <a:schemeClr val="bg1"/>
                          </a:solidFill>
                        </a:rPr>
                        <a:t> </a:t>
                      </a:r>
                      <a:r>
                        <a:rPr lang="el-GR" sz="2400" b="1" dirty="0" err="1" smtClean="0">
                          <a:solidFill>
                            <a:schemeClr val="bg1"/>
                          </a:solidFill>
                        </a:rPr>
                        <a:t>ἄλλους</a:t>
                      </a:r>
                      <a:r>
                        <a:rPr lang="el-GR" sz="2400" b="1" dirty="0" smtClean="0">
                          <a:solidFill>
                            <a:schemeClr val="bg1"/>
                          </a:solidFill>
                        </a:rPr>
                        <a:t> </a:t>
                      </a:r>
                      <a:r>
                        <a:rPr lang="el-GR" sz="2400" b="1" dirty="0" err="1" smtClean="0">
                          <a:solidFill>
                            <a:srgbClr val="C00000"/>
                          </a:solidFill>
                        </a:rPr>
                        <a:t>ἐδίδασκον</a:t>
                      </a:r>
                      <a:r>
                        <a:rPr lang="el-GR" sz="2400" b="1" dirty="0" smtClean="0">
                          <a:solidFill>
                            <a:schemeClr val="bg1"/>
                          </a:solidFill>
                        </a:rPr>
                        <a:t> </a:t>
                      </a:r>
                      <a:endParaRPr lang="el-GR" sz="2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err="1" smtClean="0">
                          <a:solidFill>
                            <a:schemeClr val="bg1"/>
                          </a:solidFill>
                        </a:rPr>
                        <a:t>ὡς</a:t>
                      </a:r>
                      <a:r>
                        <a:rPr lang="el-GR" sz="2400" b="1" dirty="0" smtClean="0">
                          <a:solidFill>
                            <a:schemeClr val="bg1"/>
                          </a:solidFill>
                        </a:rPr>
                        <a:t> </a:t>
                      </a:r>
                      <a:r>
                        <a:rPr lang="el-GR" sz="2400" b="1" dirty="0" err="1" smtClean="0">
                          <a:solidFill>
                            <a:schemeClr val="bg1"/>
                          </a:solidFill>
                        </a:rPr>
                        <a:t>οὐδὲν</a:t>
                      </a:r>
                      <a:r>
                        <a:rPr lang="el-GR" sz="2400" b="1" dirty="0" smtClean="0">
                          <a:solidFill>
                            <a:schemeClr val="bg1"/>
                          </a:solidFill>
                        </a:rPr>
                        <a:t> </a:t>
                      </a:r>
                      <a:r>
                        <a:rPr lang="el-GR" sz="2400" b="1" dirty="0" err="1" smtClean="0">
                          <a:solidFill>
                            <a:srgbClr val="C00000"/>
                          </a:solidFill>
                        </a:rPr>
                        <a:t>δέοιντο</a:t>
                      </a:r>
                      <a:r>
                        <a:rPr lang="el-GR" sz="2400" b="1" dirty="0" smtClean="0">
                          <a:solidFill>
                            <a:schemeClr val="bg1"/>
                          </a:solidFill>
                        </a:rPr>
                        <a:t> </a:t>
                      </a:r>
                      <a:r>
                        <a:rPr lang="el-GR" sz="2400" b="1" dirty="0" smtClean="0">
                          <a:solidFill>
                            <a:schemeClr val="bg1"/>
                          </a:solidFill>
                        </a:rPr>
                        <a:t>τούτων</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smtClean="0">
                          <a:solidFill>
                            <a:schemeClr val="bg1"/>
                          </a:solidFill>
                        </a:rPr>
                        <a:t> </a:t>
                      </a:r>
                      <a:r>
                        <a:rPr lang="el-GR" sz="2400" b="1" dirty="0" err="1" smtClean="0">
                          <a:solidFill>
                            <a:schemeClr val="bg1"/>
                          </a:solidFill>
                        </a:rPr>
                        <a:t>τῶν</a:t>
                      </a:r>
                      <a:r>
                        <a:rPr lang="el-GR" sz="2400" b="1" dirty="0" smtClean="0">
                          <a:solidFill>
                            <a:schemeClr val="bg1"/>
                          </a:solidFill>
                        </a:rPr>
                        <a:t> </a:t>
                      </a:r>
                      <a:r>
                        <a:rPr lang="el-GR" sz="2400" b="1" dirty="0" err="1" smtClean="0">
                          <a:solidFill>
                            <a:schemeClr val="bg1"/>
                          </a:solidFill>
                        </a:rPr>
                        <a:t>κακῶν</a:t>
                      </a:r>
                      <a:r>
                        <a:rPr lang="el-GR" sz="2400" b="1" dirty="0" smtClean="0">
                          <a:solidFill>
                            <a:schemeClr val="bg1"/>
                          </a:solidFill>
                        </a:rPr>
                        <a:t>, </a:t>
                      </a:r>
                      <a:r>
                        <a:rPr lang="el-GR" sz="2400" b="1" dirty="0" err="1" smtClean="0">
                          <a:solidFill>
                            <a:schemeClr val="bg1"/>
                          </a:solidFill>
                        </a:rPr>
                        <a:t>καὶ</a:t>
                      </a:r>
                      <a:r>
                        <a:rPr lang="el-GR" sz="2400" b="1" dirty="0" smtClean="0">
                          <a:solidFill>
                            <a:schemeClr val="bg1"/>
                          </a:solidFill>
                        </a:rPr>
                        <a:t> </a:t>
                      </a:r>
                      <a:r>
                        <a:rPr lang="el-GR" sz="2400" b="1" dirty="0" err="1" smtClean="0">
                          <a:solidFill>
                            <a:schemeClr val="bg1"/>
                          </a:solidFill>
                        </a:rPr>
                        <a:t>τοῖς</a:t>
                      </a:r>
                      <a:r>
                        <a:rPr lang="el-GR" sz="2400" b="1" dirty="0" smtClean="0">
                          <a:solidFill>
                            <a:schemeClr val="bg1"/>
                          </a:solidFill>
                        </a:rPr>
                        <a:t> τριάκοντα </a:t>
                      </a:r>
                      <a:r>
                        <a:rPr lang="el-GR" sz="2400" b="1" dirty="0" err="1" smtClean="0">
                          <a:solidFill>
                            <a:srgbClr val="C00000"/>
                          </a:solidFill>
                        </a:rPr>
                        <a:t>οὐκ</a:t>
                      </a:r>
                      <a:r>
                        <a:rPr lang="el-GR" sz="2400" b="1" dirty="0" smtClean="0">
                          <a:solidFill>
                            <a:srgbClr val="C00000"/>
                          </a:solidFill>
                        </a:rPr>
                        <a:t> </a:t>
                      </a:r>
                      <a:r>
                        <a:rPr lang="el-GR" sz="2400" b="1" dirty="0" err="1" smtClean="0">
                          <a:solidFill>
                            <a:srgbClr val="C00000"/>
                          </a:solidFill>
                        </a:rPr>
                        <a:t>ἔφασαν</a:t>
                      </a:r>
                      <a:r>
                        <a:rPr lang="el-GR" sz="2400" b="1" dirty="0" smtClean="0">
                          <a:solidFill>
                            <a:srgbClr val="C00000"/>
                          </a:solidFill>
                        </a:rPr>
                        <a:t> </a:t>
                      </a:r>
                      <a:r>
                        <a:rPr lang="el-GR" sz="2400" b="1" dirty="0" smtClean="0">
                          <a:solidFill>
                            <a:srgbClr val="C00000"/>
                          </a:solidFill>
                        </a:rPr>
                        <a:t> </a:t>
                      </a:r>
                      <a:r>
                        <a:rPr lang="el-GR" sz="2400" b="1" dirty="0" err="1" smtClean="0">
                          <a:solidFill>
                            <a:schemeClr val="bg1"/>
                          </a:solidFill>
                        </a:rPr>
                        <a:t>χρῆναι</a:t>
                      </a:r>
                      <a:r>
                        <a:rPr lang="el-GR" sz="2400" b="1" dirty="0" smtClean="0">
                          <a:solidFill>
                            <a:schemeClr val="bg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err="1" smtClean="0">
                          <a:solidFill>
                            <a:schemeClr val="bg1"/>
                          </a:solidFill>
                        </a:rPr>
                        <a:t>πείθεσθαιοὐδ’ἐπιτρέπειν</a:t>
                      </a:r>
                      <a:r>
                        <a:rPr lang="el-GR" sz="2400" b="1" dirty="0" smtClean="0">
                          <a:solidFill>
                            <a:schemeClr val="bg1"/>
                          </a:solidFill>
                        </a:rPr>
                        <a:t> </a:t>
                      </a:r>
                      <a:endParaRPr lang="el-GR" sz="2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err="1" smtClean="0">
                          <a:solidFill>
                            <a:schemeClr val="bg1"/>
                          </a:solidFill>
                        </a:rPr>
                        <a:t>ἀπολλύναι</a:t>
                      </a:r>
                      <a:r>
                        <a:rPr lang="el-GR" sz="2400" b="1" baseline="0" dirty="0" smtClean="0">
                          <a:solidFill>
                            <a:schemeClr val="bg1"/>
                          </a:solidFill>
                        </a:rPr>
                        <a:t>   </a:t>
                      </a:r>
                      <a:r>
                        <a:rPr lang="el-GR" sz="2400" b="1" dirty="0" err="1" smtClean="0">
                          <a:solidFill>
                            <a:schemeClr val="bg1"/>
                          </a:solidFill>
                        </a:rPr>
                        <a:t>τὴν</a:t>
                      </a:r>
                      <a:r>
                        <a:rPr lang="el-GR" sz="2400" b="1" dirty="0" smtClean="0">
                          <a:solidFill>
                            <a:schemeClr val="bg1"/>
                          </a:solidFill>
                        </a:rPr>
                        <a:t> </a:t>
                      </a:r>
                      <a:r>
                        <a:rPr lang="el-GR" sz="2400" b="1" dirty="0" err="1" smtClean="0">
                          <a:solidFill>
                            <a:schemeClr val="bg1"/>
                          </a:solidFill>
                        </a:rPr>
                        <a:t>πόλιν</a:t>
                      </a:r>
                      <a:r>
                        <a:rPr lang="el-GR" sz="2400" b="1" dirty="0" smtClean="0">
                          <a:solidFill>
                            <a:schemeClr val="bg1"/>
                          </a:solidFill>
                        </a:rPr>
                        <a:t>. </a:t>
                      </a:r>
                      <a:endParaRPr lang="el-GR" sz="2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err="1" smtClean="0">
                          <a:solidFill>
                            <a:schemeClr val="bg1"/>
                          </a:solidFill>
                        </a:rPr>
                        <a:t>Καὶ</a:t>
                      </a:r>
                      <a:r>
                        <a:rPr lang="el-GR" sz="2400" b="1" dirty="0" smtClean="0">
                          <a:solidFill>
                            <a:schemeClr val="bg1"/>
                          </a:solidFill>
                        </a:rPr>
                        <a:t> </a:t>
                      </a:r>
                      <a:r>
                        <a:rPr lang="el-GR" sz="2400" b="1" dirty="0" err="1" smtClean="0">
                          <a:solidFill>
                            <a:schemeClr val="bg1"/>
                          </a:solidFill>
                        </a:rPr>
                        <a:t>τὸ</a:t>
                      </a:r>
                      <a:r>
                        <a:rPr lang="el-GR" sz="2400" b="1" dirty="0" smtClean="0">
                          <a:solidFill>
                            <a:schemeClr val="bg1"/>
                          </a:solidFill>
                        </a:rPr>
                        <a:t> </a:t>
                      </a:r>
                      <a:r>
                        <a:rPr lang="el-GR" sz="2400" b="1" dirty="0" err="1" smtClean="0">
                          <a:solidFill>
                            <a:schemeClr val="bg1"/>
                          </a:solidFill>
                        </a:rPr>
                        <a:t>τελευταῖον</a:t>
                      </a:r>
                      <a:r>
                        <a:rPr lang="el-GR" sz="2400" b="1" dirty="0" smtClean="0">
                          <a:solidFill>
                            <a:schemeClr val="bg1"/>
                          </a:solidFill>
                        </a:rPr>
                        <a:t> </a:t>
                      </a:r>
                      <a:r>
                        <a:rPr lang="el-GR" sz="2400" b="1" dirty="0" err="1" smtClean="0">
                          <a:solidFill>
                            <a:srgbClr val="C00000"/>
                          </a:solidFill>
                        </a:rPr>
                        <a:t>ἐψηφίσαντο</a:t>
                      </a:r>
                      <a:r>
                        <a:rPr lang="el-GR" sz="2400" b="1" dirty="0" smtClean="0">
                          <a:solidFill>
                            <a:schemeClr val="bg1"/>
                          </a:solidFill>
                        </a:rPr>
                        <a:t> </a:t>
                      </a:r>
                      <a:r>
                        <a:rPr lang="el-GR" sz="2400" b="1" dirty="0" err="1" smtClean="0">
                          <a:solidFill>
                            <a:schemeClr val="bg1"/>
                          </a:solidFill>
                        </a:rPr>
                        <a:t>ἐκείνους</a:t>
                      </a:r>
                      <a:r>
                        <a:rPr lang="el-GR" sz="2400" b="1" dirty="0" smtClean="0">
                          <a:solidFill>
                            <a:schemeClr val="bg1"/>
                          </a:solidFill>
                        </a:rPr>
                        <a:t> </a:t>
                      </a:r>
                      <a:r>
                        <a:rPr lang="el-GR" sz="2400" b="1" dirty="0" err="1" smtClean="0">
                          <a:solidFill>
                            <a:schemeClr val="bg1"/>
                          </a:solidFill>
                        </a:rPr>
                        <a:t>μὲν</a:t>
                      </a:r>
                      <a:r>
                        <a:rPr lang="el-GR" sz="2400" b="1" dirty="0" smtClean="0">
                          <a:solidFill>
                            <a:schemeClr val="bg1"/>
                          </a:solidFill>
                        </a:rPr>
                        <a:t> </a:t>
                      </a:r>
                      <a:r>
                        <a:rPr lang="el-GR" sz="2400" b="1" dirty="0" err="1" smtClean="0">
                          <a:solidFill>
                            <a:schemeClr val="bg1"/>
                          </a:solidFill>
                        </a:rPr>
                        <a:t>καταπαῦσαι</a:t>
                      </a:r>
                      <a:r>
                        <a:rPr lang="el-GR" sz="2400" b="1" dirty="0" smtClean="0">
                          <a:solidFill>
                            <a:schemeClr val="bg1"/>
                          </a:solidFill>
                        </a:rPr>
                        <a:t>, </a:t>
                      </a:r>
                      <a:r>
                        <a:rPr lang="el-GR" sz="2400" b="1" dirty="0" err="1" smtClean="0">
                          <a:solidFill>
                            <a:schemeClr val="bg1"/>
                          </a:solidFill>
                        </a:rPr>
                        <a:t>ἄλλους</a:t>
                      </a:r>
                      <a:r>
                        <a:rPr lang="el-GR" sz="2400" b="1" dirty="0" smtClean="0">
                          <a:solidFill>
                            <a:schemeClr val="bg1"/>
                          </a:solidFill>
                        </a:rPr>
                        <a:t>  </a:t>
                      </a:r>
                      <a:r>
                        <a:rPr lang="el-GR" sz="2400" b="1" dirty="0" err="1" smtClean="0">
                          <a:solidFill>
                            <a:schemeClr val="bg1"/>
                          </a:solidFill>
                        </a:rPr>
                        <a:t>δὲ</a:t>
                      </a:r>
                      <a:r>
                        <a:rPr lang="el-GR" sz="2400" b="1" dirty="0" smtClean="0">
                          <a:solidFill>
                            <a:schemeClr val="bg1"/>
                          </a:solidFill>
                        </a:rPr>
                        <a:t> </a:t>
                      </a:r>
                      <a:r>
                        <a:rPr lang="el-GR" sz="2400" b="1" dirty="0" err="1" smtClean="0">
                          <a:solidFill>
                            <a:schemeClr val="bg1"/>
                          </a:solidFill>
                        </a:rPr>
                        <a:t>ἑλέσθαι</a:t>
                      </a:r>
                      <a:r>
                        <a:rPr lang="el-GR" sz="2400" b="1" dirty="0" smtClean="0">
                          <a:solidFill>
                            <a:schemeClr val="bg1"/>
                          </a:solidFill>
                        </a:rPr>
                        <a:t>. </a:t>
                      </a:r>
                      <a:endParaRPr lang="el-GR" sz="2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err="1" smtClean="0">
                          <a:solidFill>
                            <a:schemeClr val="bg1"/>
                          </a:solidFill>
                        </a:rPr>
                        <a:t>Καὶ</a:t>
                      </a:r>
                      <a:r>
                        <a:rPr lang="el-GR" sz="2400" b="1" dirty="0" smtClean="0">
                          <a:solidFill>
                            <a:schemeClr val="bg1"/>
                          </a:solidFill>
                        </a:rPr>
                        <a:t> </a:t>
                      </a:r>
                      <a:r>
                        <a:rPr lang="el-GR" sz="2400" b="1" dirty="0" err="1" smtClean="0">
                          <a:solidFill>
                            <a:srgbClr val="C00000"/>
                          </a:solidFill>
                        </a:rPr>
                        <a:t>εἵλοντο</a:t>
                      </a:r>
                      <a:r>
                        <a:rPr lang="el-GR" sz="2400" b="1" dirty="0" smtClean="0">
                          <a:solidFill>
                            <a:srgbClr val="C00000"/>
                          </a:solidFill>
                        </a:rPr>
                        <a:t> </a:t>
                      </a:r>
                      <a:r>
                        <a:rPr lang="el-GR" sz="2400" b="1" dirty="0" smtClean="0">
                          <a:solidFill>
                            <a:schemeClr val="bg1"/>
                          </a:solidFill>
                        </a:rPr>
                        <a:t>δέκα, </a:t>
                      </a:r>
                      <a:r>
                        <a:rPr lang="el-GR" sz="2400" b="1" dirty="0" err="1" smtClean="0">
                          <a:solidFill>
                            <a:schemeClr val="bg1"/>
                          </a:solidFill>
                        </a:rPr>
                        <a:t>ἕνα</a:t>
                      </a:r>
                      <a:r>
                        <a:rPr lang="el-GR" sz="2400" b="1" dirty="0" smtClean="0">
                          <a:solidFill>
                            <a:schemeClr val="bg1"/>
                          </a:solidFill>
                        </a:rPr>
                        <a:t> </a:t>
                      </a:r>
                      <a:r>
                        <a:rPr lang="el-GR" sz="2400" b="1" dirty="0" err="1" smtClean="0">
                          <a:solidFill>
                            <a:schemeClr val="bg1"/>
                          </a:solidFill>
                        </a:rPr>
                        <a:t>ἀπὸ</a:t>
                      </a:r>
                      <a:r>
                        <a:rPr lang="el-GR" sz="2400" b="1" dirty="0" smtClean="0">
                          <a:solidFill>
                            <a:schemeClr val="bg1"/>
                          </a:solidFill>
                        </a:rPr>
                        <a:t> </a:t>
                      </a:r>
                      <a:r>
                        <a:rPr lang="el-GR" sz="2400" b="1" dirty="0" err="1" smtClean="0">
                          <a:solidFill>
                            <a:schemeClr val="bg1"/>
                          </a:solidFill>
                        </a:rPr>
                        <a:t>φυλῆς</a:t>
                      </a:r>
                      <a:r>
                        <a:rPr lang="el-GR" sz="2400" b="1" dirty="0" smtClean="0">
                          <a:solidFill>
                            <a:schemeClr val="bg1"/>
                          </a:solidFill>
                        </a:rPr>
                        <a:t>.</a:t>
                      </a:r>
                    </a:p>
                    <a:p>
                      <a:endParaRPr lang="el-GR"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kern="1200" dirty="0" smtClean="0">
                          <a:solidFill>
                            <a:schemeClr val="lt1"/>
                          </a:solidFill>
                          <a:latin typeface="+mn-lt"/>
                          <a:ea typeface="+mn-ea"/>
                          <a:cs typeface="+mn-cs"/>
                        </a:rPr>
                        <a:t>όσοι όμως πίστευαν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kern="1200" dirty="0" smtClean="0">
                          <a:solidFill>
                            <a:schemeClr val="lt1"/>
                          </a:solidFill>
                          <a:latin typeface="+mn-lt"/>
                          <a:ea typeface="+mn-ea"/>
                          <a:cs typeface="+mn-cs"/>
                        </a:rPr>
                        <a:t>ότι δεν έχουν κάνει κανένα αδίκημα  και οι ίδιοι συλλογίζονταν και τους άλλους προσπαθούσαν να διαφωτίσουν ότι κανένας λόγος δεν συνέτρεχε  να υποφέρουν αυτά τα δεινά και έλεγαν ότι δεν πρέπει να υπακούουν στους τριάκοντα ούτε να τους επιτρέπουν να καταστρέφουν την πόλη.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kern="1200" dirty="0" smtClean="0">
                          <a:solidFill>
                            <a:schemeClr val="lt1"/>
                          </a:solidFill>
                          <a:latin typeface="+mn-lt"/>
                          <a:ea typeface="+mn-ea"/>
                          <a:cs typeface="+mn-cs"/>
                        </a:rPr>
                        <a:t>Τέλος αποφάσισαν εκείνους να καθαιρέσουν και άλλους να εκλέξουν.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kern="1200" dirty="0" smtClean="0">
                          <a:solidFill>
                            <a:schemeClr val="lt1"/>
                          </a:solidFill>
                          <a:latin typeface="+mn-lt"/>
                          <a:ea typeface="+mn-ea"/>
                          <a:cs typeface="+mn-cs"/>
                        </a:rPr>
                        <a:t>Και επέλεξαν δέκα, έναν από κάθε φυλή.</a:t>
                      </a:r>
                      <a:endParaRPr lang="el-GR" sz="2400"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32500" lnSpcReduction="20000"/>
          </a:bodyPr>
          <a:lstStyle/>
          <a:p>
            <a:pPr lvl="0" algn="just">
              <a:buFont typeface="Wingdings" pitchFamily="2" charset="2"/>
              <a:buChar char="§"/>
            </a:pPr>
            <a:endParaRPr lang="el-GR" sz="6000" b="1" dirty="0" smtClean="0">
              <a:solidFill>
                <a:schemeClr val="tx1"/>
              </a:solidFill>
            </a:endParaRPr>
          </a:p>
          <a:p>
            <a:pPr lvl="0" algn="just">
              <a:buFont typeface="Wingdings" pitchFamily="2" charset="2"/>
              <a:buChar char="§"/>
            </a:pPr>
            <a:r>
              <a:rPr lang="el-GR" sz="6000" b="1" dirty="0" smtClean="0">
                <a:solidFill>
                  <a:schemeClr val="tx1"/>
                </a:solidFill>
              </a:rPr>
              <a:t>Η συμβουλ</a:t>
            </a:r>
            <a:r>
              <a:rPr lang="el-GR" sz="6000" b="1" dirty="0" smtClean="0">
                <a:solidFill>
                  <a:schemeClr val="tx1"/>
                </a:solidFill>
              </a:rPr>
              <a:t>ή  και η πρόβλεψη του ανώνυμου μάντη</a:t>
            </a:r>
          </a:p>
          <a:p>
            <a:pPr lvl="0" algn="just">
              <a:buFont typeface="Wingdings" pitchFamily="2" charset="2"/>
              <a:buChar char="§"/>
            </a:pPr>
            <a:r>
              <a:rPr lang="el-GR" sz="6000" b="1" dirty="0" smtClean="0">
                <a:solidFill>
                  <a:schemeClr val="tx1"/>
                </a:solidFill>
              </a:rPr>
              <a:t>Εμφανής η θεϊκή παρέμβαση που καθοδηγεί τον μάντη[</a:t>
            </a:r>
            <a:r>
              <a:rPr lang="el-GR" sz="6000" b="1" dirty="0" err="1" smtClean="0">
                <a:solidFill>
                  <a:schemeClr val="tx1"/>
                </a:solidFill>
              </a:rPr>
              <a:t>πρβλ</a:t>
            </a:r>
            <a:r>
              <a:rPr lang="el-GR" sz="6000" b="1" dirty="0" smtClean="0">
                <a:solidFill>
                  <a:schemeClr val="tx1"/>
                </a:solidFill>
              </a:rPr>
              <a:t> μάντη Μεγιστία στις Θερμοπύλες]</a:t>
            </a:r>
          </a:p>
          <a:p>
            <a:pPr lvl="0" algn="just">
              <a:buFont typeface="Wingdings" pitchFamily="2" charset="2"/>
              <a:buChar char="§"/>
            </a:pPr>
            <a:r>
              <a:rPr lang="el-GR" sz="6000" b="1" dirty="0" smtClean="0">
                <a:solidFill>
                  <a:schemeClr val="tx1"/>
                </a:solidFill>
              </a:rPr>
              <a:t>Η καταδίωξη από τους δημοκρατικούς συνεχίζεται</a:t>
            </a:r>
          </a:p>
          <a:p>
            <a:pPr lvl="0" algn="just">
              <a:buFont typeface="Wingdings" pitchFamily="2" charset="2"/>
              <a:buChar char="§"/>
            </a:pPr>
            <a:r>
              <a:rPr lang="el-GR" sz="6000" b="1" dirty="0" smtClean="0">
                <a:solidFill>
                  <a:schemeClr val="tx1"/>
                </a:solidFill>
              </a:rPr>
              <a:t>Εγκαθίδρυση δέκα αρχόντων</a:t>
            </a:r>
          </a:p>
          <a:p>
            <a:pPr lvl="0" algn="just">
              <a:buFont typeface="Wingdings" pitchFamily="2" charset="2"/>
              <a:buChar char="§"/>
            </a:pPr>
            <a:r>
              <a:rPr lang="el-GR" sz="6000" b="1" dirty="0" smtClean="0">
                <a:solidFill>
                  <a:schemeClr val="tx1"/>
                </a:solidFill>
              </a:rPr>
              <a:t>Χαρμίδης=&gt; Ξάδελφος του Κριτία και θείος του Πλάτωνα</a:t>
            </a:r>
          </a:p>
          <a:p>
            <a:pPr lvl="0" algn="just">
              <a:buFont typeface="Wingdings" pitchFamily="2" charset="2"/>
              <a:buChar char="§"/>
            </a:pPr>
            <a:r>
              <a:rPr lang="el-GR" sz="6000" b="1" dirty="0" err="1" smtClean="0">
                <a:solidFill>
                  <a:schemeClr val="tx1"/>
                </a:solidFill>
              </a:rPr>
              <a:t>Κλεόκριτος=κήρυκας</a:t>
            </a:r>
            <a:r>
              <a:rPr lang="el-GR" sz="6000" b="1" dirty="0" smtClean="0">
                <a:solidFill>
                  <a:schemeClr val="tx1"/>
                </a:solidFill>
              </a:rPr>
              <a:t> των μυστών </a:t>
            </a:r>
          </a:p>
          <a:p>
            <a:pPr lvl="0" algn="just">
              <a:buFont typeface="Wingdings" pitchFamily="2" charset="2"/>
              <a:buChar char="§"/>
            </a:pPr>
            <a:r>
              <a:rPr lang="el-GR" sz="6000" b="1" dirty="0" smtClean="0">
                <a:solidFill>
                  <a:schemeClr val="tx1"/>
                </a:solidFill>
              </a:rPr>
              <a:t>Οι σοβαροί δεσμοί των Αθηναίων πολιτών</a:t>
            </a:r>
          </a:p>
          <a:p>
            <a:pPr lvl="0" algn="just">
              <a:buFont typeface="Wingdings" pitchFamily="2" charset="2"/>
              <a:buChar char="§"/>
            </a:pPr>
            <a:r>
              <a:rPr lang="el-GR" sz="6000" b="1" dirty="0" smtClean="0">
                <a:solidFill>
                  <a:schemeClr val="tx1"/>
                </a:solidFill>
              </a:rPr>
              <a:t> </a:t>
            </a:r>
            <a:r>
              <a:rPr lang="el-GR" sz="6000" b="1" dirty="0" smtClean="0">
                <a:solidFill>
                  <a:schemeClr val="tx1"/>
                </a:solidFill>
              </a:rPr>
              <a:t>Στην αρχαία Αθήνα υπήρχαν ιδιωτικοί σύλλογοι-λέσχες</a:t>
            </a:r>
          </a:p>
          <a:p>
            <a:pPr lvl="0" algn="just">
              <a:buFont typeface="Wingdings" pitchFamily="2" charset="2"/>
              <a:buChar char="§"/>
            </a:pPr>
            <a:r>
              <a:rPr lang="el-GR" sz="6000" b="1" dirty="0" smtClean="0">
                <a:solidFill>
                  <a:schemeClr val="tx1"/>
                </a:solidFill>
              </a:rPr>
              <a:t>Ο </a:t>
            </a:r>
            <a:r>
              <a:rPr lang="el-GR" sz="6000" b="1" dirty="0" err="1" smtClean="0">
                <a:solidFill>
                  <a:schemeClr val="tx1"/>
                </a:solidFill>
              </a:rPr>
              <a:t>Κλεόκριτος</a:t>
            </a:r>
            <a:r>
              <a:rPr lang="el-GR" sz="6000" b="1" dirty="0" smtClean="0">
                <a:solidFill>
                  <a:schemeClr val="tx1"/>
                </a:solidFill>
              </a:rPr>
              <a:t> απευθύνεται στους ολιγαρχικούς και τους καλεί σε αποστασία</a:t>
            </a:r>
          </a:p>
          <a:p>
            <a:pPr lvl="0" algn="just">
              <a:buFont typeface="Wingdings" pitchFamily="2" charset="2"/>
              <a:buChar char="§"/>
            </a:pPr>
            <a:r>
              <a:rPr lang="el-GR" sz="6000" b="1" dirty="0" smtClean="0">
                <a:solidFill>
                  <a:schemeClr val="tx1"/>
                </a:solidFill>
              </a:rPr>
              <a:t>Η ήττα στον Πειραιά συγκλόνισε το τυραννικό καθεστώς</a:t>
            </a:r>
          </a:p>
          <a:p>
            <a:pPr lvl="0" algn="just">
              <a:buFont typeface="Wingdings" pitchFamily="2" charset="2"/>
              <a:buChar char="§"/>
            </a:pPr>
            <a:r>
              <a:rPr lang="el-GR" sz="6000" b="1" dirty="0" smtClean="0">
                <a:solidFill>
                  <a:schemeClr val="tx1"/>
                </a:solidFill>
              </a:rPr>
              <a:t>Αξιοσημείωτος ο τρόπος γραφής του Ξενοφώντα: πολυσύνδετα, αντιθέσεις, </a:t>
            </a:r>
            <a:r>
              <a:rPr lang="el-GR" sz="6000" b="1" dirty="0" err="1" smtClean="0">
                <a:solidFill>
                  <a:schemeClr val="tx1"/>
                </a:solidFill>
              </a:rPr>
              <a:t>υπερθετικά,σύνθετες</a:t>
            </a:r>
            <a:r>
              <a:rPr lang="el-GR" sz="6000" b="1" dirty="0" smtClean="0">
                <a:solidFill>
                  <a:schemeClr val="tx1"/>
                </a:solidFill>
              </a:rPr>
              <a:t> λέξεις, επικλήσεις στους θεούς κλπ.</a:t>
            </a:r>
          </a:p>
          <a:p>
            <a:pPr lvl="0" algn="just">
              <a:buFont typeface="Wingdings" pitchFamily="2" charset="2"/>
              <a:buChar char="§"/>
            </a:pPr>
            <a:r>
              <a:rPr lang="el-GR" sz="6000" b="1" dirty="0" smtClean="0">
                <a:solidFill>
                  <a:schemeClr val="tx1"/>
                </a:solidFill>
              </a:rPr>
              <a:t>Η έννοια της συντροφικότητας στον λόγο του κήρυκα</a:t>
            </a:r>
          </a:p>
          <a:p>
            <a:pPr lvl="0" algn="just">
              <a:buFont typeface="Wingdings" pitchFamily="2" charset="2"/>
              <a:buChar char="§"/>
            </a:pPr>
            <a:r>
              <a:rPr lang="el-GR" sz="6000" b="1" dirty="0" smtClean="0">
                <a:solidFill>
                  <a:schemeClr val="tx1"/>
                </a:solidFill>
              </a:rPr>
              <a:t>Δέκα άρχοντες </a:t>
            </a:r>
          </a:p>
          <a:p>
            <a:pPr lvl="0" algn="just">
              <a:buFont typeface="Wingdings" pitchFamily="2" charset="2"/>
              <a:buChar char="§"/>
            </a:pPr>
            <a:r>
              <a:rPr lang="el-GR" sz="6000" b="1" dirty="0" smtClean="0">
                <a:solidFill>
                  <a:schemeClr val="tx1"/>
                </a:solidFill>
              </a:rPr>
              <a:t>Παλινόρθωση της Δημοκρατίας</a:t>
            </a:r>
            <a:endParaRPr lang="el-GR" sz="6000" b="1" dirty="0" smtClean="0">
              <a:solidFill>
                <a:schemeClr val="tx1"/>
              </a:solidFill>
            </a:endParaRPr>
          </a:p>
          <a:p>
            <a:pPr lvl="0" algn="just"/>
            <a:r>
              <a:rPr lang="el-GR" sz="5100" b="1" dirty="0" smtClean="0">
                <a:solidFill>
                  <a:schemeClr val="tx1"/>
                </a:solidFill>
              </a:rPr>
              <a:t>                                                                                                          </a:t>
            </a:r>
            <a:r>
              <a:rPr lang="el-GR" sz="2500" b="1" dirty="0" smtClean="0">
                <a:solidFill>
                  <a:schemeClr val="tx1"/>
                </a:solidFill>
              </a:rPr>
              <a:t>           </a:t>
            </a:r>
          </a:p>
          <a:p>
            <a:pPr lvl="0" algn="just"/>
            <a:r>
              <a:rPr lang="el-GR" sz="2500" b="1" dirty="0" smtClean="0">
                <a:solidFill>
                  <a:schemeClr val="tx1"/>
                </a:solidFill>
              </a:rPr>
              <a:t> </a:t>
            </a:r>
            <a:r>
              <a:rPr lang="el-GR" sz="2500" b="1" dirty="0" smtClean="0">
                <a:solidFill>
                  <a:schemeClr val="tx1"/>
                </a:solidFill>
              </a:rPr>
              <a:t>                                                                                                                                                                                                    </a:t>
            </a:r>
            <a:r>
              <a:rPr lang="el-GR" sz="2500" b="1" dirty="0" smtClean="0">
                <a:solidFill>
                  <a:schemeClr val="tx1"/>
                </a:solidFill>
              </a:rPr>
              <a:t>                                                                                                                         </a:t>
            </a:r>
            <a:r>
              <a:rPr lang="el-GR" sz="3700" b="1" dirty="0" smtClean="0">
                <a:solidFill>
                  <a:schemeClr val="tx1"/>
                </a:solidFill>
              </a:rPr>
              <a:t>Επιμέλεια Ε. Β. Κόκκαλη</a:t>
            </a:r>
            <a:endParaRPr lang="el-GR" sz="3700" b="1"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err="1" smtClean="0">
                <a:solidFill>
                  <a:srgbClr val="C00000"/>
                </a:solidFill>
              </a:rPr>
              <a:t>Συναθληταί</a:t>
            </a:r>
            <a:endParaRPr lang="el-GR" sz="2200" b="1"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sz="2400" dirty="0" smtClean="0"/>
          </a:p>
          <a:p>
            <a:pPr fontAlgn="t"/>
            <a:r>
              <a:rPr lang="el-GR" sz="2400" dirty="0" smtClean="0"/>
              <a:t> </a:t>
            </a:r>
          </a:p>
          <a:p>
            <a:pPr fontAlgn="t"/>
            <a:endParaRPr lang="el-GR" sz="2400" dirty="0" smtClean="0"/>
          </a:p>
          <a:p>
            <a:pPr algn="just"/>
            <a:endParaRPr lang="el-GR" sz="2400" dirty="0" smtClean="0"/>
          </a:p>
          <a:p>
            <a:pPr algn="just"/>
            <a:endParaRPr lang="el-GR" sz="2400" dirty="0" smtClean="0"/>
          </a:p>
          <a:p>
            <a:pPr algn="just"/>
            <a:endParaRPr lang="el-GR" sz="2400" dirty="0" smtClean="0"/>
          </a:p>
          <a:p>
            <a:pPr lvl="0" algn="just"/>
            <a:endParaRPr lang="el-GR" sz="2400" b="1" dirty="0">
              <a:solidFill>
                <a:srgbClr val="C00000"/>
              </a:solidFill>
            </a:endParaRPr>
          </a:p>
          <a:p>
            <a:pPr algn="just"/>
            <a:endParaRPr lang="el-GR" dirty="0"/>
          </a:p>
        </p:txBody>
      </p:sp>
      <p:pic>
        <p:nvPicPr>
          <p:cNvPr id="5122" name="Picture 2" descr="http://ebooks.edu.gr/ebooks/v/html/8547/2662/Archaioi-Ellines-Istoriografoi_A-Lykeiou_html-empl/images/imga1_27.jpg"/>
          <p:cNvPicPr>
            <a:picLocks noChangeAspect="1" noChangeArrowheads="1"/>
          </p:cNvPicPr>
          <p:nvPr/>
        </p:nvPicPr>
        <p:blipFill>
          <a:blip r:embed="rId2"/>
          <a:srcRect/>
          <a:stretch>
            <a:fillRect/>
          </a:stretch>
        </p:blipFill>
        <p:spPr bwMode="auto">
          <a:xfrm>
            <a:off x="0" y="1000108"/>
            <a:ext cx="9144000" cy="585789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10000"/>
          </a:bodyPr>
          <a:lstStyle/>
          <a:p>
            <a:pPr lvl="0" algn="just"/>
            <a:r>
              <a:rPr lang="el-GR" sz="2400" b="1" dirty="0" smtClean="0">
                <a:solidFill>
                  <a:schemeClr val="tx1"/>
                </a:solidFill>
              </a:rPr>
              <a:t>[</a:t>
            </a:r>
            <a:r>
              <a:rPr lang="el-GR" sz="2600" b="1" dirty="0">
                <a:solidFill>
                  <a:schemeClr val="tx1"/>
                </a:solidFill>
              </a:rPr>
              <a:t>2.4.18] </a:t>
            </a:r>
            <a:r>
              <a:rPr lang="el-GR" sz="2600" b="1" dirty="0" err="1">
                <a:solidFill>
                  <a:schemeClr val="tx1"/>
                </a:solidFill>
              </a:rPr>
              <a:t>Ταῦτα</a:t>
            </a:r>
            <a:r>
              <a:rPr lang="el-GR" sz="2600" b="1" dirty="0">
                <a:solidFill>
                  <a:schemeClr val="tx1"/>
                </a:solidFill>
              </a:rPr>
              <a:t> δ’ </a:t>
            </a:r>
            <a:r>
              <a:rPr lang="el-GR" sz="2600" b="1" dirty="0" err="1">
                <a:solidFill>
                  <a:schemeClr val="tx1"/>
                </a:solidFill>
              </a:rPr>
              <a:t>εἰπὼν</a:t>
            </a:r>
            <a:r>
              <a:rPr lang="el-GR" sz="2600" b="1" dirty="0">
                <a:solidFill>
                  <a:schemeClr val="tx1"/>
                </a:solidFill>
              </a:rPr>
              <a:t> </a:t>
            </a:r>
            <a:r>
              <a:rPr lang="el-GR" sz="2600" b="1" dirty="0" err="1">
                <a:solidFill>
                  <a:schemeClr val="tx1"/>
                </a:solidFill>
              </a:rPr>
              <a:t>καὶ</a:t>
            </a:r>
            <a:r>
              <a:rPr lang="el-GR" sz="2600" b="1" dirty="0">
                <a:solidFill>
                  <a:schemeClr val="tx1"/>
                </a:solidFill>
              </a:rPr>
              <a:t> </a:t>
            </a:r>
            <a:r>
              <a:rPr lang="el-GR" sz="2600" b="1" dirty="0" err="1">
                <a:solidFill>
                  <a:schemeClr val="tx1"/>
                </a:solidFill>
              </a:rPr>
              <a:t>μεταστραφεὶς</a:t>
            </a:r>
            <a:r>
              <a:rPr lang="el-GR" sz="2600" b="1" dirty="0">
                <a:solidFill>
                  <a:schemeClr val="tx1"/>
                </a:solidFill>
              </a:rPr>
              <a:t> </a:t>
            </a:r>
            <a:r>
              <a:rPr lang="el-GR" sz="2600" b="1" dirty="0" err="1">
                <a:solidFill>
                  <a:schemeClr val="tx1"/>
                </a:solidFill>
              </a:rPr>
              <a:t>πρὸς</a:t>
            </a:r>
            <a:r>
              <a:rPr lang="el-GR" sz="2600" b="1" dirty="0">
                <a:solidFill>
                  <a:schemeClr val="tx1"/>
                </a:solidFill>
              </a:rPr>
              <a:t> </a:t>
            </a:r>
            <a:r>
              <a:rPr lang="el-GR" sz="2600" b="1" dirty="0" err="1">
                <a:solidFill>
                  <a:schemeClr val="tx1"/>
                </a:solidFill>
              </a:rPr>
              <a:t>τοὺς</a:t>
            </a:r>
            <a:r>
              <a:rPr lang="el-GR" sz="2600" b="1" dirty="0">
                <a:solidFill>
                  <a:schemeClr val="tx1"/>
                </a:solidFill>
              </a:rPr>
              <a:t> </a:t>
            </a:r>
            <a:r>
              <a:rPr lang="el-GR" sz="2600" b="1" dirty="0" err="1">
                <a:solidFill>
                  <a:schemeClr val="tx1"/>
                </a:solidFill>
              </a:rPr>
              <a:t>ἐναντίους</a:t>
            </a:r>
            <a:r>
              <a:rPr lang="el-GR" sz="2600" b="1" dirty="0">
                <a:solidFill>
                  <a:schemeClr val="tx1"/>
                </a:solidFill>
              </a:rPr>
              <a:t>, </a:t>
            </a:r>
            <a:r>
              <a:rPr lang="el-GR" sz="2600" b="1" dirty="0" err="1">
                <a:solidFill>
                  <a:schemeClr val="tx1"/>
                </a:solidFill>
              </a:rPr>
              <a:t>ἡσυχίαν</a:t>
            </a:r>
            <a:r>
              <a:rPr lang="el-GR" sz="2600" b="1" dirty="0">
                <a:solidFill>
                  <a:schemeClr val="tx1"/>
                </a:solidFill>
              </a:rPr>
              <a:t> </a:t>
            </a:r>
            <a:r>
              <a:rPr lang="el-GR" sz="2600" b="1" dirty="0" err="1">
                <a:solidFill>
                  <a:schemeClr val="tx1"/>
                </a:solidFill>
              </a:rPr>
              <a:t>εἶχε</a:t>
            </a:r>
            <a:r>
              <a:rPr lang="el-GR" sz="2600" b="1" dirty="0">
                <a:solidFill>
                  <a:schemeClr val="tx1"/>
                </a:solidFill>
              </a:rPr>
              <a:t>· </a:t>
            </a:r>
            <a:r>
              <a:rPr lang="el-GR" sz="2600" b="1" dirty="0" err="1">
                <a:solidFill>
                  <a:schemeClr val="tx1"/>
                </a:solidFill>
              </a:rPr>
              <a:t>καὶ</a:t>
            </a:r>
            <a:r>
              <a:rPr lang="el-GR" sz="2600" b="1" dirty="0">
                <a:solidFill>
                  <a:schemeClr val="tx1"/>
                </a:solidFill>
              </a:rPr>
              <a:t> </a:t>
            </a:r>
            <a:r>
              <a:rPr lang="el-GR" sz="2600" b="1" dirty="0" err="1">
                <a:solidFill>
                  <a:schemeClr val="tx1"/>
                </a:solidFill>
              </a:rPr>
              <a:t>γὰρ</a:t>
            </a:r>
            <a:r>
              <a:rPr lang="el-GR" sz="2600" b="1" dirty="0">
                <a:solidFill>
                  <a:schemeClr val="tx1"/>
                </a:solidFill>
              </a:rPr>
              <a:t> ὁ </a:t>
            </a:r>
            <a:r>
              <a:rPr lang="el-GR" sz="2600" b="1" dirty="0" err="1">
                <a:solidFill>
                  <a:schemeClr val="tx1"/>
                </a:solidFill>
              </a:rPr>
              <a:t>μάντις</a:t>
            </a:r>
            <a:r>
              <a:rPr lang="el-GR" sz="2600" b="1" dirty="0">
                <a:solidFill>
                  <a:schemeClr val="tx1"/>
                </a:solidFill>
              </a:rPr>
              <a:t> </a:t>
            </a:r>
            <a:r>
              <a:rPr lang="el-GR" sz="2600" b="1" dirty="0" err="1">
                <a:solidFill>
                  <a:schemeClr val="tx1"/>
                </a:solidFill>
              </a:rPr>
              <a:t>παρήγγελλεν</a:t>
            </a:r>
            <a:r>
              <a:rPr lang="el-GR" sz="2600" b="1" dirty="0">
                <a:solidFill>
                  <a:schemeClr val="tx1"/>
                </a:solidFill>
              </a:rPr>
              <a:t> </a:t>
            </a:r>
            <a:r>
              <a:rPr lang="el-GR" sz="2600" b="1" dirty="0" err="1">
                <a:solidFill>
                  <a:schemeClr val="tx1"/>
                </a:solidFill>
              </a:rPr>
              <a:t>αὐτοῖς</a:t>
            </a:r>
            <a:r>
              <a:rPr lang="el-GR" sz="2600" b="1" dirty="0">
                <a:solidFill>
                  <a:schemeClr val="tx1"/>
                </a:solidFill>
              </a:rPr>
              <a:t> </a:t>
            </a:r>
            <a:r>
              <a:rPr lang="el-GR" sz="2600" b="1" dirty="0" err="1">
                <a:solidFill>
                  <a:schemeClr val="tx1"/>
                </a:solidFill>
              </a:rPr>
              <a:t>μὴ</a:t>
            </a:r>
            <a:r>
              <a:rPr lang="el-GR" sz="2600" b="1" dirty="0">
                <a:solidFill>
                  <a:schemeClr val="tx1"/>
                </a:solidFill>
              </a:rPr>
              <a:t> </a:t>
            </a:r>
            <a:r>
              <a:rPr lang="el-GR" sz="2600" b="1" dirty="0" err="1">
                <a:solidFill>
                  <a:schemeClr val="tx1"/>
                </a:solidFill>
              </a:rPr>
              <a:t>πρότερον</a:t>
            </a:r>
            <a:r>
              <a:rPr lang="el-GR" sz="2600" b="1" dirty="0">
                <a:solidFill>
                  <a:schemeClr val="tx1"/>
                </a:solidFill>
              </a:rPr>
              <a:t> </a:t>
            </a:r>
            <a:r>
              <a:rPr lang="el-GR" sz="2600" b="1" dirty="0" err="1">
                <a:solidFill>
                  <a:schemeClr val="tx1"/>
                </a:solidFill>
              </a:rPr>
              <a:t>ἐπιτίθεσθαι</a:t>
            </a:r>
            <a:r>
              <a:rPr lang="el-GR" sz="2600" b="1" dirty="0">
                <a:solidFill>
                  <a:schemeClr val="tx1"/>
                </a:solidFill>
              </a:rPr>
              <a:t>, </a:t>
            </a:r>
            <a:r>
              <a:rPr lang="el-GR" sz="2600" b="1" dirty="0" err="1">
                <a:solidFill>
                  <a:srgbClr val="C00000"/>
                </a:solidFill>
              </a:rPr>
              <a:t>πρὶν</a:t>
            </a:r>
            <a:r>
              <a:rPr lang="el-GR" sz="2600" b="1" dirty="0">
                <a:solidFill>
                  <a:srgbClr val="C00000"/>
                </a:solidFill>
              </a:rPr>
              <a:t> [</a:t>
            </a:r>
            <a:r>
              <a:rPr lang="el-GR" sz="2600" b="1" dirty="0" err="1">
                <a:solidFill>
                  <a:srgbClr val="C00000"/>
                </a:solidFill>
              </a:rPr>
              <a:t>ἂν</a:t>
            </a:r>
            <a:r>
              <a:rPr lang="el-GR" sz="2600" b="1" dirty="0">
                <a:solidFill>
                  <a:srgbClr val="C00000"/>
                </a:solidFill>
              </a:rPr>
              <a:t>] </a:t>
            </a:r>
            <a:r>
              <a:rPr lang="el-GR" sz="2600" b="1" dirty="0" err="1">
                <a:solidFill>
                  <a:srgbClr val="C00000"/>
                </a:solidFill>
              </a:rPr>
              <a:t>τῶν</a:t>
            </a:r>
            <a:r>
              <a:rPr lang="el-GR" sz="2600" b="1" dirty="0">
                <a:solidFill>
                  <a:srgbClr val="C00000"/>
                </a:solidFill>
              </a:rPr>
              <a:t> </a:t>
            </a:r>
            <a:r>
              <a:rPr lang="el-GR" sz="2600" b="1" dirty="0" err="1">
                <a:solidFill>
                  <a:srgbClr val="C00000"/>
                </a:solidFill>
              </a:rPr>
              <a:t>σφετέρων</a:t>
            </a:r>
            <a:r>
              <a:rPr lang="el-GR" sz="2600" b="1" dirty="0">
                <a:solidFill>
                  <a:srgbClr val="C00000"/>
                </a:solidFill>
              </a:rPr>
              <a:t> ἢ </a:t>
            </a:r>
            <a:r>
              <a:rPr lang="el-GR" sz="2600" b="1" dirty="0" err="1">
                <a:solidFill>
                  <a:srgbClr val="C00000"/>
                </a:solidFill>
              </a:rPr>
              <a:t>πέσοι</a:t>
            </a:r>
            <a:r>
              <a:rPr lang="el-GR" sz="2600" b="1" dirty="0">
                <a:solidFill>
                  <a:srgbClr val="C00000"/>
                </a:solidFill>
              </a:rPr>
              <a:t> τις ἢ </a:t>
            </a:r>
            <a:r>
              <a:rPr lang="el-GR" sz="2600" b="1" dirty="0" err="1">
                <a:solidFill>
                  <a:srgbClr val="C00000"/>
                </a:solidFill>
              </a:rPr>
              <a:t>τρωθείη</a:t>
            </a:r>
            <a:r>
              <a:rPr lang="el-GR" sz="2600" b="1" dirty="0">
                <a:solidFill>
                  <a:schemeClr val="tx1"/>
                </a:solidFill>
              </a:rPr>
              <a:t>· </a:t>
            </a:r>
            <a:r>
              <a:rPr lang="el-GR" sz="2600" b="1" dirty="0" err="1">
                <a:solidFill>
                  <a:srgbClr val="0070C0"/>
                </a:solidFill>
              </a:rPr>
              <a:t>ἐπειδὰν</a:t>
            </a:r>
            <a:r>
              <a:rPr lang="el-GR" sz="2600" b="1" dirty="0">
                <a:solidFill>
                  <a:srgbClr val="0070C0"/>
                </a:solidFill>
              </a:rPr>
              <a:t> </a:t>
            </a:r>
            <a:r>
              <a:rPr lang="el-GR" sz="2600" b="1" dirty="0" err="1">
                <a:solidFill>
                  <a:srgbClr val="0070C0"/>
                </a:solidFill>
              </a:rPr>
              <a:t>μέντοι</a:t>
            </a:r>
            <a:r>
              <a:rPr lang="el-GR" sz="2600" b="1" dirty="0">
                <a:solidFill>
                  <a:srgbClr val="0070C0"/>
                </a:solidFill>
              </a:rPr>
              <a:t> </a:t>
            </a:r>
            <a:r>
              <a:rPr lang="el-GR" sz="2600" b="1" dirty="0" err="1">
                <a:solidFill>
                  <a:srgbClr val="0070C0"/>
                </a:solidFill>
              </a:rPr>
              <a:t>τοῦτο</a:t>
            </a:r>
            <a:r>
              <a:rPr lang="el-GR" sz="2600" b="1" dirty="0">
                <a:solidFill>
                  <a:srgbClr val="0070C0"/>
                </a:solidFill>
              </a:rPr>
              <a:t> </a:t>
            </a:r>
            <a:r>
              <a:rPr lang="el-GR" sz="2600" b="1" dirty="0" err="1">
                <a:solidFill>
                  <a:srgbClr val="0070C0"/>
                </a:solidFill>
              </a:rPr>
              <a:t>γένηται</a:t>
            </a:r>
            <a:r>
              <a:rPr lang="el-GR" sz="2600" b="1" dirty="0">
                <a:solidFill>
                  <a:srgbClr val="0070C0"/>
                </a:solidFill>
              </a:rPr>
              <a:t>, </a:t>
            </a:r>
            <a:r>
              <a:rPr lang="el-GR" sz="2600" b="1" dirty="0" err="1">
                <a:solidFill>
                  <a:schemeClr val="tx1"/>
                </a:solidFill>
              </a:rPr>
              <a:t>ἡγησόμεθα</a:t>
            </a:r>
            <a:r>
              <a:rPr lang="el-GR" sz="2600" b="1" dirty="0">
                <a:solidFill>
                  <a:schemeClr val="tx1"/>
                </a:solidFill>
              </a:rPr>
              <a:t> </a:t>
            </a:r>
            <a:r>
              <a:rPr lang="el-GR" sz="2600" b="1" dirty="0" err="1">
                <a:solidFill>
                  <a:schemeClr val="tx1"/>
                </a:solidFill>
              </a:rPr>
              <a:t>μέν</a:t>
            </a:r>
            <a:r>
              <a:rPr lang="el-GR" sz="2600" b="1" dirty="0">
                <a:solidFill>
                  <a:schemeClr val="tx1"/>
                </a:solidFill>
              </a:rPr>
              <a:t>, </a:t>
            </a:r>
            <a:r>
              <a:rPr lang="el-GR" sz="2600" b="1" dirty="0" err="1">
                <a:solidFill>
                  <a:schemeClr val="tx1"/>
                </a:solidFill>
              </a:rPr>
              <a:t>ἔφη</a:t>
            </a:r>
            <a:r>
              <a:rPr lang="el-GR" sz="2600" b="1" dirty="0">
                <a:solidFill>
                  <a:schemeClr val="tx1"/>
                </a:solidFill>
              </a:rPr>
              <a:t>, </a:t>
            </a:r>
            <a:r>
              <a:rPr lang="el-GR" sz="2600" b="1" dirty="0" err="1">
                <a:solidFill>
                  <a:schemeClr val="tx1"/>
                </a:solidFill>
              </a:rPr>
              <a:t>ἡμεῖς</a:t>
            </a:r>
            <a:r>
              <a:rPr lang="el-GR" sz="2600" b="1" dirty="0">
                <a:solidFill>
                  <a:schemeClr val="tx1"/>
                </a:solidFill>
              </a:rPr>
              <a:t>, </a:t>
            </a:r>
            <a:r>
              <a:rPr lang="el-GR" sz="2600" b="1" dirty="0" err="1">
                <a:solidFill>
                  <a:schemeClr val="tx1"/>
                </a:solidFill>
              </a:rPr>
              <a:t>νίκη</a:t>
            </a:r>
            <a:r>
              <a:rPr lang="el-GR" sz="2600" b="1" dirty="0">
                <a:solidFill>
                  <a:schemeClr val="tx1"/>
                </a:solidFill>
              </a:rPr>
              <a:t> δ’ </a:t>
            </a:r>
            <a:r>
              <a:rPr lang="el-GR" sz="2600" b="1" dirty="0" err="1">
                <a:solidFill>
                  <a:schemeClr val="tx1"/>
                </a:solidFill>
              </a:rPr>
              <a:t>ὑμῖν</a:t>
            </a:r>
            <a:r>
              <a:rPr lang="el-GR" sz="2600" b="1" dirty="0">
                <a:solidFill>
                  <a:schemeClr val="tx1"/>
                </a:solidFill>
              </a:rPr>
              <a:t> </a:t>
            </a:r>
            <a:r>
              <a:rPr lang="el-GR" sz="2600" b="1" dirty="0" err="1">
                <a:solidFill>
                  <a:schemeClr val="tx1"/>
                </a:solidFill>
              </a:rPr>
              <a:t>ἔσται</a:t>
            </a:r>
            <a:r>
              <a:rPr lang="el-GR" sz="2600" b="1" dirty="0">
                <a:solidFill>
                  <a:schemeClr val="tx1"/>
                </a:solidFill>
              </a:rPr>
              <a:t> </a:t>
            </a:r>
            <a:r>
              <a:rPr lang="el-GR" sz="2600" b="1" dirty="0" err="1">
                <a:solidFill>
                  <a:schemeClr val="tx1"/>
                </a:solidFill>
              </a:rPr>
              <a:t>ἑπομένοις</a:t>
            </a:r>
            <a:r>
              <a:rPr lang="el-GR" sz="2600" b="1" dirty="0">
                <a:solidFill>
                  <a:schemeClr val="tx1"/>
                </a:solidFill>
              </a:rPr>
              <a:t>, </a:t>
            </a:r>
            <a:r>
              <a:rPr lang="el-GR" sz="2600" b="1" dirty="0" err="1">
                <a:solidFill>
                  <a:schemeClr val="tx1"/>
                </a:solidFill>
              </a:rPr>
              <a:t>ἐμοὶ</a:t>
            </a:r>
            <a:r>
              <a:rPr lang="el-GR" sz="2600" b="1" dirty="0">
                <a:solidFill>
                  <a:schemeClr val="tx1"/>
                </a:solidFill>
              </a:rPr>
              <a:t> </a:t>
            </a:r>
            <a:r>
              <a:rPr lang="el-GR" sz="2600" b="1" dirty="0" err="1" smtClean="0">
                <a:solidFill>
                  <a:schemeClr val="tx1"/>
                </a:solidFill>
              </a:rPr>
              <a:t>μέντοι</a:t>
            </a:r>
            <a:r>
              <a:rPr lang="el-GR" sz="2600" b="1" dirty="0">
                <a:solidFill>
                  <a:schemeClr val="tx1"/>
                </a:solidFill>
              </a:rPr>
              <a:t> </a:t>
            </a:r>
            <a:r>
              <a:rPr lang="el-GR" sz="2600" b="1" dirty="0" err="1" smtClean="0">
                <a:solidFill>
                  <a:schemeClr val="tx1"/>
                </a:solidFill>
              </a:rPr>
              <a:t>θάνατος</a:t>
            </a:r>
            <a:r>
              <a:rPr lang="el-GR" sz="2600" b="1" dirty="0">
                <a:solidFill>
                  <a:schemeClr val="tx1"/>
                </a:solidFill>
              </a:rPr>
              <a:t>, </a:t>
            </a:r>
            <a:r>
              <a:rPr lang="el-GR" sz="2600" b="1" dirty="0" err="1">
                <a:solidFill>
                  <a:srgbClr val="C00000"/>
                </a:solidFill>
              </a:rPr>
              <a:t>ὥς</a:t>
            </a:r>
            <a:r>
              <a:rPr lang="el-GR" sz="2600" b="1" dirty="0">
                <a:solidFill>
                  <a:srgbClr val="C00000"/>
                </a:solidFill>
              </a:rPr>
              <a:t> </a:t>
            </a:r>
            <a:r>
              <a:rPr lang="el-GR" sz="2600" b="1" dirty="0" err="1">
                <a:solidFill>
                  <a:srgbClr val="C00000"/>
                </a:solidFill>
              </a:rPr>
              <a:t>γέ</a:t>
            </a:r>
            <a:r>
              <a:rPr lang="el-GR" sz="2600" b="1" dirty="0">
                <a:solidFill>
                  <a:srgbClr val="C00000"/>
                </a:solidFill>
              </a:rPr>
              <a:t> </a:t>
            </a:r>
            <a:r>
              <a:rPr lang="el-GR" sz="2600" b="1" dirty="0" err="1" smtClean="0">
                <a:solidFill>
                  <a:srgbClr val="C00000"/>
                </a:solidFill>
              </a:rPr>
              <a:t>μοι</a:t>
            </a:r>
            <a:r>
              <a:rPr lang="el-GR" sz="2600" b="1" dirty="0" smtClean="0">
                <a:solidFill>
                  <a:srgbClr val="C00000"/>
                </a:solidFill>
              </a:rPr>
              <a:t>  </a:t>
            </a:r>
            <a:r>
              <a:rPr lang="el-GR" sz="2600" b="1" dirty="0" err="1" smtClean="0">
                <a:solidFill>
                  <a:srgbClr val="C00000"/>
                </a:solidFill>
              </a:rPr>
              <a:t>δοκεῖ</a:t>
            </a:r>
            <a:r>
              <a:rPr lang="el-GR" sz="2600" b="1" dirty="0" smtClean="0">
                <a:solidFill>
                  <a:srgbClr val="C00000"/>
                </a:solidFill>
              </a:rPr>
              <a:t>.</a:t>
            </a:r>
            <a:r>
              <a:rPr lang="el-GR" sz="2600" b="1" i="1" dirty="0" smtClean="0"/>
              <a:t> </a:t>
            </a:r>
          </a:p>
          <a:p>
            <a:pPr algn="just"/>
            <a:endParaRPr lang="el-GR" sz="2600" b="1" i="1" dirty="0" smtClean="0"/>
          </a:p>
          <a:p>
            <a:pPr algn="just"/>
            <a:r>
              <a:rPr lang="el-GR" sz="2600" b="1" i="1" dirty="0" err="1" smtClean="0">
                <a:solidFill>
                  <a:schemeClr val="tx1"/>
                </a:solidFill>
              </a:rPr>
              <a:t>καὶ</a:t>
            </a:r>
            <a:r>
              <a:rPr lang="el-GR" sz="2600" b="1" i="1" dirty="0" smtClean="0">
                <a:solidFill>
                  <a:schemeClr val="tx1"/>
                </a:solidFill>
              </a:rPr>
              <a:t> </a:t>
            </a:r>
            <a:r>
              <a:rPr lang="el-GR" sz="2600" b="1" i="1" dirty="0" err="1" smtClean="0">
                <a:solidFill>
                  <a:schemeClr val="tx1"/>
                </a:solidFill>
              </a:rPr>
              <a:t>γὰρ</a:t>
            </a:r>
            <a:r>
              <a:rPr lang="el-GR" sz="2600" b="1" i="1" dirty="0" smtClean="0">
                <a:solidFill>
                  <a:schemeClr val="tx1"/>
                </a:solidFill>
              </a:rPr>
              <a:t> ὁ μάντις </a:t>
            </a:r>
            <a:r>
              <a:rPr lang="el-GR" sz="2600" b="1" i="1" dirty="0" err="1" smtClean="0">
                <a:solidFill>
                  <a:schemeClr val="tx1"/>
                </a:solidFill>
              </a:rPr>
              <a:t>παρήγγελλεν</a:t>
            </a:r>
            <a:r>
              <a:rPr lang="el-GR" sz="2600" b="1" i="1" dirty="0" smtClean="0">
                <a:solidFill>
                  <a:schemeClr val="tx1"/>
                </a:solidFill>
              </a:rPr>
              <a:t>=</a:t>
            </a:r>
            <a:r>
              <a:rPr lang="el-GR" sz="2600" b="1" i="1" dirty="0" smtClean="0">
                <a:solidFill>
                  <a:schemeClr val="tx1"/>
                </a:solidFill>
              </a:rPr>
              <a:t> </a:t>
            </a:r>
            <a:r>
              <a:rPr lang="el-GR" sz="2600" dirty="0" smtClean="0">
                <a:solidFill>
                  <a:schemeClr val="tx1"/>
                </a:solidFill>
              </a:rPr>
              <a:t>γιατί και ο μάντης </a:t>
            </a:r>
            <a:r>
              <a:rPr lang="el-GR" sz="2600" dirty="0" err="1" smtClean="0">
                <a:solidFill>
                  <a:schemeClr val="tx1"/>
                </a:solidFill>
              </a:rPr>
              <a:t>συμβούλευε</a:t>
            </a:r>
            <a:r>
              <a:rPr lang="el-GR" sz="2600" dirty="0" err="1" smtClean="0">
                <a:solidFill>
                  <a:schemeClr val="tx1"/>
                </a:solidFill>
              </a:rPr>
              <a:t>...οι</a:t>
            </a:r>
            <a:r>
              <a:rPr lang="el-GR" sz="2600" dirty="0" smtClean="0">
                <a:solidFill>
                  <a:schemeClr val="tx1"/>
                </a:solidFill>
              </a:rPr>
              <a:t> </a:t>
            </a:r>
            <a:r>
              <a:rPr lang="el-GR" sz="2600" dirty="0" smtClean="0">
                <a:solidFill>
                  <a:schemeClr val="tx1"/>
                </a:solidFill>
              </a:rPr>
              <a:t>συμβουλές του μάντη πριν από τη μάχη ήταν και αναγκαίες και σεβαστές</a:t>
            </a:r>
          </a:p>
          <a:p>
            <a:pPr algn="l" fontAlgn="t"/>
            <a:r>
              <a:rPr lang="el-GR" sz="2600" b="1" i="1" dirty="0" err="1" smtClean="0">
                <a:solidFill>
                  <a:schemeClr val="tx1"/>
                </a:solidFill>
              </a:rPr>
              <a:t>τῶν</a:t>
            </a:r>
            <a:r>
              <a:rPr lang="el-GR" sz="2600" b="1" i="1" dirty="0" smtClean="0">
                <a:solidFill>
                  <a:schemeClr val="tx1"/>
                </a:solidFill>
              </a:rPr>
              <a:t> </a:t>
            </a:r>
            <a:r>
              <a:rPr lang="el-GR" sz="2600" b="1" i="1" dirty="0" err="1" smtClean="0">
                <a:solidFill>
                  <a:schemeClr val="tx1"/>
                </a:solidFill>
              </a:rPr>
              <a:t>σφετέρων</a:t>
            </a:r>
            <a:r>
              <a:rPr lang="el-GR" sz="2600" b="1" i="1" dirty="0" smtClean="0">
                <a:solidFill>
                  <a:schemeClr val="tx1"/>
                </a:solidFill>
              </a:rPr>
              <a:t> </a:t>
            </a:r>
            <a:r>
              <a:rPr lang="el-GR" sz="2600" b="1" i="1" dirty="0" smtClean="0">
                <a:solidFill>
                  <a:schemeClr val="tx1"/>
                </a:solidFill>
              </a:rPr>
              <a:t>τις= </a:t>
            </a:r>
            <a:r>
              <a:rPr lang="el-GR" sz="2600" dirty="0" smtClean="0">
                <a:solidFill>
                  <a:schemeClr val="tx1"/>
                </a:solidFill>
              </a:rPr>
              <a:t>κάποιος από τους δικούς τους</a:t>
            </a:r>
          </a:p>
          <a:p>
            <a:pPr algn="l" fontAlgn="t"/>
            <a:r>
              <a:rPr lang="el-GR" sz="2600" dirty="0" smtClean="0">
                <a:solidFill>
                  <a:schemeClr val="tx1"/>
                </a:solidFill>
              </a:rPr>
              <a:t>(α</a:t>
            </a:r>
            <a:r>
              <a:rPr lang="el-GR" sz="2600" dirty="0" smtClean="0">
                <a:solidFill>
                  <a:schemeClr val="tx1"/>
                </a:solidFill>
              </a:rPr>
              <a:t>' πρόσωπο  </a:t>
            </a:r>
            <a:r>
              <a:rPr lang="el-GR" sz="2600" b="1" dirty="0" err="1" smtClean="0">
                <a:solidFill>
                  <a:schemeClr val="tx1"/>
                </a:solidFill>
              </a:rPr>
              <a:t>ἡμέτεροι</a:t>
            </a:r>
            <a:r>
              <a:rPr lang="el-GR" sz="2600" dirty="0" smtClean="0">
                <a:solidFill>
                  <a:schemeClr val="tx1"/>
                </a:solidFill>
              </a:rPr>
              <a:t> - β' πρόσωπο </a:t>
            </a:r>
            <a:r>
              <a:rPr lang="el-GR" sz="2600" b="1" dirty="0" err="1" smtClean="0">
                <a:solidFill>
                  <a:schemeClr val="tx1"/>
                </a:solidFill>
              </a:rPr>
              <a:t>ὑμέτεροι</a:t>
            </a:r>
            <a:r>
              <a:rPr lang="el-GR" sz="2600" dirty="0" smtClean="0">
                <a:solidFill>
                  <a:schemeClr val="tx1"/>
                </a:solidFill>
              </a:rPr>
              <a:t> - γ' πρόσωπο </a:t>
            </a:r>
            <a:r>
              <a:rPr lang="el-GR" sz="2600" b="1" dirty="0" err="1" smtClean="0">
                <a:solidFill>
                  <a:schemeClr val="tx1"/>
                </a:solidFill>
              </a:rPr>
              <a:t>σφέτεροι</a:t>
            </a:r>
            <a:r>
              <a:rPr lang="el-GR" sz="2600" dirty="0" smtClean="0">
                <a:solidFill>
                  <a:schemeClr val="tx1"/>
                </a:solidFill>
              </a:rPr>
              <a:t>)</a:t>
            </a:r>
            <a:r>
              <a:rPr lang="el-GR" sz="2600" b="1" i="1" dirty="0" smtClean="0">
                <a:solidFill>
                  <a:schemeClr val="tx1"/>
                </a:solidFill>
              </a:rPr>
              <a:t> </a:t>
            </a:r>
            <a:r>
              <a:rPr lang="el-GR" sz="2600" b="1" i="1" dirty="0" err="1" smtClean="0">
                <a:solidFill>
                  <a:schemeClr val="tx1"/>
                </a:solidFill>
              </a:rPr>
              <a:t>τιτρώσκομαι</a:t>
            </a:r>
            <a:r>
              <a:rPr lang="el-GR" sz="2600" b="1" i="1" dirty="0" smtClean="0">
                <a:solidFill>
                  <a:schemeClr val="tx1"/>
                </a:solidFill>
              </a:rPr>
              <a:t>= </a:t>
            </a:r>
            <a:r>
              <a:rPr lang="el-GR" sz="2600" dirty="0" smtClean="0">
                <a:solidFill>
                  <a:schemeClr val="tx1"/>
                </a:solidFill>
              </a:rPr>
              <a:t>τραυματίζομαι</a:t>
            </a:r>
            <a:endParaRPr lang="el-GR" sz="2600" dirty="0" smtClean="0">
              <a:solidFill>
                <a:schemeClr val="tx1"/>
              </a:solidFill>
            </a:endParaRPr>
          </a:p>
          <a:p>
            <a:pPr algn="l" fontAlgn="t"/>
            <a:r>
              <a:rPr lang="el-GR" sz="2600" b="1" i="1" dirty="0" err="1" smtClean="0">
                <a:solidFill>
                  <a:schemeClr val="tx1"/>
                </a:solidFill>
              </a:rPr>
              <a:t>ἡγησόμεθα</a:t>
            </a:r>
            <a:r>
              <a:rPr lang="el-GR" sz="2600" b="1" i="1" dirty="0" smtClean="0">
                <a:solidFill>
                  <a:schemeClr val="tx1"/>
                </a:solidFill>
              </a:rPr>
              <a:t>· </a:t>
            </a:r>
            <a:r>
              <a:rPr lang="el-GR" sz="2600" b="1" i="1" dirty="0" err="1" smtClean="0">
                <a:solidFill>
                  <a:schemeClr val="tx1"/>
                </a:solidFill>
              </a:rPr>
              <a:t>ἡγοῦμαι</a:t>
            </a:r>
            <a:r>
              <a:rPr lang="el-GR" sz="2600" b="1" i="1" dirty="0" smtClean="0">
                <a:solidFill>
                  <a:schemeClr val="tx1"/>
                </a:solidFill>
              </a:rPr>
              <a:t> (-</a:t>
            </a:r>
            <a:r>
              <a:rPr lang="el-GR" sz="2600" b="1" i="1" dirty="0" err="1" smtClean="0">
                <a:solidFill>
                  <a:schemeClr val="tx1"/>
                </a:solidFill>
              </a:rPr>
              <a:t>έομαι</a:t>
            </a:r>
            <a:r>
              <a:rPr lang="el-GR" sz="2600" b="1" i="1" dirty="0" smtClean="0">
                <a:solidFill>
                  <a:schemeClr val="tx1"/>
                </a:solidFill>
              </a:rPr>
              <a:t>)=</a:t>
            </a:r>
            <a:r>
              <a:rPr lang="el-GR" sz="2600" dirty="0" smtClean="0">
                <a:solidFill>
                  <a:schemeClr val="tx1"/>
                </a:solidFill>
              </a:rPr>
              <a:t> προχωράω μπροστά, πρώτος</a:t>
            </a:r>
          </a:p>
          <a:p>
            <a:pPr fontAlgn="t"/>
            <a:endParaRPr lang="el-GR" sz="2600" dirty="0" smtClean="0"/>
          </a:p>
          <a:p>
            <a:pPr fontAlgn="t"/>
            <a:r>
              <a:rPr lang="el-GR" sz="2600" dirty="0" smtClean="0"/>
              <a:t> </a:t>
            </a:r>
          </a:p>
          <a:p>
            <a:pPr fontAlgn="t"/>
            <a:r>
              <a:rPr lang="el-GR" sz="2400" dirty="0" smtClean="0"/>
              <a:t>ι</a:t>
            </a:r>
          </a:p>
          <a:p>
            <a:pPr algn="just"/>
            <a:endParaRPr lang="el-GR" sz="2400" dirty="0" smtClean="0"/>
          </a:p>
          <a:p>
            <a:pPr algn="just"/>
            <a:endParaRPr lang="el-GR" sz="2400" dirty="0" smtClean="0"/>
          </a:p>
          <a:p>
            <a:pPr algn="just"/>
            <a:endParaRPr lang="el-GR" sz="2400" dirty="0" smtClean="0"/>
          </a:p>
          <a:p>
            <a:pPr lvl="0" algn="just"/>
            <a:endParaRPr lang="el-GR" sz="2400" b="1" dirty="0">
              <a:solidFill>
                <a:srgbClr val="C00000"/>
              </a:solidFill>
            </a:endParaRPr>
          </a:p>
          <a:p>
            <a:pPr algn="just"/>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5929330"/>
        </p:xfrm>
        <a:graphic>
          <a:graphicData uri="http://schemas.openxmlformats.org/drawingml/2006/table">
            <a:tbl>
              <a:tblPr firstRow="1" bandRow="1">
                <a:tableStyleId>{5C22544A-7EE6-4342-B048-85BDC9FD1C3A}</a:tableStyleId>
              </a:tblPr>
              <a:tblGrid>
                <a:gridCol w="4572000"/>
                <a:gridCol w="4572000"/>
              </a:tblGrid>
              <a:tr h="59293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2400" b="1" dirty="0" smtClean="0">
                          <a:solidFill>
                            <a:schemeClr val="bg1"/>
                          </a:solidFill>
                        </a:rPr>
                        <a:t>[2.4.18] </a:t>
                      </a:r>
                      <a:r>
                        <a:rPr lang="el-GR" sz="2400" b="1" dirty="0" err="1" smtClean="0">
                          <a:solidFill>
                            <a:schemeClr val="bg1"/>
                          </a:solidFill>
                        </a:rPr>
                        <a:t>Ταῦτα</a:t>
                      </a:r>
                      <a:r>
                        <a:rPr lang="el-GR" sz="2400" b="1" dirty="0" smtClean="0">
                          <a:solidFill>
                            <a:schemeClr val="bg1"/>
                          </a:solidFill>
                        </a:rPr>
                        <a:t> δ’ </a:t>
                      </a:r>
                      <a:r>
                        <a:rPr lang="el-GR" sz="2400" b="1" dirty="0" err="1" smtClean="0">
                          <a:solidFill>
                            <a:schemeClr val="bg1"/>
                          </a:solidFill>
                        </a:rPr>
                        <a:t>εἰπὼν</a:t>
                      </a:r>
                      <a:r>
                        <a:rPr lang="el-GR" sz="2400" b="1" dirty="0" smtClean="0">
                          <a:solidFill>
                            <a:schemeClr val="bg1"/>
                          </a:solidFill>
                        </a:rPr>
                        <a:t> </a:t>
                      </a:r>
                      <a:r>
                        <a:rPr lang="el-GR" sz="2400" b="1" dirty="0" err="1" smtClean="0">
                          <a:solidFill>
                            <a:schemeClr val="bg1"/>
                          </a:solidFill>
                        </a:rPr>
                        <a:t>καὶ</a:t>
                      </a:r>
                      <a:r>
                        <a:rPr lang="el-GR" sz="2400" b="1" dirty="0" smtClean="0">
                          <a:solidFill>
                            <a:schemeClr val="bg1"/>
                          </a:solidFill>
                        </a:rPr>
                        <a:t> </a:t>
                      </a:r>
                      <a:r>
                        <a:rPr lang="el-GR" sz="2400" b="1" dirty="0" err="1" smtClean="0">
                          <a:solidFill>
                            <a:schemeClr val="bg1"/>
                          </a:solidFill>
                        </a:rPr>
                        <a:t>μεταστραφεὶς</a:t>
                      </a:r>
                      <a:r>
                        <a:rPr lang="el-GR" sz="2400" b="1" dirty="0" smtClean="0">
                          <a:solidFill>
                            <a:schemeClr val="bg1"/>
                          </a:solidFill>
                        </a:rPr>
                        <a:t> </a:t>
                      </a:r>
                      <a:r>
                        <a:rPr lang="el-GR" sz="2400" b="1" dirty="0" err="1" smtClean="0">
                          <a:solidFill>
                            <a:schemeClr val="bg1"/>
                          </a:solidFill>
                        </a:rPr>
                        <a:t>πρὸς</a:t>
                      </a:r>
                      <a:r>
                        <a:rPr lang="el-GR" sz="2400" b="1" dirty="0" smtClean="0">
                          <a:solidFill>
                            <a:schemeClr val="bg1"/>
                          </a:solidFill>
                        </a:rPr>
                        <a:t> </a:t>
                      </a:r>
                      <a:r>
                        <a:rPr lang="el-GR" sz="2400" b="1" dirty="0" err="1" smtClean="0">
                          <a:solidFill>
                            <a:schemeClr val="bg1"/>
                          </a:solidFill>
                        </a:rPr>
                        <a:t>τοὺς</a:t>
                      </a:r>
                      <a:r>
                        <a:rPr lang="el-GR" sz="2400" b="1" dirty="0" smtClean="0">
                          <a:solidFill>
                            <a:schemeClr val="bg1"/>
                          </a:solidFill>
                        </a:rPr>
                        <a:t> </a:t>
                      </a:r>
                      <a:r>
                        <a:rPr lang="el-GR" sz="2400" b="1" dirty="0" err="1" smtClean="0">
                          <a:solidFill>
                            <a:schemeClr val="bg1"/>
                          </a:solidFill>
                        </a:rPr>
                        <a:t>ἐναντίους</a:t>
                      </a:r>
                      <a:r>
                        <a:rPr lang="el-GR" sz="2400" b="1" dirty="0" smtClean="0">
                          <a:solidFill>
                            <a:schemeClr val="bg1"/>
                          </a:solidFill>
                        </a:rPr>
                        <a:t>, </a:t>
                      </a:r>
                      <a:r>
                        <a:rPr lang="el-GR" sz="2400" b="1" dirty="0" err="1" smtClean="0">
                          <a:solidFill>
                            <a:schemeClr val="bg1"/>
                          </a:solidFill>
                        </a:rPr>
                        <a:t>ἡσυχίαν</a:t>
                      </a:r>
                      <a:r>
                        <a:rPr lang="el-GR" sz="2400" b="1" dirty="0" smtClean="0">
                          <a:solidFill>
                            <a:schemeClr val="bg1"/>
                          </a:solidFill>
                        </a:rPr>
                        <a:t> </a:t>
                      </a:r>
                      <a:r>
                        <a:rPr lang="el-GR" sz="2400" b="1" dirty="0" err="1" smtClean="0">
                          <a:solidFill>
                            <a:srgbClr val="C00000"/>
                          </a:solidFill>
                        </a:rPr>
                        <a:t>εἶχε</a:t>
                      </a:r>
                      <a:r>
                        <a:rPr lang="el-GR" sz="2400" b="1" dirty="0" smtClean="0">
                          <a:solidFill>
                            <a:srgbClr val="C00000"/>
                          </a:solidFill>
                        </a:rPr>
                        <a:t>·</a:t>
                      </a:r>
                      <a:r>
                        <a:rPr lang="el-GR" sz="2400" b="1" dirty="0" smtClean="0">
                          <a:solidFill>
                            <a:schemeClr val="bg1"/>
                          </a:solidFill>
                        </a:rPr>
                        <a:t> </a:t>
                      </a:r>
                      <a:r>
                        <a:rPr lang="el-GR" sz="2400" b="1" dirty="0" smtClean="0">
                          <a:solidFill>
                            <a:schemeClr val="bg1"/>
                          </a:solidFill>
                        </a:rPr>
                        <a:t>              </a:t>
                      </a:r>
                      <a:r>
                        <a:rPr lang="el-GR" sz="2400" b="1" dirty="0" err="1" smtClean="0">
                          <a:solidFill>
                            <a:schemeClr val="bg1"/>
                          </a:solidFill>
                        </a:rPr>
                        <a:t>καὶ</a:t>
                      </a:r>
                      <a:r>
                        <a:rPr lang="el-GR" sz="2400" b="1" dirty="0" smtClean="0">
                          <a:solidFill>
                            <a:schemeClr val="bg1"/>
                          </a:solidFill>
                        </a:rPr>
                        <a:t> </a:t>
                      </a:r>
                      <a:r>
                        <a:rPr lang="el-GR" sz="2400" b="1" dirty="0" err="1" smtClean="0">
                          <a:solidFill>
                            <a:schemeClr val="bg1"/>
                          </a:solidFill>
                        </a:rPr>
                        <a:t>γὰρ</a:t>
                      </a:r>
                      <a:r>
                        <a:rPr lang="el-GR" sz="2400" b="1" dirty="0" smtClean="0">
                          <a:solidFill>
                            <a:schemeClr val="bg1"/>
                          </a:solidFill>
                        </a:rPr>
                        <a:t> ὁ </a:t>
                      </a:r>
                      <a:r>
                        <a:rPr lang="el-GR" sz="2400" b="1" dirty="0" err="1" smtClean="0">
                          <a:solidFill>
                            <a:schemeClr val="bg1"/>
                          </a:solidFill>
                        </a:rPr>
                        <a:t>μάντις</a:t>
                      </a:r>
                      <a:r>
                        <a:rPr lang="el-GR" sz="2400" b="1" dirty="0" smtClean="0">
                          <a:solidFill>
                            <a:schemeClr val="bg1"/>
                          </a:solidFill>
                        </a:rPr>
                        <a:t> </a:t>
                      </a:r>
                      <a:r>
                        <a:rPr lang="el-GR" sz="2400" b="1" dirty="0" err="1" smtClean="0">
                          <a:solidFill>
                            <a:srgbClr val="C00000"/>
                          </a:solidFill>
                        </a:rPr>
                        <a:t>παρήγγελλεν</a:t>
                      </a:r>
                      <a:r>
                        <a:rPr lang="el-GR" sz="2400" b="1" dirty="0" smtClean="0">
                          <a:solidFill>
                            <a:schemeClr val="bg1"/>
                          </a:solidFill>
                        </a:rPr>
                        <a:t> </a:t>
                      </a:r>
                      <a:r>
                        <a:rPr lang="el-GR" sz="2400" b="1" dirty="0" err="1" smtClean="0">
                          <a:solidFill>
                            <a:schemeClr val="bg1"/>
                          </a:solidFill>
                        </a:rPr>
                        <a:t>αὐτοῖς</a:t>
                      </a:r>
                      <a:r>
                        <a:rPr lang="el-GR" sz="2400" b="1" dirty="0" smtClean="0">
                          <a:solidFill>
                            <a:schemeClr val="bg1"/>
                          </a:solidFill>
                        </a:rPr>
                        <a:t> </a:t>
                      </a:r>
                      <a:r>
                        <a:rPr lang="el-GR" sz="2400" b="1" dirty="0" err="1" smtClean="0">
                          <a:solidFill>
                            <a:schemeClr val="bg1"/>
                          </a:solidFill>
                        </a:rPr>
                        <a:t>μὴ</a:t>
                      </a:r>
                      <a:r>
                        <a:rPr lang="el-GR" sz="2400" b="1" dirty="0" smtClean="0">
                          <a:solidFill>
                            <a:schemeClr val="bg1"/>
                          </a:solidFill>
                        </a:rPr>
                        <a:t> </a:t>
                      </a:r>
                      <a:r>
                        <a:rPr lang="el-GR" sz="2400" b="1" dirty="0" err="1" smtClean="0">
                          <a:solidFill>
                            <a:schemeClr val="bg1"/>
                          </a:solidFill>
                        </a:rPr>
                        <a:t>πρότερον</a:t>
                      </a:r>
                      <a:r>
                        <a:rPr lang="el-GR" sz="2400" b="1" dirty="0" smtClean="0">
                          <a:solidFill>
                            <a:schemeClr val="bg1"/>
                          </a:solidFill>
                        </a:rPr>
                        <a:t> </a:t>
                      </a:r>
                      <a:r>
                        <a:rPr lang="el-GR" sz="2400" b="1" dirty="0" err="1" smtClean="0">
                          <a:solidFill>
                            <a:schemeClr val="bg1"/>
                          </a:solidFill>
                        </a:rPr>
                        <a:t>ἐπιτίθεσθαι</a:t>
                      </a:r>
                      <a:r>
                        <a:rPr lang="el-GR" sz="2400" b="1" dirty="0" smtClean="0">
                          <a:solidFill>
                            <a:schemeClr val="bg1"/>
                          </a:solidFill>
                        </a:rPr>
                        <a:t>, </a:t>
                      </a:r>
                      <a:r>
                        <a:rPr lang="el-GR" sz="2400" b="1" dirty="0" err="1" smtClean="0">
                          <a:solidFill>
                            <a:schemeClr val="bg1"/>
                          </a:solidFill>
                        </a:rPr>
                        <a:t>πρὶν</a:t>
                      </a:r>
                      <a:r>
                        <a:rPr lang="el-GR" sz="2400" b="1" dirty="0" smtClean="0">
                          <a:solidFill>
                            <a:schemeClr val="bg1"/>
                          </a:solidFill>
                        </a:rPr>
                        <a:t> [</a:t>
                      </a:r>
                      <a:r>
                        <a:rPr lang="el-GR" sz="2400" b="1" dirty="0" err="1" smtClean="0">
                          <a:solidFill>
                            <a:schemeClr val="bg1"/>
                          </a:solidFill>
                        </a:rPr>
                        <a:t>ἂν</a:t>
                      </a:r>
                      <a:r>
                        <a:rPr lang="el-GR" sz="2400" b="1" dirty="0" smtClean="0">
                          <a:solidFill>
                            <a:schemeClr val="bg1"/>
                          </a:solidFill>
                        </a:rPr>
                        <a:t>] </a:t>
                      </a:r>
                      <a:r>
                        <a:rPr lang="el-GR" sz="2400" b="1" dirty="0" err="1" smtClean="0">
                          <a:solidFill>
                            <a:schemeClr val="bg1"/>
                          </a:solidFill>
                        </a:rPr>
                        <a:t>τῶν</a:t>
                      </a:r>
                      <a:r>
                        <a:rPr lang="el-GR" sz="2400" b="1" dirty="0" smtClean="0">
                          <a:solidFill>
                            <a:schemeClr val="bg1"/>
                          </a:solidFill>
                        </a:rPr>
                        <a:t> </a:t>
                      </a:r>
                      <a:r>
                        <a:rPr lang="el-GR" sz="2400" b="1" dirty="0" err="1" smtClean="0">
                          <a:solidFill>
                            <a:schemeClr val="bg1"/>
                          </a:solidFill>
                        </a:rPr>
                        <a:t>σφετέρων</a:t>
                      </a:r>
                      <a:r>
                        <a:rPr lang="el-GR" sz="2400" b="1" dirty="0" smtClean="0">
                          <a:solidFill>
                            <a:schemeClr val="bg1"/>
                          </a:solidFill>
                        </a:rPr>
                        <a:t> ἢ </a:t>
                      </a:r>
                      <a:r>
                        <a:rPr lang="el-GR" sz="2400" b="1" dirty="0" err="1" smtClean="0">
                          <a:solidFill>
                            <a:srgbClr val="C00000"/>
                          </a:solidFill>
                        </a:rPr>
                        <a:t>πέσοι</a:t>
                      </a:r>
                      <a:r>
                        <a:rPr lang="el-GR" sz="2400" b="1" dirty="0" smtClean="0">
                          <a:solidFill>
                            <a:schemeClr val="bg1"/>
                          </a:solidFill>
                        </a:rPr>
                        <a:t> τις ἢ </a:t>
                      </a:r>
                      <a:r>
                        <a:rPr lang="el-GR" sz="2400" b="1" dirty="0" err="1" smtClean="0">
                          <a:solidFill>
                            <a:srgbClr val="C00000"/>
                          </a:solidFill>
                        </a:rPr>
                        <a:t>τρωθείη</a:t>
                      </a:r>
                      <a:r>
                        <a:rPr lang="el-GR" sz="2400" b="1" dirty="0" smtClean="0">
                          <a:solidFill>
                            <a:srgbClr val="C00000"/>
                          </a:solidFill>
                        </a:rPr>
                        <a:t>·</a:t>
                      </a:r>
                      <a:r>
                        <a:rPr lang="el-GR" sz="2400" b="1" dirty="0" smtClean="0">
                          <a:solidFill>
                            <a:schemeClr val="bg1"/>
                          </a:solidFill>
                        </a:rPr>
                        <a:t> </a:t>
                      </a:r>
                      <a:endParaRPr lang="el-GR" sz="2400" b="1" dirty="0" smtClean="0">
                        <a:solidFill>
                          <a:schemeClr val="bg1"/>
                        </a:solidFill>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l-GR" sz="2400" b="1" dirty="0" smtClean="0">
                        <a:solidFill>
                          <a:schemeClr val="bg1"/>
                        </a:solidFill>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l-GR" sz="2400" b="1" dirty="0" err="1" smtClean="0">
                          <a:solidFill>
                            <a:schemeClr val="bg1"/>
                          </a:solidFill>
                        </a:rPr>
                        <a:t>ἐπειδὰν</a:t>
                      </a:r>
                      <a:r>
                        <a:rPr lang="el-GR" sz="2400" b="1" dirty="0" smtClean="0">
                          <a:solidFill>
                            <a:schemeClr val="bg1"/>
                          </a:solidFill>
                        </a:rPr>
                        <a:t> </a:t>
                      </a:r>
                      <a:r>
                        <a:rPr lang="el-GR" sz="2400" b="1" dirty="0" err="1" smtClean="0">
                          <a:solidFill>
                            <a:schemeClr val="bg1"/>
                          </a:solidFill>
                        </a:rPr>
                        <a:t>μέντοι</a:t>
                      </a:r>
                      <a:r>
                        <a:rPr lang="el-GR" sz="2400" b="1" dirty="0" smtClean="0">
                          <a:solidFill>
                            <a:schemeClr val="bg1"/>
                          </a:solidFill>
                        </a:rPr>
                        <a:t> </a:t>
                      </a:r>
                      <a:r>
                        <a:rPr lang="el-GR" sz="2400" b="1" dirty="0" err="1" smtClean="0">
                          <a:solidFill>
                            <a:schemeClr val="bg1"/>
                          </a:solidFill>
                        </a:rPr>
                        <a:t>τοῦτο</a:t>
                      </a:r>
                      <a:r>
                        <a:rPr lang="el-GR" sz="2400" b="1" dirty="0" smtClean="0">
                          <a:solidFill>
                            <a:schemeClr val="bg1"/>
                          </a:solidFill>
                        </a:rPr>
                        <a:t> </a:t>
                      </a:r>
                      <a:r>
                        <a:rPr lang="el-GR" sz="2400" b="1" dirty="0" err="1" smtClean="0">
                          <a:solidFill>
                            <a:srgbClr val="C00000"/>
                          </a:solidFill>
                        </a:rPr>
                        <a:t>γένηται</a:t>
                      </a:r>
                      <a:r>
                        <a:rPr lang="el-GR" sz="2400" b="1" dirty="0" smtClean="0">
                          <a:solidFill>
                            <a:schemeClr val="bg1"/>
                          </a:solidFill>
                        </a:rPr>
                        <a:t>, </a:t>
                      </a:r>
                      <a:r>
                        <a:rPr lang="el-GR" sz="2400" b="1" dirty="0" err="1" smtClean="0">
                          <a:solidFill>
                            <a:srgbClr val="C00000"/>
                          </a:solidFill>
                        </a:rPr>
                        <a:t>ἡγησόμεθα</a:t>
                      </a:r>
                      <a:r>
                        <a:rPr lang="el-GR" sz="2400" b="1" dirty="0" smtClean="0">
                          <a:solidFill>
                            <a:schemeClr val="bg1"/>
                          </a:solidFill>
                        </a:rPr>
                        <a:t> </a:t>
                      </a:r>
                      <a:r>
                        <a:rPr lang="el-GR" sz="2400" b="1" dirty="0" err="1" smtClean="0">
                          <a:solidFill>
                            <a:schemeClr val="bg1"/>
                          </a:solidFill>
                        </a:rPr>
                        <a:t>μέν</a:t>
                      </a:r>
                      <a:r>
                        <a:rPr lang="el-GR" sz="2400" b="1" dirty="0" smtClean="0">
                          <a:solidFill>
                            <a:schemeClr val="bg1"/>
                          </a:solidFill>
                        </a:rPr>
                        <a:t>, </a:t>
                      </a:r>
                      <a:r>
                        <a:rPr lang="el-GR" sz="2400" b="1" dirty="0" err="1" smtClean="0">
                          <a:solidFill>
                            <a:srgbClr val="C00000"/>
                          </a:solidFill>
                        </a:rPr>
                        <a:t>ἔφη</a:t>
                      </a:r>
                      <a:r>
                        <a:rPr lang="el-GR" sz="2400" b="1" dirty="0" smtClean="0">
                          <a:solidFill>
                            <a:schemeClr val="bg1"/>
                          </a:solidFill>
                        </a:rPr>
                        <a:t>, </a:t>
                      </a:r>
                      <a:r>
                        <a:rPr lang="el-GR" sz="2400" b="1" dirty="0" err="1" smtClean="0">
                          <a:solidFill>
                            <a:schemeClr val="bg1"/>
                          </a:solidFill>
                        </a:rPr>
                        <a:t>ἡμεῖς</a:t>
                      </a:r>
                      <a:r>
                        <a:rPr lang="el-GR" sz="2400" b="1" dirty="0" smtClean="0">
                          <a:solidFill>
                            <a:schemeClr val="bg1"/>
                          </a:solidFill>
                        </a:rPr>
                        <a:t>, </a:t>
                      </a:r>
                      <a:r>
                        <a:rPr lang="el-GR" sz="2400" b="1" dirty="0" err="1" smtClean="0">
                          <a:solidFill>
                            <a:schemeClr val="bg1"/>
                          </a:solidFill>
                        </a:rPr>
                        <a:t>νίκη</a:t>
                      </a:r>
                      <a:r>
                        <a:rPr lang="el-GR" sz="2400" b="1" dirty="0" smtClean="0">
                          <a:solidFill>
                            <a:schemeClr val="bg1"/>
                          </a:solidFill>
                        </a:rPr>
                        <a:t> δ’ </a:t>
                      </a:r>
                      <a:r>
                        <a:rPr lang="el-GR" sz="2400" b="1" dirty="0" err="1" smtClean="0">
                          <a:solidFill>
                            <a:schemeClr val="bg1"/>
                          </a:solidFill>
                        </a:rPr>
                        <a:t>ὑμῖν</a:t>
                      </a:r>
                      <a:r>
                        <a:rPr lang="el-GR" sz="2400" b="1" dirty="0" smtClean="0">
                          <a:solidFill>
                            <a:schemeClr val="bg1"/>
                          </a:solidFill>
                        </a:rPr>
                        <a:t> </a:t>
                      </a:r>
                      <a:r>
                        <a:rPr lang="el-GR" sz="2400" b="1" dirty="0" err="1" smtClean="0">
                          <a:solidFill>
                            <a:srgbClr val="C00000"/>
                          </a:solidFill>
                        </a:rPr>
                        <a:t>ἔσται</a:t>
                      </a:r>
                      <a:r>
                        <a:rPr lang="el-GR" sz="2400" b="1" dirty="0" smtClean="0">
                          <a:solidFill>
                            <a:schemeClr val="bg1"/>
                          </a:solidFill>
                        </a:rPr>
                        <a:t> </a:t>
                      </a:r>
                      <a:r>
                        <a:rPr lang="el-GR" sz="2400" b="1" dirty="0" err="1" smtClean="0">
                          <a:solidFill>
                            <a:schemeClr val="bg1"/>
                          </a:solidFill>
                        </a:rPr>
                        <a:t>ἑπομένοις</a:t>
                      </a:r>
                      <a:r>
                        <a:rPr lang="el-GR" sz="2400" b="1" dirty="0" smtClean="0">
                          <a:solidFill>
                            <a:schemeClr val="bg1"/>
                          </a:solidFill>
                        </a:rPr>
                        <a:t>, </a:t>
                      </a:r>
                      <a:r>
                        <a:rPr lang="el-GR" sz="2400" b="1" dirty="0" err="1" smtClean="0">
                          <a:solidFill>
                            <a:schemeClr val="bg1"/>
                          </a:solidFill>
                        </a:rPr>
                        <a:t>ἐμοὶ</a:t>
                      </a:r>
                      <a:r>
                        <a:rPr lang="el-GR" sz="2400" b="1" dirty="0" smtClean="0">
                          <a:solidFill>
                            <a:schemeClr val="bg1"/>
                          </a:solidFill>
                        </a:rPr>
                        <a:t> </a:t>
                      </a:r>
                      <a:r>
                        <a:rPr lang="el-GR" sz="2400" b="1" dirty="0" err="1" smtClean="0">
                          <a:solidFill>
                            <a:schemeClr val="bg1"/>
                          </a:solidFill>
                        </a:rPr>
                        <a:t>μέντοι</a:t>
                      </a:r>
                      <a:r>
                        <a:rPr lang="el-GR" sz="2400" b="1" baseline="0" dirty="0" smtClean="0">
                          <a:solidFill>
                            <a:schemeClr val="bg1"/>
                          </a:solidFill>
                        </a:rPr>
                        <a:t> </a:t>
                      </a:r>
                      <a:r>
                        <a:rPr lang="el-GR" sz="2400" b="1" dirty="0" err="1" smtClean="0">
                          <a:solidFill>
                            <a:schemeClr val="bg1"/>
                          </a:solidFill>
                        </a:rPr>
                        <a:t>θάνατος</a:t>
                      </a:r>
                      <a:r>
                        <a:rPr lang="el-GR" sz="2400" b="1" dirty="0" smtClean="0">
                          <a:solidFill>
                            <a:schemeClr val="bg1"/>
                          </a:solidFill>
                        </a:rPr>
                        <a:t>, </a:t>
                      </a:r>
                      <a:r>
                        <a:rPr lang="el-GR" sz="2400" b="1" dirty="0" err="1" smtClean="0">
                          <a:solidFill>
                            <a:schemeClr val="bg1"/>
                          </a:solidFill>
                        </a:rPr>
                        <a:t>ὥς</a:t>
                      </a:r>
                      <a:r>
                        <a:rPr lang="el-GR" sz="2400" b="1" dirty="0" smtClean="0">
                          <a:solidFill>
                            <a:schemeClr val="bg1"/>
                          </a:solidFill>
                        </a:rPr>
                        <a:t> </a:t>
                      </a:r>
                      <a:r>
                        <a:rPr lang="el-GR" sz="2400" b="1" dirty="0" err="1" smtClean="0">
                          <a:solidFill>
                            <a:schemeClr val="bg1"/>
                          </a:solidFill>
                        </a:rPr>
                        <a:t>γέ</a:t>
                      </a:r>
                      <a:r>
                        <a:rPr lang="el-GR" sz="2400" b="1" dirty="0" smtClean="0">
                          <a:solidFill>
                            <a:schemeClr val="bg1"/>
                          </a:solidFill>
                        </a:rPr>
                        <a:t> </a:t>
                      </a:r>
                      <a:r>
                        <a:rPr lang="el-GR" sz="2400" b="1" dirty="0" err="1" smtClean="0">
                          <a:solidFill>
                            <a:schemeClr val="bg1"/>
                          </a:solidFill>
                        </a:rPr>
                        <a:t>μοι</a:t>
                      </a:r>
                      <a:r>
                        <a:rPr lang="el-GR" sz="2400" b="1" dirty="0" smtClean="0">
                          <a:solidFill>
                            <a:schemeClr val="bg1"/>
                          </a:solidFill>
                        </a:rPr>
                        <a:t> </a:t>
                      </a:r>
                      <a:r>
                        <a:rPr lang="el-GR" sz="2400" b="1" dirty="0" err="1" smtClean="0">
                          <a:solidFill>
                            <a:srgbClr val="C00000"/>
                          </a:solidFill>
                        </a:rPr>
                        <a:t>δοκεῖ</a:t>
                      </a:r>
                      <a:r>
                        <a:rPr lang="el-GR" sz="2400" b="1" dirty="0" smtClean="0">
                          <a:solidFill>
                            <a:schemeClr val="bg1"/>
                          </a:solidFill>
                        </a:rPr>
                        <a:t>.</a:t>
                      </a:r>
                    </a:p>
                    <a:p>
                      <a:endParaRPr lang="el-GR" sz="28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2400" b="1" dirty="0" smtClean="0"/>
                        <a:t>[2.4.18] Αφού </a:t>
                      </a:r>
                      <a:r>
                        <a:rPr lang="el-GR" sz="2400" b="1" dirty="0" smtClean="0"/>
                        <a:t>είπε αυτά (ο</a:t>
                      </a:r>
                      <a:r>
                        <a:rPr lang="el-GR" sz="2400" b="1" baseline="0" dirty="0" smtClean="0"/>
                        <a:t> Θρασύβουλος</a:t>
                      </a:r>
                      <a:r>
                        <a:rPr lang="el-GR" sz="2400" b="1" baseline="0" dirty="0" smtClean="0"/>
                        <a:t>)</a:t>
                      </a:r>
                      <a:r>
                        <a:rPr lang="el-GR" sz="2400" b="1" i="0" kern="1200" dirty="0" smtClean="0">
                          <a:solidFill>
                            <a:schemeClr val="lt1"/>
                          </a:solidFill>
                          <a:latin typeface="+mn-lt"/>
                          <a:ea typeface="+mn-ea"/>
                          <a:cs typeface="+mn-cs"/>
                        </a:rPr>
                        <a:t> </a:t>
                      </a:r>
                      <a:r>
                        <a:rPr lang="el-GR" sz="2400" b="1" i="0" kern="1200" dirty="0" smtClean="0">
                          <a:solidFill>
                            <a:schemeClr val="lt1"/>
                          </a:solidFill>
                          <a:latin typeface="+mn-lt"/>
                          <a:ea typeface="+mn-ea"/>
                          <a:cs typeface="+mn-cs"/>
                        </a:rPr>
                        <a:t>και</a:t>
                      </a:r>
                      <a:r>
                        <a:rPr lang="el-GR" sz="2400" b="1" i="0" kern="1200" baseline="0" dirty="0" smtClean="0">
                          <a:solidFill>
                            <a:schemeClr val="lt1"/>
                          </a:solidFill>
                          <a:latin typeface="+mn-lt"/>
                          <a:ea typeface="+mn-ea"/>
                          <a:cs typeface="+mn-cs"/>
                        </a:rPr>
                        <a:t> </a:t>
                      </a:r>
                      <a:r>
                        <a:rPr lang="el-GR" sz="2400" b="1" i="0" kern="1200" dirty="0" smtClean="0">
                          <a:solidFill>
                            <a:schemeClr val="lt1"/>
                          </a:solidFill>
                          <a:latin typeface="+mn-lt"/>
                          <a:ea typeface="+mn-ea"/>
                          <a:cs typeface="+mn-cs"/>
                        </a:rPr>
                        <a:t> στράφηκε</a:t>
                      </a:r>
                      <a:r>
                        <a:rPr lang="el-GR" sz="2400" b="1" i="0" kern="1200" baseline="0" dirty="0" smtClean="0">
                          <a:solidFill>
                            <a:schemeClr val="lt1"/>
                          </a:solidFill>
                          <a:latin typeface="+mn-lt"/>
                          <a:ea typeface="+mn-ea"/>
                          <a:cs typeface="+mn-cs"/>
                        </a:rPr>
                        <a:t> </a:t>
                      </a:r>
                      <a:r>
                        <a:rPr lang="el-GR" sz="2400" b="1" i="0" kern="1200" dirty="0" smtClean="0">
                          <a:solidFill>
                            <a:schemeClr val="lt1"/>
                          </a:solidFill>
                          <a:latin typeface="+mn-lt"/>
                          <a:ea typeface="+mn-ea"/>
                          <a:cs typeface="+mn-cs"/>
                        </a:rPr>
                        <a:t> </a:t>
                      </a:r>
                      <a:r>
                        <a:rPr lang="el-GR" sz="2400" b="1" i="0" kern="1200" dirty="0" smtClean="0">
                          <a:solidFill>
                            <a:schemeClr val="lt1"/>
                          </a:solidFill>
                          <a:latin typeface="+mn-lt"/>
                          <a:ea typeface="+mn-ea"/>
                          <a:cs typeface="+mn-cs"/>
                        </a:rPr>
                        <a:t>προς </a:t>
                      </a:r>
                      <a:r>
                        <a:rPr lang="el-GR" sz="2400" b="1" i="0" kern="1200" dirty="0" smtClean="0">
                          <a:solidFill>
                            <a:schemeClr val="lt1"/>
                          </a:solidFill>
                          <a:latin typeface="+mn-lt"/>
                          <a:ea typeface="+mn-ea"/>
                          <a:cs typeface="+mn-cs"/>
                        </a:rPr>
                        <a:t>τους</a:t>
                      </a:r>
                      <a:r>
                        <a:rPr lang="el-GR" sz="2400" b="1" i="0" kern="1200" baseline="0" dirty="0" smtClean="0">
                          <a:solidFill>
                            <a:schemeClr val="lt1"/>
                          </a:solidFill>
                          <a:latin typeface="+mn-lt"/>
                          <a:ea typeface="+mn-ea"/>
                          <a:cs typeface="+mn-cs"/>
                        </a:rPr>
                        <a:t> </a:t>
                      </a:r>
                      <a:r>
                        <a:rPr lang="el-GR" sz="2400" b="1" i="0" kern="1200" dirty="0" smtClean="0">
                          <a:solidFill>
                            <a:schemeClr val="lt1"/>
                          </a:solidFill>
                          <a:latin typeface="+mn-lt"/>
                          <a:ea typeface="+mn-ea"/>
                          <a:cs typeface="+mn-cs"/>
                        </a:rPr>
                        <a:t> εχθρούς,</a:t>
                      </a:r>
                      <a:r>
                        <a:rPr lang="el-GR" sz="2400" b="1" i="0" kern="1200" baseline="0" dirty="0" smtClean="0">
                          <a:solidFill>
                            <a:schemeClr val="lt1"/>
                          </a:solidFill>
                          <a:latin typeface="+mn-lt"/>
                          <a:ea typeface="+mn-ea"/>
                          <a:cs typeface="+mn-cs"/>
                        </a:rPr>
                        <a:t> έμεινε ήρεμος,</a:t>
                      </a:r>
                      <a:r>
                        <a:rPr lang="el-GR" sz="2400" b="1" i="0" kern="1200" dirty="0" smtClean="0">
                          <a:solidFill>
                            <a:schemeClr val="lt1"/>
                          </a:solidFill>
                          <a:latin typeface="+mn-lt"/>
                          <a:ea typeface="+mn-ea"/>
                          <a:cs typeface="+mn-cs"/>
                        </a:rPr>
                        <a:t> </a:t>
                      </a:r>
                      <a:r>
                        <a:rPr lang="el-GR" sz="2400" b="1" i="0" kern="1200" dirty="0" smtClean="0">
                          <a:solidFill>
                            <a:schemeClr val="lt1"/>
                          </a:solidFill>
                          <a:latin typeface="+mn-lt"/>
                          <a:ea typeface="+mn-ea"/>
                          <a:cs typeface="+mn-cs"/>
                        </a:rPr>
                        <a:t>επειδή </a:t>
                      </a:r>
                      <a:r>
                        <a:rPr lang="el-GR" sz="2400" b="1" i="0" kern="1200" dirty="0" smtClean="0">
                          <a:solidFill>
                            <a:schemeClr val="lt1"/>
                          </a:solidFill>
                          <a:latin typeface="+mn-lt"/>
                          <a:ea typeface="+mn-ea"/>
                          <a:cs typeface="+mn-cs"/>
                        </a:rPr>
                        <a:t>και ο </a:t>
                      </a:r>
                      <a:r>
                        <a:rPr lang="el-GR" sz="2400" b="1" i="0" kern="1200" dirty="0" smtClean="0">
                          <a:solidFill>
                            <a:schemeClr val="lt1"/>
                          </a:solidFill>
                          <a:latin typeface="+mn-lt"/>
                          <a:ea typeface="+mn-ea"/>
                          <a:cs typeface="+mn-cs"/>
                        </a:rPr>
                        <a:t>μάντης συμβούλευε </a:t>
                      </a:r>
                      <a:r>
                        <a:rPr lang="el-GR" sz="2400" b="1" i="0" kern="1200" dirty="0" smtClean="0">
                          <a:solidFill>
                            <a:schemeClr val="lt1"/>
                          </a:solidFill>
                          <a:latin typeface="+mn-lt"/>
                          <a:ea typeface="+mn-ea"/>
                          <a:cs typeface="+mn-cs"/>
                        </a:rPr>
                        <a:t>αυτούς να </a:t>
                      </a:r>
                      <a:r>
                        <a:rPr lang="el-GR" sz="2400" b="1" i="0" kern="1200" dirty="0" smtClean="0">
                          <a:solidFill>
                            <a:schemeClr val="lt1"/>
                          </a:solidFill>
                          <a:latin typeface="+mn-lt"/>
                          <a:ea typeface="+mn-ea"/>
                          <a:cs typeface="+mn-cs"/>
                        </a:rPr>
                        <a:t>μην </a:t>
                      </a:r>
                      <a:r>
                        <a:rPr lang="el-GR" sz="2400" b="1" i="0" kern="1200" dirty="0" smtClean="0">
                          <a:solidFill>
                            <a:schemeClr val="lt1"/>
                          </a:solidFill>
                          <a:latin typeface="+mn-lt"/>
                          <a:ea typeface="+mn-ea"/>
                          <a:cs typeface="+mn-cs"/>
                        </a:rPr>
                        <a:t>επιτίθενται</a:t>
                      </a:r>
                      <a:r>
                        <a:rPr lang="el-GR" sz="2400" b="1" i="0" kern="1200" baseline="0" dirty="0" smtClean="0">
                          <a:solidFill>
                            <a:schemeClr val="lt1"/>
                          </a:solidFill>
                          <a:latin typeface="+mn-lt"/>
                          <a:ea typeface="+mn-ea"/>
                          <a:cs typeface="+mn-cs"/>
                        </a:rPr>
                        <a:t> </a:t>
                      </a:r>
                      <a:r>
                        <a:rPr lang="el-GR" sz="2400" b="1" i="0" kern="1200" dirty="0" smtClean="0">
                          <a:solidFill>
                            <a:schemeClr val="lt1"/>
                          </a:solidFill>
                          <a:latin typeface="+mn-lt"/>
                          <a:ea typeface="+mn-ea"/>
                          <a:cs typeface="+mn-cs"/>
                        </a:rPr>
                        <a:t> πριν</a:t>
                      </a:r>
                      <a:r>
                        <a:rPr lang="el-GR" sz="2400" b="1" i="0" kern="1200" baseline="0" dirty="0" smtClean="0">
                          <a:solidFill>
                            <a:schemeClr val="lt1"/>
                          </a:solidFill>
                          <a:latin typeface="+mn-lt"/>
                          <a:ea typeface="+mn-ea"/>
                          <a:cs typeface="+mn-cs"/>
                        </a:rPr>
                        <a:t> κάποιος από τους δικούς τους ή</a:t>
                      </a:r>
                      <a:r>
                        <a:rPr lang="el-GR" sz="2400" b="1" i="0" kern="1200" dirty="0" smtClean="0">
                          <a:solidFill>
                            <a:schemeClr val="lt1"/>
                          </a:solidFill>
                          <a:latin typeface="+mn-lt"/>
                          <a:ea typeface="+mn-ea"/>
                          <a:cs typeface="+mn-cs"/>
                        </a:rPr>
                        <a:t> </a:t>
                      </a:r>
                      <a:r>
                        <a:rPr lang="el-GR" sz="2400" b="1" i="0" kern="1200" dirty="0" smtClean="0">
                          <a:solidFill>
                            <a:schemeClr val="lt1"/>
                          </a:solidFill>
                          <a:latin typeface="+mn-lt"/>
                          <a:ea typeface="+mn-ea"/>
                          <a:cs typeface="+mn-cs"/>
                        </a:rPr>
                        <a:t>σκοτωθεί ή </a:t>
                      </a:r>
                      <a:r>
                        <a:rPr lang="el-GR" sz="2400" b="1" i="0" kern="1200" dirty="0" smtClean="0">
                          <a:solidFill>
                            <a:schemeClr val="lt1"/>
                          </a:solidFill>
                          <a:latin typeface="+mn-lt"/>
                          <a:ea typeface="+mn-ea"/>
                          <a:cs typeface="+mn-cs"/>
                        </a:rPr>
                        <a:t>τραυματιστεί. Όταν</a:t>
                      </a:r>
                      <a:r>
                        <a:rPr lang="el-GR" sz="2400" b="1" i="0" kern="1200" baseline="0" dirty="0" smtClean="0">
                          <a:solidFill>
                            <a:schemeClr val="lt1"/>
                          </a:solidFill>
                          <a:latin typeface="+mn-lt"/>
                          <a:ea typeface="+mn-ea"/>
                          <a:cs typeface="+mn-cs"/>
                        </a:rPr>
                        <a:t> όμως αυτό γίνει, θα προχωρήσουμε εμείς πρώτοι,</a:t>
                      </a:r>
                      <a:r>
                        <a:rPr lang="el-GR" sz="2400" b="1" i="0" kern="1200" dirty="0" smtClean="0">
                          <a:solidFill>
                            <a:schemeClr val="lt1"/>
                          </a:solidFill>
                          <a:latin typeface="+mn-lt"/>
                          <a:ea typeface="+mn-ea"/>
                          <a:cs typeface="+mn-cs"/>
                        </a:rPr>
                        <a:t> είπε</a:t>
                      </a:r>
                      <a:r>
                        <a:rPr lang="el-GR" sz="2400" b="1" i="0" kern="1200" baseline="0" dirty="0" smtClean="0">
                          <a:solidFill>
                            <a:schemeClr val="lt1"/>
                          </a:solidFill>
                          <a:latin typeface="+mn-lt"/>
                          <a:ea typeface="+mn-ea"/>
                          <a:cs typeface="+mn-cs"/>
                        </a:rPr>
                        <a:t> και η νίκη θα συμβεί</a:t>
                      </a:r>
                      <a:r>
                        <a:rPr lang="el-GR" sz="2400" b="1" i="0" kern="1200" dirty="0" smtClean="0">
                          <a:solidFill>
                            <a:schemeClr val="lt1"/>
                          </a:solidFill>
                          <a:latin typeface="+mn-lt"/>
                          <a:ea typeface="+mn-ea"/>
                          <a:cs typeface="+mn-cs"/>
                        </a:rPr>
                        <a:t> σε</a:t>
                      </a:r>
                      <a:r>
                        <a:rPr lang="el-GR" sz="2400" b="1" i="0" kern="1200" baseline="0" dirty="0" smtClean="0">
                          <a:solidFill>
                            <a:schemeClr val="lt1"/>
                          </a:solidFill>
                          <a:latin typeface="+mn-lt"/>
                          <a:ea typeface="+mn-ea"/>
                          <a:cs typeface="+mn-cs"/>
                        </a:rPr>
                        <a:t> σας </a:t>
                      </a:r>
                      <a:r>
                        <a:rPr lang="el-GR" sz="2400" b="1" kern="1200" dirty="0" smtClean="0">
                          <a:solidFill>
                            <a:schemeClr val="lt1"/>
                          </a:solidFill>
                          <a:latin typeface="+mn-lt"/>
                          <a:ea typeface="+mn-ea"/>
                          <a:cs typeface="+mn-cs"/>
                        </a:rPr>
                        <a:t> που ακολουθείτε, εγώ όμως νομίζω πως θα σκοτωθώ.</a:t>
                      </a:r>
                      <a:r>
                        <a:rPr lang="el-GR" sz="2400" b="0" i="0" kern="1200" dirty="0" smtClean="0">
                          <a:solidFill>
                            <a:schemeClr val="lt1"/>
                          </a:solidFill>
                          <a:latin typeface="+mn-lt"/>
                          <a:ea typeface="+mn-ea"/>
                          <a:cs typeface="+mn-cs"/>
                        </a:rPr>
                        <a:t>  </a:t>
                      </a:r>
                      <a:endParaRPr lang="el-GR" sz="2400" b="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sz="2800" b="1" dirty="0" smtClean="0">
                <a:solidFill>
                  <a:schemeClr val="tx1"/>
                </a:solidFill>
              </a:rPr>
              <a:t>[</a:t>
            </a:r>
            <a:r>
              <a:rPr lang="el-GR" sz="2800" b="1" dirty="0" smtClean="0">
                <a:solidFill>
                  <a:schemeClr val="tx1"/>
                </a:solidFill>
              </a:rPr>
              <a:t>19] </a:t>
            </a:r>
            <a:r>
              <a:rPr lang="el-GR" sz="2800" b="1" dirty="0" err="1" smtClean="0">
                <a:solidFill>
                  <a:schemeClr val="tx1"/>
                </a:solidFill>
              </a:rPr>
              <a:t>Καὶ</a:t>
            </a:r>
            <a:r>
              <a:rPr lang="el-GR" sz="2800" b="1" dirty="0" smtClean="0">
                <a:solidFill>
                  <a:schemeClr val="tx1"/>
                </a:solidFill>
              </a:rPr>
              <a:t> </a:t>
            </a:r>
            <a:r>
              <a:rPr lang="el-GR" sz="2800" b="1" dirty="0" err="1" smtClean="0">
                <a:solidFill>
                  <a:schemeClr val="tx1"/>
                </a:solidFill>
              </a:rPr>
              <a:t>οὐκ</a:t>
            </a:r>
            <a:r>
              <a:rPr lang="el-GR" sz="2800" b="1" dirty="0" smtClean="0">
                <a:solidFill>
                  <a:schemeClr val="tx1"/>
                </a:solidFill>
              </a:rPr>
              <a:t> </a:t>
            </a:r>
            <a:r>
              <a:rPr lang="el-GR" sz="2800" b="1" dirty="0" err="1" smtClean="0">
                <a:solidFill>
                  <a:schemeClr val="tx1"/>
                </a:solidFill>
              </a:rPr>
              <a:t>ἐψεύσατο</a:t>
            </a:r>
            <a:r>
              <a:rPr lang="el-GR" sz="2800" b="1" dirty="0" smtClean="0">
                <a:solidFill>
                  <a:schemeClr val="tx1"/>
                </a:solidFill>
              </a:rPr>
              <a:t>, </a:t>
            </a:r>
            <a:r>
              <a:rPr lang="el-GR" sz="2800" b="1" dirty="0" err="1" smtClean="0">
                <a:solidFill>
                  <a:schemeClr val="tx1"/>
                </a:solidFill>
              </a:rPr>
              <a:t>ἀλλ</a:t>
            </a:r>
            <a:r>
              <a:rPr lang="el-GR" sz="2800" b="1" dirty="0" smtClean="0">
                <a:solidFill>
                  <a:schemeClr val="tx1"/>
                </a:solidFill>
              </a:rPr>
              <a:t>’ </a:t>
            </a:r>
            <a:r>
              <a:rPr lang="el-GR" sz="2800" b="1" dirty="0" err="1" smtClean="0">
                <a:solidFill>
                  <a:schemeClr val="tx1"/>
                </a:solidFill>
              </a:rPr>
              <a:t>ἐπεὶ</a:t>
            </a:r>
            <a:r>
              <a:rPr lang="el-GR" sz="2800" b="1" dirty="0" smtClean="0">
                <a:solidFill>
                  <a:schemeClr val="tx1"/>
                </a:solidFill>
              </a:rPr>
              <a:t> </a:t>
            </a:r>
            <a:r>
              <a:rPr lang="el-GR" sz="2800" b="1" dirty="0" err="1" smtClean="0">
                <a:solidFill>
                  <a:schemeClr val="tx1"/>
                </a:solidFill>
              </a:rPr>
              <a:t>ἀνέλαβον</a:t>
            </a:r>
            <a:r>
              <a:rPr lang="el-GR" sz="2800" b="1" dirty="0" smtClean="0">
                <a:solidFill>
                  <a:schemeClr val="tx1"/>
                </a:solidFill>
              </a:rPr>
              <a:t> </a:t>
            </a:r>
            <a:r>
              <a:rPr lang="el-GR" sz="2800" b="1" dirty="0" err="1" smtClean="0">
                <a:solidFill>
                  <a:schemeClr val="tx1"/>
                </a:solidFill>
              </a:rPr>
              <a:t>τὰ</a:t>
            </a:r>
            <a:r>
              <a:rPr lang="el-GR" sz="2800" b="1" dirty="0" smtClean="0">
                <a:solidFill>
                  <a:schemeClr val="tx1"/>
                </a:solidFill>
              </a:rPr>
              <a:t> </a:t>
            </a:r>
            <a:r>
              <a:rPr lang="el-GR" sz="2800" b="1" dirty="0" err="1" smtClean="0">
                <a:solidFill>
                  <a:schemeClr val="tx1"/>
                </a:solidFill>
              </a:rPr>
              <a:t>ὅπλα</a:t>
            </a:r>
            <a:r>
              <a:rPr lang="el-GR" sz="2800" b="1" dirty="0" smtClean="0">
                <a:solidFill>
                  <a:schemeClr val="tx1"/>
                </a:solidFill>
              </a:rPr>
              <a:t>, </a:t>
            </a:r>
            <a:r>
              <a:rPr lang="el-GR" sz="2800" b="1" dirty="0" err="1" smtClean="0">
                <a:solidFill>
                  <a:schemeClr val="tx1"/>
                </a:solidFill>
              </a:rPr>
              <a:t>αὐτὸς</a:t>
            </a:r>
            <a:r>
              <a:rPr lang="el-GR" sz="2800" b="1" dirty="0" smtClean="0">
                <a:solidFill>
                  <a:schemeClr val="tx1"/>
                </a:solidFill>
              </a:rPr>
              <a:t> </a:t>
            </a:r>
            <a:r>
              <a:rPr lang="el-GR" sz="2800" b="1" dirty="0" err="1" smtClean="0">
                <a:solidFill>
                  <a:schemeClr val="tx1"/>
                </a:solidFill>
              </a:rPr>
              <a:t>μὲν</a:t>
            </a:r>
            <a:r>
              <a:rPr lang="el-GR" sz="2800" b="1" dirty="0" smtClean="0">
                <a:solidFill>
                  <a:schemeClr val="tx1"/>
                </a:solidFill>
              </a:rPr>
              <a:t>   </a:t>
            </a:r>
            <a:r>
              <a:rPr lang="el-GR" sz="2800" b="1" dirty="0" err="1" smtClean="0">
                <a:solidFill>
                  <a:schemeClr val="tx1"/>
                </a:solidFill>
              </a:rPr>
              <a:t>ὥσπερ</a:t>
            </a:r>
            <a:r>
              <a:rPr lang="el-GR" sz="2800" b="1" dirty="0" smtClean="0">
                <a:solidFill>
                  <a:schemeClr val="tx1"/>
                </a:solidFill>
              </a:rPr>
              <a:t> </a:t>
            </a:r>
            <a:r>
              <a:rPr lang="el-GR" sz="2800" b="1" dirty="0" smtClean="0">
                <a:solidFill>
                  <a:schemeClr val="tx1"/>
                </a:solidFill>
              </a:rPr>
              <a:t>   </a:t>
            </a:r>
            <a:r>
              <a:rPr lang="el-GR" sz="2800" b="1" dirty="0" err="1" smtClean="0">
                <a:solidFill>
                  <a:schemeClr val="tx1"/>
                </a:solidFill>
              </a:rPr>
              <a:t>ὑπὸ</a:t>
            </a:r>
            <a:r>
              <a:rPr lang="el-GR" sz="2800" b="1" dirty="0" smtClean="0">
                <a:solidFill>
                  <a:schemeClr val="tx1"/>
                </a:solidFill>
              </a:rPr>
              <a:t> </a:t>
            </a:r>
            <a:r>
              <a:rPr lang="el-GR" sz="2800" b="1" dirty="0" smtClean="0">
                <a:solidFill>
                  <a:schemeClr val="tx1"/>
                </a:solidFill>
              </a:rPr>
              <a:t>μοίρας </a:t>
            </a:r>
            <a:r>
              <a:rPr lang="el-GR" sz="2800" b="1" dirty="0" smtClean="0">
                <a:solidFill>
                  <a:schemeClr val="tx1"/>
                </a:solidFill>
              </a:rPr>
              <a:t>  </a:t>
            </a:r>
            <a:r>
              <a:rPr lang="el-GR" sz="2800" b="1" dirty="0" err="1" smtClean="0">
                <a:solidFill>
                  <a:schemeClr val="tx1"/>
                </a:solidFill>
              </a:rPr>
              <a:t>τινὸς</a:t>
            </a:r>
            <a:r>
              <a:rPr lang="el-GR" sz="2800" b="1" dirty="0" smtClean="0">
                <a:solidFill>
                  <a:schemeClr val="tx1"/>
                </a:solidFill>
              </a:rPr>
              <a:t>    </a:t>
            </a:r>
            <a:r>
              <a:rPr lang="el-GR" sz="2800" b="1" dirty="0" err="1" smtClean="0">
                <a:solidFill>
                  <a:schemeClr val="tx1"/>
                </a:solidFill>
              </a:rPr>
              <a:t>ἀγόμενος</a:t>
            </a:r>
            <a:r>
              <a:rPr lang="el-GR" sz="2800" b="1" dirty="0" smtClean="0">
                <a:solidFill>
                  <a:schemeClr val="tx1"/>
                </a:solidFill>
              </a:rPr>
              <a:t> </a:t>
            </a:r>
            <a:r>
              <a:rPr lang="el-GR" sz="2800" b="1" dirty="0" smtClean="0">
                <a:solidFill>
                  <a:schemeClr val="tx1"/>
                </a:solidFill>
              </a:rPr>
              <a:t>      </a:t>
            </a:r>
            <a:r>
              <a:rPr lang="el-GR" sz="2800" b="1" dirty="0" smtClean="0">
                <a:solidFill>
                  <a:schemeClr val="tx1"/>
                </a:solidFill>
              </a:rPr>
              <a:t> </a:t>
            </a:r>
            <a:r>
              <a:rPr lang="el-GR" sz="2800" b="1" dirty="0" err="1" smtClean="0">
                <a:solidFill>
                  <a:schemeClr val="tx1"/>
                </a:solidFill>
              </a:rPr>
              <a:t>ἐκπηδήσας</a:t>
            </a:r>
            <a:endParaRPr lang="el-GR" sz="2800" b="1" dirty="0" smtClean="0">
              <a:solidFill>
                <a:schemeClr val="tx1"/>
              </a:solidFill>
            </a:endParaRPr>
          </a:p>
          <a:p>
            <a:pPr lvl="0" algn="just"/>
            <a:r>
              <a:rPr lang="el-GR" sz="2800" b="1" dirty="0" err="1" smtClean="0">
                <a:solidFill>
                  <a:schemeClr val="tx1"/>
                </a:solidFill>
              </a:rPr>
              <a:t>πρῶτος</a:t>
            </a:r>
            <a:r>
              <a:rPr lang="el-GR" sz="2800" b="1" dirty="0" smtClean="0">
                <a:solidFill>
                  <a:schemeClr val="tx1"/>
                </a:solidFill>
              </a:rPr>
              <a:t> </a:t>
            </a:r>
            <a:r>
              <a:rPr lang="el-GR" sz="2800" b="1" dirty="0" err="1" smtClean="0">
                <a:solidFill>
                  <a:schemeClr val="tx1"/>
                </a:solidFill>
              </a:rPr>
              <a:t>ἐμπεσὼν</a:t>
            </a:r>
            <a:r>
              <a:rPr lang="el-GR" sz="2800" b="1" dirty="0" smtClean="0">
                <a:solidFill>
                  <a:schemeClr val="tx1"/>
                </a:solidFill>
              </a:rPr>
              <a:t> </a:t>
            </a:r>
            <a:r>
              <a:rPr lang="el-GR" sz="2800" b="1" dirty="0" smtClean="0">
                <a:solidFill>
                  <a:schemeClr val="tx1"/>
                </a:solidFill>
              </a:rPr>
              <a:t> </a:t>
            </a:r>
            <a:r>
              <a:rPr lang="el-GR" sz="2800" b="1" dirty="0" err="1" smtClean="0">
                <a:solidFill>
                  <a:schemeClr val="tx1"/>
                </a:solidFill>
              </a:rPr>
              <a:t>τοῖς</a:t>
            </a:r>
            <a:r>
              <a:rPr lang="el-GR" sz="2800" b="1" dirty="0" smtClean="0">
                <a:solidFill>
                  <a:schemeClr val="tx1"/>
                </a:solidFill>
              </a:rPr>
              <a:t> </a:t>
            </a:r>
            <a:r>
              <a:rPr lang="el-GR" sz="2800" b="1" dirty="0" err="1" smtClean="0">
                <a:solidFill>
                  <a:schemeClr val="tx1"/>
                </a:solidFill>
              </a:rPr>
              <a:t>πολεμίοις</a:t>
            </a:r>
            <a:r>
              <a:rPr lang="el-GR" sz="2800" b="1" dirty="0" smtClean="0">
                <a:solidFill>
                  <a:schemeClr val="tx1"/>
                </a:solidFill>
              </a:rPr>
              <a:t> </a:t>
            </a:r>
            <a:r>
              <a:rPr lang="el-GR" sz="2800" b="1" dirty="0" err="1" smtClean="0">
                <a:solidFill>
                  <a:schemeClr val="tx1"/>
                </a:solidFill>
              </a:rPr>
              <a:t>ἀποθνῄσκει</a:t>
            </a:r>
            <a:r>
              <a:rPr lang="el-GR" sz="2800" b="1" dirty="0" smtClean="0">
                <a:solidFill>
                  <a:schemeClr val="tx1"/>
                </a:solidFill>
              </a:rPr>
              <a:t>, </a:t>
            </a:r>
            <a:r>
              <a:rPr lang="el-GR" sz="2800" b="1" dirty="0" err="1" smtClean="0">
                <a:solidFill>
                  <a:schemeClr val="tx1"/>
                </a:solidFill>
              </a:rPr>
              <a:t>καὶ</a:t>
            </a:r>
            <a:r>
              <a:rPr lang="el-GR" sz="2800" b="1" dirty="0" smtClean="0">
                <a:solidFill>
                  <a:schemeClr val="tx1"/>
                </a:solidFill>
              </a:rPr>
              <a:t> </a:t>
            </a:r>
            <a:r>
              <a:rPr lang="el-GR" sz="2800" b="1" dirty="0" err="1" smtClean="0">
                <a:solidFill>
                  <a:schemeClr val="tx1"/>
                </a:solidFill>
              </a:rPr>
              <a:t>τέθαπται</a:t>
            </a:r>
            <a:r>
              <a:rPr lang="el-GR" sz="2800" b="1" dirty="0" smtClean="0">
                <a:solidFill>
                  <a:schemeClr val="tx1"/>
                </a:solidFill>
              </a:rPr>
              <a:t> </a:t>
            </a:r>
            <a:r>
              <a:rPr lang="el-GR" sz="2800" b="1" dirty="0" err="1" smtClean="0">
                <a:solidFill>
                  <a:schemeClr val="tx1"/>
                </a:solidFill>
              </a:rPr>
              <a:t>ἐν</a:t>
            </a:r>
            <a:r>
              <a:rPr lang="el-GR" sz="2800" b="1" dirty="0" smtClean="0">
                <a:solidFill>
                  <a:schemeClr val="tx1"/>
                </a:solidFill>
              </a:rPr>
              <a:t> </a:t>
            </a:r>
            <a:r>
              <a:rPr lang="el-GR" sz="2800" b="1" dirty="0" err="1" smtClean="0">
                <a:solidFill>
                  <a:schemeClr val="tx1"/>
                </a:solidFill>
              </a:rPr>
              <a:t>τῇ</a:t>
            </a:r>
            <a:r>
              <a:rPr lang="el-GR" sz="2800" b="1" dirty="0" smtClean="0">
                <a:solidFill>
                  <a:schemeClr val="tx1"/>
                </a:solidFill>
              </a:rPr>
              <a:t> διαβάσει </a:t>
            </a:r>
            <a:r>
              <a:rPr lang="el-GR" sz="2800" b="1" dirty="0" err="1" smtClean="0">
                <a:solidFill>
                  <a:schemeClr val="tx1"/>
                </a:solidFill>
              </a:rPr>
              <a:t>τοῦ</a:t>
            </a:r>
            <a:r>
              <a:rPr lang="el-GR" sz="2800" b="1" dirty="0" smtClean="0">
                <a:solidFill>
                  <a:schemeClr val="tx1"/>
                </a:solidFill>
              </a:rPr>
              <a:t> </a:t>
            </a:r>
            <a:r>
              <a:rPr lang="el-GR" sz="2800" b="1" dirty="0" err="1" smtClean="0">
                <a:solidFill>
                  <a:schemeClr val="tx1"/>
                </a:solidFill>
              </a:rPr>
              <a:t>Κηφισοῦ</a:t>
            </a:r>
            <a:r>
              <a:rPr lang="el-GR" sz="2800" b="1" dirty="0" smtClean="0">
                <a:solidFill>
                  <a:schemeClr val="tx1"/>
                </a:solidFill>
              </a:rPr>
              <a:t>· </a:t>
            </a:r>
            <a:r>
              <a:rPr lang="el-GR" sz="2800" b="1" dirty="0" err="1" smtClean="0">
                <a:solidFill>
                  <a:schemeClr val="tx1"/>
                </a:solidFill>
              </a:rPr>
              <a:t>οἱ</a:t>
            </a:r>
            <a:r>
              <a:rPr lang="el-GR" sz="2800" b="1" dirty="0" smtClean="0">
                <a:solidFill>
                  <a:schemeClr val="tx1"/>
                </a:solidFill>
              </a:rPr>
              <a:t> δ’ </a:t>
            </a:r>
            <a:r>
              <a:rPr lang="el-GR" sz="2800" b="1" dirty="0" err="1" smtClean="0">
                <a:solidFill>
                  <a:schemeClr val="tx1"/>
                </a:solidFill>
              </a:rPr>
              <a:t>ἄλλοι</a:t>
            </a:r>
            <a:r>
              <a:rPr lang="el-GR" sz="2800" b="1" dirty="0" smtClean="0">
                <a:solidFill>
                  <a:schemeClr val="tx1"/>
                </a:solidFill>
              </a:rPr>
              <a:t> </a:t>
            </a:r>
            <a:r>
              <a:rPr lang="el-GR" sz="2800" b="1" dirty="0" err="1" smtClean="0">
                <a:solidFill>
                  <a:schemeClr val="tx1"/>
                </a:solidFill>
              </a:rPr>
              <a:t>ἐνίκων</a:t>
            </a:r>
            <a:r>
              <a:rPr lang="el-GR" sz="2800" b="1" dirty="0" smtClean="0">
                <a:solidFill>
                  <a:schemeClr val="tx1"/>
                </a:solidFill>
              </a:rPr>
              <a:t> </a:t>
            </a:r>
            <a:r>
              <a:rPr lang="el-GR" sz="2800" b="1" dirty="0" err="1" smtClean="0">
                <a:solidFill>
                  <a:schemeClr val="tx1"/>
                </a:solidFill>
              </a:rPr>
              <a:t>καὶ</a:t>
            </a:r>
            <a:r>
              <a:rPr lang="el-GR" sz="2800" b="1" dirty="0" smtClean="0">
                <a:solidFill>
                  <a:schemeClr val="tx1"/>
                </a:solidFill>
              </a:rPr>
              <a:t> κατεδίωξαν μέχρι </a:t>
            </a:r>
            <a:r>
              <a:rPr lang="el-GR" sz="2800" b="1" dirty="0" err="1" smtClean="0">
                <a:solidFill>
                  <a:schemeClr val="tx1"/>
                </a:solidFill>
              </a:rPr>
              <a:t>τοῦ</a:t>
            </a:r>
            <a:r>
              <a:rPr lang="el-GR" sz="2800" b="1" dirty="0" smtClean="0">
                <a:solidFill>
                  <a:schemeClr val="tx1"/>
                </a:solidFill>
              </a:rPr>
              <a:t> </a:t>
            </a:r>
            <a:r>
              <a:rPr lang="el-GR" sz="2800" b="1" dirty="0" err="1" smtClean="0">
                <a:solidFill>
                  <a:schemeClr val="tx1"/>
                </a:solidFill>
              </a:rPr>
              <a:t>ὁμαλοῦ</a:t>
            </a:r>
            <a:r>
              <a:rPr lang="el-GR" sz="2800" b="1" dirty="0" smtClean="0">
                <a:solidFill>
                  <a:schemeClr val="tx1"/>
                </a:solidFill>
              </a:rPr>
              <a:t>.</a:t>
            </a:r>
            <a:endParaRPr lang="el-GR" sz="2800" dirty="0" smtClean="0">
              <a:solidFill>
                <a:schemeClr val="tx1"/>
              </a:solidFill>
            </a:endParaRPr>
          </a:p>
          <a:p>
            <a:pPr algn="just" fontAlgn="t"/>
            <a:endParaRPr lang="el-GR" sz="2800" dirty="0" smtClean="0"/>
          </a:p>
          <a:p>
            <a:pPr algn="just"/>
            <a:r>
              <a:rPr lang="el-GR" sz="2800" b="1" i="1" dirty="0" err="1" smtClean="0">
                <a:solidFill>
                  <a:schemeClr val="tx1"/>
                </a:solidFill>
              </a:rPr>
              <a:t>ψεύδομαι=</a:t>
            </a:r>
            <a:r>
              <a:rPr lang="el-GR" sz="2800" dirty="0" err="1" smtClean="0">
                <a:solidFill>
                  <a:schemeClr val="tx1"/>
                </a:solidFill>
              </a:rPr>
              <a:t>διαψεύδομαι</a:t>
            </a:r>
            <a:r>
              <a:rPr lang="el-GR" sz="2800" dirty="0" smtClean="0">
                <a:solidFill>
                  <a:schemeClr val="tx1"/>
                </a:solidFill>
              </a:rPr>
              <a:t>, βγαίνω ψεύτης</a:t>
            </a:r>
          </a:p>
          <a:p>
            <a:pPr algn="l"/>
            <a:r>
              <a:rPr lang="el-GR" sz="2800" b="1" i="1" dirty="0" err="1" smtClean="0">
                <a:solidFill>
                  <a:schemeClr val="tx1"/>
                </a:solidFill>
              </a:rPr>
              <a:t>ἐκπηδῶ</a:t>
            </a:r>
            <a:r>
              <a:rPr lang="el-GR" sz="2800" b="1" i="1" dirty="0" smtClean="0">
                <a:solidFill>
                  <a:schemeClr val="tx1"/>
                </a:solidFill>
              </a:rPr>
              <a:t> (-</a:t>
            </a:r>
            <a:r>
              <a:rPr lang="el-GR" sz="2800" b="1" dirty="0" smtClean="0">
                <a:solidFill>
                  <a:schemeClr val="tx1"/>
                </a:solidFill>
              </a:rPr>
              <a:t>άω)=</a:t>
            </a:r>
            <a:r>
              <a:rPr lang="el-GR" sz="2800" dirty="0" smtClean="0">
                <a:solidFill>
                  <a:schemeClr val="tx1"/>
                </a:solidFill>
              </a:rPr>
              <a:t>πηδάω ορμητικά προς τα μπρος</a:t>
            </a:r>
          </a:p>
          <a:p>
            <a:pPr algn="l"/>
            <a:r>
              <a:rPr lang="el-GR" sz="2800" b="1" i="1" dirty="0" err="1" smtClean="0">
                <a:solidFill>
                  <a:schemeClr val="tx1"/>
                </a:solidFill>
              </a:rPr>
              <a:t>ἐμπίπτω</a:t>
            </a:r>
            <a:r>
              <a:rPr lang="el-GR" sz="2800" b="1" i="1" dirty="0" smtClean="0">
                <a:solidFill>
                  <a:schemeClr val="tx1"/>
                </a:solidFill>
              </a:rPr>
              <a:t> </a:t>
            </a:r>
            <a:r>
              <a:rPr lang="el-GR" sz="2800" b="1" i="1" dirty="0" err="1" smtClean="0">
                <a:solidFill>
                  <a:schemeClr val="tx1"/>
                </a:solidFill>
              </a:rPr>
              <a:t>τινὶ</a:t>
            </a:r>
            <a:r>
              <a:rPr lang="el-GR" sz="2800" b="1" i="1" dirty="0" smtClean="0">
                <a:solidFill>
                  <a:schemeClr val="tx1"/>
                </a:solidFill>
              </a:rPr>
              <a:t>=</a:t>
            </a:r>
            <a:r>
              <a:rPr lang="el-GR" sz="2800" dirty="0" smtClean="0">
                <a:solidFill>
                  <a:schemeClr val="tx1"/>
                </a:solidFill>
              </a:rPr>
              <a:t> πέφτω πάνω σε κάποιον</a:t>
            </a:r>
          </a:p>
          <a:p>
            <a:pPr algn="l"/>
            <a:r>
              <a:rPr lang="el-GR" sz="2800" b="1" i="1" dirty="0" smtClean="0">
                <a:solidFill>
                  <a:schemeClr val="tx1"/>
                </a:solidFill>
              </a:rPr>
              <a:t>μέχρι </a:t>
            </a:r>
            <a:r>
              <a:rPr lang="el-GR" sz="2800" b="1" i="1" dirty="0" err="1" smtClean="0">
                <a:solidFill>
                  <a:schemeClr val="tx1"/>
                </a:solidFill>
              </a:rPr>
              <a:t>τοῦ</a:t>
            </a:r>
            <a:r>
              <a:rPr lang="el-GR" sz="2800" b="1" i="1" dirty="0" smtClean="0">
                <a:solidFill>
                  <a:schemeClr val="tx1"/>
                </a:solidFill>
              </a:rPr>
              <a:t> </a:t>
            </a:r>
            <a:r>
              <a:rPr lang="el-GR" sz="2800" b="1" i="1" dirty="0" err="1" smtClean="0">
                <a:solidFill>
                  <a:schemeClr val="tx1"/>
                </a:solidFill>
              </a:rPr>
              <a:t>ὁμαλοῦ</a:t>
            </a:r>
            <a:r>
              <a:rPr lang="el-GR" sz="2800" b="1" i="1" dirty="0" smtClean="0">
                <a:solidFill>
                  <a:schemeClr val="tx1"/>
                </a:solidFill>
              </a:rPr>
              <a:t>=</a:t>
            </a:r>
            <a:r>
              <a:rPr lang="el-GR" sz="2800" dirty="0" smtClean="0">
                <a:solidFill>
                  <a:schemeClr val="tx1"/>
                </a:solidFill>
              </a:rPr>
              <a:t> ως το ίσιωμα</a:t>
            </a:r>
          </a:p>
          <a:p>
            <a:pPr algn="just"/>
            <a:endParaRPr lang="el-GR" sz="2800" dirty="0" smtClean="0"/>
          </a:p>
          <a:p>
            <a:pPr lvl="0" algn="just"/>
            <a:endParaRPr lang="el-GR" sz="2400" b="1" dirty="0">
              <a:solidFill>
                <a:srgbClr val="C00000"/>
              </a:solidFill>
            </a:endParaRPr>
          </a:p>
          <a:p>
            <a:pPr algn="just"/>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6431280"/>
        </p:xfrm>
        <a:graphic>
          <a:graphicData uri="http://schemas.openxmlformats.org/drawingml/2006/table">
            <a:tbl>
              <a:tblPr firstRow="1" bandRow="1">
                <a:tableStyleId>{5C22544A-7EE6-4342-B048-85BDC9FD1C3A}</a:tableStyleId>
              </a:tblPr>
              <a:tblGrid>
                <a:gridCol w="4572000"/>
                <a:gridCol w="4572000"/>
              </a:tblGrid>
              <a:tr h="59293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3200" b="1" dirty="0" smtClean="0">
                          <a:solidFill>
                            <a:schemeClr val="bg1"/>
                          </a:solidFill>
                        </a:rPr>
                        <a:t>[19] </a:t>
                      </a:r>
                      <a:r>
                        <a:rPr lang="el-GR" sz="3200" b="1" dirty="0" err="1" smtClean="0">
                          <a:solidFill>
                            <a:schemeClr val="bg1"/>
                          </a:solidFill>
                        </a:rPr>
                        <a:t>Καὶ</a:t>
                      </a:r>
                      <a:r>
                        <a:rPr lang="el-GR" sz="3200" b="1" dirty="0" smtClean="0">
                          <a:solidFill>
                            <a:schemeClr val="bg1"/>
                          </a:solidFill>
                        </a:rPr>
                        <a:t> </a:t>
                      </a:r>
                      <a:r>
                        <a:rPr lang="el-GR" sz="3200" b="1" dirty="0" err="1" smtClean="0">
                          <a:solidFill>
                            <a:srgbClr val="C00000"/>
                          </a:solidFill>
                        </a:rPr>
                        <a:t>οὐκ</a:t>
                      </a:r>
                      <a:r>
                        <a:rPr lang="el-GR" sz="3200" b="1" dirty="0" smtClean="0">
                          <a:solidFill>
                            <a:srgbClr val="C00000"/>
                          </a:solidFill>
                        </a:rPr>
                        <a:t> </a:t>
                      </a:r>
                      <a:r>
                        <a:rPr lang="el-GR" sz="3200" b="1" dirty="0" err="1" smtClean="0">
                          <a:solidFill>
                            <a:srgbClr val="C00000"/>
                          </a:solidFill>
                        </a:rPr>
                        <a:t>ἐψεύσατο</a:t>
                      </a:r>
                      <a:r>
                        <a:rPr lang="el-GR" sz="3200" b="1" dirty="0" smtClean="0">
                          <a:solidFill>
                            <a:schemeClr val="bg1"/>
                          </a:solidFill>
                        </a:rPr>
                        <a:t>, </a:t>
                      </a:r>
                      <a:r>
                        <a:rPr lang="el-GR" sz="3200" b="1" dirty="0" err="1" smtClean="0">
                          <a:solidFill>
                            <a:schemeClr val="bg1"/>
                          </a:solidFill>
                        </a:rPr>
                        <a:t>ἀλλ</a:t>
                      </a:r>
                      <a:r>
                        <a:rPr lang="el-GR" sz="3200" b="1" dirty="0" smtClean="0">
                          <a:solidFill>
                            <a:schemeClr val="bg1"/>
                          </a:solidFill>
                        </a:rPr>
                        <a:t>’ </a:t>
                      </a:r>
                      <a:r>
                        <a:rPr lang="el-GR" sz="3200" b="1" dirty="0" err="1" smtClean="0">
                          <a:solidFill>
                            <a:schemeClr val="bg1"/>
                          </a:solidFill>
                        </a:rPr>
                        <a:t>ἐπεὶ</a:t>
                      </a:r>
                      <a:r>
                        <a:rPr lang="el-GR" sz="3200" b="1" dirty="0" smtClean="0">
                          <a:solidFill>
                            <a:schemeClr val="bg1"/>
                          </a:solidFill>
                        </a:rPr>
                        <a:t> </a:t>
                      </a:r>
                      <a:r>
                        <a:rPr lang="el-GR" sz="3200" b="1" dirty="0" err="1" smtClean="0">
                          <a:solidFill>
                            <a:srgbClr val="C00000"/>
                          </a:solidFill>
                        </a:rPr>
                        <a:t>ἀνέλαβον</a:t>
                      </a:r>
                      <a:r>
                        <a:rPr lang="el-GR" sz="3200" b="1" dirty="0" smtClean="0">
                          <a:solidFill>
                            <a:schemeClr val="bg1"/>
                          </a:solidFill>
                        </a:rPr>
                        <a:t> </a:t>
                      </a:r>
                      <a:r>
                        <a:rPr lang="el-GR" sz="3200" b="1" dirty="0" err="1" smtClean="0">
                          <a:solidFill>
                            <a:schemeClr val="bg1"/>
                          </a:solidFill>
                        </a:rPr>
                        <a:t>τὰ</a:t>
                      </a:r>
                      <a:r>
                        <a:rPr lang="el-GR" sz="3200" b="1" dirty="0" smtClean="0">
                          <a:solidFill>
                            <a:schemeClr val="bg1"/>
                          </a:solidFill>
                        </a:rPr>
                        <a:t> </a:t>
                      </a:r>
                      <a:r>
                        <a:rPr lang="el-GR" sz="3200" b="1" dirty="0" err="1" smtClean="0">
                          <a:solidFill>
                            <a:schemeClr val="bg1"/>
                          </a:solidFill>
                        </a:rPr>
                        <a:t>ὅπλα</a:t>
                      </a:r>
                      <a:r>
                        <a:rPr lang="el-GR" sz="3200" b="1" dirty="0" smtClean="0">
                          <a:solidFill>
                            <a:schemeClr val="bg1"/>
                          </a:solidFill>
                        </a:rPr>
                        <a:t>, </a:t>
                      </a:r>
                      <a:r>
                        <a:rPr lang="el-GR" sz="3200" b="1" dirty="0" err="1" smtClean="0">
                          <a:solidFill>
                            <a:schemeClr val="bg1"/>
                          </a:solidFill>
                        </a:rPr>
                        <a:t>αὐτὸς</a:t>
                      </a:r>
                      <a:r>
                        <a:rPr lang="el-GR" sz="3200" b="1" dirty="0" smtClean="0">
                          <a:solidFill>
                            <a:schemeClr val="bg1"/>
                          </a:solidFill>
                        </a:rPr>
                        <a:t> </a:t>
                      </a:r>
                      <a:r>
                        <a:rPr lang="el-GR" sz="3200" b="1" dirty="0" err="1" smtClean="0">
                          <a:solidFill>
                            <a:schemeClr val="bg1"/>
                          </a:solidFill>
                        </a:rPr>
                        <a:t>μὲν</a:t>
                      </a:r>
                      <a:r>
                        <a:rPr lang="el-GR" sz="3200" b="1" dirty="0" smtClean="0">
                          <a:solidFill>
                            <a:schemeClr val="bg1"/>
                          </a:solidFill>
                        </a:rPr>
                        <a:t> </a:t>
                      </a:r>
                      <a:r>
                        <a:rPr lang="el-GR" sz="3200" b="1" dirty="0" err="1" smtClean="0">
                          <a:solidFill>
                            <a:schemeClr val="bg1"/>
                          </a:solidFill>
                        </a:rPr>
                        <a:t>ὥσπερ</a:t>
                      </a:r>
                      <a:r>
                        <a:rPr lang="el-GR" sz="3200" b="1" dirty="0" smtClean="0">
                          <a:solidFill>
                            <a:schemeClr val="bg1"/>
                          </a:solidFill>
                        </a:rPr>
                        <a:t> </a:t>
                      </a:r>
                      <a:r>
                        <a:rPr lang="el-GR" sz="3200" b="1" dirty="0" err="1" smtClean="0">
                          <a:solidFill>
                            <a:schemeClr val="bg1"/>
                          </a:solidFill>
                        </a:rPr>
                        <a:t>ὑπὸ</a:t>
                      </a:r>
                      <a:r>
                        <a:rPr lang="el-GR" sz="3200" b="1" dirty="0" smtClean="0">
                          <a:solidFill>
                            <a:schemeClr val="bg1"/>
                          </a:solidFill>
                        </a:rPr>
                        <a:t> μοίρας </a:t>
                      </a:r>
                      <a:r>
                        <a:rPr lang="el-GR" sz="3200" b="1" dirty="0" err="1" smtClean="0">
                          <a:solidFill>
                            <a:schemeClr val="bg1"/>
                          </a:solidFill>
                        </a:rPr>
                        <a:t>τινὸς</a:t>
                      </a:r>
                      <a:r>
                        <a:rPr lang="el-GR" sz="3200" b="1" dirty="0" smtClean="0">
                          <a:solidFill>
                            <a:schemeClr val="bg1"/>
                          </a:solidFill>
                        </a:rPr>
                        <a:t> </a:t>
                      </a:r>
                      <a:r>
                        <a:rPr lang="el-GR" sz="3200" b="1" dirty="0" err="1" smtClean="0">
                          <a:solidFill>
                            <a:schemeClr val="bg1"/>
                          </a:solidFill>
                        </a:rPr>
                        <a:t>ἀγόμενος</a:t>
                      </a:r>
                      <a:r>
                        <a:rPr lang="el-GR" sz="3200" b="1" dirty="0" smtClean="0">
                          <a:solidFill>
                            <a:schemeClr val="bg1"/>
                          </a:solidFill>
                        </a:rPr>
                        <a:t> </a:t>
                      </a:r>
                      <a:r>
                        <a:rPr lang="el-GR" sz="3200" b="1" dirty="0" err="1" smtClean="0">
                          <a:solidFill>
                            <a:schemeClr val="bg1"/>
                          </a:solidFill>
                        </a:rPr>
                        <a:t>ἐκπηδήσας</a:t>
                      </a:r>
                      <a:r>
                        <a:rPr lang="el-GR" sz="3200" b="1" dirty="0" smtClean="0">
                          <a:solidFill>
                            <a:schemeClr val="bg1"/>
                          </a:solidFill>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el-GR" sz="3200" b="1" dirty="0" err="1" smtClean="0">
                          <a:solidFill>
                            <a:schemeClr val="bg1"/>
                          </a:solidFill>
                        </a:rPr>
                        <a:t>πρῶτος</a:t>
                      </a:r>
                      <a:r>
                        <a:rPr lang="el-GR" sz="3200" b="1" dirty="0" smtClean="0">
                          <a:solidFill>
                            <a:schemeClr val="bg1"/>
                          </a:solidFill>
                        </a:rPr>
                        <a:t> </a:t>
                      </a:r>
                      <a:r>
                        <a:rPr lang="el-GR" sz="3200" b="1" dirty="0" err="1" smtClean="0">
                          <a:solidFill>
                            <a:schemeClr val="bg1"/>
                          </a:solidFill>
                        </a:rPr>
                        <a:t>ἐμπεσὼν</a:t>
                      </a:r>
                      <a:r>
                        <a:rPr lang="el-GR" sz="3200" b="1" dirty="0" smtClean="0">
                          <a:solidFill>
                            <a:schemeClr val="bg1"/>
                          </a:solidFill>
                        </a:rPr>
                        <a:t> </a:t>
                      </a:r>
                      <a:r>
                        <a:rPr lang="el-GR" sz="3200" b="1" dirty="0" err="1" smtClean="0">
                          <a:solidFill>
                            <a:schemeClr val="bg1"/>
                          </a:solidFill>
                        </a:rPr>
                        <a:t>τοῖς</a:t>
                      </a:r>
                      <a:r>
                        <a:rPr lang="el-GR" sz="3200" b="1" dirty="0" smtClean="0">
                          <a:solidFill>
                            <a:schemeClr val="bg1"/>
                          </a:solidFill>
                        </a:rPr>
                        <a:t> </a:t>
                      </a:r>
                      <a:r>
                        <a:rPr lang="el-GR" sz="3200" b="1" dirty="0" err="1" smtClean="0">
                          <a:solidFill>
                            <a:schemeClr val="bg1"/>
                          </a:solidFill>
                        </a:rPr>
                        <a:t>πολεμίοις</a:t>
                      </a:r>
                      <a:r>
                        <a:rPr lang="el-GR" sz="3200" b="1" dirty="0" smtClean="0">
                          <a:solidFill>
                            <a:schemeClr val="bg1"/>
                          </a:solidFill>
                        </a:rPr>
                        <a:t> </a:t>
                      </a:r>
                      <a:r>
                        <a:rPr lang="el-GR" sz="3200" b="1" dirty="0" err="1" smtClean="0">
                          <a:solidFill>
                            <a:srgbClr val="C00000"/>
                          </a:solidFill>
                        </a:rPr>
                        <a:t>ἀποθνῄσκει</a:t>
                      </a:r>
                      <a:r>
                        <a:rPr lang="el-GR" sz="3200" b="1" dirty="0" smtClean="0">
                          <a:solidFill>
                            <a:schemeClr val="bg1"/>
                          </a:solidFill>
                        </a:rPr>
                        <a:t>, </a:t>
                      </a:r>
                      <a:r>
                        <a:rPr lang="el-GR" sz="3200" b="1" dirty="0" err="1" smtClean="0">
                          <a:solidFill>
                            <a:schemeClr val="bg1"/>
                          </a:solidFill>
                        </a:rPr>
                        <a:t>καὶ</a:t>
                      </a:r>
                      <a:r>
                        <a:rPr lang="el-GR" sz="3200" b="1" dirty="0" smtClean="0">
                          <a:solidFill>
                            <a:schemeClr val="bg1"/>
                          </a:solidFill>
                        </a:rPr>
                        <a:t> </a:t>
                      </a:r>
                      <a:r>
                        <a:rPr lang="el-GR" sz="3200" b="1" dirty="0" err="1" smtClean="0">
                          <a:solidFill>
                            <a:srgbClr val="C00000"/>
                          </a:solidFill>
                        </a:rPr>
                        <a:t>τέθαπται</a:t>
                      </a:r>
                      <a:r>
                        <a:rPr lang="el-GR" sz="3200" b="1" dirty="0" smtClean="0">
                          <a:solidFill>
                            <a:schemeClr val="bg1"/>
                          </a:solidFill>
                        </a:rPr>
                        <a:t> </a:t>
                      </a:r>
                      <a:r>
                        <a:rPr lang="el-GR" sz="3200" b="1" dirty="0" err="1" smtClean="0">
                          <a:solidFill>
                            <a:schemeClr val="bg1"/>
                          </a:solidFill>
                        </a:rPr>
                        <a:t>ἐν</a:t>
                      </a:r>
                      <a:r>
                        <a:rPr lang="el-GR" sz="3200" b="1" dirty="0" smtClean="0">
                          <a:solidFill>
                            <a:schemeClr val="bg1"/>
                          </a:solidFill>
                        </a:rPr>
                        <a:t> </a:t>
                      </a:r>
                      <a:r>
                        <a:rPr lang="el-GR" sz="3200" b="1" dirty="0" err="1" smtClean="0">
                          <a:solidFill>
                            <a:schemeClr val="bg1"/>
                          </a:solidFill>
                        </a:rPr>
                        <a:t>τῇ</a:t>
                      </a:r>
                      <a:r>
                        <a:rPr lang="el-GR" sz="3200" b="1" dirty="0" smtClean="0">
                          <a:solidFill>
                            <a:schemeClr val="bg1"/>
                          </a:solidFill>
                        </a:rPr>
                        <a:t> διαβάσει </a:t>
                      </a:r>
                      <a:r>
                        <a:rPr lang="el-GR" sz="3200" b="1" dirty="0" err="1" smtClean="0">
                          <a:solidFill>
                            <a:schemeClr val="bg1"/>
                          </a:solidFill>
                        </a:rPr>
                        <a:t>τοῦ</a:t>
                      </a:r>
                      <a:r>
                        <a:rPr lang="el-GR" sz="3200" b="1" dirty="0" smtClean="0">
                          <a:solidFill>
                            <a:schemeClr val="bg1"/>
                          </a:solidFill>
                        </a:rPr>
                        <a:t> </a:t>
                      </a:r>
                      <a:r>
                        <a:rPr lang="el-GR" sz="3200" b="1" dirty="0" err="1" smtClean="0">
                          <a:solidFill>
                            <a:schemeClr val="bg1"/>
                          </a:solidFill>
                        </a:rPr>
                        <a:t>Κηφισοῦ</a:t>
                      </a:r>
                      <a:r>
                        <a:rPr lang="el-GR" sz="3200" b="1" dirty="0" smtClean="0">
                          <a:solidFill>
                            <a:schemeClr val="bg1"/>
                          </a:solidFill>
                        </a:rPr>
                        <a:t>· </a:t>
                      </a:r>
                      <a:r>
                        <a:rPr lang="el-GR" sz="3200" b="1" dirty="0" err="1" smtClean="0">
                          <a:solidFill>
                            <a:schemeClr val="bg1"/>
                          </a:solidFill>
                        </a:rPr>
                        <a:t>οἱ</a:t>
                      </a:r>
                      <a:r>
                        <a:rPr lang="el-GR" sz="3200" b="1" dirty="0" smtClean="0">
                          <a:solidFill>
                            <a:schemeClr val="bg1"/>
                          </a:solidFill>
                        </a:rPr>
                        <a:t> δ’ </a:t>
                      </a:r>
                      <a:r>
                        <a:rPr lang="el-GR" sz="3200" b="1" dirty="0" err="1" smtClean="0">
                          <a:solidFill>
                            <a:schemeClr val="bg1"/>
                          </a:solidFill>
                        </a:rPr>
                        <a:t>ἄλλοι</a:t>
                      </a:r>
                      <a:r>
                        <a:rPr lang="el-GR" sz="3200" b="1" dirty="0" smtClean="0">
                          <a:solidFill>
                            <a:schemeClr val="bg1"/>
                          </a:solidFill>
                        </a:rPr>
                        <a:t> </a:t>
                      </a:r>
                      <a:r>
                        <a:rPr lang="el-GR" sz="3200" b="1" dirty="0" err="1" smtClean="0">
                          <a:solidFill>
                            <a:srgbClr val="C00000"/>
                          </a:solidFill>
                        </a:rPr>
                        <a:t>ἐνίκων</a:t>
                      </a:r>
                      <a:r>
                        <a:rPr lang="el-GR" sz="3200" b="1" dirty="0" smtClean="0">
                          <a:solidFill>
                            <a:schemeClr val="bg1"/>
                          </a:solidFill>
                        </a:rPr>
                        <a:t> </a:t>
                      </a:r>
                      <a:r>
                        <a:rPr lang="el-GR" sz="3200" b="1" dirty="0" err="1" smtClean="0">
                          <a:solidFill>
                            <a:schemeClr val="bg1"/>
                          </a:solidFill>
                        </a:rPr>
                        <a:t>καὶ</a:t>
                      </a:r>
                      <a:r>
                        <a:rPr lang="el-GR" sz="3200" b="1" dirty="0" smtClean="0">
                          <a:solidFill>
                            <a:schemeClr val="bg1"/>
                          </a:solidFill>
                        </a:rPr>
                        <a:t> </a:t>
                      </a:r>
                      <a:r>
                        <a:rPr lang="el-GR" sz="3200" b="1" dirty="0" smtClean="0">
                          <a:solidFill>
                            <a:srgbClr val="C00000"/>
                          </a:solidFill>
                        </a:rPr>
                        <a:t>κατεδίωξαν</a:t>
                      </a:r>
                      <a:r>
                        <a:rPr lang="el-GR" sz="3200" b="1" dirty="0" smtClean="0">
                          <a:solidFill>
                            <a:schemeClr val="bg1"/>
                          </a:solidFill>
                        </a:rPr>
                        <a:t> μέχρι </a:t>
                      </a:r>
                      <a:r>
                        <a:rPr lang="el-GR" sz="3200" b="1" dirty="0" err="1" smtClean="0">
                          <a:solidFill>
                            <a:schemeClr val="bg1"/>
                          </a:solidFill>
                        </a:rPr>
                        <a:t>τοῦ</a:t>
                      </a:r>
                      <a:r>
                        <a:rPr lang="el-GR" sz="3200" b="1" dirty="0" smtClean="0">
                          <a:solidFill>
                            <a:schemeClr val="bg1"/>
                          </a:solidFill>
                        </a:rPr>
                        <a:t> </a:t>
                      </a:r>
                      <a:r>
                        <a:rPr lang="el-GR" sz="3200" b="1" dirty="0" err="1" smtClean="0">
                          <a:solidFill>
                            <a:schemeClr val="bg1"/>
                          </a:solidFill>
                        </a:rPr>
                        <a:t>ὁμαλοῦ</a:t>
                      </a:r>
                      <a:r>
                        <a:rPr lang="el-GR" sz="3200" b="1" dirty="0" smtClean="0">
                          <a:solidFill>
                            <a:schemeClr val="bg1"/>
                          </a:solidFill>
                        </a:rPr>
                        <a:t>.</a:t>
                      </a:r>
                      <a:endParaRPr lang="el-GR" sz="3200" dirty="0" smtClean="0">
                        <a:solidFill>
                          <a:schemeClr val="bg1"/>
                        </a:solidFill>
                      </a:endParaRPr>
                    </a:p>
                    <a:p>
                      <a:pPr algn="just"/>
                      <a:endParaRPr lang="el-GR" sz="3200" dirty="0"/>
                    </a:p>
                  </a:txBody>
                  <a:tcPr/>
                </a:tc>
                <a:tc>
                  <a:txBody>
                    <a:bodyPr/>
                    <a:lstStyle/>
                    <a:p>
                      <a:pPr algn="just"/>
                      <a:r>
                        <a:rPr lang="el-GR" sz="1800" b="0" i="0" kern="1200" dirty="0" smtClean="0">
                          <a:solidFill>
                            <a:schemeClr val="lt1"/>
                          </a:solidFill>
                          <a:latin typeface="+mn-lt"/>
                          <a:ea typeface="+mn-ea"/>
                          <a:cs typeface="+mn-cs"/>
                        </a:rPr>
                        <a:t> </a:t>
                      </a:r>
                      <a:r>
                        <a:rPr lang="el-GR" sz="2800" b="1" kern="1200" dirty="0" smtClean="0">
                          <a:solidFill>
                            <a:schemeClr val="lt1"/>
                          </a:solidFill>
                          <a:latin typeface="+mn-lt"/>
                          <a:ea typeface="+mn-ea"/>
                          <a:cs typeface="+mn-cs"/>
                        </a:rPr>
                        <a:t>Και δεν διαψεύστηκε, </a:t>
                      </a:r>
                    </a:p>
                    <a:p>
                      <a:pPr algn="just"/>
                      <a:r>
                        <a:rPr lang="el-GR" sz="2800" b="1" kern="1200" dirty="0" smtClean="0">
                          <a:solidFill>
                            <a:schemeClr val="lt1"/>
                          </a:solidFill>
                          <a:latin typeface="+mn-lt"/>
                          <a:ea typeface="+mn-ea"/>
                          <a:cs typeface="+mn-cs"/>
                        </a:rPr>
                        <a:t>αλλά μόλις πήραν στα χέρια τους τα όπλα,   αυτός σαν να τον οδηγούσε κάποια μοίρα, αφού</a:t>
                      </a:r>
                      <a:r>
                        <a:rPr lang="el-GR" sz="2800" b="1" kern="1200" baseline="0" dirty="0" smtClean="0">
                          <a:solidFill>
                            <a:schemeClr val="lt1"/>
                          </a:solidFill>
                          <a:latin typeface="+mn-lt"/>
                          <a:ea typeface="+mn-ea"/>
                          <a:cs typeface="+mn-cs"/>
                        </a:rPr>
                        <a:t> </a:t>
                      </a:r>
                      <a:r>
                        <a:rPr lang="el-GR" sz="2800" b="1" kern="1200" dirty="0" smtClean="0">
                          <a:solidFill>
                            <a:schemeClr val="lt1"/>
                          </a:solidFill>
                          <a:latin typeface="+mn-lt"/>
                          <a:ea typeface="+mn-ea"/>
                          <a:cs typeface="+mn-cs"/>
                        </a:rPr>
                        <a:t>πήδησε πρώτος ορμητικά προς τα εμπρός και έπεσε πάνω στους εχθρούς, σκοτώνεται</a:t>
                      </a:r>
                    </a:p>
                    <a:p>
                      <a:pPr algn="just"/>
                      <a:r>
                        <a:rPr lang="el-GR" sz="2800" b="1" kern="1200" dirty="0" smtClean="0">
                          <a:solidFill>
                            <a:schemeClr val="lt1"/>
                          </a:solidFill>
                          <a:latin typeface="+mn-lt"/>
                          <a:ea typeface="+mn-ea"/>
                          <a:cs typeface="+mn-cs"/>
                        </a:rPr>
                        <a:t> και έχει θαφτεί                               στο πέρασμα του Κηφισού,                            οι άλλοι όμως  νικούσαν και καταδίωξαν τους  εχθρούς  ως το ίσιωμα.                                 </a:t>
                      </a:r>
                      <a:endParaRPr lang="el-GR" sz="2800" b="1" kern="1200" dirty="0">
                        <a:solidFill>
                          <a:schemeClr val="lt1"/>
                        </a:solidFill>
                        <a:latin typeface="+mn-lt"/>
                        <a:ea typeface="+mn-ea"/>
                        <a:cs typeface="+mn-cs"/>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20000"/>
          </a:bodyPr>
          <a:lstStyle/>
          <a:p>
            <a:pPr algn="just"/>
            <a:r>
              <a:rPr lang="el-GR" b="1" dirty="0" smtClean="0">
                <a:solidFill>
                  <a:schemeClr val="tx1"/>
                </a:solidFill>
              </a:rPr>
              <a:t>[19] </a:t>
            </a:r>
            <a:r>
              <a:rPr lang="el-GR" b="1" dirty="0" err="1" smtClean="0">
                <a:solidFill>
                  <a:schemeClr val="tx1"/>
                </a:solidFill>
              </a:rPr>
              <a:t>Ἀπέθανον</a:t>
            </a:r>
            <a:r>
              <a:rPr lang="el-GR" b="1" dirty="0" smtClean="0">
                <a:solidFill>
                  <a:schemeClr val="tx1"/>
                </a:solidFill>
              </a:rPr>
              <a:t>  δ’ </a:t>
            </a:r>
            <a:r>
              <a:rPr lang="el-GR" b="1" dirty="0" err="1" smtClean="0">
                <a:solidFill>
                  <a:schemeClr val="tx1"/>
                </a:solidFill>
              </a:rPr>
              <a:t>ἐνταῦθα</a:t>
            </a:r>
            <a:r>
              <a:rPr lang="el-GR" b="1" dirty="0" smtClean="0">
                <a:solidFill>
                  <a:schemeClr val="tx1"/>
                </a:solidFill>
              </a:rPr>
              <a:t> </a:t>
            </a:r>
            <a:r>
              <a:rPr lang="el-GR" b="1" dirty="0" err="1" smtClean="0">
                <a:solidFill>
                  <a:schemeClr val="tx1"/>
                </a:solidFill>
              </a:rPr>
              <a:t>τῶν</a:t>
            </a:r>
            <a:r>
              <a:rPr lang="el-GR" b="1" dirty="0" smtClean="0">
                <a:solidFill>
                  <a:schemeClr val="tx1"/>
                </a:solidFill>
              </a:rPr>
              <a:t> </a:t>
            </a:r>
            <a:r>
              <a:rPr lang="el-GR" b="1" dirty="0" err="1" smtClean="0">
                <a:solidFill>
                  <a:schemeClr val="tx1"/>
                </a:solidFill>
              </a:rPr>
              <a:t>μὲν</a:t>
            </a:r>
            <a:r>
              <a:rPr lang="el-GR" b="1" dirty="0" smtClean="0">
                <a:solidFill>
                  <a:schemeClr val="tx1"/>
                </a:solidFill>
              </a:rPr>
              <a:t> τριάκοντα Κριτίας τε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Ἱππόμαχος</a:t>
            </a:r>
            <a:r>
              <a:rPr lang="el-GR" b="1" dirty="0" smtClean="0">
                <a:solidFill>
                  <a:schemeClr val="tx1"/>
                </a:solidFill>
              </a:rPr>
              <a:t>, </a:t>
            </a:r>
            <a:r>
              <a:rPr lang="el-GR" b="1" dirty="0" err="1" smtClean="0">
                <a:solidFill>
                  <a:schemeClr val="tx1"/>
                </a:solidFill>
              </a:rPr>
              <a:t>τῶν</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a:t>
            </a:r>
            <a:r>
              <a:rPr lang="el-GR" b="1" dirty="0" err="1" smtClean="0">
                <a:solidFill>
                  <a:schemeClr val="tx1"/>
                </a:solidFill>
              </a:rPr>
              <a:t>ἐν</a:t>
            </a:r>
            <a:r>
              <a:rPr lang="el-GR" b="1" dirty="0" smtClean="0">
                <a:solidFill>
                  <a:schemeClr val="tx1"/>
                </a:solidFill>
              </a:rPr>
              <a:t> </a:t>
            </a:r>
            <a:r>
              <a:rPr lang="el-GR" b="1" dirty="0" err="1" smtClean="0">
                <a:solidFill>
                  <a:schemeClr val="tx1"/>
                </a:solidFill>
              </a:rPr>
              <a:t>Πειραιεῖ</a:t>
            </a:r>
            <a:r>
              <a:rPr lang="el-GR" b="1" dirty="0" smtClean="0">
                <a:solidFill>
                  <a:schemeClr val="tx1"/>
                </a:solidFill>
              </a:rPr>
              <a:t> δέκα </a:t>
            </a:r>
            <a:r>
              <a:rPr lang="el-GR" b="1" dirty="0" err="1" smtClean="0">
                <a:solidFill>
                  <a:schemeClr val="tx1"/>
                </a:solidFill>
              </a:rPr>
              <a:t>ἀρχόντων</a:t>
            </a:r>
            <a:r>
              <a:rPr lang="el-GR" b="1" dirty="0" smtClean="0">
                <a:solidFill>
                  <a:schemeClr val="tx1"/>
                </a:solidFill>
              </a:rPr>
              <a:t> Χαρμίδης ὁ </a:t>
            </a:r>
            <a:r>
              <a:rPr lang="el-GR" b="1" dirty="0" err="1" smtClean="0">
                <a:solidFill>
                  <a:schemeClr val="tx1"/>
                </a:solidFill>
              </a:rPr>
              <a:t>Γλαύκωνος</a:t>
            </a:r>
            <a:r>
              <a:rPr lang="el-GR" b="1" dirty="0" smtClean="0">
                <a:solidFill>
                  <a:schemeClr val="tx1"/>
                </a:solidFill>
              </a:rPr>
              <a:t>, </a:t>
            </a:r>
            <a:r>
              <a:rPr lang="el-GR" b="1" dirty="0" err="1" smtClean="0">
                <a:solidFill>
                  <a:schemeClr val="tx1"/>
                </a:solidFill>
              </a:rPr>
              <a:t>τῶν</a:t>
            </a:r>
            <a:r>
              <a:rPr lang="el-GR" b="1" dirty="0" smtClean="0">
                <a:solidFill>
                  <a:schemeClr val="tx1"/>
                </a:solidFill>
              </a:rPr>
              <a:t> δ’ </a:t>
            </a:r>
            <a:r>
              <a:rPr lang="el-GR" b="1" dirty="0" err="1" smtClean="0">
                <a:solidFill>
                  <a:schemeClr val="tx1"/>
                </a:solidFill>
              </a:rPr>
              <a:t>ἄλλων</a:t>
            </a:r>
            <a:r>
              <a:rPr lang="el-GR" b="1" dirty="0" smtClean="0">
                <a:solidFill>
                  <a:schemeClr val="tx1"/>
                </a:solidFill>
              </a:rPr>
              <a:t> </a:t>
            </a:r>
            <a:r>
              <a:rPr lang="el-GR" b="1" dirty="0" err="1" smtClean="0">
                <a:solidFill>
                  <a:schemeClr val="tx1"/>
                </a:solidFill>
              </a:rPr>
              <a:t>περὶ</a:t>
            </a:r>
            <a:r>
              <a:rPr lang="el-GR" b="1" dirty="0" smtClean="0">
                <a:solidFill>
                  <a:schemeClr val="tx1"/>
                </a:solidFill>
              </a:rPr>
              <a:t> </a:t>
            </a:r>
            <a:r>
              <a:rPr lang="el-GR" b="1" dirty="0" err="1" smtClean="0">
                <a:solidFill>
                  <a:schemeClr val="tx1"/>
                </a:solidFill>
              </a:rPr>
              <a:t>ἑβδομήκοντα</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τὰ</a:t>
            </a:r>
            <a:r>
              <a:rPr lang="el-GR" b="1" dirty="0" smtClean="0">
                <a:solidFill>
                  <a:schemeClr val="tx1"/>
                </a:solidFill>
              </a:rPr>
              <a:t> </a:t>
            </a:r>
            <a:r>
              <a:rPr lang="el-GR" b="1" dirty="0" err="1" smtClean="0">
                <a:solidFill>
                  <a:schemeClr val="tx1"/>
                </a:solidFill>
              </a:rPr>
              <a:t>μὲν</a:t>
            </a:r>
            <a:r>
              <a:rPr lang="el-GR" b="1" dirty="0" smtClean="0">
                <a:solidFill>
                  <a:schemeClr val="tx1"/>
                </a:solidFill>
              </a:rPr>
              <a:t> </a:t>
            </a:r>
            <a:r>
              <a:rPr lang="el-GR" b="1" dirty="0" err="1" smtClean="0">
                <a:solidFill>
                  <a:schemeClr val="tx1"/>
                </a:solidFill>
              </a:rPr>
              <a:t>ὅπλα</a:t>
            </a:r>
            <a:r>
              <a:rPr lang="el-GR" b="1" dirty="0" smtClean="0">
                <a:solidFill>
                  <a:schemeClr val="tx1"/>
                </a:solidFill>
              </a:rPr>
              <a:t> </a:t>
            </a:r>
            <a:r>
              <a:rPr lang="el-GR" b="1" dirty="0" err="1" smtClean="0">
                <a:solidFill>
                  <a:schemeClr val="tx1"/>
                </a:solidFill>
              </a:rPr>
              <a:t>ἔλαβον</a:t>
            </a:r>
            <a:r>
              <a:rPr lang="el-GR" b="1" dirty="0" smtClean="0">
                <a:solidFill>
                  <a:schemeClr val="tx1"/>
                </a:solidFill>
              </a:rPr>
              <a:t>, </a:t>
            </a:r>
            <a:r>
              <a:rPr lang="el-GR" b="1" dirty="0" err="1" smtClean="0">
                <a:solidFill>
                  <a:schemeClr val="tx1"/>
                </a:solidFill>
              </a:rPr>
              <a:t>τοὺς</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a:t>
            </a:r>
            <a:r>
              <a:rPr lang="el-GR" b="1" dirty="0" err="1" smtClean="0">
                <a:solidFill>
                  <a:schemeClr val="tx1"/>
                </a:solidFill>
              </a:rPr>
              <a:t>χιτῶνας</a:t>
            </a:r>
            <a:r>
              <a:rPr lang="el-GR" b="1" dirty="0" smtClean="0">
                <a:solidFill>
                  <a:schemeClr val="tx1"/>
                </a:solidFill>
              </a:rPr>
              <a:t> </a:t>
            </a:r>
            <a:r>
              <a:rPr lang="el-GR" b="1" dirty="0" err="1" smtClean="0">
                <a:solidFill>
                  <a:schemeClr val="tx1"/>
                </a:solidFill>
              </a:rPr>
              <a:t>οὐδενὸς</a:t>
            </a:r>
            <a:r>
              <a:rPr lang="el-GR" b="1" dirty="0" smtClean="0">
                <a:solidFill>
                  <a:schemeClr val="tx1"/>
                </a:solidFill>
              </a:rPr>
              <a:t> </a:t>
            </a:r>
            <a:r>
              <a:rPr lang="el-GR" b="1" dirty="0" err="1" smtClean="0">
                <a:solidFill>
                  <a:schemeClr val="tx1"/>
                </a:solidFill>
              </a:rPr>
              <a:t>τῶν</a:t>
            </a:r>
            <a:r>
              <a:rPr lang="el-GR" b="1" dirty="0" smtClean="0">
                <a:solidFill>
                  <a:schemeClr val="tx1"/>
                </a:solidFill>
              </a:rPr>
              <a:t> </a:t>
            </a:r>
            <a:r>
              <a:rPr lang="el-GR" b="1" dirty="0" err="1" smtClean="0">
                <a:solidFill>
                  <a:schemeClr val="tx1"/>
                </a:solidFill>
              </a:rPr>
              <a:t>πολιτῶν</a:t>
            </a:r>
            <a:r>
              <a:rPr lang="el-GR" b="1" dirty="0" smtClean="0">
                <a:solidFill>
                  <a:schemeClr val="tx1"/>
                </a:solidFill>
              </a:rPr>
              <a:t> </a:t>
            </a:r>
            <a:r>
              <a:rPr lang="el-GR" b="1" dirty="0" err="1" smtClean="0">
                <a:solidFill>
                  <a:schemeClr val="tx1"/>
                </a:solidFill>
              </a:rPr>
              <a:t>ἐσκύλευσαν</a:t>
            </a:r>
            <a:r>
              <a:rPr lang="el-GR" b="1" dirty="0" smtClean="0">
                <a:solidFill>
                  <a:schemeClr val="tx1"/>
                </a:solidFill>
              </a:rPr>
              <a:t>. </a:t>
            </a:r>
            <a:r>
              <a:rPr lang="el-GR" b="1" dirty="0" err="1" smtClean="0">
                <a:solidFill>
                  <a:schemeClr val="tx1"/>
                </a:solidFill>
              </a:rPr>
              <a:t>Ἐπεὶ</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a:t>
            </a:r>
            <a:r>
              <a:rPr lang="el-GR" b="1" dirty="0" err="1" smtClean="0">
                <a:solidFill>
                  <a:schemeClr val="tx1"/>
                </a:solidFill>
              </a:rPr>
              <a:t>τοῦτο</a:t>
            </a:r>
            <a:r>
              <a:rPr lang="el-GR" b="1" dirty="0" smtClean="0">
                <a:solidFill>
                  <a:schemeClr val="tx1"/>
                </a:solidFill>
              </a:rPr>
              <a:t> </a:t>
            </a:r>
            <a:r>
              <a:rPr lang="el-GR" b="1" dirty="0" err="1" smtClean="0">
                <a:solidFill>
                  <a:schemeClr val="tx1"/>
                </a:solidFill>
              </a:rPr>
              <a:t>ἐγένετο</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τοὺς</a:t>
            </a:r>
            <a:r>
              <a:rPr lang="el-GR" b="1" dirty="0" smtClean="0">
                <a:solidFill>
                  <a:schemeClr val="tx1"/>
                </a:solidFill>
              </a:rPr>
              <a:t> </a:t>
            </a:r>
            <a:r>
              <a:rPr lang="el-GR" b="1" dirty="0" err="1" smtClean="0">
                <a:solidFill>
                  <a:schemeClr val="tx1"/>
                </a:solidFill>
              </a:rPr>
              <a:t>νεκροὺς</a:t>
            </a:r>
            <a:r>
              <a:rPr lang="el-GR" b="1" dirty="0" smtClean="0">
                <a:solidFill>
                  <a:schemeClr val="tx1"/>
                </a:solidFill>
              </a:rPr>
              <a:t> </a:t>
            </a:r>
            <a:r>
              <a:rPr lang="el-GR" b="1" dirty="0" err="1" smtClean="0">
                <a:solidFill>
                  <a:schemeClr val="tx1"/>
                </a:solidFill>
              </a:rPr>
              <a:t>ὑποσπόνδους</a:t>
            </a:r>
            <a:r>
              <a:rPr lang="el-GR" b="1" dirty="0" smtClean="0">
                <a:solidFill>
                  <a:schemeClr val="tx1"/>
                </a:solidFill>
              </a:rPr>
              <a:t> </a:t>
            </a:r>
            <a:r>
              <a:rPr lang="el-GR" b="1" dirty="0" err="1" smtClean="0">
                <a:solidFill>
                  <a:schemeClr val="tx1"/>
                </a:solidFill>
              </a:rPr>
              <a:t>ἀπεδίδοσαν</a:t>
            </a:r>
            <a:r>
              <a:rPr lang="el-GR" b="1" dirty="0" smtClean="0">
                <a:solidFill>
                  <a:schemeClr val="tx1"/>
                </a:solidFill>
              </a:rPr>
              <a:t>, </a:t>
            </a:r>
            <a:r>
              <a:rPr lang="el-GR" b="1" dirty="0" err="1" smtClean="0">
                <a:solidFill>
                  <a:schemeClr val="tx1"/>
                </a:solidFill>
              </a:rPr>
              <a:t>προσιόντες</a:t>
            </a:r>
            <a:r>
              <a:rPr lang="el-GR" b="1" dirty="0" smtClean="0">
                <a:solidFill>
                  <a:schemeClr val="tx1"/>
                </a:solidFill>
              </a:rPr>
              <a:t> </a:t>
            </a:r>
            <a:r>
              <a:rPr lang="el-GR" b="1" dirty="0" err="1" smtClean="0">
                <a:solidFill>
                  <a:schemeClr val="tx1"/>
                </a:solidFill>
              </a:rPr>
              <a:t>ἀλλήλοις</a:t>
            </a:r>
            <a:r>
              <a:rPr lang="el-GR" b="1" dirty="0" smtClean="0">
                <a:solidFill>
                  <a:schemeClr val="tx1"/>
                </a:solidFill>
              </a:rPr>
              <a:t> πολλοί </a:t>
            </a:r>
            <a:r>
              <a:rPr lang="el-GR" b="1" dirty="0" err="1" smtClean="0">
                <a:solidFill>
                  <a:schemeClr val="tx1"/>
                </a:solidFill>
              </a:rPr>
              <a:t>διελέγοντο</a:t>
            </a:r>
            <a:r>
              <a:rPr lang="el-GR" b="1" dirty="0" smtClean="0">
                <a:solidFill>
                  <a:schemeClr val="tx1"/>
                </a:solidFill>
              </a:rPr>
              <a:t>.</a:t>
            </a:r>
            <a:r>
              <a:rPr lang="el-GR" dirty="0" smtClean="0"/>
              <a:t> </a:t>
            </a:r>
          </a:p>
          <a:p>
            <a:pPr algn="just"/>
            <a:endParaRPr lang="el-GR" b="1" i="1" dirty="0" smtClean="0"/>
          </a:p>
          <a:p>
            <a:pPr algn="just"/>
            <a:r>
              <a:rPr lang="el-GR" b="1" i="1" dirty="0" err="1" smtClean="0">
                <a:solidFill>
                  <a:schemeClr val="tx1"/>
                </a:solidFill>
              </a:rPr>
              <a:t>οἱ</a:t>
            </a:r>
            <a:r>
              <a:rPr lang="el-GR" b="1" i="1" dirty="0" smtClean="0">
                <a:solidFill>
                  <a:schemeClr val="tx1"/>
                </a:solidFill>
              </a:rPr>
              <a:t> </a:t>
            </a:r>
            <a:r>
              <a:rPr lang="el-GR" b="1" i="1" dirty="0" err="1" smtClean="0">
                <a:solidFill>
                  <a:schemeClr val="tx1"/>
                </a:solidFill>
              </a:rPr>
              <a:t>ἐν</a:t>
            </a:r>
            <a:r>
              <a:rPr lang="el-GR" b="1" i="1" dirty="0" smtClean="0">
                <a:solidFill>
                  <a:schemeClr val="tx1"/>
                </a:solidFill>
              </a:rPr>
              <a:t> </a:t>
            </a:r>
            <a:r>
              <a:rPr lang="el-GR" b="1" i="1" dirty="0" err="1" smtClean="0">
                <a:solidFill>
                  <a:schemeClr val="tx1"/>
                </a:solidFill>
              </a:rPr>
              <a:t>Πειραιεῖ</a:t>
            </a:r>
            <a:r>
              <a:rPr lang="el-GR" b="1" i="1" dirty="0" smtClean="0">
                <a:solidFill>
                  <a:schemeClr val="tx1"/>
                </a:solidFill>
              </a:rPr>
              <a:t> δέκα </a:t>
            </a:r>
            <a:r>
              <a:rPr lang="el-GR" b="1" i="1" dirty="0" err="1" smtClean="0">
                <a:solidFill>
                  <a:schemeClr val="tx1"/>
                </a:solidFill>
              </a:rPr>
              <a:t>ἄρχοντες</a:t>
            </a:r>
            <a:r>
              <a:rPr lang="el-GR" b="1" i="1" dirty="0" smtClean="0">
                <a:solidFill>
                  <a:schemeClr val="tx1"/>
                </a:solidFill>
              </a:rPr>
              <a:t>= </a:t>
            </a:r>
            <a:r>
              <a:rPr lang="el-GR" dirty="0" smtClean="0">
                <a:solidFill>
                  <a:schemeClr val="tx1"/>
                </a:solidFill>
              </a:rPr>
              <a:t>είχαν </a:t>
            </a:r>
            <a:r>
              <a:rPr lang="el-GR" dirty="0" smtClean="0">
                <a:solidFill>
                  <a:schemeClr val="tx1"/>
                </a:solidFill>
              </a:rPr>
              <a:t>διοριστεί από τους τριάκοντα για να στηρίζουν το καθεστώς και στον Πειραιά</a:t>
            </a:r>
          </a:p>
          <a:p>
            <a:pPr algn="just"/>
            <a:r>
              <a:rPr lang="el-GR" b="1" i="1" dirty="0" err="1" smtClean="0">
                <a:solidFill>
                  <a:schemeClr val="tx1"/>
                </a:solidFill>
              </a:rPr>
              <a:t>προσιόντες</a:t>
            </a:r>
            <a:r>
              <a:rPr lang="el-GR" b="1" i="1" dirty="0" smtClean="0">
                <a:solidFill>
                  <a:schemeClr val="tx1"/>
                </a:solidFill>
              </a:rPr>
              <a:t> </a:t>
            </a:r>
            <a:r>
              <a:rPr lang="el-GR" b="1" i="1" dirty="0" err="1" smtClean="0">
                <a:solidFill>
                  <a:schemeClr val="tx1"/>
                </a:solidFill>
              </a:rPr>
              <a:t>ἀλλήλοις</a:t>
            </a:r>
            <a:r>
              <a:rPr lang="el-GR" b="1" i="1" dirty="0" smtClean="0">
                <a:solidFill>
                  <a:schemeClr val="tx1"/>
                </a:solidFill>
              </a:rPr>
              <a:t> </a:t>
            </a:r>
            <a:r>
              <a:rPr lang="el-GR" b="1" i="1" dirty="0" err="1" smtClean="0">
                <a:solidFill>
                  <a:schemeClr val="tx1"/>
                </a:solidFill>
              </a:rPr>
              <a:t>διελέγοντο</a:t>
            </a:r>
            <a:r>
              <a:rPr lang="el-GR" b="1" i="1" dirty="0" smtClean="0">
                <a:solidFill>
                  <a:schemeClr val="tx1"/>
                </a:solidFill>
              </a:rPr>
              <a:t>= </a:t>
            </a:r>
            <a:r>
              <a:rPr lang="el-GR" i="1" dirty="0" smtClean="0">
                <a:solidFill>
                  <a:schemeClr val="tx1"/>
                </a:solidFill>
              </a:rPr>
              <a:t>π</a:t>
            </a:r>
            <a:r>
              <a:rPr lang="el-GR" dirty="0" smtClean="0">
                <a:solidFill>
                  <a:schemeClr val="tx1"/>
                </a:solidFill>
              </a:rPr>
              <a:t>λησιάζοντα</a:t>
            </a:r>
            <a:r>
              <a:rPr lang="el-GR" b="1" dirty="0" smtClean="0">
                <a:solidFill>
                  <a:schemeClr val="tx1"/>
                </a:solidFill>
              </a:rPr>
              <a:t>ς </a:t>
            </a:r>
            <a:r>
              <a:rPr lang="el-GR" dirty="0" smtClean="0">
                <a:solidFill>
                  <a:schemeClr val="tx1"/>
                </a:solidFill>
              </a:rPr>
              <a:t>μεταξύ τους (οι αντίπαλοι, οι ολιγαρχικοί με τους δημοκρατικούς) συζητούσαν</a:t>
            </a:r>
            <a:endParaRPr lang="el-GR" b="1" i="1" dirty="0" smtClean="0">
              <a:solidFill>
                <a:schemeClr val="tx1"/>
              </a:solidFill>
            </a:endParaRPr>
          </a:p>
          <a:p>
            <a:pPr algn="just"/>
            <a:endParaRPr lang="el-GR"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dirty="0" smtClean="0"/>
              <a:t> </a:t>
            </a:r>
            <a:endParaRPr lang="el-GR" dirty="0"/>
          </a:p>
        </p:txBody>
      </p:sp>
      <p:graphicFrame>
        <p:nvGraphicFramePr>
          <p:cNvPr id="4" name="3 - Πίνακας"/>
          <p:cNvGraphicFramePr>
            <a:graphicFrameLocks noGrp="1"/>
          </p:cNvGraphicFramePr>
          <p:nvPr/>
        </p:nvGraphicFramePr>
        <p:xfrm>
          <a:off x="0" y="928670"/>
          <a:ext cx="9144000" cy="6309360"/>
        </p:xfrm>
        <a:graphic>
          <a:graphicData uri="http://schemas.openxmlformats.org/drawingml/2006/table">
            <a:tbl>
              <a:tblPr firstRow="1" bandRow="1">
                <a:tableStyleId>{5C22544A-7EE6-4342-B048-85BDC9FD1C3A}</a:tableStyleId>
              </a:tblPr>
              <a:tblGrid>
                <a:gridCol w="4714876"/>
                <a:gridCol w="4429124"/>
              </a:tblGrid>
              <a:tr h="5929330">
                <a:tc>
                  <a:txBody>
                    <a:bodyPr/>
                    <a:lstStyle/>
                    <a:p>
                      <a:pPr algn="just"/>
                      <a:r>
                        <a:rPr lang="el-GR" sz="2800" b="1" dirty="0" smtClean="0">
                          <a:solidFill>
                            <a:schemeClr val="bg1"/>
                          </a:solidFill>
                        </a:rPr>
                        <a:t>[19</a:t>
                      </a:r>
                      <a:r>
                        <a:rPr lang="el-GR" sz="2800" b="1" dirty="0" smtClean="0">
                          <a:solidFill>
                            <a:schemeClr val="bg1"/>
                          </a:solidFill>
                        </a:rPr>
                        <a:t>] </a:t>
                      </a:r>
                      <a:r>
                        <a:rPr lang="el-GR" sz="2800" b="1" dirty="0" err="1" smtClean="0">
                          <a:solidFill>
                            <a:srgbClr val="C00000"/>
                          </a:solidFill>
                        </a:rPr>
                        <a:t>Ἀπέθανον</a:t>
                      </a:r>
                      <a:r>
                        <a:rPr lang="el-GR" sz="2800" b="1" dirty="0" smtClean="0">
                          <a:solidFill>
                            <a:schemeClr val="bg1"/>
                          </a:solidFill>
                        </a:rPr>
                        <a:t>  δ’ </a:t>
                      </a:r>
                      <a:r>
                        <a:rPr lang="el-GR" sz="2800" b="1" dirty="0" err="1" smtClean="0">
                          <a:solidFill>
                            <a:schemeClr val="bg1"/>
                          </a:solidFill>
                        </a:rPr>
                        <a:t>ἐνταῦθα</a:t>
                      </a:r>
                      <a:r>
                        <a:rPr lang="el-GR" sz="2800" b="1" dirty="0" smtClean="0">
                          <a:solidFill>
                            <a:schemeClr val="bg1"/>
                          </a:solidFill>
                        </a:rPr>
                        <a:t> </a:t>
                      </a:r>
                      <a:r>
                        <a:rPr lang="el-GR" sz="2800" b="1" dirty="0" err="1" smtClean="0">
                          <a:solidFill>
                            <a:schemeClr val="bg1"/>
                          </a:solidFill>
                        </a:rPr>
                        <a:t>τῶν</a:t>
                      </a:r>
                      <a:r>
                        <a:rPr lang="el-GR" sz="2800" b="1" dirty="0" smtClean="0">
                          <a:solidFill>
                            <a:schemeClr val="bg1"/>
                          </a:solidFill>
                        </a:rPr>
                        <a:t> </a:t>
                      </a:r>
                      <a:r>
                        <a:rPr lang="el-GR" sz="2800" b="1" dirty="0" err="1" smtClean="0">
                          <a:solidFill>
                            <a:schemeClr val="bg1"/>
                          </a:solidFill>
                        </a:rPr>
                        <a:t>μὲν</a:t>
                      </a:r>
                      <a:r>
                        <a:rPr lang="el-GR" sz="2800" b="1" dirty="0" smtClean="0">
                          <a:solidFill>
                            <a:schemeClr val="bg1"/>
                          </a:solidFill>
                        </a:rPr>
                        <a:t> τριάκοντα Κριτίας τε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Ἱππόμαχος</a:t>
                      </a:r>
                      <a:r>
                        <a:rPr lang="el-GR" sz="2800" b="1" dirty="0" smtClean="0">
                          <a:solidFill>
                            <a:schemeClr val="bg1"/>
                          </a:solidFill>
                        </a:rPr>
                        <a:t>, </a:t>
                      </a:r>
                      <a:r>
                        <a:rPr lang="el-GR" sz="2800" b="1" dirty="0" smtClean="0">
                          <a:solidFill>
                            <a:schemeClr val="bg1"/>
                          </a:solidFill>
                        </a:rPr>
                        <a:t>   </a:t>
                      </a:r>
                      <a:r>
                        <a:rPr lang="el-GR" sz="2800" b="1" u="none" dirty="0" err="1" smtClean="0">
                          <a:solidFill>
                            <a:schemeClr val="bg1"/>
                          </a:solidFill>
                        </a:rPr>
                        <a:t>τῶν</a:t>
                      </a:r>
                      <a:r>
                        <a:rPr lang="el-GR" sz="2800" b="1" u="none" dirty="0" smtClean="0">
                          <a:solidFill>
                            <a:schemeClr val="bg1"/>
                          </a:solidFill>
                        </a:rPr>
                        <a:t> </a:t>
                      </a:r>
                      <a:r>
                        <a:rPr lang="el-GR" sz="2800" b="1" u="none" dirty="0" err="1" smtClean="0">
                          <a:solidFill>
                            <a:schemeClr val="bg1"/>
                          </a:solidFill>
                        </a:rPr>
                        <a:t>δὲ</a:t>
                      </a:r>
                      <a:r>
                        <a:rPr lang="el-GR" sz="2800" b="1" u="none" dirty="0" smtClean="0">
                          <a:solidFill>
                            <a:schemeClr val="bg1"/>
                          </a:solidFill>
                        </a:rPr>
                        <a:t> </a:t>
                      </a:r>
                      <a:endParaRPr lang="el-GR" sz="2800" b="1" u="none" dirty="0" smtClean="0">
                        <a:solidFill>
                          <a:schemeClr val="bg1"/>
                        </a:solidFill>
                      </a:endParaRPr>
                    </a:p>
                    <a:p>
                      <a:pPr algn="just"/>
                      <a:r>
                        <a:rPr lang="el-GR" sz="2800" b="1" u="none" dirty="0" err="1" smtClean="0">
                          <a:solidFill>
                            <a:schemeClr val="bg1"/>
                          </a:solidFill>
                        </a:rPr>
                        <a:t>ἐν</a:t>
                      </a:r>
                      <a:r>
                        <a:rPr lang="el-GR" sz="2800" b="1" u="none" baseline="0" dirty="0" smtClean="0">
                          <a:solidFill>
                            <a:schemeClr val="bg1"/>
                          </a:solidFill>
                        </a:rPr>
                        <a:t> </a:t>
                      </a:r>
                      <a:r>
                        <a:rPr lang="el-GR" sz="2800" b="1" u="none" dirty="0" err="1" smtClean="0">
                          <a:solidFill>
                            <a:schemeClr val="bg1"/>
                          </a:solidFill>
                        </a:rPr>
                        <a:t>Πειραιεῖ</a:t>
                      </a:r>
                      <a:r>
                        <a:rPr lang="el-GR" sz="2800" b="1" u="none" baseline="0" dirty="0" smtClean="0">
                          <a:solidFill>
                            <a:schemeClr val="bg1"/>
                          </a:solidFill>
                        </a:rPr>
                        <a:t> </a:t>
                      </a:r>
                      <a:r>
                        <a:rPr lang="el-GR" sz="2800" b="1" u="none" dirty="0" smtClean="0">
                          <a:solidFill>
                            <a:schemeClr val="bg1"/>
                          </a:solidFill>
                        </a:rPr>
                        <a:t>δέκα</a:t>
                      </a:r>
                      <a:r>
                        <a:rPr lang="el-GR" sz="2800" b="1" u="none" baseline="0" dirty="0" smtClean="0">
                          <a:solidFill>
                            <a:schemeClr val="bg1"/>
                          </a:solidFill>
                        </a:rPr>
                        <a:t> </a:t>
                      </a:r>
                      <a:r>
                        <a:rPr lang="el-GR" sz="2800" b="1" u="none" dirty="0" err="1" smtClean="0">
                          <a:solidFill>
                            <a:schemeClr val="bg1"/>
                          </a:solidFill>
                        </a:rPr>
                        <a:t>ἀρχόντων</a:t>
                      </a:r>
                      <a:r>
                        <a:rPr lang="el-GR" sz="2800" b="1" u="none" dirty="0" smtClean="0">
                          <a:solidFill>
                            <a:schemeClr val="bg1"/>
                          </a:solidFill>
                        </a:rPr>
                        <a:t> </a:t>
                      </a:r>
                      <a:endParaRPr lang="el-GR" sz="2800" b="1" u="none" dirty="0" smtClean="0">
                        <a:solidFill>
                          <a:schemeClr val="bg1"/>
                        </a:solidFill>
                      </a:endParaRPr>
                    </a:p>
                    <a:p>
                      <a:pPr algn="just"/>
                      <a:r>
                        <a:rPr lang="el-GR" sz="2800" b="1" dirty="0" smtClean="0">
                          <a:solidFill>
                            <a:schemeClr val="bg1"/>
                          </a:solidFill>
                        </a:rPr>
                        <a:t>Χαρμίδης </a:t>
                      </a:r>
                      <a:r>
                        <a:rPr lang="el-GR" sz="2800" b="1" dirty="0" smtClean="0">
                          <a:solidFill>
                            <a:schemeClr val="bg1"/>
                          </a:solidFill>
                        </a:rPr>
                        <a:t>ὁ </a:t>
                      </a:r>
                      <a:r>
                        <a:rPr lang="el-GR" sz="2800" b="1" dirty="0" err="1" smtClean="0">
                          <a:solidFill>
                            <a:schemeClr val="bg1"/>
                          </a:solidFill>
                        </a:rPr>
                        <a:t>Γλαύκωνος</a:t>
                      </a:r>
                      <a:r>
                        <a:rPr lang="el-GR" sz="2800" b="1" dirty="0" smtClean="0">
                          <a:solidFill>
                            <a:schemeClr val="bg1"/>
                          </a:solidFill>
                        </a:rPr>
                        <a:t>, </a:t>
                      </a:r>
                      <a:endParaRPr lang="el-GR" sz="2800" b="1" dirty="0" smtClean="0">
                        <a:solidFill>
                          <a:schemeClr val="bg1"/>
                        </a:solidFill>
                      </a:endParaRPr>
                    </a:p>
                    <a:p>
                      <a:pPr algn="just"/>
                      <a:r>
                        <a:rPr lang="el-GR" sz="2800" b="1" dirty="0" err="1" smtClean="0">
                          <a:solidFill>
                            <a:schemeClr val="bg1"/>
                          </a:solidFill>
                        </a:rPr>
                        <a:t>τῶν</a:t>
                      </a:r>
                      <a:r>
                        <a:rPr lang="el-GR" sz="2800" b="1" dirty="0" smtClean="0">
                          <a:solidFill>
                            <a:schemeClr val="bg1"/>
                          </a:solidFill>
                        </a:rPr>
                        <a:t> </a:t>
                      </a:r>
                      <a:r>
                        <a:rPr lang="el-GR" sz="2800" b="1" dirty="0" smtClean="0">
                          <a:solidFill>
                            <a:schemeClr val="bg1"/>
                          </a:solidFill>
                        </a:rPr>
                        <a:t>δ’ </a:t>
                      </a:r>
                      <a:r>
                        <a:rPr lang="el-GR" sz="2800" b="1" dirty="0" err="1" smtClean="0">
                          <a:solidFill>
                            <a:schemeClr val="bg1"/>
                          </a:solidFill>
                        </a:rPr>
                        <a:t>ἄλλων</a:t>
                      </a:r>
                      <a:r>
                        <a:rPr lang="el-GR" sz="2800" b="1" dirty="0" smtClean="0">
                          <a:solidFill>
                            <a:schemeClr val="bg1"/>
                          </a:solidFill>
                        </a:rPr>
                        <a:t> </a:t>
                      </a:r>
                      <a:r>
                        <a:rPr lang="el-GR" sz="2800" b="1" dirty="0" err="1" smtClean="0">
                          <a:solidFill>
                            <a:schemeClr val="bg1"/>
                          </a:solidFill>
                        </a:rPr>
                        <a:t>περὶ</a:t>
                      </a:r>
                      <a:r>
                        <a:rPr lang="el-GR" sz="2800" b="1" dirty="0" smtClean="0">
                          <a:solidFill>
                            <a:schemeClr val="bg1"/>
                          </a:solidFill>
                        </a:rPr>
                        <a:t> </a:t>
                      </a:r>
                      <a:r>
                        <a:rPr lang="el-GR" sz="2800" b="1" dirty="0" err="1" smtClean="0">
                          <a:solidFill>
                            <a:schemeClr val="bg1"/>
                          </a:solidFill>
                        </a:rPr>
                        <a:t>ἑβδομήκοντα</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τὰ</a:t>
                      </a:r>
                      <a:r>
                        <a:rPr lang="el-GR" sz="2800" b="1" dirty="0" smtClean="0">
                          <a:solidFill>
                            <a:schemeClr val="bg1"/>
                          </a:solidFill>
                        </a:rPr>
                        <a:t> </a:t>
                      </a:r>
                      <a:r>
                        <a:rPr lang="el-GR" sz="2800" b="1" dirty="0" err="1" smtClean="0">
                          <a:solidFill>
                            <a:schemeClr val="bg1"/>
                          </a:solidFill>
                        </a:rPr>
                        <a:t>μὲν</a:t>
                      </a:r>
                      <a:r>
                        <a:rPr lang="el-GR" sz="2800" b="1" dirty="0" smtClean="0">
                          <a:solidFill>
                            <a:schemeClr val="bg1"/>
                          </a:solidFill>
                        </a:rPr>
                        <a:t> </a:t>
                      </a:r>
                      <a:r>
                        <a:rPr lang="el-GR" sz="2800" b="1" dirty="0" err="1" smtClean="0">
                          <a:solidFill>
                            <a:schemeClr val="bg1"/>
                          </a:solidFill>
                        </a:rPr>
                        <a:t>ὅπλα</a:t>
                      </a:r>
                      <a:r>
                        <a:rPr lang="el-GR" sz="2800" b="1" dirty="0" smtClean="0">
                          <a:solidFill>
                            <a:schemeClr val="bg1"/>
                          </a:solidFill>
                        </a:rPr>
                        <a:t> </a:t>
                      </a:r>
                      <a:r>
                        <a:rPr lang="el-GR" sz="2800" b="1" dirty="0" err="1" smtClean="0">
                          <a:solidFill>
                            <a:srgbClr val="C00000"/>
                          </a:solidFill>
                        </a:rPr>
                        <a:t>ἔλαβον</a:t>
                      </a:r>
                      <a:r>
                        <a:rPr lang="el-GR" sz="2800" b="1" dirty="0" smtClean="0">
                          <a:solidFill>
                            <a:srgbClr val="C00000"/>
                          </a:solidFill>
                        </a:rPr>
                        <a:t>, </a:t>
                      </a:r>
                      <a:r>
                        <a:rPr lang="el-GR" sz="2800" b="1" dirty="0" err="1" smtClean="0">
                          <a:solidFill>
                            <a:schemeClr val="bg1"/>
                          </a:solidFill>
                        </a:rPr>
                        <a:t>τοὺς</a:t>
                      </a:r>
                      <a:r>
                        <a:rPr lang="el-GR" sz="2800" b="1" dirty="0" smtClean="0">
                          <a:solidFill>
                            <a:schemeClr val="bg1"/>
                          </a:solidFill>
                        </a:rPr>
                        <a:t> </a:t>
                      </a:r>
                      <a:r>
                        <a:rPr lang="el-GR" sz="2800" b="1" dirty="0" err="1" smtClean="0">
                          <a:solidFill>
                            <a:schemeClr val="bg1"/>
                          </a:solidFill>
                        </a:rPr>
                        <a:t>δὲ</a:t>
                      </a:r>
                      <a:r>
                        <a:rPr lang="el-GR" sz="2800" b="1" dirty="0" smtClean="0">
                          <a:solidFill>
                            <a:schemeClr val="bg1"/>
                          </a:solidFill>
                        </a:rPr>
                        <a:t> </a:t>
                      </a:r>
                      <a:r>
                        <a:rPr lang="el-GR" sz="2800" b="1" dirty="0" err="1" smtClean="0">
                          <a:solidFill>
                            <a:schemeClr val="bg1"/>
                          </a:solidFill>
                        </a:rPr>
                        <a:t>χιτῶνας</a:t>
                      </a:r>
                      <a:r>
                        <a:rPr lang="el-GR" sz="2800" b="1" dirty="0" smtClean="0">
                          <a:solidFill>
                            <a:schemeClr val="bg1"/>
                          </a:solidFill>
                        </a:rPr>
                        <a:t> </a:t>
                      </a:r>
                      <a:r>
                        <a:rPr lang="el-GR" sz="2800" b="1" dirty="0" err="1" smtClean="0">
                          <a:solidFill>
                            <a:schemeClr val="bg1"/>
                          </a:solidFill>
                        </a:rPr>
                        <a:t>οὐδενὸς</a:t>
                      </a:r>
                      <a:r>
                        <a:rPr lang="el-GR" sz="2800" b="1" dirty="0" smtClean="0">
                          <a:solidFill>
                            <a:schemeClr val="bg1"/>
                          </a:solidFill>
                        </a:rPr>
                        <a:t> </a:t>
                      </a:r>
                      <a:r>
                        <a:rPr lang="el-GR" sz="2800" b="1" dirty="0" err="1" smtClean="0">
                          <a:solidFill>
                            <a:schemeClr val="bg1"/>
                          </a:solidFill>
                        </a:rPr>
                        <a:t>τῶν</a:t>
                      </a:r>
                      <a:r>
                        <a:rPr lang="el-GR" sz="2800" b="1" baseline="0" dirty="0" smtClean="0">
                          <a:solidFill>
                            <a:schemeClr val="bg1"/>
                          </a:solidFill>
                        </a:rPr>
                        <a:t> </a:t>
                      </a:r>
                      <a:r>
                        <a:rPr lang="el-GR" sz="2800" b="1" dirty="0" err="1" smtClean="0">
                          <a:solidFill>
                            <a:schemeClr val="bg1"/>
                          </a:solidFill>
                        </a:rPr>
                        <a:t>πολιτῶν</a:t>
                      </a:r>
                      <a:r>
                        <a:rPr lang="el-GR" sz="2800" b="1" dirty="0" smtClean="0">
                          <a:solidFill>
                            <a:schemeClr val="bg1"/>
                          </a:solidFill>
                        </a:rPr>
                        <a:t> </a:t>
                      </a:r>
                    </a:p>
                    <a:p>
                      <a:pPr algn="just"/>
                      <a:r>
                        <a:rPr lang="el-GR" sz="2800" b="1" dirty="0" err="1" smtClean="0">
                          <a:solidFill>
                            <a:srgbClr val="C00000"/>
                          </a:solidFill>
                        </a:rPr>
                        <a:t>ἐσκύλευσαν</a:t>
                      </a:r>
                      <a:r>
                        <a:rPr lang="el-GR" sz="2800" b="1" dirty="0" smtClean="0">
                          <a:solidFill>
                            <a:srgbClr val="C00000"/>
                          </a:solidFill>
                        </a:rPr>
                        <a:t>. </a:t>
                      </a:r>
                      <a:r>
                        <a:rPr lang="el-GR" sz="2800" b="1" dirty="0" err="1" smtClean="0">
                          <a:solidFill>
                            <a:schemeClr val="bg1"/>
                          </a:solidFill>
                        </a:rPr>
                        <a:t>Ἐπεὶ</a:t>
                      </a:r>
                      <a:r>
                        <a:rPr lang="el-GR" sz="2800" b="1" dirty="0" smtClean="0">
                          <a:solidFill>
                            <a:schemeClr val="bg1"/>
                          </a:solidFill>
                        </a:rPr>
                        <a:t> </a:t>
                      </a:r>
                      <a:r>
                        <a:rPr lang="el-GR" sz="2800" b="1" dirty="0" err="1" smtClean="0">
                          <a:solidFill>
                            <a:schemeClr val="bg1"/>
                          </a:solidFill>
                        </a:rPr>
                        <a:t>δὲ</a:t>
                      </a:r>
                      <a:r>
                        <a:rPr lang="el-GR" sz="2800" b="1" dirty="0" smtClean="0">
                          <a:solidFill>
                            <a:schemeClr val="bg1"/>
                          </a:solidFill>
                        </a:rPr>
                        <a:t> </a:t>
                      </a:r>
                      <a:r>
                        <a:rPr lang="el-GR" sz="2800" b="1" dirty="0" err="1" smtClean="0">
                          <a:solidFill>
                            <a:schemeClr val="bg1"/>
                          </a:solidFill>
                        </a:rPr>
                        <a:t>τοῦτο</a:t>
                      </a:r>
                      <a:r>
                        <a:rPr lang="el-GR" sz="2800" b="1" dirty="0" smtClean="0">
                          <a:solidFill>
                            <a:schemeClr val="bg1"/>
                          </a:solidFill>
                        </a:rPr>
                        <a:t> </a:t>
                      </a:r>
                      <a:r>
                        <a:rPr lang="el-GR" sz="2800" b="1" dirty="0" err="1" smtClean="0">
                          <a:solidFill>
                            <a:srgbClr val="C00000"/>
                          </a:solidFill>
                        </a:rPr>
                        <a:t>ἐγένετο</a:t>
                      </a:r>
                      <a:r>
                        <a:rPr lang="el-GR" sz="2800" b="1" dirty="0" smtClean="0">
                          <a:solidFill>
                            <a:schemeClr val="bg1"/>
                          </a:solidFill>
                        </a:rPr>
                        <a:t> </a:t>
                      </a:r>
                      <a:r>
                        <a:rPr lang="el-GR" sz="2800" b="1" dirty="0" err="1" smtClean="0">
                          <a:solidFill>
                            <a:schemeClr val="bg1"/>
                          </a:solidFill>
                        </a:rPr>
                        <a:t>καὶ</a:t>
                      </a:r>
                      <a:r>
                        <a:rPr lang="el-GR" sz="2800" b="1" dirty="0" smtClean="0">
                          <a:solidFill>
                            <a:schemeClr val="bg1"/>
                          </a:solidFill>
                        </a:rPr>
                        <a:t> </a:t>
                      </a:r>
                      <a:r>
                        <a:rPr lang="el-GR" sz="2800" b="1" dirty="0" err="1" smtClean="0">
                          <a:solidFill>
                            <a:schemeClr val="bg1"/>
                          </a:solidFill>
                        </a:rPr>
                        <a:t>τοὺς</a:t>
                      </a:r>
                      <a:r>
                        <a:rPr lang="el-GR" sz="2800" b="1" dirty="0" smtClean="0">
                          <a:solidFill>
                            <a:schemeClr val="bg1"/>
                          </a:solidFill>
                        </a:rPr>
                        <a:t> </a:t>
                      </a:r>
                      <a:r>
                        <a:rPr lang="el-GR" sz="2800" b="1" dirty="0" err="1" smtClean="0">
                          <a:solidFill>
                            <a:schemeClr val="bg1"/>
                          </a:solidFill>
                        </a:rPr>
                        <a:t>νεκροὺς</a:t>
                      </a:r>
                      <a:r>
                        <a:rPr lang="el-GR" sz="2800" b="1" dirty="0" smtClean="0">
                          <a:solidFill>
                            <a:schemeClr val="bg1"/>
                          </a:solidFill>
                        </a:rPr>
                        <a:t> </a:t>
                      </a:r>
                      <a:r>
                        <a:rPr lang="el-GR" sz="2800" b="1" dirty="0" err="1" smtClean="0">
                          <a:solidFill>
                            <a:schemeClr val="bg1"/>
                          </a:solidFill>
                        </a:rPr>
                        <a:t>ὑποσπόνδους</a:t>
                      </a:r>
                      <a:r>
                        <a:rPr lang="el-GR" sz="2800" b="1" dirty="0" smtClean="0">
                          <a:solidFill>
                            <a:schemeClr val="bg1"/>
                          </a:solidFill>
                        </a:rPr>
                        <a:t> </a:t>
                      </a:r>
                      <a:r>
                        <a:rPr lang="el-GR" sz="2800" b="1" dirty="0" err="1" smtClean="0">
                          <a:solidFill>
                            <a:srgbClr val="C00000"/>
                          </a:solidFill>
                        </a:rPr>
                        <a:t>ἀπεδίδοσαν</a:t>
                      </a:r>
                      <a:r>
                        <a:rPr lang="el-GR" sz="2800" b="1" dirty="0" smtClean="0">
                          <a:solidFill>
                            <a:schemeClr val="bg1"/>
                          </a:solidFill>
                        </a:rPr>
                        <a:t>, </a:t>
                      </a:r>
                    </a:p>
                    <a:p>
                      <a:pPr algn="just"/>
                      <a:r>
                        <a:rPr lang="el-GR" sz="2800" b="1" dirty="0" err="1" smtClean="0">
                          <a:solidFill>
                            <a:schemeClr val="bg1"/>
                          </a:solidFill>
                        </a:rPr>
                        <a:t>προσιόντες</a:t>
                      </a:r>
                      <a:r>
                        <a:rPr lang="el-GR" sz="2800" b="1" dirty="0" smtClean="0">
                          <a:solidFill>
                            <a:schemeClr val="bg1"/>
                          </a:solidFill>
                        </a:rPr>
                        <a:t> </a:t>
                      </a:r>
                      <a:r>
                        <a:rPr lang="el-GR" sz="2800" b="1" dirty="0" err="1" smtClean="0">
                          <a:solidFill>
                            <a:schemeClr val="bg1"/>
                          </a:solidFill>
                        </a:rPr>
                        <a:t>ἀλλήλοις</a:t>
                      </a:r>
                      <a:r>
                        <a:rPr lang="el-GR" sz="2800" b="1" dirty="0" smtClean="0">
                          <a:solidFill>
                            <a:schemeClr val="bg1"/>
                          </a:solidFill>
                        </a:rPr>
                        <a:t> πολλοί </a:t>
                      </a:r>
                      <a:r>
                        <a:rPr lang="el-GR" sz="2800" b="1" dirty="0" err="1" smtClean="0">
                          <a:solidFill>
                            <a:schemeClr val="bg1"/>
                          </a:solidFill>
                        </a:rPr>
                        <a:t>διελέγοντο</a:t>
                      </a:r>
                      <a:r>
                        <a:rPr lang="el-GR" sz="2800" dirty="0" smtClean="0">
                          <a:solidFill>
                            <a:schemeClr val="bg1"/>
                          </a:solidFill>
                        </a:rPr>
                        <a:t>.</a:t>
                      </a:r>
                      <a:endParaRPr lang="el-GR" sz="28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kern="1200" dirty="0" smtClean="0">
                          <a:solidFill>
                            <a:schemeClr val="lt1"/>
                          </a:solidFill>
                          <a:latin typeface="+mn-lt"/>
                          <a:ea typeface="+mn-ea"/>
                          <a:cs typeface="+mn-cs"/>
                        </a:rPr>
                        <a:t>Από τους Τριάκοντα σκοτώθηκαν εδώ ο Κριτίας κι ο </a:t>
                      </a:r>
                      <a:r>
                        <a:rPr lang="el-GR" sz="2400" b="1" kern="1200" dirty="0" err="1" smtClean="0">
                          <a:solidFill>
                            <a:schemeClr val="lt1"/>
                          </a:solidFill>
                          <a:latin typeface="+mn-lt"/>
                          <a:ea typeface="+mn-ea"/>
                          <a:cs typeface="+mn-cs"/>
                        </a:rPr>
                        <a:t>Ιππόμαχος</a:t>
                      </a:r>
                      <a:r>
                        <a:rPr lang="el-GR" sz="2400" b="1" kern="1200" dirty="0" smtClean="0">
                          <a:solidFill>
                            <a:schemeClr val="lt1"/>
                          </a:solidFill>
                          <a:latin typeface="+mn-lt"/>
                          <a:ea typeface="+mn-ea"/>
                          <a:cs typeface="+mn-cs"/>
                        </a:rPr>
                        <a:t>                                              και  από τους δέκα άρχοντες του Πειραιά     ο Χαρμίδης, ο γιος  του </a:t>
                      </a:r>
                      <a:r>
                        <a:rPr lang="el-GR" sz="2400" b="1" kern="1200" dirty="0" err="1" smtClean="0">
                          <a:solidFill>
                            <a:schemeClr val="lt1"/>
                          </a:solidFill>
                          <a:latin typeface="+mn-lt"/>
                          <a:ea typeface="+mn-ea"/>
                          <a:cs typeface="+mn-cs"/>
                        </a:rPr>
                        <a:t>Γλαύκωνα</a:t>
                      </a:r>
                      <a:r>
                        <a:rPr lang="el-GR" sz="2400" b="1" kern="1200" dirty="0" smtClean="0">
                          <a:solidFill>
                            <a:schemeClr val="lt1"/>
                          </a:solidFill>
                          <a:latin typeface="+mn-lt"/>
                          <a:ea typeface="+mn-ea"/>
                          <a:cs typeface="+mn-cs"/>
                        </a:rPr>
                        <a:t>, ενώ από τους υπόλοιπους άνδρες τους περίπου εβδομήντα. Και  πήραν βέβαια  τα όπλα, αλλά  δεν αφαίρεσαν τους χιτώνες από κανέναν από τους πολίτες.                                    Και αφού έγινε αυτό,                                          και τους νεκρούς κατόπιν συμφωνίας απέδωσαν                                                         πολλοί από τις δύο παρατάξεις αφού συναντιούνταν, συνομιλούσαν μεταξύ τους.</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fontScale="90000"/>
          </a:bodyPr>
          <a:lstStyle/>
          <a:p>
            <a:r>
              <a:rPr lang="el-GR" sz="2200" b="1" dirty="0" smtClean="0">
                <a:solidFill>
                  <a:srgbClr val="C00000"/>
                </a:solidFill>
              </a:rPr>
              <a:t>Ξενοφώντα </a:t>
            </a:r>
            <a:r>
              <a:rPr lang="el-GR" sz="2200" b="1" dirty="0">
                <a:solidFill>
                  <a:srgbClr val="C00000"/>
                </a:solidFill>
              </a:rPr>
              <a:t>Ελληνικά, Βιβλίο 2, κεφ. 4, παρ. </a:t>
            </a:r>
            <a:r>
              <a:rPr lang="el-GR" sz="2200" b="1" dirty="0" smtClean="0">
                <a:solidFill>
                  <a:srgbClr val="C00000"/>
                </a:solidFill>
              </a:rPr>
              <a:t>18-23                                                                        Η </a:t>
            </a:r>
            <a:r>
              <a:rPr lang="el-GR" sz="2200" b="1" dirty="0">
                <a:solidFill>
                  <a:srgbClr val="C00000"/>
                </a:solidFill>
              </a:rPr>
              <a:t>νίκη της κοινωνίας </a:t>
            </a:r>
            <a:r>
              <a:rPr lang="el-GR" sz="2200" b="1" dirty="0" smtClean="0">
                <a:solidFill>
                  <a:srgbClr val="C00000"/>
                </a:solidFill>
              </a:rPr>
              <a:t>των πολιτών Νίκη </a:t>
            </a:r>
            <a:r>
              <a:rPr lang="el-GR" sz="2200" b="1" dirty="0">
                <a:solidFill>
                  <a:srgbClr val="C00000"/>
                </a:solidFill>
              </a:rPr>
              <a:t>των δημοκρατικών </a:t>
            </a:r>
            <a:r>
              <a:rPr lang="el-GR" sz="2200" b="1" dirty="0" smtClean="0">
                <a:solidFill>
                  <a:srgbClr val="C00000"/>
                </a:solidFill>
              </a:rPr>
              <a:t>                                                              - </a:t>
            </a:r>
            <a:r>
              <a:rPr lang="el-GR" sz="2200" b="1" dirty="0">
                <a:solidFill>
                  <a:srgbClr val="C00000"/>
                </a:solidFill>
              </a:rPr>
              <a:t>Καθαίρεση των τριάκοντα</a:t>
            </a:r>
            <a:endParaRPr lang="el-GR" sz="2200" dirty="0">
              <a:solidFill>
                <a:srgbClr val="C00000"/>
              </a:solidFill>
            </a:endParaRPr>
          </a:p>
        </p:txBody>
      </p:sp>
      <p:sp>
        <p:nvSpPr>
          <p:cNvPr id="3" name="2 - Υπότιτλος"/>
          <p:cNvSpPr>
            <a:spLocks noGrp="1"/>
          </p:cNvSpPr>
          <p:nvPr>
            <p:ph type="subTitle" idx="1"/>
          </p:nvPr>
        </p:nvSpPr>
        <p:spPr>
          <a:xfrm>
            <a:off x="0" y="928670"/>
            <a:ext cx="9144000" cy="6143644"/>
          </a:xfrm>
          <a:solidFill>
            <a:schemeClr val="tx2">
              <a:lumMod val="20000"/>
              <a:lumOff val="80000"/>
            </a:schemeClr>
          </a:solidFill>
        </p:spPr>
        <p:txBody>
          <a:bodyPr>
            <a:normAutofit/>
          </a:bodyPr>
          <a:lstStyle/>
          <a:p>
            <a:pPr algn="just"/>
            <a:r>
              <a:rPr lang="el-GR" b="1" dirty="0" smtClean="0">
                <a:solidFill>
                  <a:schemeClr val="tx1"/>
                </a:solidFill>
              </a:rPr>
              <a:t>[20] </a:t>
            </a:r>
            <a:r>
              <a:rPr lang="el-GR" b="1" dirty="0" err="1" smtClean="0">
                <a:solidFill>
                  <a:schemeClr val="tx1"/>
                </a:solidFill>
              </a:rPr>
              <a:t>Κλεόκριτος</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ὁ </a:t>
            </a:r>
            <a:r>
              <a:rPr lang="el-GR" b="1" dirty="0" err="1" smtClean="0">
                <a:solidFill>
                  <a:schemeClr val="tx1"/>
                </a:solidFill>
              </a:rPr>
              <a:t>τῶν</a:t>
            </a:r>
            <a:r>
              <a:rPr lang="el-GR" b="1" dirty="0" smtClean="0">
                <a:solidFill>
                  <a:schemeClr val="tx1"/>
                </a:solidFill>
              </a:rPr>
              <a:t> </a:t>
            </a:r>
            <a:r>
              <a:rPr lang="el-GR" b="1" dirty="0" err="1" smtClean="0">
                <a:solidFill>
                  <a:schemeClr val="tx1"/>
                </a:solidFill>
              </a:rPr>
              <a:t>μυστῶν</a:t>
            </a:r>
            <a:r>
              <a:rPr lang="el-GR" b="1" dirty="0" smtClean="0">
                <a:solidFill>
                  <a:schemeClr val="tx1"/>
                </a:solidFill>
              </a:rPr>
              <a:t> </a:t>
            </a:r>
            <a:r>
              <a:rPr lang="el-GR" b="1" dirty="0" err="1" smtClean="0">
                <a:solidFill>
                  <a:schemeClr val="tx1"/>
                </a:solidFill>
              </a:rPr>
              <a:t>κῆρυξ</a:t>
            </a:r>
            <a:r>
              <a:rPr lang="el-GR" b="1" dirty="0" smtClean="0">
                <a:solidFill>
                  <a:schemeClr val="tx1"/>
                </a:solidFill>
              </a:rPr>
              <a:t>, </a:t>
            </a:r>
            <a:r>
              <a:rPr lang="el-GR" b="1" dirty="0" err="1" smtClean="0">
                <a:solidFill>
                  <a:schemeClr val="tx1"/>
                </a:solidFill>
              </a:rPr>
              <a:t>μάλ</a:t>
            </a:r>
            <a:r>
              <a:rPr lang="el-GR" b="1" dirty="0" smtClean="0">
                <a:solidFill>
                  <a:schemeClr val="tx1"/>
                </a:solidFill>
              </a:rPr>
              <a:t>’ </a:t>
            </a:r>
            <a:r>
              <a:rPr lang="el-GR" b="1" dirty="0" err="1" smtClean="0">
                <a:solidFill>
                  <a:schemeClr val="tx1"/>
                </a:solidFill>
              </a:rPr>
              <a:t>εὔφωνος</a:t>
            </a:r>
            <a:r>
              <a:rPr lang="el-GR" b="1" dirty="0" smtClean="0">
                <a:solidFill>
                  <a:schemeClr val="tx1"/>
                </a:solidFill>
              </a:rPr>
              <a:t> </a:t>
            </a:r>
            <a:r>
              <a:rPr lang="el-GR" b="1" dirty="0" err="1" smtClean="0">
                <a:solidFill>
                  <a:schemeClr val="tx1"/>
                </a:solidFill>
              </a:rPr>
              <a:t>ὤν</a:t>
            </a:r>
            <a:r>
              <a:rPr lang="el-GR" b="1" dirty="0" smtClean="0">
                <a:solidFill>
                  <a:schemeClr val="tx1"/>
                </a:solidFill>
              </a:rPr>
              <a:t>, </a:t>
            </a:r>
            <a:r>
              <a:rPr lang="el-GR" b="1" dirty="0" err="1" smtClean="0">
                <a:solidFill>
                  <a:schemeClr val="tx1"/>
                </a:solidFill>
              </a:rPr>
              <a:t>κατασιωπησάμενος</a:t>
            </a:r>
            <a:r>
              <a:rPr lang="el-GR" b="1" dirty="0" smtClean="0">
                <a:solidFill>
                  <a:schemeClr val="tx1"/>
                </a:solidFill>
              </a:rPr>
              <a:t> </a:t>
            </a:r>
            <a:r>
              <a:rPr lang="el-GR" b="1" dirty="0" err="1" smtClean="0">
                <a:solidFill>
                  <a:schemeClr val="tx1"/>
                </a:solidFill>
              </a:rPr>
              <a:t>ἔλεξεν</a:t>
            </a:r>
            <a:r>
              <a:rPr lang="el-GR" b="1" dirty="0" smtClean="0">
                <a:solidFill>
                  <a:schemeClr val="tx1"/>
                </a:solidFill>
              </a:rPr>
              <a:t>· «</a:t>
            </a:r>
            <a:r>
              <a:rPr lang="el-GR" b="1" dirty="0" err="1" smtClean="0">
                <a:solidFill>
                  <a:schemeClr val="tx1"/>
                </a:solidFill>
              </a:rPr>
              <a:t>Ἄνδρες</a:t>
            </a:r>
            <a:r>
              <a:rPr lang="el-GR" b="1" dirty="0" smtClean="0">
                <a:solidFill>
                  <a:schemeClr val="tx1"/>
                </a:solidFill>
              </a:rPr>
              <a:t> </a:t>
            </a:r>
            <a:r>
              <a:rPr lang="el-GR" b="1" dirty="0" err="1" smtClean="0">
                <a:solidFill>
                  <a:schemeClr val="tx1"/>
                </a:solidFill>
              </a:rPr>
              <a:t>πολῖται</a:t>
            </a:r>
            <a:r>
              <a:rPr lang="el-GR" b="1" dirty="0" smtClean="0">
                <a:solidFill>
                  <a:schemeClr val="tx1"/>
                </a:solidFill>
              </a:rPr>
              <a:t>, τί </a:t>
            </a:r>
            <a:r>
              <a:rPr lang="el-GR" b="1" dirty="0" err="1" smtClean="0">
                <a:solidFill>
                  <a:schemeClr val="tx1"/>
                </a:solidFill>
              </a:rPr>
              <a:t>ἡμᾶς</a:t>
            </a:r>
            <a:r>
              <a:rPr lang="el-GR" b="1" dirty="0" smtClean="0">
                <a:solidFill>
                  <a:schemeClr val="tx1"/>
                </a:solidFill>
              </a:rPr>
              <a:t> </a:t>
            </a:r>
            <a:r>
              <a:rPr lang="el-GR" b="1" dirty="0" err="1" smtClean="0">
                <a:solidFill>
                  <a:schemeClr val="tx1"/>
                </a:solidFill>
              </a:rPr>
              <a:t>ἐξελαύνετε</a:t>
            </a:r>
            <a:r>
              <a:rPr lang="el-GR" b="1" dirty="0" smtClean="0">
                <a:solidFill>
                  <a:schemeClr val="tx1"/>
                </a:solidFill>
              </a:rPr>
              <a:t>; τί </a:t>
            </a:r>
            <a:r>
              <a:rPr lang="el-GR" b="1" dirty="0" err="1" smtClean="0">
                <a:solidFill>
                  <a:schemeClr val="tx1"/>
                </a:solidFill>
              </a:rPr>
              <a:t>ἀποκτεῖναι</a:t>
            </a:r>
            <a:r>
              <a:rPr lang="el-GR" b="1" dirty="0" smtClean="0">
                <a:solidFill>
                  <a:schemeClr val="tx1"/>
                </a:solidFill>
              </a:rPr>
              <a:t> </a:t>
            </a:r>
            <a:r>
              <a:rPr lang="el-GR" b="1" dirty="0" err="1" smtClean="0">
                <a:solidFill>
                  <a:schemeClr val="tx1"/>
                </a:solidFill>
              </a:rPr>
              <a:t>βούλεσθε</a:t>
            </a:r>
            <a:r>
              <a:rPr lang="el-GR" b="1" dirty="0" smtClean="0">
                <a:solidFill>
                  <a:schemeClr val="tx1"/>
                </a:solidFill>
              </a:rPr>
              <a:t>;     </a:t>
            </a:r>
            <a:r>
              <a:rPr lang="el-GR" b="1" dirty="0" err="1" smtClean="0">
                <a:solidFill>
                  <a:schemeClr val="tx1"/>
                </a:solidFill>
              </a:rPr>
              <a:t>Ἡμεῖς</a:t>
            </a:r>
            <a:r>
              <a:rPr lang="el-GR" b="1" dirty="0" smtClean="0">
                <a:solidFill>
                  <a:schemeClr val="tx1"/>
                </a:solidFill>
              </a:rPr>
              <a:t> </a:t>
            </a:r>
            <a:r>
              <a:rPr lang="el-GR" b="1" dirty="0" err="1" smtClean="0">
                <a:solidFill>
                  <a:schemeClr val="tx1"/>
                </a:solidFill>
              </a:rPr>
              <a:t>γὰρ</a:t>
            </a:r>
            <a:r>
              <a:rPr lang="el-GR" b="1" dirty="0" smtClean="0">
                <a:solidFill>
                  <a:schemeClr val="tx1"/>
                </a:solidFill>
              </a:rPr>
              <a:t> </a:t>
            </a:r>
            <a:r>
              <a:rPr lang="el-GR" b="1" dirty="0" err="1" smtClean="0">
                <a:solidFill>
                  <a:schemeClr val="tx1"/>
                </a:solidFill>
              </a:rPr>
              <a:t>ὑμᾶς</a:t>
            </a:r>
            <a:r>
              <a:rPr lang="el-GR" b="1" dirty="0" smtClean="0">
                <a:solidFill>
                  <a:schemeClr val="tx1"/>
                </a:solidFill>
              </a:rPr>
              <a:t> </a:t>
            </a:r>
            <a:r>
              <a:rPr lang="el-GR" b="1" dirty="0" err="1" smtClean="0">
                <a:solidFill>
                  <a:schemeClr val="tx1"/>
                </a:solidFill>
              </a:rPr>
              <a:t>κακὸν</a:t>
            </a:r>
            <a:r>
              <a:rPr lang="el-GR" b="1" dirty="0" smtClean="0">
                <a:solidFill>
                  <a:schemeClr val="tx1"/>
                </a:solidFill>
              </a:rPr>
              <a:t> </a:t>
            </a:r>
            <a:r>
              <a:rPr lang="el-GR" b="1" dirty="0" err="1" smtClean="0">
                <a:solidFill>
                  <a:schemeClr val="tx1"/>
                </a:solidFill>
              </a:rPr>
              <a:t>μὲν</a:t>
            </a:r>
            <a:r>
              <a:rPr lang="el-GR" b="1" dirty="0" smtClean="0">
                <a:solidFill>
                  <a:schemeClr val="tx1"/>
                </a:solidFill>
              </a:rPr>
              <a:t> </a:t>
            </a:r>
            <a:r>
              <a:rPr lang="el-GR" b="1" dirty="0" err="1" smtClean="0">
                <a:solidFill>
                  <a:schemeClr val="tx1"/>
                </a:solidFill>
              </a:rPr>
              <a:t>οὐδὲν</a:t>
            </a:r>
            <a:r>
              <a:rPr lang="el-GR" b="1" dirty="0" smtClean="0">
                <a:solidFill>
                  <a:schemeClr val="tx1"/>
                </a:solidFill>
              </a:rPr>
              <a:t> </a:t>
            </a:r>
            <a:r>
              <a:rPr lang="el-GR" b="1" dirty="0" err="1" smtClean="0">
                <a:solidFill>
                  <a:schemeClr val="tx1"/>
                </a:solidFill>
              </a:rPr>
              <a:t>πώποτε</a:t>
            </a:r>
            <a:r>
              <a:rPr lang="el-GR" b="1" dirty="0" smtClean="0">
                <a:solidFill>
                  <a:schemeClr val="tx1"/>
                </a:solidFill>
              </a:rPr>
              <a:t> </a:t>
            </a:r>
            <a:r>
              <a:rPr lang="el-GR" b="1" dirty="0" err="1" smtClean="0">
                <a:solidFill>
                  <a:schemeClr val="tx1"/>
                </a:solidFill>
              </a:rPr>
              <a:t>ἐποιήσαμεν</a:t>
            </a:r>
            <a:r>
              <a:rPr lang="el-GR" b="1" dirty="0" smtClean="0">
                <a:solidFill>
                  <a:schemeClr val="tx1"/>
                </a:solidFill>
              </a:rPr>
              <a:t>, </a:t>
            </a:r>
            <a:r>
              <a:rPr lang="el-GR" b="1" dirty="0" err="1" smtClean="0">
                <a:solidFill>
                  <a:schemeClr val="tx1"/>
                </a:solidFill>
              </a:rPr>
              <a:t>μετεσχήκαμεν</a:t>
            </a:r>
            <a:r>
              <a:rPr lang="el-GR" b="1" dirty="0" smtClean="0">
                <a:solidFill>
                  <a:schemeClr val="tx1"/>
                </a:solidFill>
              </a:rPr>
              <a:t> </a:t>
            </a:r>
            <a:r>
              <a:rPr lang="el-GR" b="1" dirty="0" err="1" smtClean="0">
                <a:solidFill>
                  <a:schemeClr val="tx1"/>
                </a:solidFill>
              </a:rPr>
              <a:t>δὲ</a:t>
            </a:r>
            <a:r>
              <a:rPr lang="el-GR" b="1" dirty="0" smtClean="0">
                <a:solidFill>
                  <a:schemeClr val="tx1"/>
                </a:solidFill>
              </a:rPr>
              <a:t> </a:t>
            </a:r>
            <a:r>
              <a:rPr lang="el-GR" b="1" dirty="0" err="1" smtClean="0">
                <a:solidFill>
                  <a:schemeClr val="tx1"/>
                </a:solidFill>
              </a:rPr>
              <a:t>ὑμῖν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ἱερῶν</a:t>
            </a:r>
            <a:r>
              <a:rPr lang="el-GR" b="1" dirty="0" smtClean="0">
                <a:solidFill>
                  <a:schemeClr val="tx1"/>
                </a:solidFill>
              </a:rPr>
              <a:t> </a:t>
            </a:r>
            <a:r>
              <a:rPr lang="el-GR" b="1" dirty="0" err="1" smtClean="0">
                <a:solidFill>
                  <a:schemeClr val="tx1"/>
                </a:solidFill>
              </a:rPr>
              <a:t>τῶν</a:t>
            </a:r>
            <a:r>
              <a:rPr lang="el-GR" b="1" dirty="0" smtClean="0">
                <a:solidFill>
                  <a:schemeClr val="tx1"/>
                </a:solidFill>
              </a:rPr>
              <a:t> </a:t>
            </a:r>
            <a:r>
              <a:rPr lang="el-GR" b="1" u="sng" dirty="0" err="1" smtClean="0">
                <a:solidFill>
                  <a:schemeClr val="tx1"/>
                </a:solidFill>
              </a:rPr>
              <a:t>σεμνοτάτων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θυσιῶν</a:t>
            </a:r>
            <a:r>
              <a:rPr lang="el-GR" b="1" dirty="0" smtClean="0">
                <a:solidFill>
                  <a:schemeClr val="tx1"/>
                </a:solidFill>
              </a:rPr>
              <a:t> </a:t>
            </a:r>
            <a:r>
              <a:rPr lang="el-GR" b="1" dirty="0" err="1" smtClean="0">
                <a:solidFill>
                  <a:schemeClr val="tx1"/>
                </a:solidFill>
              </a:rPr>
              <a:t>καὶ</a:t>
            </a:r>
            <a:r>
              <a:rPr lang="el-GR" b="1" dirty="0" smtClean="0">
                <a:solidFill>
                  <a:schemeClr val="tx1"/>
                </a:solidFill>
              </a:rPr>
              <a:t> </a:t>
            </a:r>
            <a:r>
              <a:rPr lang="el-GR" b="1" dirty="0" err="1" smtClean="0">
                <a:solidFill>
                  <a:schemeClr val="tx1"/>
                </a:solidFill>
              </a:rPr>
              <a:t>ἑορτῶν</a:t>
            </a:r>
            <a:r>
              <a:rPr lang="el-GR" b="1" dirty="0" smtClean="0">
                <a:solidFill>
                  <a:schemeClr val="tx1"/>
                </a:solidFill>
              </a:rPr>
              <a:t> </a:t>
            </a:r>
            <a:r>
              <a:rPr lang="el-GR" b="1" dirty="0" err="1" smtClean="0">
                <a:solidFill>
                  <a:schemeClr val="tx1"/>
                </a:solidFill>
              </a:rPr>
              <a:t>τῶν</a:t>
            </a:r>
            <a:r>
              <a:rPr lang="el-GR" b="1" dirty="0" smtClean="0">
                <a:solidFill>
                  <a:schemeClr val="tx1"/>
                </a:solidFill>
              </a:rPr>
              <a:t> καλλίστων, </a:t>
            </a:r>
          </a:p>
          <a:p>
            <a:pPr algn="just"/>
            <a:r>
              <a:rPr lang="el-GR" b="1" i="1" dirty="0" smtClean="0">
                <a:solidFill>
                  <a:schemeClr val="tx1"/>
                </a:solidFill>
              </a:rPr>
              <a:t> </a:t>
            </a:r>
          </a:p>
          <a:p>
            <a:pPr algn="just"/>
            <a:r>
              <a:rPr lang="el-GR" b="1" i="1" dirty="0" smtClean="0">
                <a:solidFill>
                  <a:schemeClr val="tx1"/>
                </a:solidFill>
              </a:rPr>
              <a:t>μ</a:t>
            </a:r>
            <a:r>
              <a:rPr lang="el-GR" b="1" i="1" dirty="0" smtClean="0">
                <a:solidFill>
                  <a:schemeClr val="tx1"/>
                </a:solidFill>
              </a:rPr>
              <a:t>ύστης= </a:t>
            </a:r>
            <a:r>
              <a:rPr lang="el-GR" dirty="0" smtClean="0">
                <a:solidFill>
                  <a:schemeClr val="tx1"/>
                </a:solidFill>
              </a:rPr>
              <a:t>μυημένος </a:t>
            </a:r>
            <a:r>
              <a:rPr lang="el-GR" dirty="0" smtClean="0">
                <a:solidFill>
                  <a:schemeClr val="tx1"/>
                </a:solidFill>
              </a:rPr>
              <a:t>στα Ελευσίνια </a:t>
            </a:r>
            <a:r>
              <a:rPr lang="el-GR" dirty="0" smtClean="0">
                <a:solidFill>
                  <a:schemeClr val="tx1"/>
                </a:solidFill>
              </a:rPr>
              <a:t>μυστήρια</a:t>
            </a:r>
          </a:p>
          <a:p>
            <a:pPr algn="just"/>
            <a:r>
              <a:rPr lang="el-GR" b="1" i="1" dirty="0" err="1" smtClean="0">
                <a:solidFill>
                  <a:schemeClr val="tx1"/>
                </a:solidFill>
              </a:rPr>
              <a:t>κατασιωπῶμαι</a:t>
            </a:r>
            <a:r>
              <a:rPr lang="el-GR" b="1" i="1" dirty="0" smtClean="0">
                <a:solidFill>
                  <a:schemeClr val="tx1"/>
                </a:solidFill>
              </a:rPr>
              <a:t> </a:t>
            </a:r>
            <a:r>
              <a:rPr lang="el-GR" b="1" i="1" dirty="0" smtClean="0">
                <a:solidFill>
                  <a:schemeClr val="tx1"/>
                </a:solidFill>
              </a:rPr>
              <a:t>(-</a:t>
            </a:r>
            <a:r>
              <a:rPr lang="el-GR" b="1" i="1" dirty="0" err="1" smtClean="0">
                <a:solidFill>
                  <a:schemeClr val="tx1"/>
                </a:solidFill>
              </a:rPr>
              <a:t>άομαι</a:t>
            </a:r>
            <a:r>
              <a:rPr lang="el-GR" b="1" i="1" dirty="0" smtClean="0">
                <a:solidFill>
                  <a:schemeClr val="tx1"/>
                </a:solidFill>
              </a:rPr>
              <a:t>)=</a:t>
            </a:r>
            <a:r>
              <a:rPr lang="el-GR" dirty="0" smtClean="0">
                <a:solidFill>
                  <a:schemeClr val="tx1"/>
                </a:solidFill>
              </a:rPr>
              <a:t> </a:t>
            </a:r>
            <a:r>
              <a:rPr lang="el-GR" dirty="0" smtClean="0">
                <a:solidFill>
                  <a:schemeClr val="tx1"/>
                </a:solidFill>
              </a:rPr>
              <a:t>επιβάλλω σιωπή</a:t>
            </a:r>
            <a:endParaRPr lang="el-GR" b="1" i="1" dirty="0" smtClean="0">
              <a:solidFill>
                <a:schemeClr val="tx1"/>
              </a:solidFill>
            </a:endParaRPr>
          </a:p>
          <a:p>
            <a:pPr algn="just"/>
            <a:endParaRPr lang="el-GR" b="1" i="1" dirty="0" smtClean="0">
              <a:solidFill>
                <a:schemeClr val="tx1"/>
              </a:solidFill>
            </a:endParaRPr>
          </a:p>
          <a:p>
            <a:pPr lvl="0" algn="just"/>
            <a:endParaRPr lang="el-GR" b="1" dirty="0">
              <a:solidFill>
                <a:schemeClr val="tx1"/>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1773</Words>
  <Application>Microsoft Office PowerPoint</Application>
  <PresentationFormat>Προβολή στην οθόνη (4:3)</PresentationFormat>
  <Paragraphs>230</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Ξενοφώντα Ελληνικά, Βιβλίο 2, κεφ. 4, παρ. 18-23                                                                        Η νίκη της κοινωνίας των πολιτών Νίκη των δημοκρατικών                                                               - Καθαίρεση των τριάκοντα</vt:lpstr>
      <vt:lpstr>Συναθληταί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Ξενοφώντα Ελληνικά, Βιβλίο 2, κεφ. 4, παρ. 18-23                                                                        Η νίκη της κοινωνίας των πολιτών Νίκη των δημοκρατικών                                                               - Καθαίρεση των τριάκοντα</dc:title>
  <dc:creator>user</dc:creator>
  <cp:lastModifiedBy>user</cp:lastModifiedBy>
  <cp:revision>126</cp:revision>
  <dcterms:created xsi:type="dcterms:W3CDTF">2023-02-05T12:40:06Z</dcterms:created>
  <dcterms:modified xsi:type="dcterms:W3CDTF">2023-03-18T20:13:39Z</dcterms:modified>
</cp:coreProperties>
</file>