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1" r:id="rId3"/>
    <p:sldId id="262" r:id="rId4"/>
    <p:sldId id="263" r:id="rId5"/>
    <p:sldId id="280" r:id="rId6"/>
    <p:sldId id="264" r:id="rId7"/>
    <p:sldId id="267" r:id="rId8"/>
    <p:sldId id="265" r:id="rId9"/>
    <p:sldId id="268" r:id="rId10"/>
    <p:sldId id="272" r:id="rId11"/>
    <p:sldId id="269" r:id="rId12"/>
    <p:sldId id="271" r:id="rId13"/>
    <p:sldId id="270" r:id="rId14"/>
    <p:sldId id="273" r:id="rId15"/>
    <p:sldId id="275" r:id="rId16"/>
    <p:sldId id="279" r:id="rId17"/>
    <p:sldId id="276" r:id="rId18"/>
    <p:sldId id="274" r:id="rId19"/>
    <p:sldId id="278" r:id="rId2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4A4D5171-16A7-43F0-9408-65436A8CAA3D}" type="datetimeFigureOut">
              <a:rPr lang="el-GR" smtClean="0"/>
              <a:pPr/>
              <a:t>18/3/2023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D2D88F8-65F1-4CBA-961A-F016FBFC9A45}"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4A4D5171-16A7-43F0-9408-65436A8CAA3D}" type="datetimeFigureOut">
              <a:rPr lang="el-GR" smtClean="0"/>
              <a:pPr/>
              <a:t>18/3/2023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D2D88F8-65F1-4CBA-961A-F016FBFC9A45}"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4A4D5171-16A7-43F0-9408-65436A8CAA3D}" type="datetimeFigureOut">
              <a:rPr lang="el-GR" smtClean="0"/>
              <a:pPr/>
              <a:t>18/3/2023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D2D88F8-65F1-4CBA-961A-F016FBFC9A45}"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4A4D5171-16A7-43F0-9408-65436A8CAA3D}" type="datetimeFigureOut">
              <a:rPr lang="el-GR" smtClean="0"/>
              <a:pPr/>
              <a:t>18/3/2023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D2D88F8-65F1-4CBA-961A-F016FBFC9A45}"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4A4D5171-16A7-43F0-9408-65436A8CAA3D}" type="datetimeFigureOut">
              <a:rPr lang="el-GR" smtClean="0"/>
              <a:pPr/>
              <a:t>18/3/2023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D2D88F8-65F1-4CBA-961A-F016FBFC9A45}"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4A4D5171-16A7-43F0-9408-65436A8CAA3D}" type="datetimeFigureOut">
              <a:rPr lang="el-GR" smtClean="0"/>
              <a:pPr/>
              <a:t>18/3/2023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D2D88F8-65F1-4CBA-961A-F016FBFC9A45}"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4A4D5171-16A7-43F0-9408-65436A8CAA3D}" type="datetimeFigureOut">
              <a:rPr lang="el-GR" smtClean="0"/>
              <a:pPr/>
              <a:t>18/3/2023</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2D2D88F8-65F1-4CBA-961A-F016FBFC9A45}"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4A4D5171-16A7-43F0-9408-65436A8CAA3D}" type="datetimeFigureOut">
              <a:rPr lang="el-GR" smtClean="0"/>
              <a:pPr/>
              <a:t>18/3/2023</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2D2D88F8-65F1-4CBA-961A-F016FBFC9A45}"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4A4D5171-16A7-43F0-9408-65436A8CAA3D}" type="datetimeFigureOut">
              <a:rPr lang="el-GR" smtClean="0"/>
              <a:pPr/>
              <a:t>18/3/2023</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2D2D88F8-65F1-4CBA-961A-F016FBFC9A45}"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4A4D5171-16A7-43F0-9408-65436A8CAA3D}" type="datetimeFigureOut">
              <a:rPr lang="el-GR" smtClean="0"/>
              <a:pPr/>
              <a:t>18/3/2023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D2D88F8-65F1-4CBA-961A-F016FBFC9A45}"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4A4D5171-16A7-43F0-9408-65436A8CAA3D}" type="datetimeFigureOut">
              <a:rPr lang="el-GR" smtClean="0"/>
              <a:pPr/>
              <a:t>18/3/2023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D2D88F8-65F1-4CBA-961A-F016FBFC9A45}"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4D5171-16A7-43F0-9408-65436A8CAA3D}" type="datetimeFigureOut">
              <a:rPr lang="el-GR" smtClean="0"/>
              <a:pPr/>
              <a:t>18/3/2023</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2D88F8-65F1-4CBA-961A-F016FBFC9A45}"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0" y="1"/>
            <a:ext cx="9144000" cy="928669"/>
          </a:xfrm>
          <a:solidFill>
            <a:schemeClr val="tx2">
              <a:lumMod val="60000"/>
              <a:lumOff val="40000"/>
            </a:schemeClr>
          </a:solidFill>
          <a:ln>
            <a:noFill/>
          </a:ln>
        </p:spPr>
        <p:txBody>
          <a:bodyPr>
            <a:normAutofit/>
          </a:bodyPr>
          <a:lstStyle/>
          <a:p>
            <a:r>
              <a:rPr lang="el-GR" sz="2200" b="1" dirty="0" smtClean="0">
                <a:solidFill>
                  <a:srgbClr val="C00000"/>
                </a:solidFill>
              </a:rPr>
              <a:t>Ξενοφώντα </a:t>
            </a:r>
            <a:r>
              <a:rPr lang="el-GR" sz="2200" b="1" dirty="0">
                <a:solidFill>
                  <a:srgbClr val="C00000"/>
                </a:solidFill>
              </a:rPr>
              <a:t>Ελληνικά, Βιβλίο 2, κεφ. 4, </a:t>
            </a:r>
            <a:r>
              <a:rPr lang="el-GR" sz="2000" b="1" dirty="0" smtClean="0">
                <a:solidFill>
                  <a:srgbClr val="C00000"/>
                </a:solidFill>
              </a:rPr>
              <a:t>§ </a:t>
            </a:r>
            <a:r>
              <a:rPr lang="el-GR" sz="2200" b="1" dirty="0" smtClean="0">
                <a:solidFill>
                  <a:srgbClr val="C00000"/>
                </a:solidFill>
              </a:rPr>
              <a:t>1-17</a:t>
            </a:r>
            <a:br>
              <a:rPr lang="el-GR" sz="2200" b="1" dirty="0" smtClean="0">
                <a:solidFill>
                  <a:srgbClr val="C00000"/>
                </a:solidFill>
              </a:rPr>
            </a:br>
            <a:r>
              <a:rPr lang="el-GR" sz="2200" b="1" dirty="0" smtClean="0">
                <a:solidFill>
                  <a:srgbClr val="C00000"/>
                </a:solidFill>
              </a:rPr>
              <a:t>Εκστρατεία των δημοκρατικών  εναντίον των Τριάκοντα(από μετάφραση)</a:t>
            </a:r>
            <a:endParaRPr lang="el-GR" sz="2200" dirty="0">
              <a:solidFill>
                <a:srgbClr val="C00000"/>
              </a:solidFill>
            </a:endParaRPr>
          </a:p>
        </p:txBody>
      </p:sp>
      <p:sp>
        <p:nvSpPr>
          <p:cNvPr id="3" name="2 - Υπότιτλος"/>
          <p:cNvSpPr>
            <a:spLocks noGrp="1"/>
          </p:cNvSpPr>
          <p:nvPr>
            <p:ph type="subTitle" idx="1"/>
          </p:nvPr>
        </p:nvSpPr>
        <p:spPr>
          <a:xfrm>
            <a:off x="0" y="928670"/>
            <a:ext cx="9144000" cy="5929330"/>
          </a:xfrm>
          <a:solidFill>
            <a:schemeClr val="tx2">
              <a:lumMod val="20000"/>
              <a:lumOff val="80000"/>
            </a:schemeClr>
          </a:solidFill>
        </p:spPr>
        <p:txBody>
          <a:bodyPr>
            <a:normAutofit fontScale="92500" lnSpcReduction="10000"/>
          </a:bodyPr>
          <a:lstStyle/>
          <a:p>
            <a:pPr lvl="0"/>
            <a:r>
              <a:rPr lang="el-GR" dirty="0" smtClean="0"/>
              <a:t> </a:t>
            </a:r>
            <a:endParaRPr lang="el-GR" dirty="0"/>
          </a:p>
          <a:p>
            <a:pPr lvl="0"/>
            <a:r>
              <a:rPr lang="el-GR" b="1" dirty="0" smtClean="0">
                <a:solidFill>
                  <a:srgbClr val="002060"/>
                </a:solidFill>
              </a:rPr>
              <a:t>Διδακτικοί στόχοι</a:t>
            </a:r>
          </a:p>
          <a:p>
            <a:pPr lvl="0" algn="just">
              <a:buFont typeface="Wingdings" pitchFamily="2" charset="2"/>
              <a:buChar char="Ø"/>
            </a:pPr>
            <a:r>
              <a:rPr lang="el-GR" b="1" dirty="0" smtClean="0">
                <a:solidFill>
                  <a:srgbClr val="002060"/>
                </a:solidFill>
              </a:rPr>
              <a:t>Να κατανοήσουμε τους τρόπους επιβολής και κατάλυσης των τυραννικών καθεστώτων.</a:t>
            </a:r>
          </a:p>
          <a:p>
            <a:pPr lvl="0" algn="just">
              <a:buFont typeface="Wingdings" pitchFamily="2" charset="2"/>
              <a:buChar char="Ø"/>
            </a:pPr>
            <a:r>
              <a:rPr lang="el-GR" b="1" dirty="0" smtClean="0">
                <a:solidFill>
                  <a:srgbClr val="002060"/>
                </a:solidFill>
              </a:rPr>
              <a:t>Να αντιληφθούμε ότι το τυραννικό καθεστώς για να διατηρηθεί στην εξουσία είναι υποχρεωμένο να σκληρύνει τη στάση του.</a:t>
            </a:r>
          </a:p>
          <a:p>
            <a:pPr lvl="0" algn="just">
              <a:buFont typeface="Wingdings" pitchFamily="2" charset="2"/>
              <a:buChar char="Ø"/>
            </a:pPr>
            <a:r>
              <a:rPr lang="el-GR" b="1" dirty="0" smtClean="0">
                <a:solidFill>
                  <a:srgbClr val="002060"/>
                </a:solidFill>
              </a:rPr>
              <a:t>Να εντοπίσουμε σημεία του κειμένου όπου αναφέρονται γεγονότα που θα επηρεάσουν την κοινή γνώμη υπέρ της αντίδρασης των πολιτών εναντίον των τριάκοντα τυράννων. </a:t>
            </a:r>
            <a:endParaRPr lang="el-GR" b="1" dirty="0" smtClean="0">
              <a:solidFill>
                <a:srgbClr val="002060"/>
              </a:solidFill>
            </a:endParaRPr>
          </a:p>
          <a:p>
            <a:pPr lvl="0" algn="just">
              <a:buFont typeface="Wingdings" pitchFamily="2" charset="2"/>
              <a:buChar char="§"/>
            </a:pPr>
            <a:r>
              <a:rPr lang="el-GR" b="1" dirty="0" smtClean="0">
                <a:solidFill>
                  <a:srgbClr val="002060"/>
                </a:solidFill>
              </a:rPr>
              <a:t>Κορυφαίο </a:t>
            </a:r>
            <a:r>
              <a:rPr lang="el-GR" b="1" dirty="0" smtClean="0">
                <a:solidFill>
                  <a:srgbClr val="002060"/>
                </a:solidFill>
              </a:rPr>
              <a:t>γεγονός είναι η εκτέλεση του Θηραμένη που είδαμε στην προηγούμενη ενότητα.</a:t>
            </a:r>
          </a:p>
          <a:p>
            <a:pPr algn="just"/>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0" y="1"/>
            <a:ext cx="9144000" cy="928669"/>
          </a:xfrm>
          <a:solidFill>
            <a:schemeClr val="tx2">
              <a:lumMod val="60000"/>
              <a:lumOff val="40000"/>
            </a:schemeClr>
          </a:solidFill>
          <a:ln>
            <a:noFill/>
          </a:ln>
        </p:spPr>
        <p:txBody>
          <a:bodyPr>
            <a:normAutofit/>
          </a:bodyPr>
          <a:lstStyle/>
          <a:p>
            <a:r>
              <a:rPr lang="el-GR" sz="2200" b="1" dirty="0" smtClean="0">
                <a:solidFill>
                  <a:srgbClr val="C00000"/>
                </a:solidFill>
              </a:rPr>
              <a:t>Ξενοφώντα </a:t>
            </a:r>
            <a:r>
              <a:rPr lang="el-GR" sz="2200" b="1" dirty="0">
                <a:solidFill>
                  <a:srgbClr val="C00000"/>
                </a:solidFill>
              </a:rPr>
              <a:t>Ελληνικά, Βιβλίο 2, κεφ. 4, </a:t>
            </a:r>
            <a:r>
              <a:rPr lang="el-GR" sz="2000" b="1" dirty="0" smtClean="0">
                <a:solidFill>
                  <a:srgbClr val="C00000"/>
                </a:solidFill>
              </a:rPr>
              <a:t>§ </a:t>
            </a:r>
            <a:r>
              <a:rPr lang="el-GR" sz="2200" b="1" dirty="0" smtClean="0">
                <a:solidFill>
                  <a:srgbClr val="C00000"/>
                </a:solidFill>
              </a:rPr>
              <a:t>1-17</a:t>
            </a:r>
            <a:br>
              <a:rPr lang="el-GR" sz="2200" b="1" dirty="0" smtClean="0">
                <a:solidFill>
                  <a:srgbClr val="C00000"/>
                </a:solidFill>
              </a:rPr>
            </a:br>
            <a:r>
              <a:rPr lang="el-GR" sz="2200" b="1" dirty="0" smtClean="0">
                <a:solidFill>
                  <a:srgbClr val="C00000"/>
                </a:solidFill>
              </a:rPr>
              <a:t>Εκστρατεία των δημοκρατικών  εναντίον των Τριάκοντα(από μετάφραση)</a:t>
            </a:r>
            <a:endParaRPr lang="el-GR" sz="2200" dirty="0">
              <a:solidFill>
                <a:srgbClr val="C00000"/>
              </a:solidFill>
            </a:endParaRPr>
          </a:p>
        </p:txBody>
      </p:sp>
      <p:sp>
        <p:nvSpPr>
          <p:cNvPr id="3" name="2 - Υπότιτλος"/>
          <p:cNvSpPr>
            <a:spLocks noGrp="1"/>
          </p:cNvSpPr>
          <p:nvPr>
            <p:ph type="subTitle" idx="1"/>
          </p:nvPr>
        </p:nvSpPr>
        <p:spPr>
          <a:xfrm>
            <a:off x="0" y="928670"/>
            <a:ext cx="9144000" cy="5929330"/>
          </a:xfrm>
          <a:solidFill>
            <a:schemeClr val="tx2">
              <a:lumMod val="20000"/>
              <a:lumOff val="80000"/>
            </a:schemeClr>
          </a:solidFill>
        </p:spPr>
        <p:txBody>
          <a:bodyPr>
            <a:normAutofit/>
          </a:bodyPr>
          <a:lstStyle/>
          <a:p>
            <a:pPr lvl="0"/>
            <a:r>
              <a:rPr lang="el-GR" dirty="0" smtClean="0"/>
              <a:t> </a:t>
            </a:r>
            <a:endParaRPr lang="el-GR" dirty="0"/>
          </a:p>
          <a:p>
            <a:r>
              <a:rPr lang="el-GR" dirty="0" smtClean="0"/>
              <a:t>.</a:t>
            </a:r>
          </a:p>
          <a:p>
            <a:pPr algn="just"/>
            <a:endParaRPr lang="el-GR" dirty="0"/>
          </a:p>
        </p:txBody>
      </p:sp>
      <p:pic>
        <p:nvPicPr>
          <p:cNvPr id="10241" name="Picture 1" descr="Τοπογραφικό σχέδιο του δήμου της Ελευσίνας [πηγή: Αρχαιολογία της Πόλης των Αθηνών]"/>
          <p:cNvPicPr>
            <a:picLocks noChangeAspect="1" noChangeArrowheads="1"/>
          </p:cNvPicPr>
          <p:nvPr/>
        </p:nvPicPr>
        <p:blipFill>
          <a:blip r:embed="rId2"/>
          <a:srcRect/>
          <a:stretch>
            <a:fillRect/>
          </a:stretch>
        </p:blipFill>
        <p:spPr bwMode="auto">
          <a:xfrm>
            <a:off x="0" y="0"/>
            <a:ext cx="304800" cy="304800"/>
          </a:xfrm>
          <a:prstGeom prst="rect">
            <a:avLst/>
          </a:prstGeom>
          <a:noFill/>
        </p:spPr>
      </p:pic>
      <p:pic>
        <p:nvPicPr>
          <p:cNvPr id="10242" name="Picture 2" descr="Ωδείον του Περικλέους (κείμενο)"/>
          <p:cNvPicPr>
            <a:picLocks noChangeAspect="1" noChangeArrowheads="1"/>
          </p:cNvPicPr>
          <p:nvPr/>
        </p:nvPicPr>
        <p:blipFill>
          <a:blip r:embed="rId2"/>
          <a:srcRect/>
          <a:stretch>
            <a:fillRect/>
          </a:stretch>
        </p:blipFill>
        <p:spPr bwMode="auto">
          <a:xfrm>
            <a:off x="0" y="0"/>
            <a:ext cx="304800" cy="304800"/>
          </a:xfrm>
          <a:prstGeom prst="rect">
            <a:avLst/>
          </a:prstGeom>
          <a:noFill/>
        </p:spPr>
      </p:pic>
      <p:sp>
        <p:nvSpPr>
          <p:cNvPr id="7" name="2 - Υπότιτλος"/>
          <p:cNvSpPr txBox="1">
            <a:spLocks/>
          </p:cNvSpPr>
          <p:nvPr/>
        </p:nvSpPr>
        <p:spPr>
          <a:xfrm>
            <a:off x="0" y="1081070"/>
            <a:ext cx="9144000" cy="5929330"/>
          </a:xfrm>
          <a:prstGeom prst="rect">
            <a:avLst/>
          </a:prstGeom>
          <a:solidFill>
            <a:schemeClr val="tx2">
              <a:lumMod val="20000"/>
              <a:lumOff val="80000"/>
            </a:schemeClr>
          </a:solidFill>
        </p:spPr>
        <p:txBody>
          <a:bodyPr vert="horz" lIns="91440" tIns="45720" rIns="91440" bIns="45720" rtlCol="0">
            <a:normAutofit fontScale="92500" lnSpcReduction="10000"/>
          </a:bodyPr>
          <a:lstStyle/>
          <a:p>
            <a:pPr lvl="0" algn="ctr">
              <a:spcBef>
                <a:spcPct val="20000"/>
              </a:spcBef>
            </a:pPr>
            <a:r>
              <a:rPr lang="el-GR" sz="3200" b="1" i="1" dirty="0">
                <a:solidFill>
                  <a:srgbClr val="C00000"/>
                </a:solidFill>
              </a:rPr>
              <a:t>Οι θέσεις των αντιπάλων σε σημεία της πόλης </a:t>
            </a:r>
            <a:r>
              <a:rPr lang="el-GR" sz="3200" b="1" i="1" dirty="0" smtClean="0">
                <a:solidFill>
                  <a:srgbClr val="C00000"/>
                </a:solidFill>
              </a:rPr>
              <a:t>του</a:t>
            </a:r>
          </a:p>
          <a:p>
            <a:pPr lvl="0" algn="ctr">
              <a:spcBef>
                <a:spcPct val="20000"/>
              </a:spcBef>
            </a:pPr>
            <a:r>
              <a:rPr lang="el-GR" sz="3200" b="1" i="1" dirty="0" smtClean="0">
                <a:solidFill>
                  <a:srgbClr val="C00000"/>
                </a:solidFill>
              </a:rPr>
              <a:t>Πειραιά</a:t>
            </a:r>
            <a:endParaRPr lang="el-GR" sz="3200" dirty="0" smtClean="0">
              <a:solidFill>
                <a:srgbClr val="C00000"/>
              </a:solidFill>
            </a:endParaRPr>
          </a:p>
          <a:p>
            <a:pPr lvl="0" algn="just">
              <a:spcBef>
                <a:spcPct val="20000"/>
              </a:spcBef>
            </a:pPr>
            <a:r>
              <a:rPr lang="el-GR" sz="3200" b="1" dirty="0" smtClean="0">
                <a:solidFill>
                  <a:srgbClr val="002060"/>
                </a:solidFill>
              </a:rPr>
              <a:t>[10] Και τους έδειξε ένα σημείο, λέγοντας να </a:t>
            </a:r>
            <a:r>
              <a:rPr lang="el-GR" sz="3200" b="1" dirty="0" smtClean="0">
                <a:solidFill>
                  <a:srgbClr val="002060"/>
                </a:solidFill>
              </a:rPr>
              <a:t>πάνε </a:t>
            </a:r>
            <a:r>
              <a:rPr lang="el-GR" sz="3200" b="1" dirty="0" smtClean="0">
                <a:solidFill>
                  <a:srgbClr val="002060"/>
                </a:solidFill>
              </a:rPr>
              <a:t>εκεί να ψηφίσουν ένας-ένας, φανερά. Το μισό Ωδείο ήταν γεμάτο οπλισμένους </a:t>
            </a:r>
            <a:r>
              <a:rPr lang="el-GR" sz="3200" b="1" dirty="0" err="1" smtClean="0">
                <a:solidFill>
                  <a:srgbClr val="002060"/>
                </a:solidFill>
              </a:rPr>
              <a:t>Λάκωνες</a:t>
            </a:r>
            <a:r>
              <a:rPr lang="el-GR" sz="3200" b="1" dirty="0" smtClean="0">
                <a:solidFill>
                  <a:srgbClr val="002060"/>
                </a:solidFill>
              </a:rPr>
              <a:t> φρουρούς· άλλωστε όσοι από τους πολίτες  ενδιαφέρονταν μόνο για το συμφέρον τους τα έβλεπαν αυτά με καλό μάτι. Μετά </a:t>
            </a:r>
            <a:r>
              <a:rPr lang="el-GR" sz="3200" b="1" dirty="0" smtClean="0">
                <a:solidFill>
                  <a:srgbClr val="002060"/>
                </a:solidFill>
              </a:rPr>
              <a:t>από </a:t>
            </a:r>
            <a:r>
              <a:rPr lang="el-GR" sz="3200" b="1" dirty="0">
                <a:solidFill>
                  <a:srgbClr val="002060"/>
                </a:solidFill>
              </a:rPr>
              <a:t>αυτά ο Θρασύβουλος πήρε τους ανθρώπους του από τη Φυλή —είχαν κιόλας </a:t>
            </a:r>
            <a:r>
              <a:rPr lang="el-GR" sz="3200" b="1" dirty="0" smtClean="0">
                <a:solidFill>
                  <a:srgbClr val="002060"/>
                </a:solidFill>
              </a:rPr>
              <a:t>μαζευτεί </a:t>
            </a:r>
            <a:r>
              <a:rPr lang="el-GR" sz="3200" b="1" dirty="0">
                <a:solidFill>
                  <a:srgbClr val="002060"/>
                </a:solidFill>
              </a:rPr>
              <a:t>περίπου χίλιοι— </a:t>
            </a:r>
            <a:r>
              <a:rPr lang="el-GR" sz="3200" b="1" dirty="0" smtClean="0">
                <a:solidFill>
                  <a:srgbClr val="002060"/>
                </a:solidFill>
              </a:rPr>
              <a:t>κι </a:t>
            </a:r>
            <a:r>
              <a:rPr lang="el-GR" sz="3200" b="1" dirty="0">
                <a:solidFill>
                  <a:srgbClr val="002060"/>
                </a:solidFill>
              </a:rPr>
              <a:t>έφτασε νύχτα στον Πειραιά. Μόλις </a:t>
            </a:r>
            <a:r>
              <a:rPr lang="el-GR" sz="3200" b="1" dirty="0" smtClean="0">
                <a:solidFill>
                  <a:srgbClr val="002060"/>
                </a:solidFill>
              </a:rPr>
              <a:t>το έμαθαν </a:t>
            </a:r>
            <a:r>
              <a:rPr lang="el-GR" sz="3200" b="1" dirty="0">
                <a:solidFill>
                  <a:srgbClr val="002060"/>
                </a:solidFill>
              </a:rPr>
              <a:t>οι Τριάντα έτρεξαν να τους χτυπήσουν με τους </a:t>
            </a:r>
            <a:r>
              <a:rPr lang="el-GR" sz="3200" b="1" dirty="0" err="1">
                <a:solidFill>
                  <a:srgbClr val="002060"/>
                </a:solidFill>
              </a:rPr>
              <a:t>Λάκωνες</a:t>
            </a:r>
            <a:r>
              <a:rPr lang="el-GR" sz="3200" b="1" dirty="0">
                <a:solidFill>
                  <a:srgbClr val="002060"/>
                </a:solidFill>
              </a:rPr>
              <a:t>, τους οπλίτες και το ιππικό, και προχώρησαν από τον </a:t>
            </a:r>
            <a:r>
              <a:rPr lang="el-GR" sz="3200" b="1" dirty="0" smtClean="0">
                <a:solidFill>
                  <a:srgbClr val="002060"/>
                </a:solidFill>
              </a:rPr>
              <a:t>δημόσιο  </a:t>
            </a:r>
            <a:r>
              <a:rPr lang="el-GR" sz="3200" b="1" dirty="0">
                <a:solidFill>
                  <a:srgbClr val="002060"/>
                </a:solidFill>
              </a:rPr>
              <a:t>δρόμο που ανεβαίνει στον </a:t>
            </a:r>
            <a:r>
              <a:rPr lang="el-GR" sz="3200" b="1" dirty="0" smtClean="0">
                <a:solidFill>
                  <a:srgbClr val="002060"/>
                </a:solidFill>
              </a:rPr>
              <a:t>Πειραιά.</a:t>
            </a:r>
            <a:endParaRPr kumimoji="0" lang="el-GR" sz="3200" b="1" i="0" u="none" strike="noStrike" kern="1200" cap="none" spc="0" normalizeH="0" baseline="0" noProof="0" dirty="0">
              <a:ln>
                <a:noFill/>
              </a:ln>
              <a:solidFill>
                <a:srgbClr val="002060"/>
              </a:solidFill>
              <a:effectLst/>
              <a:uLnTx/>
              <a:uFillTx/>
              <a:latin typeface="+mn-lt"/>
              <a:ea typeface="+mn-ea"/>
              <a:cs typeface="+mn-c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0" y="1"/>
            <a:ext cx="9144000" cy="928669"/>
          </a:xfrm>
          <a:solidFill>
            <a:schemeClr val="tx2">
              <a:lumMod val="60000"/>
              <a:lumOff val="40000"/>
            </a:schemeClr>
          </a:solidFill>
          <a:ln>
            <a:noFill/>
          </a:ln>
        </p:spPr>
        <p:txBody>
          <a:bodyPr>
            <a:normAutofit/>
          </a:bodyPr>
          <a:lstStyle/>
          <a:p>
            <a:r>
              <a:rPr lang="el-GR" sz="2200" b="1" dirty="0" smtClean="0">
                <a:solidFill>
                  <a:srgbClr val="C00000"/>
                </a:solidFill>
              </a:rPr>
              <a:t>Ξενοφώντα </a:t>
            </a:r>
            <a:r>
              <a:rPr lang="el-GR" sz="2200" b="1" dirty="0">
                <a:solidFill>
                  <a:srgbClr val="C00000"/>
                </a:solidFill>
              </a:rPr>
              <a:t>Ελληνικά, Βιβλίο 2, κεφ. 4, </a:t>
            </a:r>
            <a:r>
              <a:rPr lang="el-GR" sz="2000" b="1" dirty="0" smtClean="0">
                <a:solidFill>
                  <a:srgbClr val="C00000"/>
                </a:solidFill>
              </a:rPr>
              <a:t>§ </a:t>
            </a:r>
            <a:r>
              <a:rPr lang="el-GR" sz="2200" b="1" dirty="0" smtClean="0">
                <a:solidFill>
                  <a:srgbClr val="C00000"/>
                </a:solidFill>
              </a:rPr>
              <a:t>1-17</a:t>
            </a:r>
            <a:br>
              <a:rPr lang="el-GR" sz="2200" b="1" dirty="0" smtClean="0">
                <a:solidFill>
                  <a:srgbClr val="C00000"/>
                </a:solidFill>
              </a:rPr>
            </a:br>
            <a:r>
              <a:rPr lang="el-GR" sz="2200" b="1" dirty="0" smtClean="0">
                <a:solidFill>
                  <a:srgbClr val="C00000"/>
                </a:solidFill>
              </a:rPr>
              <a:t>Εκστρατεία των δημοκρατικών  εναντίον των Τριάκοντα(από μετάφραση)</a:t>
            </a:r>
            <a:endParaRPr lang="el-GR" sz="2200" dirty="0">
              <a:solidFill>
                <a:srgbClr val="C00000"/>
              </a:solidFill>
            </a:endParaRPr>
          </a:p>
        </p:txBody>
      </p:sp>
      <p:sp>
        <p:nvSpPr>
          <p:cNvPr id="3" name="2 - Υπότιτλος"/>
          <p:cNvSpPr>
            <a:spLocks noGrp="1"/>
          </p:cNvSpPr>
          <p:nvPr>
            <p:ph type="subTitle" idx="1"/>
          </p:nvPr>
        </p:nvSpPr>
        <p:spPr>
          <a:xfrm>
            <a:off x="0" y="928670"/>
            <a:ext cx="9144000" cy="5929330"/>
          </a:xfrm>
          <a:solidFill>
            <a:schemeClr val="tx2">
              <a:lumMod val="20000"/>
              <a:lumOff val="80000"/>
            </a:schemeClr>
          </a:solidFill>
        </p:spPr>
        <p:txBody>
          <a:bodyPr>
            <a:normAutofit fontScale="85000" lnSpcReduction="10000"/>
          </a:bodyPr>
          <a:lstStyle/>
          <a:p>
            <a:pPr lvl="0"/>
            <a:r>
              <a:rPr lang="el-GR" b="1" i="1" dirty="0">
                <a:solidFill>
                  <a:srgbClr val="C00000"/>
                </a:solidFill>
              </a:rPr>
              <a:t>Οι θέσεις των αντιπάλων σε σημεία της πόλης του </a:t>
            </a:r>
            <a:r>
              <a:rPr lang="el-GR" b="1" i="1" dirty="0" smtClean="0">
                <a:solidFill>
                  <a:srgbClr val="C00000"/>
                </a:solidFill>
              </a:rPr>
              <a:t>Πειραιά</a:t>
            </a:r>
          </a:p>
          <a:p>
            <a:pPr lvl="0" algn="just"/>
            <a:r>
              <a:rPr lang="el-GR" b="1" dirty="0" smtClean="0">
                <a:solidFill>
                  <a:srgbClr val="002060"/>
                </a:solidFill>
              </a:rPr>
              <a:t>[11</a:t>
            </a:r>
            <a:r>
              <a:rPr lang="el-GR" b="1" dirty="0">
                <a:solidFill>
                  <a:srgbClr val="002060"/>
                </a:solidFill>
              </a:rPr>
              <a:t>] </a:t>
            </a:r>
            <a:r>
              <a:rPr lang="el-GR" b="1" dirty="0" smtClean="0">
                <a:solidFill>
                  <a:srgbClr val="002060"/>
                </a:solidFill>
              </a:rPr>
              <a:t>Οι δημοκρατικοί γέμισαν και αυτοί που </a:t>
            </a:r>
            <a:r>
              <a:rPr lang="el-GR" b="1" dirty="0">
                <a:solidFill>
                  <a:srgbClr val="002060"/>
                </a:solidFill>
              </a:rPr>
              <a:t>ή</a:t>
            </a:r>
            <a:r>
              <a:rPr lang="el-GR" b="1" dirty="0" smtClean="0">
                <a:solidFill>
                  <a:srgbClr val="002060"/>
                </a:solidFill>
              </a:rPr>
              <a:t>λθαν από τη Φυλή δοκίμασαν </a:t>
            </a:r>
            <a:r>
              <a:rPr lang="el-GR" b="1" dirty="0">
                <a:solidFill>
                  <a:srgbClr val="002060"/>
                </a:solidFill>
              </a:rPr>
              <a:t>στην αρχή να τους εμποδίσουν, αλλά βλέποντας ότι ο περίγυρος του Πειραιά, μεγάλος καθώς ήταν, χρειαζόταν πολυάνθρωπη φρουρά για την επάνδρωσή του ενώ αυτοί ήταν λίγοι, </a:t>
            </a:r>
            <a:r>
              <a:rPr lang="el-GR" b="1" dirty="0" smtClean="0">
                <a:solidFill>
                  <a:srgbClr val="002060"/>
                </a:solidFill>
              </a:rPr>
              <a:t>παρατάχθηκαν πυκνά πάνω στο λόφο της  Μουνιχίας. </a:t>
            </a:r>
            <a:r>
              <a:rPr lang="el-GR" b="1" dirty="0">
                <a:solidFill>
                  <a:srgbClr val="002060"/>
                </a:solidFill>
              </a:rPr>
              <a:t>Τότε οι ολιγαρχικοί </a:t>
            </a:r>
            <a:r>
              <a:rPr lang="el-GR" b="1" dirty="0" smtClean="0">
                <a:solidFill>
                  <a:srgbClr val="002060"/>
                </a:solidFill>
              </a:rPr>
              <a:t>αφού πήγαν </a:t>
            </a:r>
            <a:r>
              <a:rPr lang="el-GR" b="1" dirty="0">
                <a:solidFill>
                  <a:srgbClr val="002060"/>
                </a:solidFill>
              </a:rPr>
              <a:t>στην </a:t>
            </a:r>
            <a:r>
              <a:rPr lang="el-GR" b="1" dirty="0" err="1">
                <a:solidFill>
                  <a:srgbClr val="002060"/>
                </a:solidFill>
              </a:rPr>
              <a:t>Ιπποδάμειο</a:t>
            </a:r>
            <a:r>
              <a:rPr lang="el-GR" b="1" dirty="0">
                <a:solidFill>
                  <a:srgbClr val="002060"/>
                </a:solidFill>
              </a:rPr>
              <a:t> Αγορά· πρώτα παρατάχτηκαν έτσι ώστε να πιάνουν όλο το φάρδος του δρόμου που οδηγεί στο ιερό της Άρτεμης της Μουνιχίας και στο </a:t>
            </a:r>
            <a:r>
              <a:rPr lang="el-GR" b="1" dirty="0" err="1">
                <a:solidFill>
                  <a:srgbClr val="002060"/>
                </a:solidFill>
              </a:rPr>
              <a:t>Βενδίδειο</a:t>
            </a:r>
            <a:r>
              <a:rPr lang="el-GR" b="1" dirty="0">
                <a:solidFill>
                  <a:srgbClr val="002060"/>
                </a:solidFill>
              </a:rPr>
              <a:t>, και το βάθος </a:t>
            </a:r>
            <a:r>
              <a:rPr lang="el-GR" b="1" dirty="0" smtClean="0">
                <a:solidFill>
                  <a:srgbClr val="002060"/>
                </a:solidFill>
              </a:rPr>
              <a:t>της παράταξής τους δεν ήταν μικρότερο από πενήντα </a:t>
            </a:r>
            <a:r>
              <a:rPr lang="el-GR" b="1" dirty="0">
                <a:solidFill>
                  <a:srgbClr val="002060"/>
                </a:solidFill>
              </a:rPr>
              <a:t>σειρές. </a:t>
            </a:r>
            <a:r>
              <a:rPr lang="el-GR" b="1" dirty="0" smtClean="0">
                <a:solidFill>
                  <a:srgbClr val="002060"/>
                </a:solidFill>
              </a:rPr>
              <a:t>Έτσι λοιπόν παρατεταγμένοι άρχισαν να </a:t>
            </a:r>
            <a:r>
              <a:rPr lang="el-GR" b="1" dirty="0">
                <a:solidFill>
                  <a:srgbClr val="002060"/>
                </a:solidFill>
              </a:rPr>
              <a:t>ανηφορίζουν.</a:t>
            </a:r>
            <a:br>
              <a:rPr lang="el-GR" b="1" dirty="0">
                <a:solidFill>
                  <a:srgbClr val="002060"/>
                </a:solidFill>
              </a:rPr>
            </a:br>
            <a:endParaRPr lang="el-GR" b="1" dirty="0">
              <a:solidFill>
                <a:srgbClr val="00206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0" y="1"/>
            <a:ext cx="9144000" cy="928669"/>
          </a:xfrm>
          <a:solidFill>
            <a:schemeClr val="tx2">
              <a:lumMod val="60000"/>
              <a:lumOff val="40000"/>
            </a:schemeClr>
          </a:solidFill>
          <a:ln>
            <a:noFill/>
          </a:ln>
        </p:spPr>
        <p:txBody>
          <a:bodyPr>
            <a:normAutofit/>
          </a:bodyPr>
          <a:lstStyle/>
          <a:p>
            <a:r>
              <a:rPr lang="el-GR" sz="2200" b="1" dirty="0" smtClean="0">
                <a:solidFill>
                  <a:srgbClr val="C00000"/>
                </a:solidFill>
              </a:rPr>
              <a:t>Ξενοφώντα </a:t>
            </a:r>
            <a:r>
              <a:rPr lang="el-GR" sz="2200" b="1" dirty="0">
                <a:solidFill>
                  <a:srgbClr val="C00000"/>
                </a:solidFill>
              </a:rPr>
              <a:t>Ελληνικά, Βιβλίο 2, κεφ. 4, </a:t>
            </a:r>
            <a:r>
              <a:rPr lang="el-GR" sz="2000" b="1" dirty="0" smtClean="0">
                <a:solidFill>
                  <a:srgbClr val="C00000"/>
                </a:solidFill>
              </a:rPr>
              <a:t>§ </a:t>
            </a:r>
            <a:r>
              <a:rPr lang="el-GR" sz="2200" b="1" dirty="0" smtClean="0">
                <a:solidFill>
                  <a:srgbClr val="C00000"/>
                </a:solidFill>
              </a:rPr>
              <a:t>1-17</a:t>
            </a:r>
            <a:br>
              <a:rPr lang="el-GR" sz="2200" b="1" dirty="0" smtClean="0">
                <a:solidFill>
                  <a:srgbClr val="C00000"/>
                </a:solidFill>
              </a:rPr>
            </a:br>
            <a:r>
              <a:rPr lang="el-GR" sz="2200" b="1" dirty="0" smtClean="0">
                <a:solidFill>
                  <a:srgbClr val="C00000"/>
                </a:solidFill>
              </a:rPr>
              <a:t>Εκστρατεία των δημοκρατικών  εναντίον των Τριάκοντα(από μετάφραση)</a:t>
            </a:r>
            <a:endParaRPr lang="el-GR" sz="2200" dirty="0">
              <a:solidFill>
                <a:srgbClr val="C00000"/>
              </a:solidFill>
            </a:endParaRPr>
          </a:p>
        </p:txBody>
      </p:sp>
      <p:sp>
        <p:nvSpPr>
          <p:cNvPr id="3" name="2 - Υπότιτλος"/>
          <p:cNvSpPr>
            <a:spLocks noGrp="1"/>
          </p:cNvSpPr>
          <p:nvPr>
            <p:ph type="subTitle" idx="1"/>
          </p:nvPr>
        </p:nvSpPr>
        <p:spPr>
          <a:xfrm>
            <a:off x="0" y="928670"/>
            <a:ext cx="9144000" cy="5929330"/>
          </a:xfrm>
          <a:solidFill>
            <a:schemeClr val="tx2">
              <a:lumMod val="20000"/>
              <a:lumOff val="80000"/>
            </a:schemeClr>
          </a:solidFill>
        </p:spPr>
        <p:txBody>
          <a:bodyPr>
            <a:normAutofit fontScale="92500" lnSpcReduction="20000"/>
          </a:bodyPr>
          <a:lstStyle/>
          <a:p>
            <a:pPr lvl="0"/>
            <a:r>
              <a:rPr lang="el-GR" b="1" i="1" dirty="0">
                <a:solidFill>
                  <a:srgbClr val="C00000"/>
                </a:solidFill>
              </a:rPr>
              <a:t>Οι θέσεις των αντιπάλων σε σημεία της πόλης του </a:t>
            </a:r>
            <a:r>
              <a:rPr lang="el-GR" b="1" i="1" dirty="0" smtClean="0">
                <a:solidFill>
                  <a:srgbClr val="C00000"/>
                </a:solidFill>
              </a:rPr>
              <a:t>Πειραιά</a:t>
            </a:r>
          </a:p>
          <a:p>
            <a:pPr lvl="0" algn="just"/>
            <a:r>
              <a:rPr lang="el-GR" b="1" dirty="0" smtClean="0">
                <a:solidFill>
                  <a:srgbClr val="002060"/>
                </a:solidFill>
              </a:rPr>
              <a:t>[</a:t>
            </a:r>
            <a:r>
              <a:rPr lang="el-GR" b="1" dirty="0" smtClean="0">
                <a:solidFill>
                  <a:srgbClr val="002060"/>
                </a:solidFill>
              </a:rPr>
              <a:t>12]Οι </a:t>
            </a:r>
            <a:r>
              <a:rPr lang="el-GR" b="1" dirty="0" smtClean="0">
                <a:solidFill>
                  <a:srgbClr val="002060"/>
                </a:solidFill>
              </a:rPr>
              <a:t>δημοκρατικοί γέμισαν κι αυτοί την οδό αντιμέτωποι </a:t>
            </a:r>
            <a:r>
              <a:rPr lang="el-GR" b="1" dirty="0" smtClean="0">
                <a:solidFill>
                  <a:srgbClr val="002060"/>
                </a:solidFill>
              </a:rPr>
              <a:t>προς </a:t>
            </a:r>
            <a:r>
              <a:rPr lang="el-GR" b="1" dirty="0" smtClean="0">
                <a:solidFill>
                  <a:srgbClr val="002060"/>
                </a:solidFill>
              </a:rPr>
              <a:t>τους </a:t>
            </a:r>
            <a:r>
              <a:rPr lang="el-GR" b="1" dirty="0" smtClean="0">
                <a:solidFill>
                  <a:srgbClr val="002060"/>
                </a:solidFill>
              </a:rPr>
              <a:t>ολιγαρχικούς (έπιασαν δηλαδή </a:t>
            </a:r>
            <a:r>
              <a:rPr lang="el-GR" b="1" dirty="0" smtClean="0">
                <a:solidFill>
                  <a:srgbClr val="002060"/>
                </a:solidFill>
              </a:rPr>
              <a:t>και εκείνοι όλο το πλάτος του δρόμου), και το βάθος τους δεν ήταν περισσότερο από δέκα οπλίτες· Παρατάχτηκαν όμως μετά από αυτούς: πίσω τους οι ασπιδοφόροι και οι  ελαφρά οπλισμένοι ακοντιστές, και πιο πίσω ακόμα άλλοι, οπλισμένοι με πέτρες. </a:t>
            </a:r>
            <a:r>
              <a:rPr lang="el-GR" b="1" dirty="0" smtClean="0">
                <a:solidFill>
                  <a:srgbClr val="002060"/>
                </a:solidFill>
              </a:rPr>
              <a:t>Αυτοί ωστόσο ήταν πολλοί, </a:t>
            </a:r>
            <a:r>
              <a:rPr lang="el-GR" b="1" dirty="0" smtClean="0">
                <a:solidFill>
                  <a:srgbClr val="002060"/>
                </a:solidFill>
              </a:rPr>
              <a:t>γιατί είχαν προστεθεί </a:t>
            </a:r>
            <a:r>
              <a:rPr lang="el-GR" b="1" dirty="0" smtClean="0">
                <a:solidFill>
                  <a:srgbClr val="002060"/>
                </a:solidFill>
              </a:rPr>
              <a:t>και ά</a:t>
            </a:r>
            <a:r>
              <a:rPr lang="el-GR" b="1" dirty="0" smtClean="0">
                <a:solidFill>
                  <a:srgbClr val="002060"/>
                </a:solidFill>
              </a:rPr>
              <a:t>λλοι </a:t>
            </a:r>
            <a:r>
              <a:rPr lang="el-GR" b="1" dirty="0" smtClean="0">
                <a:solidFill>
                  <a:srgbClr val="002060"/>
                </a:solidFill>
              </a:rPr>
              <a:t>ντόπιοι. Καθώς </a:t>
            </a:r>
            <a:r>
              <a:rPr lang="el-GR" b="1" dirty="0" smtClean="0">
                <a:solidFill>
                  <a:srgbClr val="002060"/>
                </a:solidFill>
              </a:rPr>
              <a:t>προχωρούσαν οι </a:t>
            </a:r>
            <a:r>
              <a:rPr lang="el-GR" b="1" dirty="0" smtClean="0">
                <a:solidFill>
                  <a:srgbClr val="002060"/>
                </a:solidFill>
              </a:rPr>
              <a:t>αντίπαλοι, ο </a:t>
            </a:r>
            <a:r>
              <a:rPr lang="el-GR" b="1" dirty="0" smtClean="0">
                <a:solidFill>
                  <a:srgbClr val="002060"/>
                </a:solidFill>
              </a:rPr>
              <a:t>Θρασύβουλος αφού διέταξε τους άνδρες του να αποθέσουν τις ασπίδες τους· και άφησε και ο ίδιος τη δική του, ενώ  κρατούσε  τα   άλλα όπλα, στάθηκε στη μέση και είπε:</a:t>
            </a:r>
            <a:endParaRPr lang="el-GR" b="1" dirty="0">
              <a:solidFill>
                <a:srgbClr val="00206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0" y="1"/>
            <a:ext cx="9144000" cy="928669"/>
          </a:xfrm>
          <a:solidFill>
            <a:schemeClr val="tx2">
              <a:lumMod val="60000"/>
              <a:lumOff val="40000"/>
            </a:schemeClr>
          </a:solidFill>
          <a:ln>
            <a:noFill/>
          </a:ln>
        </p:spPr>
        <p:txBody>
          <a:bodyPr>
            <a:normAutofit/>
          </a:bodyPr>
          <a:lstStyle/>
          <a:p>
            <a:r>
              <a:rPr lang="el-GR" sz="2200" b="1" dirty="0" smtClean="0">
                <a:solidFill>
                  <a:srgbClr val="C00000"/>
                </a:solidFill>
              </a:rPr>
              <a:t>Ξενοφώντα </a:t>
            </a:r>
            <a:r>
              <a:rPr lang="el-GR" sz="2200" b="1" dirty="0">
                <a:solidFill>
                  <a:srgbClr val="C00000"/>
                </a:solidFill>
              </a:rPr>
              <a:t>Ελληνικά, Βιβλίο 2, κεφ. 4, </a:t>
            </a:r>
            <a:r>
              <a:rPr lang="el-GR" sz="2000" b="1" dirty="0" smtClean="0">
                <a:solidFill>
                  <a:srgbClr val="C00000"/>
                </a:solidFill>
              </a:rPr>
              <a:t>§ </a:t>
            </a:r>
            <a:r>
              <a:rPr lang="el-GR" sz="2200" b="1" dirty="0" smtClean="0">
                <a:solidFill>
                  <a:srgbClr val="C00000"/>
                </a:solidFill>
              </a:rPr>
              <a:t>1-17</a:t>
            </a:r>
            <a:br>
              <a:rPr lang="el-GR" sz="2200" b="1" dirty="0" smtClean="0">
                <a:solidFill>
                  <a:srgbClr val="C00000"/>
                </a:solidFill>
              </a:rPr>
            </a:br>
            <a:r>
              <a:rPr lang="el-GR" sz="2200" b="1" dirty="0" smtClean="0">
                <a:solidFill>
                  <a:srgbClr val="C00000"/>
                </a:solidFill>
              </a:rPr>
              <a:t>Εκστρατεία των δημοκρατικών  εναντίον των Τριάκοντα(από μετάφραση)</a:t>
            </a:r>
            <a:endParaRPr lang="el-GR" sz="2200" dirty="0">
              <a:solidFill>
                <a:srgbClr val="C00000"/>
              </a:solidFill>
            </a:endParaRPr>
          </a:p>
        </p:txBody>
      </p:sp>
      <p:sp>
        <p:nvSpPr>
          <p:cNvPr id="3" name="2 - Υπότιτλος"/>
          <p:cNvSpPr>
            <a:spLocks noGrp="1"/>
          </p:cNvSpPr>
          <p:nvPr>
            <p:ph type="subTitle" idx="1"/>
          </p:nvPr>
        </p:nvSpPr>
        <p:spPr>
          <a:xfrm>
            <a:off x="0" y="928670"/>
            <a:ext cx="9144000" cy="5929330"/>
          </a:xfrm>
          <a:solidFill>
            <a:schemeClr val="tx2">
              <a:lumMod val="20000"/>
              <a:lumOff val="80000"/>
            </a:schemeClr>
          </a:solidFill>
        </p:spPr>
        <p:txBody>
          <a:bodyPr>
            <a:normAutofit fontScale="92500" lnSpcReduction="20000"/>
          </a:bodyPr>
          <a:lstStyle/>
          <a:p>
            <a:pPr lvl="0"/>
            <a:r>
              <a:rPr lang="el-GR" b="1" i="1" dirty="0">
                <a:solidFill>
                  <a:srgbClr val="C00000"/>
                </a:solidFill>
              </a:rPr>
              <a:t>Ο λόγος του Θρασυβούλου πριν από τη </a:t>
            </a:r>
            <a:r>
              <a:rPr lang="el-GR" b="1" i="1" dirty="0" smtClean="0">
                <a:solidFill>
                  <a:srgbClr val="C00000"/>
                </a:solidFill>
              </a:rPr>
              <a:t>μάχη</a:t>
            </a:r>
          </a:p>
          <a:p>
            <a:pPr lvl="0" algn="just"/>
            <a:r>
              <a:rPr lang="el-GR" b="1" dirty="0" smtClean="0">
                <a:solidFill>
                  <a:srgbClr val="002060"/>
                </a:solidFill>
              </a:rPr>
              <a:t>[13</a:t>
            </a:r>
            <a:r>
              <a:rPr lang="el-GR" b="1" dirty="0">
                <a:solidFill>
                  <a:srgbClr val="002060"/>
                </a:solidFill>
              </a:rPr>
              <a:t>] </a:t>
            </a:r>
            <a:r>
              <a:rPr lang="el-GR" b="1" dirty="0" smtClean="0">
                <a:solidFill>
                  <a:srgbClr val="002060"/>
                </a:solidFill>
              </a:rPr>
              <a:t>«Άνδρες πολίτες σε άλλους από σας </a:t>
            </a:r>
            <a:r>
              <a:rPr lang="el-GR" b="1" dirty="0">
                <a:solidFill>
                  <a:srgbClr val="002060"/>
                </a:solidFill>
              </a:rPr>
              <a:t> </a:t>
            </a:r>
            <a:r>
              <a:rPr lang="el-GR" b="1" dirty="0" smtClean="0">
                <a:solidFill>
                  <a:srgbClr val="002060"/>
                </a:solidFill>
              </a:rPr>
              <a:t>θέλω να κάνω γνωστό και σε άλλους να υπενθυμίσω ότι </a:t>
            </a:r>
            <a:r>
              <a:rPr lang="el-GR" b="1" dirty="0" smtClean="0">
                <a:solidFill>
                  <a:srgbClr val="002060"/>
                </a:solidFill>
              </a:rPr>
              <a:t>από </a:t>
            </a:r>
            <a:r>
              <a:rPr lang="el-GR" b="1" dirty="0" smtClean="0">
                <a:solidFill>
                  <a:srgbClr val="002060"/>
                </a:solidFill>
              </a:rPr>
              <a:t>αυτούς που έρχονται εναντίον μας  </a:t>
            </a:r>
            <a:r>
              <a:rPr lang="el-GR" b="1" dirty="0">
                <a:solidFill>
                  <a:srgbClr val="002060"/>
                </a:solidFill>
              </a:rPr>
              <a:t>όσοι </a:t>
            </a:r>
            <a:r>
              <a:rPr lang="el-GR" b="1" dirty="0" smtClean="0">
                <a:solidFill>
                  <a:srgbClr val="002060"/>
                </a:solidFill>
              </a:rPr>
              <a:t>κατέχουν το δεξιό μέρος είναι αυτοί που </a:t>
            </a:r>
            <a:r>
              <a:rPr lang="el-GR" b="1" dirty="0">
                <a:solidFill>
                  <a:srgbClr val="002060"/>
                </a:solidFill>
              </a:rPr>
              <a:t>εδώ και </a:t>
            </a:r>
            <a:r>
              <a:rPr lang="el-GR" b="1" dirty="0" smtClean="0">
                <a:solidFill>
                  <a:srgbClr val="002060"/>
                </a:solidFill>
              </a:rPr>
              <a:t>τέσσερις </a:t>
            </a:r>
            <a:r>
              <a:rPr lang="el-GR" b="1" dirty="0">
                <a:solidFill>
                  <a:srgbClr val="002060"/>
                </a:solidFill>
              </a:rPr>
              <a:t>μέρες </a:t>
            </a:r>
            <a:r>
              <a:rPr lang="el-GR" b="1" dirty="0" smtClean="0">
                <a:solidFill>
                  <a:srgbClr val="002060"/>
                </a:solidFill>
              </a:rPr>
              <a:t>τους </a:t>
            </a:r>
            <a:r>
              <a:rPr lang="el-GR" b="1" dirty="0" smtClean="0">
                <a:solidFill>
                  <a:srgbClr val="002060"/>
                </a:solidFill>
              </a:rPr>
              <a:t>αφού τους νικήσατε </a:t>
            </a:r>
            <a:r>
              <a:rPr lang="el-GR" b="1" dirty="0">
                <a:solidFill>
                  <a:srgbClr val="002060"/>
                </a:solidFill>
              </a:rPr>
              <a:t>και </a:t>
            </a:r>
            <a:r>
              <a:rPr lang="el-GR" b="1" dirty="0" smtClean="0">
                <a:solidFill>
                  <a:srgbClr val="002060"/>
                </a:solidFill>
              </a:rPr>
              <a:t>τους πήρατε </a:t>
            </a:r>
            <a:r>
              <a:rPr lang="el-GR" b="1" dirty="0">
                <a:solidFill>
                  <a:srgbClr val="002060"/>
                </a:solidFill>
              </a:rPr>
              <a:t>στο </a:t>
            </a:r>
            <a:r>
              <a:rPr lang="el-GR" b="1" dirty="0" smtClean="0">
                <a:solidFill>
                  <a:srgbClr val="002060"/>
                </a:solidFill>
              </a:rPr>
              <a:t>κυνήγι, όσοι πάλι κατέχουν  το αριστερό τελευταίο τμήμα της παράταξης αυτοί ακριβώς είναι οι Τριάντα, οι οποίοι δίχως </a:t>
            </a:r>
            <a:r>
              <a:rPr lang="el-GR" b="1" dirty="0">
                <a:solidFill>
                  <a:srgbClr val="002060"/>
                </a:solidFill>
              </a:rPr>
              <a:t>σε τίποτα </a:t>
            </a:r>
            <a:r>
              <a:rPr lang="el-GR" b="1" dirty="0" smtClean="0">
                <a:solidFill>
                  <a:srgbClr val="002060"/>
                </a:solidFill>
              </a:rPr>
              <a:t>να έχουμε </a:t>
            </a:r>
            <a:r>
              <a:rPr lang="el-GR" b="1" dirty="0">
                <a:solidFill>
                  <a:srgbClr val="002060"/>
                </a:solidFill>
              </a:rPr>
              <a:t>φταίξει μας εξόριζαν από την πόλη, μας έδιωχναν από τα σπίτια μας </a:t>
            </a:r>
            <a:r>
              <a:rPr lang="el-GR" b="1" dirty="0" smtClean="0">
                <a:solidFill>
                  <a:srgbClr val="002060"/>
                </a:solidFill>
              </a:rPr>
              <a:t>και  </a:t>
            </a:r>
            <a:r>
              <a:rPr lang="el-GR" b="1" dirty="0">
                <a:solidFill>
                  <a:srgbClr val="002060"/>
                </a:solidFill>
              </a:rPr>
              <a:t>έκαναν </a:t>
            </a:r>
            <a:r>
              <a:rPr lang="el-GR" b="1" dirty="0" smtClean="0">
                <a:solidFill>
                  <a:srgbClr val="002060"/>
                </a:solidFill>
              </a:rPr>
              <a:t>προγραφές  των αγαπημένων μας. (: προέγραψαν για να μας εξοντώσουν χωρίς δίκη), αλλά τώρα  τους </a:t>
            </a:r>
            <a:r>
              <a:rPr lang="el-GR" b="1" dirty="0">
                <a:solidFill>
                  <a:srgbClr val="002060"/>
                </a:solidFill>
              </a:rPr>
              <a:t>έλαχε κάτι που αυτοί ποτέ δεν περίμεναν, ενώ εμείς πάντα το </a:t>
            </a:r>
            <a:r>
              <a:rPr lang="el-GR" b="1" dirty="0" smtClean="0">
                <a:solidFill>
                  <a:srgbClr val="002060"/>
                </a:solidFill>
              </a:rPr>
              <a:t>ευχόμασταν. </a:t>
            </a:r>
            <a:endParaRPr lang="el-GR" b="1" dirty="0">
              <a:solidFill>
                <a:srgbClr val="00206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0" y="1"/>
            <a:ext cx="9144000" cy="928669"/>
          </a:xfrm>
          <a:solidFill>
            <a:schemeClr val="tx2">
              <a:lumMod val="60000"/>
              <a:lumOff val="40000"/>
            </a:schemeClr>
          </a:solidFill>
          <a:ln>
            <a:noFill/>
          </a:ln>
        </p:spPr>
        <p:txBody>
          <a:bodyPr>
            <a:normAutofit/>
          </a:bodyPr>
          <a:lstStyle/>
          <a:p>
            <a:r>
              <a:rPr lang="el-GR" sz="2200" b="1" dirty="0" smtClean="0">
                <a:solidFill>
                  <a:srgbClr val="C00000"/>
                </a:solidFill>
              </a:rPr>
              <a:t>Ξενοφώντα </a:t>
            </a:r>
            <a:r>
              <a:rPr lang="el-GR" sz="2200" b="1" dirty="0">
                <a:solidFill>
                  <a:srgbClr val="C00000"/>
                </a:solidFill>
              </a:rPr>
              <a:t>Ελληνικά, Βιβλίο 2, κεφ. 4, </a:t>
            </a:r>
            <a:r>
              <a:rPr lang="el-GR" sz="2000" b="1" dirty="0" smtClean="0">
                <a:solidFill>
                  <a:srgbClr val="C00000"/>
                </a:solidFill>
              </a:rPr>
              <a:t>§ </a:t>
            </a:r>
            <a:r>
              <a:rPr lang="el-GR" sz="2200" b="1" dirty="0" smtClean="0">
                <a:solidFill>
                  <a:srgbClr val="C00000"/>
                </a:solidFill>
              </a:rPr>
              <a:t>1-17</a:t>
            </a:r>
            <a:br>
              <a:rPr lang="el-GR" sz="2200" b="1" dirty="0" smtClean="0">
                <a:solidFill>
                  <a:srgbClr val="C00000"/>
                </a:solidFill>
              </a:rPr>
            </a:br>
            <a:r>
              <a:rPr lang="el-GR" sz="2200" b="1" dirty="0" smtClean="0">
                <a:solidFill>
                  <a:srgbClr val="C00000"/>
                </a:solidFill>
              </a:rPr>
              <a:t>Εκστρατεία των δημοκρατικών  εναντίον των Τριάκοντα(από μετάφραση)</a:t>
            </a:r>
            <a:endParaRPr lang="el-GR" sz="2200" dirty="0">
              <a:solidFill>
                <a:srgbClr val="C00000"/>
              </a:solidFill>
            </a:endParaRPr>
          </a:p>
        </p:txBody>
      </p:sp>
      <p:sp>
        <p:nvSpPr>
          <p:cNvPr id="3" name="2 - Υπότιτλος"/>
          <p:cNvSpPr>
            <a:spLocks noGrp="1"/>
          </p:cNvSpPr>
          <p:nvPr>
            <p:ph type="subTitle" idx="1"/>
          </p:nvPr>
        </p:nvSpPr>
        <p:spPr>
          <a:xfrm>
            <a:off x="0" y="928670"/>
            <a:ext cx="9144000" cy="5929330"/>
          </a:xfrm>
          <a:solidFill>
            <a:schemeClr val="tx2">
              <a:lumMod val="20000"/>
              <a:lumOff val="80000"/>
            </a:schemeClr>
          </a:solidFill>
        </p:spPr>
        <p:txBody>
          <a:bodyPr>
            <a:normAutofit lnSpcReduction="10000"/>
          </a:bodyPr>
          <a:lstStyle/>
          <a:p>
            <a:pPr lvl="0" algn="just"/>
            <a:r>
              <a:rPr lang="el-GR" b="1" dirty="0" smtClean="0">
                <a:solidFill>
                  <a:srgbClr val="002060"/>
                </a:solidFill>
              </a:rPr>
              <a:t>[14] Γιατί εμείς με τα όπλα στα χέρια έχουμε παραταχθεί εναντίον τους και οι θεοί είναι τώρα φανερά σύμμαχοί μας γιατί </a:t>
            </a:r>
            <a:r>
              <a:rPr lang="el-GR" b="1" dirty="0">
                <a:solidFill>
                  <a:srgbClr val="002060"/>
                </a:solidFill>
              </a:rPr>
              <a:t>κ</a:t>
            </a:r>
            <a:r>
              <a:rPr lang="el-GR" b="1" dirty="0" smtClean="0">
                <a:solidFill>
                  <a:srgbClr val="002060"/>
                </a:solidFill>
              </a:rPr>
              <a:t>άποτε μας έπιαναν την ώρα που τρώγαμε, την ώρα που κοιμόμασταν, την ώρα που ήμασταν στην Αγορά και άλλοι από μας εξοριστήκαμε όχι μόνο αν και δεν διαπράτταμε αδικίες, αλλά δίχως να βρισκόμαστε καν στην πόλη. Και πράγματι μέσα στην καλοκαιρία προκαλούν θύελλα την ώρα που μας συμφέρει και όταν επιχειρούμε επίθεση, ενώ οι εχθροί είναι πολλοί, δίνουν σε μας αν και είμαστε λίγοι τη δυνατότητα να στήνουμε τρόπαια ·</a:t>
            </a:r>
            <a:endParaRPr lang="el-GR" b="1" dirty="0">
              <a:solidFill>
                <a:srgbClr val="00206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0" y="1"/>
            <a:ext cx="9144000" cy="928669"/>
          </a:xfrm>
          <a:solidFill>
            <a:schemeClr val="tx2">
              <a:lumMod val="60000"/>
              <a:lumOff val="40000"/>
            </a:schemeClr>
          </a:solidFill>
          <a:ln>
            <a:noFill/>
          </a:ln>
        </p:spPr>
        <p:txBody>
          <a:bodyPr>
            <a:normAutofit/>
          </a:bodyPr>
          <a:lstStyle/>
          <a:p>
            <a:r>
              <a:rPr lang="el-GR" sz="2200" b="1" dirty="0" smtClean="0">
                <a:solidFill>
                  <a:srgbClr val="C00000"/>
                </a:solidFill>
              </a:rPr>
              <a:t>Ξενοφώντα </a:t>
            </a:r>
            <a:r>
              <a:rPr lang="el-GR" sz="2200" b="1" dirty="0">
                <a:solidFill>
                  <a:srgbClr val="C00000"/>
                </a:solidFill>
              </a:rPr>
              <a:t>Ελληνικά, Βιβλίο 2, κεφ. 4, </a:t>
            </a:r>
            <a:r>
              <a:rPr lang="el-GR" sz="2000" b="1" dirty="0" smtClean="0">
                <a:solidFill>
                  <a:srgbClr val="C00000"/>
                </a:solidFill>
              </a:rPr>
              <a:t>§ </a:t>
            </a:r>
            <a:r>
              <a:rPr lang="el-GR" sz="2200" b="1" dirty="0" smtClean="0">
                <a:solidFill>
                  <a:srgbClr val="C00000"/>
                </a:solidFill>
              </a:rPr>
              <a:t>1-17</a:t>
            </a:r>
            <a:br>
              <a:rPr lang="el-GR" sz="2200" b="1" dirty="0" smtClean="0">
                <a:solidFill>
                  <a:srgbClr val="C00000"/>
                </a:solidFill>
              </a:rPr>
            </a:br>
            <a:r>
              <a:rPr lang="el-GR" sz="2200" b="1" dirty="0" smtClean="0">
                <a:solidFill>
                  <a:srgbClr val="C00000"/>
                </a:solidFill>
              </a:rPr>
              <a:t>Εκστρατεία των δημοκρατικών  εναντίον των Τριάκοντα(από μετάφραση)</a:t>
            </a:r>
            <a:endParaRPr lang="el-GR" sz="2200" dirty="0">
              <a:solidFill>
                <a:srgbClr val="C00000"/>
              </a:solidFill>
            </a:endParaRPr>
          </a:p>
        </p:txBody>
      </p:sp>
      <p:sp>
        <p:nvSpPr>
          <p:cNvPr id="3" name="2 - Υπότιτλος"/>
          <p:cNvSpPr>
            <a:spLocks noGrp="1"/>
          </p:cNvSpPr>
          <p:nvPr>
            <p:ph type="subTitle" idx="1"/>
          </p:nvPr>
        </p:nvSpPr>
        <p:spPr>
          <a:xfrm>
            <a:off x="0" y="928670"/>
            <a:ext cx="9144000" cy="5929330"/>
          </a:xfrm>
          <a:solidFill>
            <a:schemeClr val="tx2">
              <a:lumMod val="20000"/>
              <a:lumOff val="80000"/>
            </a:schemeClr>
          </a:solidFill>
        </p:spPr>
        <p:txBody>
          <a:bodyPr>
            <a:normAutofit/>
          </a:bodyPr>
          <a:lstStyle/>
          <a:p>
            <a:pPr lvl="0" algn="just"/>
            <a:r>
              <a:rPr lang="el-GR" b="1" dirty="0" smtClean="0">
                <a:solidFill>
                  <a:srgbClr val="002060"/>
                </a:solidFill>
              </a:rPr>
              <a:t>[15] και τώρα μας έχουν οδηγήσει σε μια τοποθεσία  όπου αυτοί ούτε να χτυπούν με τα βέλη τους  ούτε να ρίχνουν με τα ακόντιά τους θα μπορούν πάνω από τα κεφάλια των ανδρών τους που έχουν παραταχθεί </a:t>
            </a:r>
            <a:r>
              <a:rPr lang="el-GR" b="1" dirty="0" smtClean="0">
                <a:solidFill>
                  <a:srgbClr val="002060"/>
                </a:solidFill>
              </a:rPr>
              <a:t>μπροστά, </a:t>
            </a:r>
            <a:r>
              <a:rPr lang="el-GR" b="1" dirty="0" smtClean="0">
                <a:solidFill>
                  <a:srgbClr val="002060"/>
                </a:solidFill>
              </a:rPr>
              <a:t>εξαιτίας του ότι αυτοί προχωρούν στον ανήφορο, ενώ εμείς στον κατήφορο  </a:t>
            </a:r>
            <a:r>
              <a:rPr lang="el-GR" b="1" dirty="0" smtClean="0">
                <a:solidFill>
                  <a:srgbClr val="002060"/>
                </a:solidFill>
              </a:rPr>
              <a:t>και δόρατα ρίχνοντας  </a:t>
            </a:r>
            <a:r>
              <a:rPr lang="el-GR" b="1" dirty="0" smtClean="0">
                <a:solidFill>
                  <a:srgbClr val="002060"/>
                </a:solidFill>
              </a:rPr>
              <a:t>και </a:t>
            </a:r>
            <a:r>
              <a:rPr lang="el-GR" b="1" dirty="0" smtClean="0">
                <a:solidFill>
                  <a:srgbClr val="002060"/>
                </a:solidFill>
              </a:rPr>
              <a:t> </a:t>
            </a:r>
            <a:r>
              <a:rPr lang="el-GR" b="1" dirty="0" smtClean="0">
                <a:solidFill>
                  <a:srgbClr val="002060"/>
                </a:solidFill>
              </a:rPr>
              <a:t>ακόντια και </a:t>
            </a:r>
            <a:r>
              <a:rPr lang="el-GR" b="1" dirty="0" smtClean="0">
                <a:solidFill>
                  <a:srgbClr val="002060"/>
                </a:solidFill>
              </a:rPr>
              <a:t> </a:t>
            </a:r>
            <a:r>
              <a:rPr lang="el-GR" b="1" dirty="0" smtClean="0">
                <a:solidFill>
                  <a:srgbClr val="002060"/>
                </a:solidFill>
              </a:rPr>
              <a:t>πέτρες </a:t>
            </a:r>
            <a:r>
              <a:rPr lang="el-GR" b="1" dirty="0" smtClean="0">
                <a:solidFill>
                  <a:srgbClr val="002060"/>
                </a:solidFill>
              </a:rPr>
              <a:t>θα τους </a:t>
            </a:r>
            <a:r>
              <a:rPr lang="el-GR" b="1" dirty="0" smtClean="0">
                <a:solidFill>
                  <a:srgbClr val="002060"/>
                </a:solidFill>
              </a:rPr>
              <a:t>φτάνουμε, </a:t>
            </a:r>
            <a:r>
              <a:rPr lang="el-GR" b="1" dirty="0" smtClean="0">
                <a:solidFill>
                  <a:srgbClr val="002060"/>
                </a:solidFill>
              </a:rPr>
              <a:t>και </a:t>
            </a:r>
            <a:r>
              <a:rPr lang="el-GR" b="1" dirty="0" smtClean="0">
                <a:solidFill>
                  <a:srgbClr val="002060"/>
                </a:solidFill>
              </a:rPr>
              <a:t>σε άλλους πολλούς θα προκαλούμε βαριά τραύματα. </a:t>
            </a:r>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0" y="1"/>
            <a:ext cx="9144000" cy="928669"/>
          </a:xfrm>
          <a:solidFill>
            <a:schemeClr val="tx2">
              <a:lumMod val="60000"/>
              <a:lumOff val="40000"/>
            </a:schemeClr>
          </a:solidFill>
          <a:ln>
            <a:noFill/>
          </a:ln>
        </p:spPr>
        <p:txBody>
          <a:bodyPr>
            <a:normAutofit/>
          </a:bodyPr>
          <a:lstStyle/>
          <a:p>
            <a:r>
              <a:rPr lang="el-GR" sz="2200" b="1" dirty="0" smtClean="0">
                <a:solidFill>
                  <a:srgbClr val="C00000"/>
                </a:solidFill>
              </a:rPr>
              <a:t>Ξενοφώντα </a:t>
            </a:r>
            <a:r>
              <a:rPr lang="el-GR" sz="2200" b="1" dirty="0">
                <a:solidFill>
                  <a:srgbClr val="C00000"/>
                </a:solidFill>
              </a:rPr>
              <a:t>Ελληνικά, Βιβλίο 2, κεφ. 4, </a:t>
            </a:r>
            <a:r>
              <a:rPr lang="el-GR" sz="2000" b="1" dirty="0" smtClean="0">
                <a:solidFill>
                  <a:srgbClr val="C00000"/>
                </a:solidFill>
              </a:rPr>
              <a:t>§ </a:t>
            </a:r>
            <a:r>
              <a:rPr lang="el-GR" sz="2200" b="1" dirty="0" smtClean="0">
                <a:solidFill>
                  <a:srgbClr val="C00000"/>
                </a:solidFill>
              </a:rPr>
              <a:t>1-17</a:t>
            </a:r>
            <a:br>
              <a:rPr lang="el-GR" sz="2200" b="1" dirty="0" smtClean="0">
                <a:solidFill>
                  <a:srgbClr val="C00000"/>
                </a:solidFill>
              </a:rPr>
            </a:br>
            <a:r>
              <a:rPr lang="el-GR" sz="2200" b="1" dirty="0" smtClean="0">
                <a:solidFill>
                  <a:srgbClr val="C00000"/>
                </a:solidFill>
              </a:rPr>
              <a:t>Εκστρατεία των δημοκρατικών  εναντίον των Τριάκοντα(από μετάφραση)</a:t>
            </a:r>
            <a:endParaRPr lang="el-GR" sz="2200" dirty="0">
              <a:solidFill>
                <a:srgbClr val="C00000"/>
              </a:solidFill>
            </a:endParaRPr>
          </a:p>
        </p:txBody>
      </p:sp>
      <p:sp>
        <p:nvSpPr>
          <p:cNvPr id="3" name="2 - Υπότιτλος"/>
          <p:cNvSpPr>
            <a:spLocks noGrp="1"/>
          </p:cNvSpPr>
          <p:nvPr>
            <p:ph type="subTitle" idx="1"/>
          </p:nvPr>
        </p:nvSpPr>
        <p:spPr>
          <a:xfrm>
            <a:off x="0" y="928670"/>
            <a:ext cx="9144000" cy="5929330"/>
          </a:xfrm>
          <a:solidFill>
            <a:schemeClr val="tx2">
              <a:lumMod val="20000"/>
              <a:lumOff val="80000"/>
            </a:schemeClr>
          </a:solidFill>
        </p:spPr>
        <p:txBody>
          <a:bodyPr>
            <a:normAutofit/>
          </a:bodyPr>
          <a:lstStyle/>
          <a:p>
            <a:pPr lvl="0" algn="just"/>
            <a:r>
              <a:rPr lang="el-GR" b="1" dirty="0" smtClean="0">
                <a:solidFill>
                  <a:srgbClr val="002060"/>
                </a:solidFill>
              </a:rPr>
              <a:t>[16] </a:t>
            </a:r>
            <a:r>
              <a:rPr lang="el-GR" b="1" dirty="0" smtClean="0">
                <a:solidFill>
                  <a:srgbClr val="002060"/>
                </a:solidFill>
              </a:rPr>
              <a:t>Και θα </a:t>
            </a:r>
            <a:r>
              <a:rPr lang="el-GR" b="1" dirty="0" smtClean="0">
                <a:solidFill>
                  <a:srgbClr val="002060"/>
                </a:solidFill>
              </a:rPr>
              <a:t>νόμιζε κανένας ότι με τις πρώτες σειρές τους τουλάχιστον θα χρειαστεί να πολεμήσουμε σαν ίσοι προς ίσους· </a:t>
            </a:r>
            <a:r>
              <a:rPr lang="el-GR" b="1" dirty="0" smtClean="0">
                <a:solidFill>
                  <a:srgbClr val="002060"/>
                </a:solidFill>
              </a:rPr>
              <a:t>τώρα όμως αν εσείς </a:t>
            </a:r>
            <a:r>
              <a:rPr lang="el-GR" b="1" dirty="0" smtClean="0">
                <a:solidFill>
                  <a:srgbClr val="002060"/>
                </a:solidFill>
              </a:rPr>
              <a:t>ρίχνετε τα βέλη σας </a:t>
            </a:r>
            <a:r>
              <a:rPr lang="el-GR" b="1" dirty="0" smtClean="0">
                <a:solidFill>
                  <a:srgbClr val="002060"/>
                </a:solidFill>
              </a:rPr>
              <a:t>πυκνά-πυκνά(:με προθυμία), όπως αρμόζει</a:t>
            </a:r>
            <a:r>
              <a:rPr lang="el-GR" b="1" dirty="0" smtClean="0">
                <a:solidFill>
                  <a:srgbClr val="002060"/>
                </a:solidFill>
              </a:rPr>
              <a:t>, κανένας σας δε θα αστοχήσει </a:t>
            </a:r>
            <a:r>
              <a:rPr lang="el-GR" b="1" dirty="0" smtClean="0">
                <a:solidFill>
                  <a:srgbClr val="002060"/>
                </a:solidFill>
              </a:rPr>
              <a:t> κάποιον από αυτούς καθώς  </a:t>
            </a:r>
            <a:r>
              <a:rPr lang="el-GR" b="1" dirty="0" smtClean="0">
                <a:solidFill>
                  <a:srgbClr val="002060"/>
                </a:solidFill>
              </a:rPr>
              <a:t>ο δρόμος </a:t>
            </a:r>
            <a:r>
              <a:rPr lang="el-GR" b="1" dirty="0" smtClean="0">
                <a:solidFill>
                  <a:srgbClr val="002060"/>
                </a:solidFill>
              </a:rPr>
              <a:t>είναι γεμάτος από αυτούς, προσπαθώντας να προφυλαχτούν  θα δραπετεύουν κρυμμένοι  κάτω </a:t>
            </a:r>
            <a:r>
              <a:rPr lang="el-GR" b="1" dirty="0" smtClean="0">
                <a:solidFill>
                  <a:srgbClr val="002060"/>
                </a:solidFill>
              </a:rPr>
              <a:t>από τις ασπίδες </a:t>
            </a:r>
            <a:r>
              <a:rPr lang="el-GR" b="1" dirty="0" smtClean="0">
                <a:solidFill>
                  <a:srgbClr val="002060"/>
                </a:solidFill>
              </a:rPr>
              <a:t>τους, έτσι </a:t>
            </a:r>
            <a:r>
              <a:rPr lang="el-GR" b="1" dirty="0" smtClean="0">
                <a:solidFill>
                  <a:srgbClr val="002060"/>
                </a:solidFill>
              </a:rPr>
              <a:t>θα μπορούμε να τους χτυπάμε όπου θέλουμε, σα να είναι τυφλοί, αλλά και να ορμάμε καταπάνω τους και να τους γκρεμίζουμε. </a:t>
            </a:r>
            <a:endParaRPr lang="el-GR" b="1" dirty="0">
              <a:solidFill>
                <a:srgbClr val="00206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0" y="1"/>
            <a:ext cx="9144000" cy="928669"/>
          </a:xfrm>
          <a:solidFill>
            <a:schemeClr val="tx2">
              <a:lumMod val="60000"/>
              <a:lumOff val="40000"/>
            </a:schemeClr>
          </a:solidFill>
          <a:ln>
            <a:noFill/>
          </a:ln>
        </p:spPr>
        <p:txBody>
          <a:bodyPr>
            <a:normAutofit/>
          </a:bodyPr>
          <a:lstStyle/>
          <a:p>
            <a:r>
              <a:rPr lang="el-GR" sz="2200" b="1" dirty="0" smtClean="0">
                <a:solidFill>
                  <a:srgbClr val="C00000"/>
                </a:solidFill>
              </a:rPr>
              <a:t>Ξενοφώντα </a:t>
            </a:r>
            <a:r>
              <a:rPr lang="el-GR" sz="2200" b="1" dirty="0">
                <a:solidFill>
                  <a:srgbClr val="C00000"/>
                </a:solidFill>
              </a:rPr>
              <a:t>Ελληνικά, Βιβλίο 2, κεφ. 4, </a:t>
            </a:r>
            <a:r>
              <a:rPr lang="el-GR" sz="2000" b="1" dirty="0" smtClean="0">
                <a:solidFill>
                  <a:srgbClr val="C00000"/>
                </a:solidFill>
              </a:rPr>
              <a:t>§ </a:t>
            </a:r>
            <a:r>
              <a:rPr lang="el-GR" sz="2200" b="1" dirty="0" smtClean="0">
                <a:solidFill>
                  <a:srgbClr val="C00000"/>
                </a:solidFill>
              </a:rPr>
              <a:t>1-17</a:t>
            </a:r>
            <a:br>
              <a:rPr lang="el-GR" sz="2200" b="1" dirty="0" smtClean="0">
                <a:solidFill>
                  <a:srgbClr val="C00000"/>
                </a:solidFill>
              </a:rPr>
            </a:br>
            <a:r>
              <a:rPr lang="el-GR" sz="2200" b="1" dirty="0" smtClean="0">
                <a:solidFill>
                  <a:srgbClr val="C00000"/>
                </a:solidFill>
              </a:rPr>
              <a:t>Εκστρατεία των δημοκρατικών  εναντίον των Τριάκοντα(από μετάφραση)</a:t>
            </a:r>
            <a:endParaRPr lang="el-GR" sz="2200" dirty="0">
              <a:solidFill>
                <a:srgbClr val="C00000"/>
              </a:solidFill>
            </a:endParaRPr>
          </a:p>
        </p:txBody>
      </p:sp>
      <p:sp>
        <p:nvSpPr>
          <p:cNvPr id="3" name="2 - Υπότιτλος"/>
          <p:cNvSpPr>
            <a:spLocks noGrp="1"/>
          </p:cNvSpPr>
          <p:nvPr>
            <p:ph type="subTitle" idx="1"/>
          </p:nvPr>
        </p:nvSpPr>
        <p:spPr>
          <a:xfrm>
            <a:off x="0" y="928670"/>
            <a:ext cx="9144000" cy="5929330"/>
          </a:xfrm>
          <a:solidFill>
            <a:schemeClr val="tx2">
              <a:lumMod val="20000"/>
              <a:lumOff val="80000"/>
            </a:schemeClr>
          </a:solidFill>
        </p:spPr>
        <p:txBody>
          <a:bodyPr>
            <a:normAutofit fontScale="92500" lnSpcReduction="10000"/>
          </a:bodyPr>
          <a:lstStyle/>
          <a:p>
            <a:pPr lvl="0" algn="just"/>
            <a:r>
              <a:rPr lang="el-GR" b="1" dirty="0" smtClean="0">
                <a:solidFill>
                  <a:srgbClr val="002060"/>
                </a:solidFill>
              </a:rPr>
              <a:t> [17] Εμπρός λοιπόν, άνδρες, </a:t>
            </a:r>
            <a:r>
              <a:rPr lang="el-GR" b="1" dirty="0" smtClean="0">
                <a:solidFill>
                  <a:srgbClr val="002060"/>
                </a:solidFill>
              </a:rPr>
              <a:t>έτσι πρέπει να </a:t>
            </a:r>
            <a:r>
              <a:rPr lang="el-GR" b="1" dirty="0" err="1" smtClean="0">
                <a:solidFill>
                  <a:srgbClr val="002060"/>
                </a:solidFill>
              </a:rPr>
              <a:t>να</a:t>
            </a:r>
            <a:r>
              <a:rPr lang="el-GR" b="1" dirty="0" smtClean="0">
                <a:solidFill>
                  <a:srgbClr val="002060"/>
                </a:solidFill>
              </a:rPr>
              <a:t> κάνει ο καθένας σας, ώστε να έχει τη συνείδηση ότι αυτός είναι ο κύριος αίτιος της νίκης. </a:t>
            </a:r>
            <a:r>
              <a:rPr lang="el-GR" b="1" dirty="0" smtClean="0">
                <a:solidFill>
                  <a:srgbClr val="002060"/>
                </a:solidFill>
              </a:rPr>
              <a:t>Γιατί αυτή, αν θέλει ο θεός, θα μας δώσει πίσω πατρίδα, σπίτια, </a:t>
            </a:r>
            <a:r>
              <a:rPr lang="el-GR" b="1" dirty="0" smtClean="0">
                <a:solidFill>
                  <a:srgbClr val="002060"/>
                </a:solidFill>
              </a:rPr>
              <a:t>ελευθερία και  τιμές και παιδιά, σε </a:t>
            </a:r>
            <a:r>
              <a:rPr lang="el-GR" b="1" dirty="0" smtClean="0">
                <a:solidFill>
                  <a:srgbClr val="002060"/>
                </a:solidFill>
              </a:rPr>
              <a:t>όσους </a:t>
            </a:r>
            <a:r>
              <a:rPr lang="el-GR" b="1" dirty="0" smtClean="0">
                <a:solidFill>
                  <a:srgbClr val="002060"/>
                </a:solidFill>
              </a:rPr>
              <a:t>έχουν, </a:t>
            </a:r>
            <a:r>
              <a:rPr lang="el-GR" b="1" dirty="0" smtClean="0">
                <a:solidFill>
                  <a:srgbClr val="002060"/>
                </a:solidFill>
              </a:rPr>
              <a:t>και γυναίκες. Τρισευτυχισμένοι </a:t>
            </a:r>
            <a:r>
              <a:rPr lang="el-GR" b="1" dirty="0" smtClean="0">
                <a:solidFill>
                  <a:srgbClr val="002060"/>
                </a:solidFill>
              </a:rPr>
              <a:t>βέβαια θα </a:t>
            </a:r>
            <a:r>
              <a:rPr lang="el-GR" b="1" dirty="0" smtClean="0">
                <a:solidFill>
                  <a:srgbClr val="002060"/>
                </a:solidFill>
              </a:rPr>
              <a:t>είναι </a:t>
            </a:r>
            <a:r>
              <a:rPr lang="el-GR" b="1" dirty="0" smtClean="0">
                <a:solidFill>
                  <a:srgbClr val="002060"/>
                </a:solidFill>
              </a:rPr>
              <a:t> </a:t>
            </a:r>
            <a:r>
              <a:rPr lang="el-GR" b="1" dirty="0" smtClean="0">
                <a:solidFill>
                  <a:srgbClr val="002060"/>
                </a:solidFill>
              </a:rPr>
              <a:t>όσοι από </a:t>
            </a:r>
            <a:r>
              <a:rPr lang="el-GR" b="1" dirty="0" smtClean="0">
                <a:solidFill>
                  <a:srgbClr val="002060"/>
                </a:solidFill>
              </a:rPr>
              <a:t>μας μετά τη νίκη  ζήσουν </a:t>
            </a:r>
            <a:r>
              <a:rPr lang="el-GR" b="1" dirty="0" smtClean="0">
                <a:solidFill>
                  <a:srgbClr val="002060"/>
                </a:solidFill>
              </a:rPr>
              <a:t>για να δουν </a:t>
            </a:r>
            <a:r>
              <a:rPr lang="el-GR" b="1" dirty="0" smtClean="0">
                <a:solidFill>
                  <a:srgbClr val="002060"/>
                </a:solidFill>
              </a:rPr>
              <a:t>την πιο  γλυκιά μέρα απ’ όλες! </a:t>
            </a:r>
            <a:r>
              <a:rPr lang="el-GR" b="1" dirty="0" smtClean="0">
                <a:solidFill>
                  <a:srgbClr val="002060"/>
                </a:solidFill>
              </a:rPr>
              <a:t>Αλλά ε</a:t>
            </a:r>
            <a:r>
              <a:rPr lang="el-GR" b="1" dirty="0" smtClean="0">
                <a:solidFill>
                  <a:srgbClr val="002060"/>
                </a:solidFill>
              </a:rPr>
              <a:t>υτυχισμένος θα είναι και </a:t>
            </a:r>
            <a:r>
              <a:rPr lang="el-GR" b="1" dirty="0" smtClean="0">
                <a:solidFill>
                  <a:srgbClr val="002060"/>
                </a:solidFill>
              </a:rPr>
              <a:t>όποιος </a:t>
            </a:r>
            <a:r>
              <a:rPr lang="el-GR" b="1" dirty="0" smtClean="0">
                <a:solidFill>
                  <a:srgbClr val="002060"/>
                </a:solidFill>
              </a:rPr>
              <a:t>τυχόν σκοτωθεί</a:t>
            </a:r>
            <a:r>
              <a:rPr lang="el-GR" b="1" dirty="0" smtClean="0">
                <a:solidFill>
                  <a:srgbClr val="002060"/>
                </a:solidFill>
              </a:rPr>
              <a:t>, </a:t>
            </a:r>
            <a:r>
              <a:rPr lang="el-GR" b="1" dirty="0" smtClean="0">
                <a:solidFill>
                  <a:srgbClr val="002060"/>
                </a:solidFill>
              </a:rPr>
              <a:t>γιατί κανείς όσο  πλούσιος κι  αν είναι, δεν </a:t>
            </a:r>
            <a:r>
              <a:rPr lang="el-GR" b="1" dirty="0" smtClean="0">
                <a:solidFill>
                  <a:srgbClr val="002060"/>
                </a:solidFill>
              </a:rPr>
              <a:t>θα </a:t>
            </a:r>
            <a:r>
              <a:rPr lang="el-GR" b="1" dirty="0" smtClean="0">
                <a:solidFill>
                  <a:srgbClr val="002060"/>
                </a:solidFill>
              </a:rPr>
              <a:t>έχει την τύχη να στηθεί  τόσο </a:t>
            </a:r>
            <a:r>
              <a:rPr lang="el-GR" b="1" dirty="0" smtClean="0">
                <a:solidFill>
                  <a:srgbClr val="002060"/>
                </a:solidFill>
              </a:rPr>
              <a:t> </a:t>
            </a:r>
            <a:r>
              <a:rPr lang="el-GR" b="1" dirty="0" smtClean="0">
                <a:solidFill>
                  <a:srgbClr val="002060"/>
                </a:solidFill>
              </a:rPr>
              <a:t>λαμπρό μνημείο </a:t>
            </a:r>
            <a:r>
              <a:rPr lang="el-GR" b="1" dirty="0" smtClean="0">
                <a:solidFill>
                  <a:srgbClr val="002060"/>
                </a:solidFill>
              </a:rPr>
              <a:t>σαν το δικό </a:t>
            </a:r>
            <a:r>
              <a:rPr lang="el-GR" b="1" dirty="0" smtClean="0">
                <a:solidFill>
                  <a:srgbClr val="002060"/>
                </a:solidFill>
              </a:rPr>
              <a:t>του. </a:t>
            </a:r>
            <a:r>
              <a:rPr lang="el-GR" b="1" dirty="0" smtClean="0">
                <a:solidFill>
                  <a:srgbClr val="002060"/>
                </a:solidFill>
              </a:rPr>
              <a:t>Όταν λοιπόν έρθει η στιγμή </a:t>
            </a:r>
            <a:r>
              <a:rPr lang="el-GR" b="1" dirty="0" smtClean="0">
                <a:solidFill>
                  <a:srgbClr val="002060"/>
                </a:solidFill>
              </a:rPr>
              <a:t>θα </a:t>
            </a:r>
            <a:r>
              <a:rPr lang="el-GR" b="1" dirty="0" smtClean="0">
                <a:solidFill>
                  <a:srgbClr val="002060"/>
                </a:solidFill>
              </a:rPr>
              <a:t>αρχίσω εγώ να τραγουδάω τον </a:t>
            </a:r>
            <a:r>
              <a:rPr lang="el-GR" b="1" dirty="0" smtClean="0">
                <a:solidFill>
                  <a:srgbClr val="002060"/>
                </a:solidFill>
              </a:rPr>
              <a:t>παιάνα </a:t>
            </a:r>
            <a:r>
              <a:rPr lang="el-GR" b="1" dirty="0" smtClean="0">
                <a:solidFill>
                  <a:srgbClr val="002060"/>
                </a:solidFill>
              </a:rPr>
              <a:t>και μόλις επικαλεστούμε τον Ενυάλιο </a:t>
            </a:r>
            <a:r>
              <a:rPr lang="el-GR" b="1" dirty="0" smtClean="0">
                <a:solidFill>
                  <a:srgbClr val="002060"/>
                </a:solidFill>
              </a:rPr>
              <a:t>τότε όλοι με </a:t>
            </a:r>
            <a:r>
              <a:rPr lang="el-GR" b="1" dirty="0" smtClean="0">
                <a:solidFill>
                  <a:srgbClr val="002060"/>
                </a:solidFill>
              </a:rPr>
              <a:t>μια </a:t>
            </a:r>
            <a:r>
              <a:rPr lang="el-GR" b="1" dirty="0" smtClean="0">
                <a:solidFill>
                  <a:srgbClr val="002060"/>
                </a:solidFill>
              </a:rPr>
              <a:t>καρδιά</a:t>
            </a:r>
            <a:r>
              <a:rPr lang="el-GR" b="1" dirty="0" smtClean="0">
                <a:solidFill>
                  <a:srgbClr val="002060"/>
                </a:solidFill>
              </a:rPr>
              <a:t> </a:t>
            </a:r>
            <a:r>
              <a:rPr lang="el-GR" b="1" dirty="0" smtClean="0">
                <a:solidFill>
                  <a:srgbClr val="002060"/>
                </a:solidFill>
              </a:rPr>
              <a:t>ας </a:t>
            </a:r>
            <a:r>
              <a:rPr lang="el-GR" b="1" dirty="0" smtClean="0">
                <a:solidFill>
                  <a:srgbClr val="002060"/>
                </a:solidFill>
              </a:rPr>
              <a:t>τιμωρήσουμε τους άνδρες </a:t>
            </a:r>
            <a:r>
              <a:rPr lang="el-GR" b="1" dirty="0" smtClean="0">
                <a:solidFill>
                  <a:srgbClr val="002060"/>
                </a:solidFill>
              </a:rPr>
              <a:t>αυτούς για όσες  </a:t>
            </a:r>
            <a:r>
              <a:rPr lang="el-GR" b="1" dirty="0" smtClean="0">
                <a:solidFill>
                  <a:srgbClr val="002060"/>
                </a:solidFill>
              </a:rPr>
              <a:t>προσβολές </a:t>
            </a:r>
            <a:r>
              <a:rPr lang="el-GR" b="1" dirty="0" smtClean="0">
                <a:solidFill>
                  <a:srgbClr val="002060"/>
                </a:solidFill>
              </a:rPr>
              <a:t>μας έκαναν».</a:t>
            </a:r>
            <a:endParaRPr lang="el-GR" b="1" dirty="0">
              <a:solidFill>
                <a:srgbClr val="00206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0" y="1"/>
            <a:ext cx="9144000" cy="928669"/>
          </a:xfrm>
          <a:solidFill>
            <a:schemeClr val="tx2">
              <a:lumMod val="60000"/>
              <a:lumOff val="40000"/>
            </a:schemeClr>
          </a:solidFill>
          <a:ln>
            <a:noFill/>
          </a:ln>
        </p:spPr>
        <p:txBody>
          <a:bodyPr>
            <a:normAutofit/>
          </a:bodyPr>
          <a:lstStyle/>
          <a:p>
            <a:r>
              <a:rPr lang="el-GR" sz="2200" b="1" dirty="0" smtClean="0">
                <a:solidFill>
                  <a:srgbClr val="C00000"/>
                </a:solidFill>
              </a:rPr>
              <a:t>Ξενοφώντα </a:t>
            </a:r>
            <a:r>
              <a:rPr lang="el-GR" sz="2200" b="1" dirty="0">
                <a:solidFill>
                  <a:srgbClr val="C00000"/>
                </a:solidFill>
              </a:rPr>
              <a:t>Ελληνικά, Βιβλίο 2, κεφ. 4, </a:t>
            </a:r>
            <a:r>
              <a:rPr lang="el-GR" sz="2000" b="1" dirty="0" smtClean="0">
                <a:solidFill>
                  <a:srgbClr val="C00000"/>
                </a:solidFill>
              </a:rPr>
              <a:t>§ </a:t>
            </a:r>
            <a:r>
              <a:rPr lang="el-GR" sz="2200" b="1" dirty="0" smtClean="0">
                <a:solidFill>
                  <a:srgbClr val="C00000"/>
                </a:solidFill>
              </a:rPr>
              <a:t>1-17</a:t>
            </a:r>
            <a:br>
              <a:rPr lang="el-GR" sz="2200" b="1" dirty="0" smtClean="0">
                <a:solidFill>
                  <a:srgbClr val="C00000"/>
                </a:solidFill>
              </a:rPr>
            </a:br>
            <a:r>
              <a:rPr lang="el-GR" sz="2200" b="1" dirty="0" smtClean="0">
                <a:solidFill>
                  <a:srgbClr val="C00000"/>
                </a:solidFill>
              </a:rPr>
              <a:t>Εκστρατεία των δημοκρατικών  εναντίον των Τριάκοντα(από μετάφραση)</a:t>
            </a:r>
            <a:endParaRPr lang="el-GR" sz="2200" dirty="0">
              <a:solidFill>
                <a:srgbClr val="C00000"/>
              </a:solidFill>
            </a:endParaRPr>
          </a:p>
        </p:txBody>
      </p:sp>
      <p:sp>
        <p:nvSpPr>
          <p:cNvPr id="3" name="2 - Υπότιτλος"/>
          <p:cNvSpPr>
            <a:spLocks noGrp="1"/>
          </p:cNvSpPr>
          <p:nvPr>
            <p:ph type="subTitle" idx="1"/>
          </p:nvPr>
        </p:nvSpPr>
        <p:spPr>
          <a:xfrm>
            <a:off x="0" y="928670"/>
            <a:ext cx="9144000" cy="5929330"/>
          </a:xfrm>
          <a:solidFill>
            <a:schemeClr val="tx2">
              <a:lumMod val="20000"/>
              <a:lumOff val="80000"/>
            </a:schemeClr>
          </a:solidFill>
        </p:spPr>
        <p:txBody>
          <a:bodyPr>
            <a:normAutofit fontScale="25000" lnSpcReduction="20000"/>
          </a:bodyPr>
          <a:lstStyle/>
          <a:p>
            <a:pPr lvl="0" algn="just"/>
            <a:endParaRPr lang="el-GR" b="1" dirty="0" smtClean="0">
              <a:solidFill>
                <a:schemeClr val="tx1"/>
              </a:solidFill>
            </a:endParaRPr>
          </a:p>
          <a:p>
            <a:pPr lvl="0" algn="just">
              <a:buFont typeface="Wingdings" pitchFamily="2" charset="2"/>
              <a:buChar char="§"/>
            </a:pPr>
            <a:r>
              <a:rPr lang="el-GR" sz="7200" b="1" dirty="0" smtClean="0">
                <a:solidFill>
                  <a:srgbClr val="002060"/>
                </a:solidFill>
              </a:rPr>
              <a:t>Μετά την εξόντωση του Θηραμένη επικράτησαν τα ακραία στοιχεία του καθεστώτος.</a:t>
            </a:r>
          </a:p>
          <a:p>
            <a:pPr lvl="0" algn="just">
              <a:buFont typeface="Wingdings" pitchFamily="2" charset="2"/>
              <a:buChar char="§"/>
            </a:pPr>
            <a:r>
              <a:rPr lang="el-GR" sz="7200" b="1" dirty="0" smtClean="0">
                <a:solidFill>
                  <a:srgbClr val="002060"/>
                </a:solidFill>
              </a:rPr>
              <a:t> Οι πολίτες διώκονταν απηνώς  από το καθεστώς και </a:t>
            </a:r>
          </a:p>
          <a:p>
            <a:pPr lvl="0" algn="just"/>
            <a:r>
              <a:rPr lang="el-GR" sz="7200" b="1" dirty="0" smtClean="0">
                <a:solidFill>
                  <a:srgbClr val="002060"/>
                </a:solidFill>
              </a:rPr>
              <a:t>κατέφευγαν στον Πειραιά.</a:t>
            </a:r>
          </a:p>
          <a:p>
            <a:pPr lvl="0" algn="just">
              <a:buFont typeface="Wingdings" pitchFamily="2" charset="2"/>
              <a:buChar char="§"/>
            </a:pPr>
            <a:r>
              <a:rPr lang="el-GR" sz="7200" b="1" dirty="0" smtClean="0">
                <a:solidFill>
                  <a:srgbClr val="002060"/>
                </a:solidFill>
              </a:rPr>
              <a:t> Θρασύβουλος: Αθηναίος στρατηγός, ηγέτης των εξόριστων δημοκρατικών.</a:t>
            </a:r>
          </a:p>
          <a:p>
            <a:pPr lvl="0" algn="just">
              <a:buFont typeface="Wingdings" pitchFamily="2" charset="2"/>
              <a:buChar char="§"/>
            </a:pPr>
            <a:r>
              <a:rPr lang="el-GR" sz="7200" b="1" dirty="0" smtClean="0">
                <a:solidFill>
                  <a:srgbClr val="002060"/>
                </a:solidFill>
              </a:rPr>
              <a:t>Λόφος Φυλής: βρίσκεται μεταξύ Κιθαιρώνα και Πάρνηθας  [δεσπόζει  στον δρόμο από Θήβα προς Αθήνα].</a:t>
            </a:r>
          </a:p>
          <a:p>
            <a:pPr lvl="0" algn="just">
              <a:buFont typeface="Wingdings" pitchFamily="2" charset="2"/>
              <a:buChar char="§"/>
            </a:pPr>
            <a:r>
              <a:rPr lang="el-GR" sz="7200" b="1" dirty="0" smtClean="0">
                <a:solidFill>
                  <a:srgbClr val="002060"/>
                </a:solidFill>
              </a:rPr>
              <a:t>Σκοπός των Τριάκοντα ήταν να ανεγείρουν τείχος γύρω από τον λόφο της Φυλής.</a:t>
            </a:r>
          </a:p>
          <a:p>
            <a:pPr lvl="0" algn="just">
              <a:buFont typeface="Wingdings" pitchFamily="2" charset="2"/>
              <a:buChar char="§"/>
            </a:pPr>
            <a:r>
              <a:rPr lang="el-GR" sz="7200" b="1" dirty="0" smtClean="0">
                <a:solidFill>
                  <a:srgbClr val="002060"/>
                </a:solidFill>
              </a:rPr>
              <a:t>Ο  Ξενοφών  αποδίδει με εναργή και λιτό τρόπο την χαλαρότητα και ακαταστασία που επικρατούσε στο στρατόπεδο των Τριάκοντα.</a:t>
            </a:r>
          </a:p>
          <a:p>
            <a:pPr lvl="0" algn="just">
              <a:buFont typeface="Wingdings" pitchFamily="2" charset="2"/>
              <a:buChar char="§"/>
            </a:pPr>
            <a:r>
              <a:rPr lang="el-GR" sz="7200" b="1" dirty="0" smtClean="0">
                <a:solidFill>
                  <a:srgbClr val="002060"/>
                </a:solidFill>
              </a:rPr>
              <a:t>Ο Θρασύβουλος, ικανότατος πολιτικός και στρατιωτικός, επιχείρησε αιφνιδιασμό.</a:t>
            </a:r>
          </a:p>
          <a:p>
            <a:pPr lvl="0" algn="just">
              <a:buFont typeface="Wingdings" pitchFamily="2" charset="2"/>
              <a:buChar char="§"/>
            </a:pPr>
            <a:r>
              <a:rPr lang="el-GR" sz="7200" b="1" dirty="0" smtClean="0">
                <a:solidFill>
                  <a:srgbClr val="002060"/>
                </a:solidFill>
              </a:rPr>
              <a:t>Πρώτη ήττα των Τριάκοντα.</a:t>
            </a:r>
          </a:p>
          <a:p>
            <a:pPr lvl="0" algn="just">
              <a:buFont typeface="Wingdings" pitchFamily="2" charset="2"/>
              <a:buChar char="§"/>
            </a:pPr>
            <a:r>
              <a:rPr lang="el-GR" sz="7200" b="1" dirty="0" smtClean="0">
                <a:solidFill>
                  <a:srgbClr val="002060"/>
                </a:solidFill>
              </a:rPr>
              <a:t> </a:t>
            </a:r>
            <a:r>
              <a:rPr lang="el-GR" sz="7200" b="1" dirty="0" smtClean="0">
                <a:solidFill>
                  <a:srgbClr val="002060"/>
                </a:solidFill>
              </a:rPr>
              <a:t>Οι Τριάκοντα προσκάλεσαν ως δικαστές στο ωδείο  τους οπλίτες ολιγαρχικούς.</a:t>
            </a:r>
          </a:p>
          <a:p>
            <a:pPr algn="just">
              <a:buFont typeface="Wingdings" pitchFamily="2" charset="2"/>
              <a:buChar char="§"/>
            </a:pPr>
            <a:r>
              <a:rPr lang="el-GR" sz="7200" b="1" dirty="0" smtClean="0">
                <a:solidFill>
                  <a:srgbClr val="002060"/>
                </a:solidFill>
              </a:rPr>
              <a:t> </a:t>
            </a:r>
            <a:r>
              <a:rPr lang="el-GR" sz="7200" b="1" dirty="0" smtClean="0">
                <a:solidFill>
                  <a:srgbClr val="002060"/>
                </a:solidFill>
              </a:rPr>
              <a:t>Απροκάλυπτη ομολογία του  σκοπού του Κριτία: </a:t>
            </a:r>
            <a:r>
              <a:rPr lang="el-GR" sz="7200" b="1" dirty="0" smtClean="0">
                <a:solidFill>
                  <a:srgbClr val="002060"/>
                </a:solidFill>
              </a:rPr>
              <a:t>Ο Κριτίας επιδιώκει να διευρύνει τον κύκλο των συνενόχων.</a:t>
            </a:r>
          </a:p>
          <a:p>
            <a:pPr lvl="0" algn="just">
              <a:buFont typeface="Wingdings" pitchFamily="2" charset="2"/>
              <a:buChar char="§"/>
            </a:pPr>
            <a:r>
              <a:rPr lang="el-GR" sz="7200" b="1" dirty="0" smtClean="0">
                <a:solidFill>
                  <a:srgbClr val="002060"/>
                </a:solidFill>
              </a:rPr>
              <a:t> Παρωδία δίκης.</a:t>
            </a:r>
          </a:p>
          <a:p>
            <a:pPr lvl="0" algn="just">
              <a:buFont typeface="Wingdings" pitchFamily="2" charset="2"/>
              <a:buChar char="§"/>
            </a:pPr>
            <a:r>
              <a:rPr lang="el-GR" sz="7200" b="1" dirty="0" smtClean="0">
                <a:solidFill>
                  <a:srgbClr val="002060"/>
                </a:solidFill>
              </a:rPr>
              <a:t>Σκοπός Θρασύβουλου: να καταλάβει τον Πειραιά.</a:t>
            </a:r>
          </a:p>
          <a:p>
            <a:pPr lvl="0" algn="just">
              <a:buFont typeface="Wingdings" pitchFamily="2" charset="2"/>
              <a:buChar char="§"/>
            </a:pPr>
            <a:r>
              <a:rPr lang="el-GR" sz="7200" b="1" dirty="0" smtClean="0">
                <a:solidFill>
                  <a:srgbClr val="002060"/>
                </a:solidFill>
              </a:rPr>
              <a:t> </a:t>
            </a:r>
            <a:r>
              <a:rPr lang="el-GR" sz="7200" b="1" dirty="0" smtClean="0">
                <a:solidFill>
                  <a:srgbClr val="002060"/>
                </a:solidFill>
              </a:rPr>
              <a:t>Πανικός στο στρατόπεδο των ολιγαρχικών.</a:t>
            </a:r>
          </a:p>
          <a:p>
            <a:pPr lvl="0" algn="just">
              <a:buFont typeface="Wingdings" pitchFamily="2" charset="2"/>
              <a:buChar char="§"/>
            </a:pPr>
            <a:r>
              <a:rPr lang="el-GR" sz="7200" b="1" dirty="0" smtClean="0">
                <a:solidFill>
                  <a:srgbClr val="002060"/>
                </a:solidFill>
              </a:rPr>
              <a:t> </a:t>
            </a:r>
            <a:r>
              <a:rPr lang="el-GR" sz="7200" b="1" dirty="0" smtClean="0">
                <a:solidFill>
                  <a:srgbClr val="002060"/>
                </a:solidFill>
              </a:rPr>
              <a:t>Οι δύο αντίπαλοι στρατοί είχαν καταλάβει την κύρια οδική αρτηρία του Πειραι</a:t>
            </a:r>
            <a:r>
              <a:rPr lang="el-GR" sz="7200" b="1" dirty="0" smtClean="0">
                <a:solidFill>
                  <a:srgbClr val="002060"/>
                </a:solidFill>
              </a:rPr>
              <a:t>ά.</a:t>
            </a:r>
          </a:p>
          <a:p>
            <a:pPr lvl="0" algn="just"/>
            <a:r>
              <a:rPr lang="el-GR" sz="7200" b="1" dirty="0" smtClean="0">
                <a:solidFill>
                  <a:srgbClr val="002060"/>
                </a:solidFill>
              </a:rPr>
              <a:t>Ο λόγος του Θρασύβουλου από </a:t>
            </a:r>
            <a:r>
              <a:rPr lang="el-GR" sz="7200" b="1" dirty="0" smtClean="0">
                <a:solidFill>
                  <a:srgbClr val="002060"/>
                </a:solidFill>
              </a:rPr>
              <a:t>άποψη δομής και περιεχομένου έχει ως εξής:</a:t>
            </a:r>
          </a:p>
          <a:p>
            <a:pPr lvl="0" algn="just"/>
            <a:r>
              <a:rPr lang="el-GR" sz="7200" b="1" dirty="0" smtClean="0">
                <a:solidFill>
                  <a:srgbClr val="002060"/>
                </a:solidFill>
              </a:rPr>
              <a:t> Πρόλογο/προοίμιο     Πίστη/επιχειρηματολογία     Επίλογος                                                                                </a:t>
            </a:r>
          </a:p>
          <a:p>
            <a:pPr lvl="0" algn="just"/>
            <a:r>
              <a:rPr lang="el-GR" sz="7200" b="1" dirty="0" smtClean="0">
                <a:solidFill>
                  <a:srgbClr val="002060"/>
                </a:solidFill>
              </a:rPr>
              <a:t>                                                                                                                             Επιμέλεια: </a:t>
            </a:r>
            <a:r>
              <a:rPr lang="el-GR" sz="7200" b="1" dirty="0" err="1" smtClean="0">
                <a:solidFill>
                  <a:srgbClr val="002060"/>
                </a:solidFill>
              </a:rPr>
              <a:t>Ε.Β.Κόκκαλη</a:t>
            </a:r>
            <a:endParaRPr lang="el-GR" sz="7200" b="1" dirty="0" smtClean="0">
              <a:solidFill>
                <a:srgbClr val="002060"/>
              </a:solidFill>
            </a:endParaRPr>
          </a:p>
          <a:p>
            <a:pPr lvl="0" algn="just"/>
            <a:endParaRPr lang="el-GR" sz="5000" b="1" dirty="0" smtClean="0">
              <a:solidFill>
                <a:srgbClr val="002060"/>
              </a:solidFill>
            </a:endParaRPr>
          </a:p>
          <a:p>
            <a:pPr lvl="0" algn="just">
              <a:buFont typeface="Wingdings" pitchFamily="2" charset="2"/>
              <a:buChar char="§"/>
            </a:pPr>
            <a:endParaRPr lang="el-GR" sz="5000" b="1" dirty="0" smtClean="0">
              <a:solidFill>
                <a:srgbClr val="002060"/>
              </a:solidFill>
            </a:endParaRPr>
          </a:p>
          <a:p>
            <a:pPr lvl="0" algn="just"/>
            <a:r>
              <a:rPr lang="el-GR" sz="5000" b="1" dirty="0" smtClean="0">
                <a:solidFill>
                  <a:srgbClr val="002060"/>
                </a:solidFill>
              </a:rPr>
              <a:t> </a:t>
            </a:r>
            <a:endParaRPr lang="el-GR" sz="5000" b="1" dirty="0">
              <a:solidFill>
                <a:srgbClr val="00206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0" y="1"/>
            <a:ext cx="9144000" cy="928669"/>
          </a:xfrm>
          <a:solidFill>
            <a:schemeClr val="tx2">
              <a:lumMod val="60000"/>
              <a:lumOff val="40000"/>
            </a:schemeClr>
          </a:solidFill>
          <a:ln>
            <a:noFill/>
          </a:ln>
        </p:spPr>
        <p:txBody>
          <a:bodyPr>
            <a:normAutofit/>
          </a:bodyPr>
          <a:lstStyle/>
          <a:p>
            <a:r>
              <a:rPr lang="el-GR" sz="2200" b="1" dirty="0" smtClean="0">
                <a:solidFill>
                  <a:srgbClr val="C00000"/>
                </a:solidFill>
              </a:rPr>
              <a:t>Ξενοφών</a:t>
            </a:r>
            <a:endParaRPr lang="el-GR" sz="2200" dirty="0">
              <a:solidFill>
                <a:srgbClr val="C00000"/>
              </a:solidFill>
            </a:endParaRPr>
          </a:p>
        </p:txBody>
      </p:sp>
      <p:sp>
        <p:nvSpPr>
          <p:cNvPr id="3" name="2 - Υπότιτλος"/>
          <p:cNvSpPr>
            <a:spLocks noGrp="1"/>
          </p:cNvSpPr>
          <p:nvPr>
            <p:ph type="subTitle" idx="1"/>
          </p:nvPr>
        </p:nvSpPr>
        <p:spPr>
          <a:xfrm>
            <a:off x="0" y="928670"/>
            <a:ext cx="9144000" cy="5929330"/>
          </a:xfrm>
          <a:solidFill>
            <a:schemeClr val="tx2">
              <a:lumMod val="20000"/>
              <a:lumOff val="80000"/>
            </a:schemeClr>
          </a:solidFill>
        </p:spPr>
        <p:txBody>
          <a:bodyPr>
            <a:normAutofit/>
          </a:bodyPr>
          <a:lstStyle/>
          <a:p>
            <a:pPr lvl="0"/>
            <a:r>
              <a:rPr lang="el-GR" smtClean="0"/>
              <a:t> </a:t>
            </a:r>
          </a:p>
          <a:p>
            <a:r>
              <a:rPr lang="el-GR" dirty="0" smtClean="0"/>
              <a:t>.</a:t>
            </a:r>
          </a:p>
          <a:p>
            <a:pPr algn="just"/>
            <a:endParaRPr lang="el-GR" dirty="0"/>
          </a:p>
        </p:txBody>
      </p:sp>
      <p:pic>
        <p:nvPicPr>
          <p:cNvPr id="26626" name="Picture 2" descr="Image"/>
          <p:cNvPicPr>
            <a:picLocks noChangeAspect="1" noChangeArrowheads="1"/>
          </p:cNvPicPr>
          <p:nvPr/>
        </p:nvPicPr>
        <p:blipFill>
          <a:blip r:embed="rId2"/>
          <a:srcRect/>
          <a:stretch>
            <a:fillRect/>
          </a:stretch>
        </p:blipFill>
        <p:spPr bwMode="auto">
          <a:xfrm>
            <a:off x="0" y="857232"/>
            <a:ext cx="9144000" cy="6000768"/>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0" y="1"/>
            <a:ext cx="9144000" cy="928669"/>
          </a:xfrm>
          <a:solidFill>
            <a:schemeClr val="tx2">
              <a:lumMod val="60000"/>
              <a:lumOff val="40000"/>
            </a:schemeClr>
          </a:solidFill>
          <a:ln>
            <a:noFill/>
          </a:ln>
        </p:spPr>
        <p:txBody>
          <a:bodyPr>
            <a:normAutofit/>
          </a:bodyPr>
          <a:lstStyle/>
          <a:p>
            <a:r>
              <a:rPr lang="el-GR" sz="2200" b="1" dirty="0" smtClean="0">
                <a:solidFill>
                  <a:srgbClr val="C00000"/>
                </a:solidFill>
              </a:rPr>
              <a:t>Ξενοφώντα </a:t>
            </a:r>
            <a:r>
              <a:rPr lang="el-GR" sz="2200" b="1" dirty="0">
                <a:solidFill>
                  <a:srgbClr val="C00000"/>
                </a:solidFill>
              </a:rPr>
              <a:t>Ελληνικά, Βιβλίο 2, κεφ. 4, </a:t>
            </a:r>
            <a:r>
              <a:rPr lang="el-GR" sz="2000" b="1" dirty="0" smtClean="0">
                <a:solidFill>
                  <a:srgbClr val="C00000"/>
                </a:solidFill>
              </a:rPr>
              <a:t>§ </a:t>
            </a:r>
            <a:r>
              <a:rPr lang="el-GR" sz="2200" b="1" dirty="0" smtClean="0">
                <a:solidFill>
                  <a:srgbClr val="C00000"/>
                </a:solidFill>
              </a:rPr>
              <a:t>1-17</a:t>
            </a:r>
            <a:br>
              <a:rPr lang="el-GR" sz="2200" b="1" dirty="0" smtClean="0">
                <a:solidFill>
                  <a:srgbClr val="C00000"/>
                </a:solidFill>
              </a:rPr>
            </a:br>
            <a:r>
              <a:rPr lang="el-GR" sz="2200" b="1" dirty="0" smtClean="0">
                <a:solidFill>
                  <a:srgbClr val="C00000"/>
                </a:solidFill>
              </a:rPr>
              <a:t>Εκστρατεία των δημοκρατικών  εναντίον των Τριάκοντα(από μετάφραση)</a:t>
            </a:r>
            <a:endParaRPr lang="el-GR" sz="2200" dirty="0">
              <a:solidFill>
                <a:srgbClr val="C00000"/>
              </a:solidFill>
            </a:endParaRPr>
          </a:p>
        </p:txBody>
      </p:sp>
      <p:sp>
        <p:nvSpPr>
          <p:cNvPr id="3" name="2 - Υπότιτλος"/>
          <p:cNvSpPr>
            <a:spLocks noGrp="1"/>
          </p:cNvSpPr>
          <p:nvPr>
            <p:ph type="subTitle" idx="1"/>
          </p:nvPr>
        </p:nvSpPr>
        <p:spPr>
          <a:xfrm>
            <a:off x="0" y="928670"/>
            <a:ext cx="9144000" cy="5929330"/>
          </a:xfrm>
          <a:solidFill>
            <a:schemeClr val="tx2">
              <a:lumMod val="20000"/>
              <a:lumOff val="80000"/>
            </a:schemeClr>
          </a:solidFill>
        </p:spPr>
        <p:txBody>
          <a:bodyPr>
            <a:normAutofit/>
          </a:bodyPr>
          <a:lstStyle/>
          <a:p>
            <a:pPr lvl="0"/>
            <a:r>
              <a:rPr lang="el-GR" dirty="0" smtClean="0"/>
              <a:t> </a:t>
            </a:r>
            <a:endParaRPr lang="el-GR" dirty="0"/>
          </a:p>
          <a:p>
            <a:r>
              <a:rPr lang="el-GR" b="1" dirty="0" smtClean="0">
                <a:solidFill>
                  <a:srgbClr val="C00000"/>
                </a:solidFill>
              </a:rPr>
              <a:t>Γνώσεις για τον κόσμο, αξίες και στάσεις</a:t>
            </a:r>
          </a:p>
          <a:p>
            <a:pPr lvl="0" algn="just">
              <a:buFont typeface="Wingdings" pitchFamily="2" charset="2"/>
              <a:buChar char="Ø"/>
            </a:pPr>
            <a:r>
              <a:rPr lang="el-GR" b="1" dirty="0" smtClean="0">
                <a:solidFill>
                  <a:srgbClr val="002060"/>
                </a:solidFill>
              </a:rPr>
              <a:t>Η αναγκαιότητα του ένοπλου αγώνα για την κατάλυση του τυραννικού καθεστώτος:</a:t>
            </a:r>
          </a:p>
          <a:p>
            <a:pPr algn="just">
              <a:buFont typeface="Wingdings" pitchFamily="2" charset="2"/>
              <a:buChar char="§"/>
            </a:pPr>
            <a:r>
              <a:rPr lang="el-GR" b="1" dirty="0" smtClean="0">
                <a:solidFill>
                  <a:srgbClr val="002060"/>
                </a:solidFill>
              </a:rPr>
              <a:t>Εκστρατεία των δημοκρατικών  εναντίον των τριάκοντα.</a:t>
            </a:r>
          </a:p>
          <a:p>
            <a:pPr lvl="0" algn="just">
              <a:buFont typeface="Wingdings" pitchFamily="2" charset="2"/>
              <a:buChar char="§"/>
            </a:pPr>
            <a:r>
              <a:rPr lang="el-GR" b="1" dirty="0" smtClean="0">
                <a:solidFill>
                  <a:srgbClr val="002060"/>
                </a:solidFill>
              </a:rPr>
              <a:t>Η συλλογική ενοχοποίηση ως μέσον επιβολής του τυραννικού καθεστώτος.</a:t>
            </a:r>
          </a:p>
          <a:p>
            <a:pPr lvl="0" algn="just">
              <a:buFont typeface="Wingdings" pitchFamily="2" charset="2"/>
              <a:buChar char="Ø"/>
            </a:pPr>
            <a:r>
              <a:rPr lang="el-GR" b="1" dirty="0" smtClean="0">
                <a:solidFill>
                  <a:srgbClr val="002060"/>
                </a:solidFill>
              </a:rPr>
              <a:t>Αξίες της ζωής: αγωνιστικότητα, φιλοπατρία, ευσέβεια, ελευθερία, συλλογικότητα, φιλοτιμία</a:t>
            </a:r>
            <a:r>
              <a:rPr lang="el-GR" dirty="0" smtClean="0">
                <a:solidFill>
                  <a:srgbClr val="002060"/>
                </a:solidFill>
              </a:rPr>
              <a:t>.</a:t>
            </a:r>
          </a:p>
          <a:p>
            <a:pPr algn="just"/>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0" y="1"/>
            <a:ext cx="9144000" cy="928669"/>
          </a:xfrm>
          <a:solidFill>
            <a:schemeClr val="tx2">
              <a:lumMod val="60000"/>
              <a:lumOff val="40000"/>
            </a:schemeClr>
          </a:solidFill>
          <a:ln>
            <a:noFill/>
          </a:ln>
        </p:spPr>
        <p:txBody>
          <a:bodyPr>
            <a:normAutofit/>
          </a:bodyPr>
          <a:lstStyle/>
          <a:p>
            <a:r>
              <a:rPr lang="el-GR" sz="2200" b="1" dirty="0" smtClean="0">
                <a:solidFill>
                  <a:srgbClr val="C00000"/>
                </a:solidFill>
              </a:rPr>
              <a:t>Ξενοφώντα </a:t>
            </a:r>
            <a:r>
              <a:rPr lang="el-GR" sz="2200" b="1" dirty="0">
                <a:solidFill>
                  <a:srgbClr val="C00000"/>
                </a:solidFill>
              </a:rPr>
              <a:t>Ελληνικά, Βιβλίο 2, κεφ. 4, </a:t>
            </a:r>
            <a:r>
              <a:rPr lang="el-GR" sz="2000" b="1" dirty="0" smtClean="0">
                <a:solidFill>
                  <a:srgbClr val="C00000"/>
                </a:solidFill>
              </a:rPr>
              <a:t>§ </a:t>
            </a:r>
            <a:r>
              <a:rPr lang="el-GR" sz="2200" b="1" dirty="0" smtClean="0">
                <a:solidFill>
                  <a:srgbClr val="C00000"/>
                </a:solidFill>
              </a:rPr>
              <a:t>1-17</a:t>
            </a:r>
            <a:br>
              <a:rPr lang="el-GR" sz="2200" b="1" dirty="0" smtClean="0">
                <a:solidFill>
                  <a:srgbClr val="C00000"/>
                </a:solidFill>
              </a:rPr>
            </a:br>
            <a:r>
              <a:rPr lang="el-GR" sz="2200" b="1" dirty="0" smtClean="0">
                <a:solidFill>
                  <a:srgbClr val="C00000"/>
                </a:solidFill>
              </a:rPr>
              <a:t>Εκστρατεία των δημοκρατικών  εναντίον των Τριάκοντα(από μετάφραση)</a:t>
            </a:r>
            <a:endParaRPr lang="el-GR" sz="2200" dirty="0">
              <a:solidFill>
                <a:srgbClr val="C00000"/>
              </a:solidFill>
            </a:endParaRPr>
          </a:p>
        </p:txBody>
      </p:sp>
      <p:sp>
        <p:nvSpPr>
          <p:cNvPr id="3" name="2 - Υπότιτλος"/>
          <p:cNvSpPr>
            <a:spLocks noGrp="1"/>
          </p:cNvSpPr>
          <p:nvPr>
            <p:ph type="subTitle" idx="1"/>
          </p:nvPr>
        </p:nvSpPr>
        <p:spPr>
          <a:xfrm>
            <a:off x="0" y="928670"/>
            <a:ext cx="9144000" cy="5929330"/>
          </a:xfrm>
          <a:solidFill>
            <a:schemeClr val="tx2">
              <a:lumMod val="20000"/>
              <a:lumOff val="80000"/>
            </a:schemeClr>
          </a:solidFill>
        </p:spPr>
        <p:txBody>
          <a:bodyPr>
            <a:normAutofit/>
          </a:bodyPr>
          <a:lstStyle/>
          <a:p>
            <a:pPr lvl="0"/>
            <a:r>
              <a:rPr lang="el-GR" b="1" dirty="0">
                <a:solidFill>
                  <a:srgbClr val="C00000"/>
                </a:solidFill>
              </a:rPr>
              <a:t>Ακρότητες των </a:t>
            </a:r>
            <a:r>
              <a:rPr lang="el-GR" b="1" dirty="0" smtClean="0">
                <a:solidFill>
                  <a:srgbClr val="C00000"/>
                </a:solidFill>
              </a:rPr>
              <a:t>Τριάκοντα</a:t>
            </a:r>
          </a:p>
          <a:p>
            <a:pPr lvl="0" algn="just"/>
            <a:r>
              <a:rPr lang="el-GR" b="1" dirty="0" smtClean="0">
                <a:solidFill>
                  <a:srgbClr val="002060"/>
                </a:solidFill>
              </a:rPr>
              <a:t>[1</a:t>
            </a:r>
            <a:r>
              <a:rPr lang="el-GR" b="1" dirty="0">
                <a:solidFill>
                  <a:srgbClr val="002060"/>
                </a:solidFill>
              </a:rPr>
              <a:t>] Τέτοιος στάθηκε ο θάνατος του Θηραμένη. Τότε πια θεώρησαν οι Τριάντα πως ήταν ελεύθεροι να </a:t>
            </a:r>
            <a:r>
              <a:rPr lang="el-GR" b="1" dirty="0" smtClean="0">
                <a:solidFill>
                  <a:srgbClr val="002060"/>
                </a:solidFill>
              </a:rPr>
              <a:t>ασκούν άφοβα την τυραννική εξουσία· </a:t>
            </a:r>
            <a:r>
              <a:rPr lang="el-GR" b="1" dirty="0">
                <a:solidFill>
                  <a:srgbClr val="002060"/>
                </a:solidFill>
              </a:rPr>
              <a:t>όχι μόνο απαγόρευσαν </a:t>
            </a:r>
            <a:r>
              <a:rPr lang="el-GR" b="1" dirty="0" smtClean="0">
                <a:solidFill>
                  <a:srgbClr val="002060"/>
                </a:solidFill>
              </a:rPr>
              <a:t>σε </a:t>
            </a:r>
            <a:r>
              <a:rPr lang="el-GR" b="1" dirty="0">
                <a:solidFill>
                  <a:srgbClr val="002060"/>
                </a:solidFill>
              </a:rPr>
              <a:t>όσους δεν ήταν γραμμένοι στον κατάλογο να μπαίνουν στην πόλη, αλλά τους άρπαζαν κι από μέσα </a:t>
            </a:r>
            <a:r>
              <a:rPr lang="el-GR" b="1" dirty="0" smtClean="0">
                <a:solidFill>
                  <a:srgbClr val="002060"/>
                </a:solidFill>
              </a:rPr>
              <a:t>από τα αγροκτήματά </a:t>
            </a:r>
            <a:r>
              <a:rPr lang="el-GR" b="1" dirty="0">
                <a:solidFill>
                  <a:srgbClr val="002060"/>
                </a:solidFill>
              </a:rPr>
              <a:t>τους για να τους πάρουν, αυτοί </a:t>
            </a:r>
            <a:r>
              <a:rPr lang="el-GR" b="1" dirty="0" smtClean="0">
                <a:solidFill>
                  <a:srgbClr val="002060"/>
                </a:solidFill>
              </a:rPr>
              <a:t>και </a:t>
            </a:r>
            <a:r>
              <a:rPr lang="el-GR" b="1" dirty="0">
                <a:solidFill>
                  <a:srgbClr val="002060"/>
                </a:solidFill>
              </a:rPr>
              <a:t>οι φίλοι τους, </a:t>
            </a:r>
            <a:r>
              <a:rPr lang="el-GR" b="1" dirty="0" smtClean="0">
                <a:solidFill>
                  <a:srgbClr val="002060"/>
                </a:solidFill>
              </a:rPr>
              <a:t>τα κτήματά </a:t>
            </a:r>
            <a:r>
              <a:rPr lang="el-GR" b="1" dirty="0">
                <a:solidFill>
                  <a:srgbClr val="002060"/>
                </a:solidFill>
              </a:rPr>
              <a:t>τους. </a:t>
            </a:r>
            <a:r>
              <a:rPr lang="el-GR" b="1" dirty="0" smtClean="0">
                <a:solidFill>
                  <a:srgbClr val="002060"/>
                </a:solidFill>
              </a:rPr>
              <a:t>Όταν αυτοί  </a:t>
            </a:r>
            <a:r>
              <a:rPr lang="el-GR" b="1" dirty="0">
                <a:solidFill>
                  <a:srgbClr val="002060"/>
                </a:solidFill>
              </a:rPr>
              <a:t>κατέφευγαν στον Πειραιά, </a:t>
            </a:r>
            <a:r>
              <a:rPr lang="el-GR" b="1" dirty="0" smtClean="0">
                <a:solidFill>
                  <a:srgbClr val="002060"/>
                </a:solidFill>
              </a:rPr>
              <a:t>επειδή και από  </a:t>
            </a:r>
            <a:r>
              <a:rPr lang="el-GR" b="1" dirty="0">
                <a:solidFill>
                  <a:srgbClr val="002060"/>
                </a:solidFill>
              </a:rPr>
              <a:t>εκεί συνεχιζόταν ο διωγμός· τα Μέγαρα </a:t>
            </a:r>
            <a:r>
              <a:rPr lang="el-GR" b="1" dirty="0" smtClean="0">
                <a:solidFill>
                  <a:srgbClr val="002060"/>
                </a:solidFill>
              </a:rPr>
              <a:t>και </a:t>
            </a:r>
            <a:r>
              <a:rPr lang="el-GR" b="1" dirty="0">
                <a:solidFill>
                  <a:srgbClr val="002060"/>
                </a:solidFill>
              </a:rPr>
              <a:t>η Θήβα γέμισαν πρόσφυγες</a:t>
            </a:r>
            <a:r>
              <a:rPr lang="el-GR" dirty="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0" y="1"/>
            <a:ext cx="9144000" cy="928669"/>
          </a:xfrm>
          <a:solidFill>
            <a:schemeClr val="tx2">
              <a:lumMod val="60000"/>
              <a:lumOff val="40000"/>
            </a:schemeClr>
          </a:solidFill>
          <a:ln>
            <a:noFill/>
          </a:ln>
        </p:spPr>
        <p:txBody>
          <a:bodyPr>
            <a:normAutofit/>
          </a:bodyPr>
          <a:lstStyle/>
          <a:p>
            <a:r>
              <a:rPr lang="el-GR" sz="2200" b="1" dirty="0" smtClean="0">
                <a:solidFill>
                  <a:srgbClr val="C00000"/>
                </a:solidFill>
              </a:rPr>
              <a:t>Ξενοφώντα </a:t>
            </a:r>
            <a:r>
              <a:rPr lang="el-GR" sz="2200" b="1" dirty="0">
                <a:solidFill>
                  <a:srgbClr val="C00000"/>
                </a:solidFill>
              </a:rPr>
              <a:t>Ελληνικά, Βιβλίο 2, κεφ. 4, </a:t>
            </a:r>
            <a:r>
              <a:rPr lang="el-GR" sz="2000" b="1" dirty="0" smtClean="0">
                <a:solidFill>
                  <a:srgbClr val="C00000"/>
                </a:solidFill>
              </a:rPr>
              <a:t>§ </a:t>
            </a:r>
            <a:r>
              <a:rPr lang="el-GR" sz="2200" b="1" dirty="0" smtClean="0">
                <a:solidFill>
                  <a:srgbClr val="C00000"/>
                </a:solidFill>
              </a:rPr>
              <a:t>1-17</a:t>
            </a:r>
            <a:br>
              <a:rPr lang="el-GR" sz="2200" b="1" dirty="0" smtClean="0">
                <a:solidFill>
                  <a:srgbClr val="C00000"/>
                </a:solidFill>
              </a:rPr>
            </a:br>
            <a:r>
              <a:rPr lang="el-GR" sz="2200" b="1" dirty="0" smtClean="0">
                <a:solidFill>
                  <a:srgbClr val="C00000"/>
                </a:solidFill>
              </a:rPr>
              <a:t>Εκστρατεία των δημοκρατικών  εναντίον των Τριάκοντα(από μετάφραση)</a:t>
            </a:r>
            <a:endParaRPr lang="el-GR" sz="2200" dirty="0">
              <a:solidFill>
                <a:srgbClr val="C00000"/>
              </a:solidFill>
            </a:endParaRPr>
          </a:p>
        </p:txBody>
      </p:sp>
      <p:sp>
        <p:nvSpPr>
          <p:cNvPr id="3" name="2 - Υπότιτλος"/>
          <p:cNvSpPr>
            <a:spLocks noGrp="1"/>
          </p:cNvSpPr>
          <p:nvPr>
            <p:ph type="subTitle" idx="1"/>
          </p:nvPr>
        </p:nvSpPr>
        <p:spPr>
          <a:xfrm>
            <a:off x="0" y="928670"/>
            <a:ext cx="9144000" cy="5929330"/>
          </a:xfrm>
          <a:solidFill>
            <a:schemeClr val="tx2">
              <a:lumMod val="20000"/>
              <a:lumOff val="80000"/>
            </a:schemeClr>
          </a:solidFill>
        </p:spPr>
        <p:txBody>
          <a:bodyPr>
            <a:normAutofit/>
          </a:bodyPr>
          <a:lstStyle/>
          <a:p>
            <a:pPr lvl="0"/>
            <a:endParaRPr lang="el-GR" b="1" dirty="0" smtClean="0">
              <a:solidFill>
                <a:srgbClr val="C00000"/>
              </a:solidFill>
            </a:endParaRPr>
          </a:p>
          <a:p>
            <a:pPr lvl="0"/>
            <a:r>
              <a:rPr lang="el-GR" b="1" dirty="0" smtClean="0">
                <a:solidFill>
                  <a:srgbClr val="C00000"/>
                </a:solidFill>
              </a:rPr>
              <a:t>Η </a:t>
            </a:r>
            <a:r>
              <a:rPr lang="el-GR" b="1" dirty="0">
                <a:solidFill>
                  <a:srgbClr val="C00000"/>
                </a:solidFill>
              </a:rPr>
              <a:t>κατάληψη του φρουρίου της </a:t>
            </a:r>
            <a:r>
              <a:rPr lang="el-GR" b="1" dirty="0" smtClean="0">
                <a:solidFill>
                  <a:srgbClr val="C00000"/>
                </a:solidFill>
              </a:rPr>
              <a:t>Φυλής</a:t>
            </a:r>
            <a:endParaRPr lang="el-GR" b="1" dirty="0" smtClean="0">
              <a:solidFill>
                <a:srgbClr val="C00000"/>
              </a:solidFill>
            </a:endParaRPr>
          </a:p>
          <a:p>
            <a:pPr lvl="0" algn="just"/>
            <a:r>
              <a:rPr lang="el-GR" b="1" dirty="0" smtClean="0">
                <a:solidFill>
                  <a:srgbClr val="002060"/>
                </a:solidFill>
              </a:rPr>
              <a:t>[2</a:t>
            </a:r>
            <a:r>
              <a:rPr lang="el-GR" b="1" dirty="0">
                <a:solidFill>
                  <a:srgbClr val="002060"/>
                </a:solidFill>
              </a:rPr>
              <a:t>] Τότε </a:t>
            </a:r>
            <a:r>
              <a:rPr lang="el-GR" b="1" dirty="0" smtClean="0">
                <a:solidFill>
                  <a:srgbClr val="002060"/>
                </a:solidFill>
              </a:rPr>
              <a:t>ο </a:t>
            </a:r>
            <a:r>
              <a:rPr lang="el-GR" b="1" dirty="0">
                <a:solidFill>
                  <a:srgbClr val="002060"/>
                </a:solidFill>
              </a:rPr>
              <a:t>Θρασύβουλος </a:t>
            </a:r>
            <a:r>
              <a:rPr lang="el-GR" b="1" dirty="0" smtClean="0">
                <a:solidFill>
                  <a:srgbClr val="002060"/>
                </a:solidFill>
              </a:rPr>
              <a:t> αφού κίνησε από τη Θήβα με </a:t>
            </a:r>
            <a:r>
              <a:rPr lang="el-GR" b="1" dirty="0">
                <a:solidFill>
                  <a:srgbClr val="002060"/>
                </a:solidFill>
              </a:rPr>
              <a:t>μια εβδομηνταριά άντρες </a:t>
            </a:r>
            <a:r>
              <a:rPr lang="el-GR" b="1" dirty="0" smtClean="0">
                <a:solidFill>
                  <a:srgbClr val="002060"/>
                </a:solidFill>
              </a:rPr>
              <a:t>καταλαμβάνει το </a:t>
            </a:r>
            <a:r>
              <a:rPr lang="el-GR" b="1" dirty="0">
                <a:solidFill>
                  <a:srgbClr val="002060"/>
                </a:solidFill>
              </a:rPr>
              <a:t>οχυρό φρούριο της Φυλής. Μια μέρα </a:t>
            </a:r>
            <a:r>
              <a:rPr lang="el-GR" b="1" dirty="0" smtClean="0">
                <a:solidFill>
                  <a:srgbClr val="002060"/>
                </a:solidFill>
              </a:rPr>
              <a:t>που έκανε </a:t>
            </a:r>
            <a:r>
              <a:rPr lang="el-GR" b="1" dirty="0">
                <a:solidFill>
                  <a:srgbClr val="002060"/>
                </a:solidFill>
              </a:rPr>
              <a:t>πολύ καλό καιρό βγήκαν οι Τριάντα από την πόλη να τους χτυπήσουν, έχοντας μαζί </a:t>
            </a:r>
            <a:r>
              <a:rPr lang="el-GR" b="1" dirty="0" smtClean="0">
                <a:solidFill>
                  <a:srgbClr val="002060"/>
                </a:solidFill>
              </a:rPr>
              <a:t>με τους </a:t>
            </a:r>
            <a:r>
              <a:rPr lang="el-GR" b="1" dirty="0">
                <a:solidFill>
                  <a:srgbClr val="002060"/>
                </a:solidFill>
              </a:rPr>
              <a:t>Τ</a:t>
            </a:r>
            <a:r>
              <a:rPr lang="el-GR" b="1" dirty="0" smtClean="0">
                <a:solidFill>
                  <a:srgbClr val="002060"/>
                </a:solidFill>
              </a:rPr>
              <a:t>ρεις </a:t>
            </a:r>
            <a:r>
              <a:rPr lang="el-GR" b="1" dirty="0">
                <a:solidFill>
                  <a:srgbClr val="002060"/>
                </a:solidFill>
              </a:rPr>
              <a:t>Χ</a:t>
            </a:r>
            <a:r>
              <a:rPr lang="el-GR" b="1" dirty="0" smtClean="0">
                <a:solidFill>
                  <a:srgbClr val="002060"/>
                </a:solidFill>
              </a:rPr>
              <a:t>ιλιάδες </a:t>
            </a:r>
            <a:r>
              <a:rPr lang="el-GR" b="1" dirty="0">
                <a:solidFill>
                  <a:srgbClr val="002060"/>
                </a:solidFill>
              </a:rPr>
              <a:t>και το ιππικό. Όταν έφτασαν στη Φυλή, </a:t>
            </a:r>
            <a:r>
              <a:rPr lang="el-GR" b="1" dirty="0" smtClean="0">
                <a:solidFill>
                  <a:srgbClr val="002060"/>
                </a:solidFill>
              </a:rPr>
              <a:t>αμέσως μερικοί </a:t>
            </a:r>
            <a:r>
              <a:rPr lang="el-GR" b="1" dirty="0">
                <a:solidFill>
                  <a:srgbClr val="002060"/>
                </a:solidFill>
              </a:rPr>
              <a:t>νέοι </a:t>
            </a:r>
            <a:r>
              <a:rPr lang="el-GR" b="1" dirty="0" smtClean="0">
                <a:solidFill>
                  <a:srgbClr val="002060"/>
                </a:solidFill>
              </a:rPr>
              <a:t>δείχνοντας μεγάλο θάρρος επεχείρησαν  </a:t>
            </a:r>
            <a:r>
              <a:rPr lang="el-GR" b="1" dirty="0">
                <a:solidFill>
                  <a:srgbClr val="002060"/>
                </a:solidFill>
              </a:rPr>
              <a:t>να κάνουν αμέσως επίθεση στο φρούριο, αλλά πληγώθηκαν </a:t>
            </a:r>
            <a:r>
              <a:rPr lang="el-GR" b="1" dirty="0" smtClean="0">
                <a:solidFill>
                  <a:srgbClr val="002060"/>
                </a:solidFill>
              </a:rPr>
              <a:t>και  </a:t>
            </a:r>
            <a:r>
              <a:rPr lang="el-GR" b="1" dirty="0">
                <a:solidFill>
                  <a:srgbClr val="002060"/>
                </a:solidFill>
              </a:rPr>
              <a:t>έφυγαν </a:t>
            </a:r>
            <a:r>
              <a:rPr lang="el-GR" b="1" dirty="0" smtClean="0">
                <a:solidFill>
                  <a:srgbClr val="002060"/>
                </a:solidFill>
              </a:rPr>
              <a:t>άπρακτοι</a:t>
            </a:r>
            <a:r>
              <a:rPr lang="el-GR" b="1" dirty="0">
                <a:solidFill>
                  <a:srgbClr val="002060"/>
                </a:solidFill>
              </a:rPr>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0" y="1"/>
            <a:ext cx="9144000" cy="928669"/>
          </a:xfrm>
          <a:solidFill>
            <a:schemeClr val="tx2">
              <a:lumMod val="60000"/>
              <a:lumOff val="40000"/>
            </a:schemeClr>
          </a:solidFill>
          <a:ln>
            <a:noFill/>
          </a:ln>
        </p:spPr>
        <p:txBody>
          <a:bodyPr>
            <a:normAutofit/>
          </a:bodyPr>
          <a:lstStyle/>
          <a:p>
            <a:r>
              <a:rPr lang="el-GR" sz="2200" b="1" dirty="0" smtClean="0">
                <a:solidFill>
                  <a:srgbClr val="C00000"/>
                </a:solidFill>
              </a:rPr>
              <a:t>Ξενοφώντα </a:t>
            </a:r>
            <a:r>
              <a:rPr lang="el-GR" sz="2200" b="1" dirty="0">
                <a:solidFill>
                  <a:srgbClr val="C00000"/>
                </a:solidFill>
              </a:rPr>
              <a:t>Ελληνικά, Βιβλίο 2, κεφ. 4, </a:t>
            </a:r>
            <a:r>
              <a:rPr lang="el-GR" sz="2000" b="1" dirty="0" smtClean="0">
                <a:solidFill>
                  <a:srgbClr val="C00000"/>
                </a:solidFill>
              </a:rPr>
              <a:t>§ </a:t>
            </a:r>
            <a:r>
              <a:rPr lang="el-GR" sz="2200" b="1" dirty="0" smtClean="0">
                <a:solidFill>
                  <a:srgbClr val="C00000"/>
                </a:solidFill>
              </a:rPr>
              <a:t>1-17</a:t>
            </a:r>
            <a:br>
              <a:rPr lang="el-GR" sz="2200" b="1" dirty="0" smtClean="0">
                <a:solidFill>
                  <a:srgbClr val="C00000"/>
                </a:solidFill>
              </a:rPr>
            </a:br>
            <a:r>
              <a:rPr lang="el-GR" sz="2200" b="1" dirty="0" smtClean="0">
                <a:solidFill>
                  <a:srgbClr val="C00000"/>
                </a:solidFill>
              </a:rPr>
              <a:t>Εκστρατεία των δημοκρατικών  εναντίον των Τριάκοντα(από μετάφραση)</a:t>
            </a:r>
            <a:endParaRPr lang="el-GR" sz="2200" dirty="0">
              <a:solidFill>
                <a:srgbClr val="C00000"/>
              </a:solidFill>
            </a:endParaRPr>
          </a:p>
        </p:txBody>
      </p:sp>
      <p:sp>
        <p:nvSpPr>
          <p:cNvPr id="3" name="2 - Υπότιτλος"/>
          <p:cNvSpPr>
            <a:spLocks noGrp="1"/>
          </p:cNvSpPr>
          <p:nvPr>
            <p:ph type="subTitle" idx="1"/>
          </p:nvPr>
        </p:nvSpPr>
        <p:spPr>
          <a:xfrm>
            <a:off x="0" y="928670"/>
            <a:ext cx="9144000" cy="5929330"/>
          </a:xfrm>
          <a:solidFill>
            <a:schemeClr val="tx2">
              <a:lumMod val="20000"/>
              <a:lumOff val="80000"/>
            </a:schemeClr>
          </a:solidFill>
        </p:spPr>
        <p:txBody>
          <a:bodyPr>
            <a:normAutofit fontScale="85000" lnSpcReduction="10000"/>
          </a:bodyPr>
          <a:lstStyle/>
          <a:p>
            <a:pPr lvl="0"/>
            <a:r>
              <a:rPr lang="el-GR" b="1" i="1" dirty="0">
                <a:solidFill>
                  <a:srgbClr val="C00000"/>
                </a:solidFill>
              </a:rPr>
              <a:t>Η κατάληψη του φρουρίου της </a:t>
            </a:r>
            <a:r>
              <a:rPr lang="el-GR" b="1" i="1" dirty="0" smtClean="0">
                <a:solidFill>
                  <a:srgbClr val="C00000"/>
                </a:solidFill>
              </a:rPr>
              <a:t>Φυλής</a:t>
            </a:r>
          </a:p>
          <a:p>
            <a:pPr lvl="0" algn="just"/>
            <a:r>
              <a:rPr lang="el-GR" b="1" dirty="0" smtClean="0">
                <a:solidFill>
                  <a:srgbClr val="002060"/>
                </a:solidFill>
              </a:rPr>
              <a:t>[</a:t>
            </a:r>
            <a:r>
              <a:rPr lang="el-GR" b="1" dirty="0">
                <a:solidFill>
                  <a:srgbClr val="002060"/>
                </a:solidFill>
              </a:rPr>
              <a:t>3] </a:t>
            </a:r>
            <a:r>
              <a:rPr lang="el-GR" b="1" dirty="0" smtClean="0">
                <a:solidFill>
                  <a:srgbClr val="002060"/>
                </a:solidFill>
              </a:rPr>
              <a:t>Ενώ όμως οι </a:t>
            </a:r>
            <a:r>
              <a:rPr lang="el-GR" b="1" dirty="0">
                <a:solidFill>
                  <a:srgbClr val="002060"/>
                </a:solidFill>
              </a:rPr>
              <a:t>Τριάντα σχεδίαζαν να </a:t>
            </a:r>
            <a:r>
              <a:rPr lang="el-GR" b="1" dirty="0" smtClean="0">
                <a:solidFill>
                  <a:srgbClr val="002060"/>
                </a:solidFill>
              </a:rPr>
              <a:t>αποκλείσουν το οχυρό με </a:t>
            </a:r>
            <a:r>
              <a:rPr lang="el-GR" b="1" dirty="0">
                <a:solidFill>
                  <a:srgbClr val="002060"/>
                </a:solidFill>
              </a:rPr>
              <a:t>τείχος για να κόψουν τον ανεφοδιασμό των επαναστατών και να τους αναγκάσουν να παραδοθούν· </a:t>
            </a:r>
            <a:r>
              <a:rPr lang="el-GR" b="1" dirty="0" smtClean="0">
                <a:solidFill>
                  <a:srgbClr val="002060"/>
                </a:solidFill>
              </a:rPr>
              <a:t>αφού απέκοψαν τους δρόμους του ανεφοδιασμού πέφτει τη </a:t>
            </a:r>
            <a:r>
              <a:rPr lang="el-GR" b="1" dirty="0">
                <a:solidFill>
                  <a:srgbClr val="002060"/>
                </a:solidFill>
              </a:rPr>
              <a:t>νύχτα </a:t>
            </a:r>
            <a:r>
              <a:rPr lang="el-GR" b="1" dirty="0" smtClean="0">
                <a:solidFill>
                  <a:srgbClr val="002060"/>
                </a:solidFill>
              </a:rPr>
              <a:t>πυκνό χιόνι και την επόμενη μέρα. Τότε αυτοί γύρισαν στην πόλη  βουτηγμένοι </a:t>
            </a:r>
            <a:r>
              <a:rPr lang="el-GR" b="1" dirty="0">
                <a:solidFill>
                  <a:srgbClr val="002060"/>
                </a:solidFill>
              </a:rPr>
              <a:t>στα χιόνια, </a:t>
            </a:r>
            <a:r>
              <a:rPr lang="el-GR" b="1" dirty="0" smtClean="0">
                <a:solidFill>
                  <a:srgbClr val="002060"/>
                </a:solidFill>
              </a:rPr>
              <a:t>αφού έχασαν πολλούς από αυτούς που μετέφεραν τον οπλισμό που τους σκότωσαν </a:t>
            </a:r>
            <a:r>
              <a:rPr lang="el-GR" b="1" dirty="0" err="1" smtClean="0">
                <a:solidFill>
                  <a:srgbClr val="002060"/>
                </a:solidFill>
              </a:rPr>
              <a:t>άνδρε</a:t>
            </a:r>
            <a:r>
              <a:rPr lang="el-GR" b="1" dirty="0" smtClean="0">
                <a:solidFill>
                  <a:srgbClr val="002060"/>
                </a:solidFill>
              </a:rPr>
              <a:t> από τη Φυλή. </a:t>
            </a:r>
            <a:r>
              <a:rPr lang="el-GR" b="1" dirty="0">
                <a:solidFill>
                  <a:srgbClr val="002060"/>
                </a:solidFill>
              </a:rPr>
              <a:t>[4] </a:t>
            </a:r>
            <a:r>
              <a:rPr lang="el-GR" b="1" dirty="0" smtClean="0">
                <a:solidFill>
                  <a:srgbClr val="002060"/>
                </a:solidFill>
              </a:rPr>
              <a:t>Γνωρίζοντας ωστόσο </a:t>
            </a:r>
            <a:r>
              <a:rPr lang="el-GR" b="1" dirty="0">
                <a:solidFill>
                  <a:srgbClr val="002060"/>
                </a:solidFill>
              </a:rPr>
              <a:t>ότι οι επαναστάτες θα λεηλατούσαν και τις καλλιέργειες αν δεν υπήρχε </a:t>
            </a:r>
            <a:r>
              <a:rPr lang="el-GR" b="1" dirty="0" smtClean="0">
                <a:solidFill>
                  <a:srgbClr val="002060"/>
                </a:solidFill>
              </a:rPr>
              <a:t>κάποια φρουρά </a:t>
            </a:r>
            <a:r>
              <a:rPr lang="el-GR" b="1" dirty="0">
                <a:solidFill>
                  <a:srgbClr val="002060"/>
                </a:solidFill>
              </a:rPr>
              <a:t>να τις </a:t>
            </a:r>
            <a:r>
              <a:rPr lang="el-GR" b="1" dirty="0" smtClean="0">
                <a:solidFill>
                  <a:srgbClr val="002060"/>
                </a:solidFill>
              </a:rPr>
              <a:t>προστατέψει· στέλνουν στα </a:t>
            </a:r>
            <a:r>
              <a:rPr lang="el-GR" b="1" dirty="0">
                <a:solidFill>
                  <a:srgbClr val="002060"/>
                </a:solidFill>
              </a:rPr>
              <a:t>σύνορα —κάπου δεκαπέντε στάδια από τη Φυλή— όλη σχεδόν τη Λακωνική </a:t>
            </a:r>
            <a:r>
              <a:rPr lang="el-GR" b="1" dirty="0" smtClean="0">
                <a:solidFill>
                  <a:srgbClr val="002060"/>
                </a:solidFill>
              </a:rPr>
              <a:t>φρουρά εκτός από λίγους </a:t>
            </a:r>
            <a:r>
              <a:rPr lang="el-GR" b="1" dirty="0">
                <a:solidFill>
                  <a:srgbClr val="002060"/>
                </a:solidFill>
              </a:rPr>
              <a:t>και το ιππικό δύο </a:t>
            </a:r>
            <a:r>
              <a:rPr lang="el-GR" b="1" dirty="0" smtClean="0">
                <a:solidFill>
                  <a:srgbClr val="002060"/>
                </a:solidFill>
              </a:rPr>
              <a:t>φυλών. Αυτοί  αφού στρατοπέδευσαν σε </a:t>
            </a:r>
            <a:r>
              <a:rPr lang="el-GR" b="1" dirty="0">
                <a:solidFill>
                  <a:srgbClr val="002060"/>
                </a:solidFill>
              </a:rPr>
              <a:t>ένα πυκνοφυτεμένο τόπο </a:t>
            </a:r>
            <a:r>
              <a:rPr lang="el-GR" b="1" dirty="0" smtClean="0">
                <a:solidFill>
                  <a:srgbClr val="002060"/>
                </a:solidFill>
              </a:rPr>
              <a:t>φύλαγαν </a:t>
            </a:r>
            <a:r>
              <a:rPr lang="el-GR" b="1" dirty="0">
                <a:solidFill>
                  <a:srgbClr val="002060"/>
                </a:solidFill>
              </a:rPr>
              <a:t>την περιοχή.</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0" y="1"/>
            <a:ext cx="9144000" cy="928669"/>
          </a:xfrm>
          <a:solidFill>
            <a:schemeClr val="tx2">
              <a:lumMod val="60000"/>
              <a:lumOff val="40000"/>
            </a:schemeClr>
          </a:solidFill>
          <a:ln>
            <a:noFill/>
          </a:ln>
        </p:spPr>
        <p:txBody>
          <a:bodyPr>
            <a:normAutofit/>
          </a:bodyPr>
          <a:lstStyle/>
          <a:p>
            <a:r>
              <a:rPr lang="el-GR" sz="2200" b="1" dirty="0" smtClean="0">
                <a:solidFill>
                  <a:srgbClr val="C00000"/>
                </a:solidFill>
              </a:rPr>
              <a:t>Ξενοφώντα </a:t>
            </a:r>
            <a:r>
              <a:rPr lang="el-GR" sz="2200" b="1" dirty="0">
                <a:solidFill>
                  <a:srgbClr val="C00000"/>
                </a:solidFill>
              </a:rPr>
              <a:t>Ελληνικά, Βιβλίο 2, κεφ. 4, </a:t>
            </a:r>
            <a:r>
              <a:rPr lang="el-GR" sz="2000" b="1" dirty="0" smtClean="0">
                <a:solidFill>
                  <a:srgbClr val="C00000"/>
                </a:solidFill>
              </a:rPr>
              <a:t>§ </a:t>
            </a:r>
            <a:r>
              <a:rPr lang="el-GR" sz="2200" b="1" dirty="0" smtClean="0">
                <a:solidFill>
                  <a:srgbClr val="C00000"/>
                </a:solidFill>
              </a:rPr>
              <a:t>1-17</a:t>
            </a:r>
            <a:br>
              <a:rPr lang="el-GR" sz="2200" b="1" dirty="0" smtClean="0">
                <a:solidFill>
                  <a:srgbClr val="C00000"/>
                </a:solidFill>
              </a:rPr>
            </a:br>
            <a:r>
              <a:rPr lang="el-GR" sz="2200" b="1" dirty="0" smtClean="0">
                <a:solidFill>
                  <a:srgbClr val="C00000"/>
                </a:solidFill>
              </a:rPr>
              <a:t>Εκστρατεία των δημοκρατικών  εναντίον των Τριάκοντα(από μετάφραση)</a:t>
            </a:r>
            <a:endParaRPr lang="el-GR" sz="2200" dirty="0">
              <a:solidFill>
                <a:srgbClr val="C00000"/>
              </a:solidFill>
            </a:endParaRPr>
          </a:p>
        </p:txBody>
      </p:sp>
      <p:sp>
        <p:nvSpPr>
          <p:cNvPr id="3" name="2 - Υπότιτλος"/>
          <p:cNvSpPr>
            <a:spLocks noGrp="1"/>
          </p:cNvSpPr>
          <p:nvPr>
            <p:ph type="subTitle" idx="1"/>
          </p:nvPr>
        </p:nvSpPr>
        <p:spPr>
          <a:xfrm>
            <a:off x="0" y="928670"/>
            <a:ext cx="9144000" cy="5929330"/>
          </a:xfrm>
          <a:solidFill>
            <a:schemeClr val="tx2">
              <a:lumMod val="20000"/>
              <a:lumOff val="80000"/>
            </a:schemeClr>
          </a:solidFill>
        </p:spPr>
        <p:txBody>
          <a:bodyPr>
            <a:normAutofit fontScale="85000" lnSpcReduction="20000"/>
          </a:bodyPr>
          <a:lstStyle/>
          <a:p>
            <a:pPr lvl="0"/>
            <a:r>
              <a:rPr lang="el-GR" b="1" i="1" dirty="0">
                <a:solidFill>
                  <a:srgbClr val="C00000"/>
                </a:solidFill>
              </a:rPr>
              <a:t>Αιφνιδιαστική επίθεση και νίκη των </a:t>
            </a:r>
            <a:r>
              <a:rPr lang="el-GR" b="1" i="1" dirty="0" smtClean="0">
                <a:solidFill>
                  <a:srgbClr val="C00000"/>
                </a:solidFill>
              </a:rPr>
              <a:t>δημοκρατικών</a:t>
            </a:r>
          </a:p>
          <a:p>
            <a:pPr lvl="0" algn="just"/>
            <a:r>
              <a:rPr lang="el-GR" b="1" dirty="0" smtClean="0">
                <a:solidFill>
                  <a:srgbClr val="002060"/>
                </a:solidFill>
              </a:rPr>
              <a:t>[5</a:t>
            </a:r>
            <a:r>
              <a:rPr lang="el-GR" b="1" dirty="0">
                <a:solidFill>
                  <a:srgbClr val="002060"/>
                </a:solidFill>
              </a:rPr>
              <a:t>] Στο μεταξύ είχαν </a:t>
            </a:r>
            <a:r>
              <a:rPr lang="el-GR" b="1" dirty="0" smtClean="0">
                <a:solidFill>
                  <a:srgbClr val="002060"/>
                </a:solidFill>
              </a:rPr>
              <a:t>συγκεντρωθεί </a:t>
            </a:r>
            <a:r>
              <a:rPr lang="el-GR" b="1" dirty="0">
                <a:solidFill>
                  <a:srgbClr val="002060"/>
                </a:solidFill>
              </a:rPr>
              <a:t>στη Φυλή κάπου εφτακόσιοι </a:t>
            </a:r>
            <a:r>
              <a:rPr lang="el-GR" b="1" dirty="0" smtClean="0">
                <a:solidFill>
                  <a:srgbClr val="002060"/>
                </a:solidFill>
              </a:rPr>
              <a:t>άνδρες, ο Θρασύβουλος, κατά τη διάρκεια της νύχτας, αφού τους </a:t>
            </a:r>
            <a:r>
              <a:rPr lang="el-GR" b="1" dirty="0">
                <a:solidFill>
                  <a:srgbClr val="002060"/>
                </a:solidFill>
              </a:rPr>
              <a:t>πήρε και τους κατέβασε </a:t>
            </a:r>
            <a:r>
              <a:rPr lang="el-GR" b="1" dirty="0" smtClean="0">
                <a:solidFill>
                  <a:srgbClr val="002060"/>
                </a:solidFill>
              </a:rPr>
              <a:t>σε </a:t>
            </a:r>
            <a:r>
              <a:rPr lang="el-GR" b="1" dirty="0">
                <a:solidFill>
                  <a:srgbClr val="002060"/>
                </a:solidFill>
              </a:rPr>
              <a:t>απόσταση τριών ή τεσσάρων σταδίων από τη φρουρά· </a:t>
            </a:r>
            <a:r>
              <a:rPr lang="el-GR" b="1" dirty="0" smtClean="0">
                <a:solidFill>
                  <a:srgbClr val="002060"/>
                </a:solidFill>
              </a:rPr>
              <a:t>αφού απέθεσαν </a:t>
            </a:r>
            <a:r>
              <a:rPr lang="el-GR" b="1" dirty="0">
                <a:solidFill>
                  <a:srgbClr val="002060"/>
                </a:solidFill>
              </a:rPr>
              <a:t>τα όπλα τους </a:t>
            </a:r>
            <a:r>
              <a:rPr lang="el-GR" b="1" dirty="0" smtClean="0">
                <a:solidFill>
                  <a:srgbClr val="002060"/>
                </a:solidFill>
              </a:rPr>
              <a:t> δεν αναλάμβαναν δράση. </a:t>
            </a:r>
            <a:r>
              <a:rPr lang="el-GR" b="1" dirty="0">
                <a:solidFill>
                  <a:srgbClr val="002060"/>
                </a:solidFill>
              </a:rPr>
              <a:t>[6] Κατά τα ξημερώματα σηκώθηκαν οι φρουροί και τράβηξαν ο καθένας </a:t>
            </a:r>
            <a:r>
              <a:rPr lang="el-GR" b="1" dirty="0" smtClean="0">
                <a:solidFill>
                  <a:srgbClr val="002060"/>
                </a:solidFill>
              </a:rPr>
              <a:t>όπου ο καθένα είχε ανάγκη και είχαν ήδη απομακρυνθεί από </a:t>
            </a:r>
            <a:r>
              <a:rPr lang="el-GR" b="1" dirty="0">
                <a:solidFill>
                  <a:srgbClr val="002060"/>
                </a:solidFill>
              </a:rPr>
              <a:t>τον οπλισμό </a:t>
            </a:r>
            <a:r>
              <a:rPr lang="el-GR" b="1" dirty="0" smtClean="0">
                <a:solidFill>
                  <a:srgbClr val="002060"/>
                </a:solidFill>
              </a:rPr>
              <a:t>τους και ενώ  </a:t>
            </a:r>
            <a:r>
              <a:rPr lang="el-GR" b="1" dirty="0">
                <a:solidFill>
                  <a:srgbClr val="002060"/>
                </a:solidFill>
              </a:rPr>
              <a:t>οι ιπποκόμοι έκαναν θόρυβο ξυστρίζοντας τ' άλογα— </a:t>
            </a:r>
            <a:r>
              <a:rPr lang="el-GR" b="1" dirty="0" smtClean="0">
                <a:solidFill>
                  <a:srgbClr val="002060"/>
                </a:solidFill>
              </a:rPr>
              <a:t> τότε οι άντρες </a:t>
            </a:r>
            <a:r>
              <a:rPr lang="el-GR" b="1" dirty="0">
                <a:solidFill>
                  <a:srgbClr val="002060"/>
                </a:solidFill>
              </a:rPr>
              <a:t>του Θρασύβουλου </a:t>
            </a:r>
            <a:r>
              <a:rPr lang="el-GR" b="1" dirty="0" smtClean="0">
                <a:solidFill>
                  <a:srgbClr val="002060"/>
                </a:solidFill>
              </a:rPr>
              <a:t>αφού άδραξαν τα όπλα έκαναν επίθεση με φόρα καταπάνω </a:t>
            </a:r>
            <a:r>
              <a:rPr lang="el-GR" b="1" dirty="0">
                <a:solidFill>
                  <a:srgbClr val="002060"/>
                </a:solidFill>
              </a:rPr>
              <a:t>τους </a:t>
            </a:r>
            <a:r>
              <a:rPr lang="el-GR" b="1" dirty="0" smtClean="0">
                <a:solidFill>
                  <a:srgbClr val="002060"/>
                </a:solidFill>
              </a:rPr>
              <a:t>και μερικούς από αυτούς τους έριξαν κάτω από τα άλογα και όλους αφού τους έτρεψαν σε φυγή τους καταδίωξαν ως </a:t>
            </a:r>
            <a:r>
              <a:rPr lang="el-GR" b="1" dirty="0">
                <a:solidFill>
                  <a:srgbClr val="002060"/>
                </a:solidFill>
              </a:rPr>
              <a:t>έξη-εφτά στάδια </a:t>
            </a:r>
            <a:r>
              <a:rPr lang="el-GR" b="1" dirty="0" smtClean="0">
                <a:solidFill>
                  <a:srgbClr val="002060"/>
                </a:solidFill>
              </a:rPr>
              <a:t>δρόμο και σκότωσαν περισσότερους από εκατόν είκοσι οπλίτες και από τους  ιππείς  τον  </a:t>
            </a:r>
            <a:r>
              <a:rPr lang="el-GR" b="1" dirty="0" err="1">
                <a:solidFill>
                  <a:srgbClr val="002060"/>
                </a:solidFill>
              </a:rPr>
              <a:t>Νικόστρατο</a:t>
            </a:r>
            <a:r>
              <a:rPr lang="el-GR" b="1" dirty="0">
                <a:solidFill>
                  <a:srgbClr val="002060"/>
                </a:solidFill>
              </a:rPr>
              <a:t>, το </a:t>
            </a:r>
            <a:r>
              <a:rPr lang="el-GR" b="1" dirty="0" smtClean="0">
                <a:solidFill>
                  <a:srgbClr val="002060"/>
                </a:solidFill>
              </a:rPr>
              <a:t>επονομαζ</a:t>
            </a:r>
            <a:r>
              <a:rPr lang="el-GR" b="1" dirty="0" smtClean="0">
                <a:solidFill>
                  <a:srgbClr val="002060"/>
                </a:solidFill>
              </a:rPr>
              <a:t>όμενο </a:t>
            </a:r>
            <a:r>
              <a:rPr lang="el-GR" b="1" dirty="0" smtClean="0">
                <a:solidFill>
                  <a:srgbClr val="002060"/>
                </a:solidFill>
              </a:rPr>
              <a:t>ωραίο, </a:t>
            </a:r>
            <a:r>
              <a:rPr lang="el-GR" b="1" dirty="0">
                <a:solidFill>
                  <a:srgbClr val="002060"/>
                </a:solidFill>
              </a:rPr>
              <a:t>κι άλλους δυο που </a:t>
            </a:r>
            <a:r>
              <a:rPr lang="el-GR" b="1" dirty="0" smtClean="0">
                <a:solidFill>
                  <a:srgbClr val="002060"/>
                </a:solidFill>
              </a:rPr>
              <a:t>τους έπιασαν στα </a:t>
            </a:r>
            <a:r>
              <a:rPr lang="el-GR" b="1" dirty="0" err="1" smtClean="0">
                <a:solidFill>
                  <a:srgbClr val="002060"/>
                </a:solidFill>
              </a:rPr>
              <a:t>κρεββάτια</a:t>
            </a:r>
            <a:r>
              <a:rPr lang="el-GR" b="1" dirty="0" smtClean="0">
                <a:solidFill>
                  <a:srgbClr val="002060"/>
                </a:solidFill>
              </a:rPr>
              <a:t> τους </a:t>
            </a:r>
            <a:r>
              <a:rPr lang="el-GR" b="1" dirty="0" smtClean="0">
                <a:solidFill>
                  <a:srgbClr val="002060"/>
                </a:solidFill>
              </a:rPr>
              <a:t>(ακόμη να κοιμούνται). </a:t>
            </a:r>
            <a:endParaRPr lang="el-GR" b="1" dirty="0">
              <a:solidFill>
                <a:srgbClr val="00206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0" y="1"/>
            <a:ext cx="9144000" cy="928669"/>
          </a:xfrm>
          <a:solidFill>
            <a:schemeClr val="tx2">
              <a:lumMod val="60000"/>
              <a:lumOff val="40000"/>
            </a:schemeClr>
          </a:solidFill>
          <a:ln>
            <a:noFill/>
          </a:ln>
        </p:spPr>
        <p:txBody>
          <a:bodyPr>
            <a:normAutofit/>
          </a:bodyPr>
          <a:lstStyle/>
          <a:p>
            <a:r>
              <a:rPr lang="el-GR" sz="2200" b="1" dirty="0" smtClean="0">
                <a:solidFill>
                  <a:srgbClr val="C00000"/>
                </a:solidFill>
              </a:rPr>
              <a:t>Ξενοφώντα </a:t>
            </a:r>
            <a:r>
              <a:rPr lang="el-GR" sz="2200" b="1" dirty="0">
                <a:solidFill>
                  <a:srgbClr val="C00000"/>
                </a:solidFill>
              </a:rPr>
              <a:t>Ελληνικά, Βιβλίο 2, κεφ. 4, </a:t>
            </a:r>
            <a:r>
              <a:rPr lang="el-GR" sz="2000" b="1" dirty="0" smtClean="0">
                <a:solidFill>
                  <a:srgbClr val="C00000"/>
                </a:solidFill>
              </a:rPr>
              <a:t>§ </a:t>
            </a:r>
            <a:r>
              <a:rPr lang="el-GR" sz="2200" b="1" dirty="0" smtClean="0">
                <a:solidFill>
                  <a:srgbClr val="C00000"/>
                </a:solidFill>
              </a:rPr>
              <a:t>1-17</a:t>
            </a:r>
            <a:br>
              <a:rPr lang="el-GR" sz="2200" b="1" dirty="0" smtClean="0">
                <a:solidFill>
                  <a:srgbClr val="C00000"/>
                </a:solidFill>
              </a:rPr>
            </a:br>
            <a:r>
              <a:rPr lang="el-GR" sz="2200" b="1" dirty="0" smtClean="0">
                <a:solidFill>
                  <a:srgbClr val="C00000"/>
                </a:solidFill>
              </a:rPr>
              <a:t>Εκστρατεία των δημοκρατικών  εναντίον των Τριάκοντα(από μετάφραση)</a:t>
            </a:r>
            <a:endParaRPr lang="el-GR" sz="2200" dirty="0">
              <a:solidFill>
                <a:srgbClr val="C00000"/>
              </a:solidFill>
            </a:endParaRPr>
          </a:p>
        </p:txBody>
      </p:sp>
      <p:sp>
        <p:nvSpPr>
          <p:cNvPr id="3" name="2 - Υπότιτλος"/>
          <p:cNvSpPr>
            <a:spLocks noGrp="1"/>
          </p:cNvSpPr>
          <p:nvPr>
            <p:ph type="subTitle" idx="1"/>
          </p:nvPr>
        </p:nvSpPr>
        <p:spPr>
          <a:xfrm>
            <a:off x="0" y="928670"/>
            <a:ext cx="9144000" cy="5929330"/>
          </a:xfrm>
          <a:solidFill>
            <a:schemeClr val="tx2">
              <a:lumMod val="20000"/>
              <a:lumOff val="80000"/>
            </a:schemeClr>
          </a:solidFill>
        </p:spPr>
        <p:txBody>
          <a:bodyPr>
            <a:normAutofit/>
          </a:bodyPr>
          <a:lstStyle/>
          <a:p>
            <a:pPr lvl="0" algn="just"/>
            <a:r>
              <a:rPr lang="el-GR" b="1" dirty="0" smtClean="0">
                <a:solidFill>
                  <a:srgbClr val="002060"/>
                </a:solidFill>
              </a:rPr>
              <a:t>[7] Αφού επέστρεψαν και έστησαν </a:t>
            </a:r>
            <a:r>
              <a:rPr lang="el-GR" b="1" dirty="0" smtClean="0">
                <a:solidFill>
                  <a:srgbClr val="002060"/>
                </a:solidFill>
              </a:rPr>
              <a:t>τρόπαιο </a:t>
            </a:r>
            <a:r>
              <a:rPr lang="el-GR" b="1" dirty="0" smtClean="0">
                <a:solidFill>
                  <a:srgbClr val="002060"/>
                </a:solidFill>
              </a:rPr>
              <a:t>και μάζεψαν τα όπλα και τα λάφυρα που είχαν πέσει στα χέρια τους, γύρισαν  πίσω στη Φυλή. Και οι ιππείς που έσπευσαν για ενίσχυση από την πόλη δεν είδαν  κανέναν πια από τους  εχθρούς· και αφού έμειναν  εκεί, ώσπου να παραλάβουν τους νεκρούς για ταφή από το πεδίο της μάχης οι συγγενείς τους, αναχώρησαν  για την πόλη</a:t>
            </a:r>
            <a:r>
              <a:rPr lang="el-GR" dirty="0" smtClean="0"/>
              <a:t>.</a:t>
            </a: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0" y="1"/>
            <a:ext cx="9144000" cy="928669"/>
          </a:xfrm>
          <a:solidFill>
            <a:schemeClr val="tx2">
              <a:lumMod val="60000"/>
              <a:lumOff val="40000"/>
            </a:schemeClr>
          </a:solidFill>
          <a:ln>
            <a:noFill/>
          </a:ln>
        </p:spPr>
        <p:txBody>
          <a:bodyPr>
            <a:normAutofit/>
          </a:bodyPr>
          <a:lstStyle/>
          <a:p>
            <a:r>
              <a:rPr lang="el-GR" sz="2200" b="1" dirty="0" smtClean="0">
                <a:solidFill>
                  <a:srgbClr val="C00000"/>
                </a:solidFill>
              </a:rPr>
              <a:t>Ξενοφώντα </a:t>
            </a:r>
            <a:r>
              <a:rPr lang="el-GR" sz="2200" b="1" dirty="0">
                <a:solidFill>
                  <a:srgbClr val="C00000"/>
                </a:solidFill>
              </a:rPr>
              <a:t>Ελληνικά, Βιβλίο 2, κεφ. 4, </a:t>
            </a:r>
            <a:r>
              <a:rPr lang="el-GR" sz="2000" b="1" dirty="0" smtClean="0">
                <a:solidFill>
                  <a:srgbClr val="C00000"/>
                </a:solidFill>
              </a:rPr>
              <a:t>§ </a:t>
            </a:r>
            <a:r>
              <a:rPr lang="el-GR" sz="2200" b="1" dirty="0" smtClean="0">
                <a:solidFill>
                  <a:srgbClr val="C00000"/>
                </a:solidFill>
              </a:rPr>
              <a:t>1-17</a:t>
            </a:r>
            <a:br>
              <a:rPr lang="el-GR" sz="2200" b="1" dirty="0" smtClean="0">
                <a:solidFill>
                  <a:srgbClr val="C00000"/>
                </a:solidFill>
              </a:rPr>
            </a:br>
            <a:r>
              <a:rPr lang="el-GR" sz="2200" b="1" dirty="0" smtClean="0">
                <a:solidFill>
                  <a:srgbClr val="C00000"/>
                </a:solidFill>
              </a:rPr>
              <a:t>Εκστρατεία των δημοκρατικών  εναντίον των Τριάκοντα(από μετάφραση)</a:t>
            </a:r>
            <a:endParaRPr lang="el-GR" sz="2200" dirty="0">
              <a:solidFill>
                <a:srgbClr val="C00000"/>
              </a:solidFill>
            </a:endParaRPr>
          </a:p>
        </p:txBody>
      </p:sp>
      <p:sp>
        <p:nvSpPr>
          <p:cNvPr id="3" name="2 - Υπότιτλος"/>
          <p:cNvSpPr>
            <a:spLocks noGrp="1"/>
          </p:cNvSpPr>
          <p:nvPr>
            <p:ph type="subTitle" idx="1"/>
          </p:nvPr>
        </p:nvSpPr>
        <p:spPr>
          <a:xfrm>
            <a:off x="0" y="928670"/>
            <a:ext cx="9144000" cy="5929330"/>
          </a:xfrm>
          <a:solidFill>
            <a:schemeClr val="tx2">
              <a:lumMod val="20000"/>
              <a:lumOff val="80000"/>
            </a:schemeClr>
          </a:solidFill>
        </p:spPr>
        <p:txBody>
          <a:bodyPr>
            <a:normAutofit fontScale="77500" lnSpcReduction="20000"/>
          </a:bodyPr>
          <a:lstStyle/>
          <a:p>
            <a:pPr lvl="0"/>
            <a:r>
              <a:rPr lang="el-GR" b="1" i="1" dirty="0">
                <a:solidFill>
                  <a:srgbClr val="C00000"/>
                </a:solidFill>
              </a:rPr>
              <a:t>Σύλληψη των κατοίκων της Ελευσίνας </a:t>
            </a:r>
            <a:endParaRPr lang="el-GR" b="1" i="1" dirty="0" smtClean="0">
              <a:solidFill>
                <a:srgbClr val="C00000"/>
              </a:solidFill>
            </a:endParaRPr>
          </a:p>
          <a:p>
            <a:pPr lvl="0" algn="just"/>
            <a:r>
              <a:rPr lang="el-GR" b="1" dirty="0">
                <a:solidFill>
                  <a:srgbClr val="002060"/>
                </a:solidFill>
              </a:rPr>
              <a:t>[</a:t>
            </a:r>
            <a:r>
              <a:rPr lang="el-GR" b="1" dirty="0" smtClean="0">
                <a:solidFill>
                  <a:srgbClr val="002060"/>
                </a:solidFill>
              </a:rPr>
              <a:t>8</a:t>
            </a:r>
            <a:r>
              <a:rPr lang="el-GR" b="1" dirty="0">
                <a:solidFill>
                  <a:srgbClr val="002060"/>
                </a:solidFill>
              </a:rPr>
              <a:t>] </a:t>
            </a:r>
            <a:r>
              <a:rPr lang="el-GR" b="1" dirty="0" smtClean="0">
                <a:solidFill>
                  <a:srgbClr val="002060"/>
                </a:solidFill>
              </a:rPr>
              <a:t>Μετά από αυτό  οι Τριάκοντα  επειδή νόμισαν ότι τα πράγματα δεν ήταν πια ασφαλή </a:t>
            </a:r>
            <a:r>
              <a:rPr lang="el-GR" b="1" dirty="0" err="1" smtClean="0">
                <a:solidFill>
                  <a:srgbClr val="002060"/>
                </a:solidFill>
              </a:rPr>
              <a:t>γι΄</a:t>
            </a:r>
            <a:r>
              <a:rPr lang="el-GR" b="1" dirty="0" smtClean="0">
                <a:solidFill>
                  <a:srgbClr val="002060"/>
                </a:solidFill>
              </a:rPr>
              <a:t> αυτούς αποφάσισαν </a:t>
            </a:r>
            <a:r>
              <a:rPr lang="el-GR" b="1" dirty="0">
                <a:solidFill>
                  <a:srgbClr val="002060"/>
                </a:solidFill>
              </a:rPr>
              <a:t>να κάνουν δική τους την Ελευσίνα για να την έχουν καταφύγιο </a:t>
            </a:r>
            <a:r>
              <a:rPr lang="el-GR" b="1" dirty="0" smtClean="0">
                <a:solidFill>
                  <a:srgbClr val="002060"/>
                </a:solidFill>
              </a:rPr>
              <a:t>σε </a:t>
            </a:r>
            <a:r>
              <a:rPr lang="el-GR" b="1" dirty="0">
                <a:solidFill>
                  <a:srgbClr val="002060"/>
                </a:solidFill>
              </a:rPr>
              <a:t>ώρα ανάγκης. </a:t>
            </a:r>
            <a:r>
              <a:rPr lang="el-GR" b="1" dirty="0" smtClean="0">
                <a:solidFill>
                  <a:srgbClr val="002060"/>
                </a:solidFill>
              </a:rPr>
              <a:t>Και αφού έδωσαν εντολή στους ιππείς να τους ακολουθούν ήρθαν στην Ελευσίνα και ο </a:t>
            </a:r>
            <a:r>
              <a:rPr lang="el-GR" b="1" dirty="0">
                <a:solidFill>
                  <a:srgbClr val="002060"/>
                </a:solidFill>
              </a:rPr>
              <a:t>Κριτίας </a:t>
            </a:r>
            <a:r>
              <a:rPr lang="el-GR" b="1" dirty="0" smtClean="0">
                <a:solidFill>
                  <a:srgbClr val="002060"/>
                </a:solidFill>
              </a:rPr>
              <a:t>και </a:t>
            </a:r>
            <a:r>
              <a:rPr lang="el-GR" b="1" dirty="0">
                <a:solidFill>
                  <a:srgbClr val="002060"/>
                </a:solidFill>
              </a:rPr>
              <a:t>οι </a:t>
            </a:r>
            <a:r>
              <a:rPr lang="el-GR" b="1" dirty="0" smtClean="0">
                <a:solidFill>
                  <a:srgbClr val="002060"/>
                </a:solidFill>
              </a:rPr>
              <a:t>άλλοι Τριάκοντα, και αφού συγκέντρωσαν τους κατοίκους  </a:t>
            </a:r>
            <a:r>
              <a:rPr lang="el-GR" b="1" dirty="0">
                <a:solidFill>
                  <a:srgbClr val="002060"/>
                </a:solidFill>
              </a:rPr>
              <a:t>έκαναν επιθεώρηση </a:t>
            </a:r>
            <a:r>
              <a:rPr lang="el-GR" b="1" dirty="0" smtClean="0">
                <a:solidFill>
                  <a:srgbClr val="002060"/>
                </a:solidFill>
              </a:rPr>
              <a:t>ενώ οι ιππείς είχαν κυκλώσει την περιοχή με </a:t>
            </a:r>
            <a:r>
              <a:rPr lang="el-GR" b="1" dirty="0">
                <a:solidFill>
                  <a:srgbClr val="002060"/>
                </a:solidFill>
              </a:rPr>
              <a:t>το πρόσχημα ότι ήθελαν να ξέρουν πόσοι είναι και πόση πρόσθετη φρουρά θα χρειαστούν, </a:t>
            </a:r>
            <a:r>
              <a:rPr lang="el-GR" b="1" dirty="0" smtClean="0">
                <a:solidFill>
                  <a:srgbClr val="002060"/>
                </a:solidFill>
              </a:rPr>
              <a:t>διέταζαν </a:t>
            </a:r>
            <a:r>
              <a:rPr lang="el-GR" b="1" dirty="0">
                <a:solidFill>
                  <a:srgbClr val="002060"/>
                </a:solidFill>
              </a:rPr>
              <a:t>να τους καταγράψουν </a:t>
            </a:r>
            <a:r>
              <a:rPr lang="el-GR" b="1" dirty="0" smtClean="0">
                <a:solidFill>
                  <a:srgbClr val="002060"/>
                </a:solidFill>
              </a:rPr>
              <a:t>όλους, έδιναν επίσης διαταγή  </a:t>
            </a:r>
            <a:r>
              <a:rPr lang="el-GR" b="1" dirty="0">
                <a:solidFill>
                  <a:srgbClr val="002060"/>
                </a:solidFill>
              </a:rPr>
              <a:t>ο καθένας που θα καταγραφόταν να </a:t>
            </a:r>
            <a:r>
              <a:rPr lang="el-GR" b="1" dirty="0" smtClean="0">
                <a:solidFill>
                  <a:srgbClr val="002060"/>
                </a:solidFill>
              </a:rPr>
              <a:t>βγαίνει </a:t>
            </a:r>
            <a:r>
              <a:rPr lang="el-GR" b="1" dirty="0">
                <a:solidFill>
                  <a:srgbClr val="002060"/>
                </a:solidFill>
              </a:rPr>
              <a:t>από τη μικρή πύλη προς τη θάλασσα. </a:t>
            </a:r>
            <a:r>
              <a:rPr lang="el-GR" b="1" dirty="0" smtClean="0">
                <a:solidFill>
                  <a:srgbClr val="002060"/>
                </a:solidFill>
              </a:rPr>
              <a:t>Στην παραλία  </a:t>
            </a:r>
            <a:r>
              <a:rPr lang="el-GR" b="1" dirty="0">
                <a:solidFill>
                  <a:srgbClr val="002060"/>
                </a:solidFill>
              </a:rPr>
              <a:t>όμως είχαν τοποθετήσει δεξιά κι αριστερά τους ιππείς, </a:t>
            </a:r>
            <a:r>
              <a:rPr lang="el-GR" b="1" dirty="0" smtClean="0">
                <a:solidFill>
                  <a:srgbClr val="002060"/>
                </a:solidFill>
              </a:rPr>
              <a:t>κι </a:t>
            </a:r>
            <a:r>
              <a:rPr lang="el-GR" b="1" dirty="0">
                <a:solidFill>
                  <a:srgbClr val="002060"/>
                </a:solidFill>
              </a:rPr>
              <a:t>έναν-έναν που έβγαινε τον άρπαζαν οι βοηθοί τους και τον </a:t>
            </a:r>
            <a:r>
              <a:rPr lang="el-GR" b="1" dirty="0" smtClean="0">
                <a:solidFill>
                  <a:srgbClr val="002060"/>
                </a:solidFill>
              </a:rPr>
              <a:t>έδεναν  χειροπόδαρα</a:t>
            </a:r>
            <a:r>
              <a:rPr lang="el-GR" b="1" dirty="0">
                <a:solidFill>
                  <a:srgbClr val="002060"/>
                </a:solidFill>
              </a:rPr>
              <a:t>.</a:t>
            </a:r>
            <a:r>
              <a:rPr lang="el-GR" b="1" dirty="0" smtClean="0">
                <a:solidFill>
                  <a:srgbClr val="002060"/>
                </a:solidFill>
              </a:rPr>
              <a:t/>
            </a:r>
            <a:br>
              <a:rPr lang="el-GR" b="1" dirty="0" smtClean="0">
                <a:solidFill>
                  <a:srgbClr val="002060"/>
                </a:solidFill>
              </a:rPr>
            </a:br>
            <a:r>
              <a:rPr lang="el-GR" b="1" dirty="0">
                <a:solidFill>
                  <a:srgbClr val="002060"/>
                </a:solidFill>
              </a:rPr>
              <a:t>Αφού τους έπιασαν όλους μ' </a:t>
            </a:r>
            <a:r>
              <a:rPr lang="el-GR" b="1" dirty="0" smtClean="0">
                <a:solidFill>
                  <a:srgbClr val="002060"/>
                </a:solidFill>
              </a:rPr>
              <a:t>αυτόν </a:t>
            </a:r>
            <a:r>
              <a:rPr lang="el-GR" b="1" dirty="0">
                <a:solidFill>
                  <a:srgbClr val="002060"/>
                </a:solidFill>
              </a:rPr>
              <a:t>τον τρόπο, </a:t>
            </a:r>
            <a:r>
              <a:rPr lang="el-GR" b="1" dirty="0" smtClean="0">
                <a:solidFill>
                  <a:srgbClr val="002060"/>
                </a:solidFill>
              </a:rPr>
              <a:t>διέταξαν </a:t>
            </a:r>
            <a:r>
              <a:rPr lang="el-GR" b="1" dirty="0">
                <a:solidFill>
                  <a:srgbClr val="002060"/>
                </a:solidFill>
              </a:rPr>
              <a:t>τον αρχηγό του ιππικού Λυσίμαχο να τους </a:t>
            </a:r>
            <a:r>
              <a:rPr lang="el-GR" b="1" dirty="0" smtClean="0">
                <a:solidFill>
                  <a:srgbClr val="002060"/>
                </a:solidFill>
              </a:rPr>
              <a:t>πάρει και </a:t>
            </a:r>
            <a:r>
              <a:rPr lang="el-GR" b="1" dirty="0">
                <a:solidFill>
                  <a:srgbClr val="002060"/>
                </a:solidFill>
              </a:rPr>
              <a:t>να τους </a:t>
            </a:r>
            <a:r>
              <a:rPr lang="el-GR" b="1" dirty="0" smtClean="0">
                <a:solidFill>
                  <a:srgbClr val="002060"/>
                </a:solidFill>
              </a:rPr>
              <a:t>παραδώσει </a:t>
            </a:r>
            <a:r>
              <a:rPr lang="el-GR" b="1" dirty="0">
                <a:solidFill>
                  <a:srgbClr val="002060"/>
                </a:solidFill>
              </a:rPr>
              <a:t>στους </a:t>
            </a:r>
            <a:r>
              <a:rPr lang="el-GR" b="1" dirty="0" smtClean="0">
                <a:solidFill>
                  <a:srgbClr val="002060"/>
                </a:solidFill>
              </a:rPr>
              <a:t>Έντεκα.</a:t>
            </a:r>
            <a:endParaRPr lang="el-GR" b="1" dirty="0">
              <a:solidFill>
                <a:srgbClr val="00206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0" y="1"/>
            <a:ext cx="9144000" cy="928669"/>
          </a:xfrm>
          <a:solidFill>
            <a:schemeClr val="tx2">
              <a:lumMod val="60000"/>
              <a:lumOff val="40000"/>
            </a:schemeClr>
          </a:solidFill>
          <a:ln>
            <a:noFill/>
          </a:ln>
        </p:spPr>
        <p:txBody>
          <a:bodyPr>
            <a:normAutofit/>
          </a:bodyPr>
          <a:lstStyle/>
          <a:p>
            <a:r>
              <a:rPr lang="el-GR" sz="2200" b="1" dirty="0" smtClean="0">
                <a:solidFill>
                  <a:srgbClr val="C00000"/>
                </a:solidFill>
              </a:rPr>
              <a:t>Ξενοφώντα </a:t>
            </a:r>
            <a:r>
              <a:rPr lang="el-GR" sz="2200" b="1" dirty="0">
                <a:solidFill>
                  <a:srgbClr val="C00000"/>
                </a:solidFill>
              </a:rPr>
              <a:t>Ελληνικά, Βιβλίο 2, κεφ. 4, </a:t>
            </a:r>
            <a:r>
              <a:rPr lang="el-GR" sz="2000" b="1" dirty="0" smtClean="0">
                <a:solidFill>
                  <a:srgbClr val="C00000"/>
                </a:solidFill>
              </a:rPr>
              <a:t>§ </a:t>
            </a:r>
            <a:r>
              <a:rPr lang="el-GR" sz="2200" b="1" dirty="0" smtClean="0">
                <a:solidFill>
                  <a:srgbClr val="C00000"/>
                </a:solidFill>
              </a:rPr>
              <a:t>1-17</a:t>
            </a:r>
            <a:br>
              <a:rPr lang="el-GR" sz="2200" b="1" dirty="0" smtClean="0">
                <a:solidFill>
                  <a:srgbClr val="C00000"/>
                </a:solidFill>
              </a:rPr>
            </a:br>
            <a:r>
              <a:rPr lang="el-GR" sz="2200" b="1" dirty="0" smtClean="0">
                <a:solidFill>
                  <a:srgbClr val="C00000"/>
                </a:solidFill>
              </a:rPr>
              <a:t>Εκστρατεία των δημοκρατικών  εναντίον των Τριάκοντα(από μετάφραση)</a:t>
            </a:r>
            <a:endParaRPr lang="el-GR" sz="2200" dirty="0">
              <a:solidFill>
                <a:srgbClr val="C00000"/>
              </a:solidFill>
            </a:endParaRPr>
          </a:p>
        </p:txBody>
      </p:sp>
      <p:sp>
        <p:nvSpPr>
          <p:cNvPr id="3" name="2 - Υπότιτλος"/>
          <p:cNvSpPr>
            <a:spLocks noGrp="1"/>
          </p:cNvSpPr>
          <p:nvPr>
            <p:ph type="subTitle" idx="1"/>
          </p:nvPr>
        </p:nvSpPr>
        <p:spPr>
          <a:xfrm>
            <a:off x="0" y="928670"/>
            <a:ext cx="9144000" cy="5929330"/>
          </a:xfrm>
          <a:solidFill>
            <a:schemeClr val="tx2">
              <a:lumMod val="20000"/>
              <a:lumOff val="80000"/>
            </a:schemeClr>
          </a:solidFill>
        </p:spPr>
        <p:txBody>
          <a:bodyPr>
            <a:normAutofit fontScale="92500" lnSpcReduction="10000"/>
          </a:bodyPr>
          <a:lstStyle/>
          <a:p>
            <a:pPr lvl="0"/>
            <a:r>
              <a:rPr lang="el-GR" dirty="0" smtClean="0"/>
              <a:t> </a:t>
            </a:r>
            <a:endParaRPr lang="el-GR" dirty="0"/>
          </a:p>
          <a:p>
            <a:pPr lvl="0"/>
            <a:r>
              <a:rPr lang="el-GR" b="1" dirty="0" smtClean="0">
                <a:solidFill>
                  <a:srgbClr val="C00000"/>
                </a:solidFill>
              </a:rPr>
              <a:t>Σύλληψη των κατοίκων της Ελευσίνας </a:t>
            </a:r>
          </a:p>
          <a:p>
            <a:pPr algn="just"/>
            <a:r>
              <a:rPr lang="el-GR" b="1" dirty="0" smtClean="0">
                <a:solidFill>
                  <a:srgbClr val="002060"/>
                </a:solidFill>
              </a:rPr>
              <a:t>[9] Την άλλη μέρα συγκέντρωσαν στο Ωδείο τους οπλίτες που ήταν γραμμένοι στον κατάλογο, καθώς και τους υπόλοιπους </a:t>
            </a:r>
            <a:r>
              <a:rPr lang="el-GR" b="1" dirty="0" smtClean="0">
                <a:solidFill>
                  <a:srgbClr val="002060"/>
                </a:solidFill>
              </a:rPr>
              <a:t>ιππείς και ο </a:t>
            </a:r>
            <a:r>
              <a:rPr lang="el-GR" b="1" dirty="0" smtClean="0">
                <a:solidFill>
                  <a:srgbClr val="002060"/>
                </a:solidFill>
              </a:rPr>
              <a:t>Κριτίας σηκώθηκε και </a:t>
            </a:r>
            <a:r>
              <a:rPr lang="el-GR" b="1" dirty="0" smtClean="0">
                <a:solidFill>
                  <a:srgbClr val="002060"/>
                </a:solidFill>
              </a:rPr>
              <a:t>εί</a:t>
            </a:r>
            <a:r>
              <a:rPr lang="el-GR" b="1" dirty="0" smtClean="0">
                <a:solidFill>
                  <a:srgbClr val="002060"/>
                </a:solidFill>
              </a:rPr>
              <a:t>πε:</a:t>
            </a:r>
            <a:r>
              <a:rPr lang="el-GR" b="1" dirty="0" smtClean="0">
                <a:solidFill>
                  <a:srgbClr val="002060"/>
                </a:solidFill>
              </a:rPr>
              <a:t> </a:t>
            </a:r>
            <a:r>
              <a:rPr lang="el-GR" b="1" dirty="0" smtClean="0">
                <a:solidFill>
                  <a:srgbClr val="002060"/>
                </a:solidFill>
              </a:rPr>
              <a:t>«Εμείς, άνδρες, το καθεστώς δεν το οργανώνουμε μόνο για καλό δικό μας, μα άλλο τόσο και για δικό σας.  Πρέπει λοιπόν εσείς όπως ακριβώς θα έχετε μερίδιο στις τιμές, έτσι πρέπει να έχετε μερίδιο και στους κινδύνους. </a:t>
            </a:r>
            <a:r>
              <a:rPr lang="el-GR" b="1" dirty="0" err="1" smtClean="0">
                <a:solidFill>
                  <a:srgbClr val="002060"/>
                </a:solidFill>
              </a:rPr>
              <a:t>Γι΄</a:t>
            </a:r>
            <a:r>
              <a:rPr lang="el-GR" b="1" dirty="0" smtClean="0">
                <a:solidFill>
                  <a:srgbClr val="002060"/>
                </a:solidFill>
              </a:rPr>
              <a:t> αυτό  πρέπει να καταδικάσετε τους Ελευσίνιους που πιάσαμε, για  να  έχετε τις ίδιες ελπίδες και τους ίδιους φόβους με </a:t>
            </a:r>
            <a:r>
              <a:rPr lang="el-GR" b="1" dirty="0" smtClean="0">
                <a:solidFill>
                  <a:srgbClr val="002060"/>
                </a:solidFill>
              </a:rPr>
              <a:t>μας».</a:t>
            </a:r>
            <a:r>
              <a:rPr lang="el-GR" b="1" dirty="0" smtClean="0">
                <a:solidFill>
                  <a:srgbClr val="002060"/>
                </a:solidFill>
              </a:rPr>
              <a:t/>
            </a:r>
            <a:br>
              <a:rPr lang="el-GR" b="1" dirty="0" smtClean="0">
                <a:solidFill>
                  <a:srgbClr val="002060"/>
                </a:solidFill>
              </a:rPr>
            </a:br>
            <a:endParaRPr lang="el-GR" b="1" dirty="0" smtClean="0">
              <a:solidFill>
                <a:srgbClr val="002060"/>
              </a:solidFill>
            </a:endParaRPr>
          </a:p>
          <a:p>
            <a:pPr algn="just"/>
            <a:endParaRPr lang="el-GR"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211</TotalTime>
  <Words>2192</Words>
  <Application>Microsoft Office PowerPoint</Application>
  <PresentationFormat>Προβολή στην οθόνη (4:3)</PresentationFormat>
  <Paragraphs>85</Paragraphs>
  <Slides>19</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19</vt:i4>
      </vt:variant>
    </vt:vector>
  </HeadingPairs>
  <TitlesOfParts>
    <vt:vector size="20" baseType="lpstr">
      <vt:lpstr>Θέμα του Office</vt:lpstr>
      <vt:lpstr>Ξενοφώντα Ελληνικά, Βιβλίο 2, κεφ. 4, § 1-17 Εκστρατεία των δημοκρατικών  εναντίον των Τριάκοντα(από μετάφραση)</vt:lpstr>
      <vt:lpstr>Ξενοφώντα Ελληνικά, Βιβλίο 2, κεφ. 4, § 1-17 Εκστρατεία των δημοκρατικών  εναντίον των Τριάκοντα(από μετάφραση)</vt:lpstr>
      <vt:lpstr>Ξενοφώντα Ελληνικά, Βιβλίο 2, κεφ. 4, § 1-17 Εκστρατεία των δημοκρατικών  εναντίον των Τριάκοντα(από μετάφραση)</vt:lpstr>
      <vt:lpstr>Ξενοφώντα Ελληνικά, Βιβλίο 2, κεφ. 4, § 1-17 Εκστρατεία των δημοκρατικών  εναντίον των Τριάκοντα(από μετάφραση)</vt:lpstr>
      <vt:lpstr>Ξενοφώντα Ελληνικά, Βιβλίο 2, κεφ. 4, § 1-17 Εκστρατεία των δημοκρατικών  εναντίον των Τριάκοντα(από μετάφραση)</vt:lpstr>
      <vt:lpstr>Ξενοφώντα Ελληνικά, Βιβλίο 2, κεφ. 4, § 1-17 Εκστρατεία των δημοκρατικών  εναντίον των Τριάκοντα(από μετάφραση)</vt:lpstr>
      <vt:lpstr>Ξενοφώντα Ελληνικά, Βιβλίο 2, κεφ. 4, § 1-17 Εκστρατεία των δημοκρατικών  εναντίον των Τριάκοντα(από μετάφραση)</vt:lpstr>
      <vt:lpstr>Ξενοφώντα Ελληνικά, Βιβλίο 2, κεφ. 4, § 1-17 Εκστρατεία των δημοκρατικών  εναντίον των Τριάκοντα(από μετάφραση)</vt:lpstr>
      <vt:lpstr>Ξενοφώντα Ελληνικά, Βιβλίο 2, κεφ. 4, § 1-17 Εκστρατεία των δημοκρατικών  εναντίον των Τριάκοντα(από μετάφραση)</vt:lpstr>
      <vt:lpstr>Ξενοφώντα Ελληνικά, Βιβλίο 2, κεφ. 4, § 1-17 Εκστρατεία των δημοκρατικών  εναντίον των Τριάκοντα(από μετάφραση)</vt:lpstr>
      <vt:lpstr>Ξενοφώντα Ελληνικά, Βιβλίο 2, κεφ. 4, § 1-17 Εκστρατεία των δημοκρατικών  εναντίον των Τριάκοντα(από μετάφραση)</vt:lpstr>
      <vt:lpstr>Ξενοφώντα Ελληνικά, Βιβλίο 2, κεφ. 4, § 1-17 Εκστρατεία των δημοκρατικών  εναντίον των Τριάκοντα(από μετάφραση)</vt:lpstr>
      <vt:lpstr>Ξενοφώντα Ελληνικά, Βιβλίο 2, κεφ. 4, § 1-17 Εκστρατεία των δημοκρατικών  εναντίον των Τριάκοντα(από μετάφραση)</vt:lpstr>
      <vt:lpstr>Ξενοφώντα Ελληνικά, Βιβλίο 2, κεφ. 4, § 1-17 Εκστρατεία των δημοκρατικών  εναντίον των Τριάκοντα(από μετάφραση)</vt:lpstr>
      <vt:lpstr>Ξενοφώντα Ελληνικά, Βιβλίο 2, κεφ. 4, § 1-17 Εκστρατεία των δημοκρατικών  εναντίον των Τριάκοντα(από μετάφραση)</vt:lpstr>
      <vt:lpstr>Ξενοφώντα Ελληνικά, Βιβλίο 2, κεφ. 4, § 1-17 Εκστρατεία των δημοκρατικών  εναντίον των Τριάκοντα(από μετάφραση)</vt:lpstr>
      <vt:lpstr>Ξενοφώντα Ελληνικά, Βιβλίο 2, κεφ. 4, § 1-17 Εκστρατεία των δημοκρατικών  εναντίον των Τριάκοντα(από μετάφραση)</vt:lpstr>
      <vt:lpstr>Ξενοφώντα Ελληνικά, Βιβλίο 2, κεφ. 4, § 1-17 Εκστρατεία των δημοκρατικών  εναντίον των Τριάκοντα(από μετάφραση)</vt:lpstr>
      <vt:lpstr>Ξενοφών</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Ξενοφώντα Ελληνικά, Βιβλίο 2, κεφ. 4, § 18-23 Εκστρατεία των δημοκρατικών  εναντίον των Τριάκοντα(από μετάφραση)</dc:title>
  <dc:creator>user</dc:creator>
  <cp:lastModifiedBy>user</cp:lastModifiedBy>
  <cp:revision>72</cp:revision>
  <dcterms:created xsi:type="dcterms:W3CDTF">2023-03-17T18:41:44Z</dcterms:created>
  <dcterms:modified xsi:type="dcterms:W3CDTF">2023-03-18T14:45:10Z</dcterms:modified>
</cp:coreProperties>
</file>