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58" r:id="rId4"/>
    <p:sldId id="259" r:id="rId5"/>
    <p:sldId id="263" r:id="rId6"/>
    <p:sldId id="262" r:id="rId7"/>
    <p:sldId id="257" r:id="rId8"/>
    <p:sldId id="260" r:id="rId9"/>
    <p:sldId id="268" r:id="rId10"/>
    <p:sldId id="264" r:id="rId11"/>
    <p:sldId id="265" r:id="rId12"/>
    <p:sldId id="266" r:id="rId13"/>
    <p:sldId id="269" r:id="rId14"/>
    <p:sldId id="267" r:id="rId15"/>
    <p:sldId id="274" r:id="rId16"/>
    <p:sldId id="275" r:id="rId17"/>
    <p:sldId id="282" r:id="rId18"/>
    <p:sldId id="283" r:id="rId19"/>
    <p:sldId id="285" r:id="rId20"/>
    <p:sldId id="286" r:id="rId21"/>
    <p:sldId id="284" r:id="rId22"/>
    <p:sldId id="277" r:id="rId23"/>
    <p:sldId id="279" r:id="rId24"/>
    <p:sldId id="287" r:id="rId25"/>
    <p:sldId id="280" r:id="rId26"/>
    <p:sldId id="281" r:id="rId27"/>
    <p:sldId id="278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80C61-7100-4858-B2C9-C8B622EB3271}" type="datetimeFigureOut">
              <a:rPr lang="el-GR" smtClean="0"/>
              <a:pPr/>
              <a:t>13/12/2024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F758-DA25-449A-A8F4-0C47C9F2078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ebooks/v/html/8547/2326/Syntaktiko-Archaias-Ellinikis-Glossas_A-B-G-Gymnasiou_html-apli/index_01_11_II_A_b.html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2871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/>
              <a:t>A. TA EI</a:t>
            </a:r>
            <a:r>
              <a:rPr lang="el-GR" sz="2400" b="1" dirty="0" smtClean="0"/>
              <a:t>Δ</a:t>
            </a:r>
            <a:r>
              <a:rPr lang="en-US" sz="2400" b="1" dirty="0" smtClean="0"/>
              <a:t>H TH</a:t>
            </a:r>
            <a:r>
              <a:rPr lang="el-GR" sz="2400" b="1" dirty="0" smtClean="0"/>
              <a:t>Σ </a:t>
            </a:r>
            <a:r>
              <a:rPr lang="en-US" sz="2400" b="1" dirty="0" smtClean="0"/>
              <a:t>METOXH</a:t>
            </a:r>
            <a:r>
              <a:rPr lang="el-GR" sz="2400" b="1" dirty="0" smtClean="0"/>
              <a:t>Σ</a:t>
            </a:r>
            <a:br>
              <a:rPr lang="el-GR" sz="2400" b="1" dirty="0" smtClean="0"/>
            </a:b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71501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l-GR" b="1" dirty="0" smtClean="0">
              <a:solidFill>
                <a:srgbClr val="C00000"/>
              </a:solidFill>
            </a:endParaRPr>
          </a:p>
          <a:p>
            <a:endParaRPr lang="el-GR" b="1" dirty="0" smtClean="0">
              <a:solidFill>
                <a:srgbClr val="C00000"/>
              </a:solidFill>
            </a:endParaRPr>
          </a:p>
          <a:p>
            <a:r>
              <a:rPr lang="el-GR" sz="4000" b="1" dirty="0" smtClean="0">
                <a:solidFill>
                  <a:srgbClr val="C00000"/>
                </a:solidFill>
              </a:rPr>
              <a:t>α. Η επιθετική μετοχή</a:t>
            </a:r>
          </a:p>
          <a:p>
            <a:r>
              <a:rPr lang="el-GR" sz="4000" b="1" dirty="0">
                <a:solidFill>
                  <a:srgbClr val="C00000"/>
                </a:solidFill>
              </a:rPr>
              <a:t>β. Η κατηγορηματική </a:t>
            </a:r>
            <a:r>
              <a:rPr lang="el-GR" sz="4000" b="1" dirty="0" smtClean="0">
                <a:solidFill>
                  <a:srgbClr val="C00000"/>
                </a:solidFill>
              </a:rPr>
              <a:t>μετοχή </a:t>
            </a:r>
          </a:p>
          <a:p>
            <a:r>
              <a:rPr lang="el-GR" sz="4000" b="1" dirty="0" smtClean="0">
                <a:solidFill>
                  <a:srgbClr val="C00000"/>
                </a:solidFill>
              </a:rPr>
              <a:t>γ. Η επιρρηματική μετοχή</a:t>
            </a:r>
            <a:endParaRPr lang="el-GR" sz="4000" dirty="0" smtClean="0">
              <a:solidFill>
                <a:srgbClr val="C00000"/>
              </a:solidFill>
            </a:endParaRPr>
          </a:p>
          <a:p>
            <a:endParaRPr lang="el-GR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/>
              <a:t> </a:t>
            </a:r>
            <a:r>
              <a:rPr lang="el-GR" sz="3100" b="1" dirty="0">
                <a:solidFill>
                  <a:schemeClr val="accent1">
                    <a:lumMod val="75000"/>
                  </a:schemeClr>
                </a:solidFill>
              </a:rPr>
              <a:t>Με κατηγορηματική μετοχή συντάσσονται </a:t>
            </a:r>
            <a:r>
              <a:rPr lang="el-GR" sz="3100" b="1" dirty="0" smtClean="0">
                <a:solidFill>
                  <a:schemeClr val="accent1">
                    <a:lumMod val="75000"/>
                  </a:schemeClr>
                </a:solidFill>
              </a:rPr>
              <a:t>τα ρήματα: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l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) </a:t>
            </a:r>
            <a:r>
              <a:rPr lang="el-GR" b="1" i="1" dirty="0" err="1">
                <a:solidFill>
                  <a:srgbClr val="C00000"/>
                </a:solidFill>
              </a:rPr>
              <a:t>εἰμί</a:t>
            </a:r>
            <a:r>
              <a:rPr lang="el-GR" b="1" i="1" dirty="0">
                <a:solidFill>
                  <a:srgbClr val="C00000"/>
                </a:solidFill>
              </a:rPr>
              <a:t>, </a:t>
            </a:r>
            <a:r>
              <a:rPr lang="el-GR" b="1" i="1" dirty="0" err="1">
                <a:solidFill>
                  <a:srgbClr val="C00000"/>
                </a:solidFill>
              </a:rPr>
              <a:t>γίγνομαι</a:t>
            </a:r>
            <a:r>
              <a:rPr lang="el-GR" b="1" i="1" dirty="0">
                <a:solidFill>
                  <a:srgbClr val="C00000"/>
                </a:solidFill>
              </a:rPr>
              <a:t>, </a:t>
            </a:r>
            <a:r>
              <a:rPr lang="el-GR" b="1" i="1" dirty="0" err="1">
                <a:solidFill>
                  <a:srgbClr val="C00000"/>
                </a:solidFill>
              </a:rPr>
              <a:t>ὑπάρχω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·  η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μετοχή έχει θέση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κατηγορουμέ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- νου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, μεταφράζεται ως ρήμα, ενώ η μετάφραση του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ρήματος   παραλείπεται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Προσεοικότες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γίγνονται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τοῖς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γονεῦσιν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οἱ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παῖδες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(=Τα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παιδιά 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μοιάζουν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στους γονείς.)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Ἦν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οὖν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ἐκείνοις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πολλὰ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γιγνόμενα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(=Γίνονταν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λοιπόν πολλά και σ' εκείνα τα χρόνια.)</a:t>
            </a:r>
          </a:p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β) </a:t>
            </a:r>
            <a:r>
              <a:rPr lang="el-GR" b="1" i="1" dirty="0" err="1">
                <a:solidFill>
                  <a:srgbClr val="C00000"/>
                </a:solidFill>
              </a:rPr>
              <a:t>δῆλός</a:t>
            </a:r>
            <a:r>
              <a:rPr lang="el-GR" b="1" i="1" dirty="0">
                <a:solidFill>
                  <a:srgbClr val="C00000"/>
                </a:solidFill>
              </a:rPr>
              <a:t> </a:t>
            </a:r>
            <a:r>
              <a:rPr lang="el-GR" b="1" i="1" dirty="0" err="1">
                <a:solidFill>
                  <a:srgbClr val="C00000"/>
                </a:solidFill>
              </a:rPr>
              <a:t>εἰμι</a:t>
            </a:r>
            <a:r>
              <a:rPr lang="el-GR" b="1" dirty="0">
                <a:solidFill>
                  <a:srgbClr val="C00000"/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(είμαι φανερός), </a:t>
            </a:r>
            <a:r>
              <a:rPr lang="el-GR" b="1" i="1" dirty="0" err="1">
                <a:solidFill>
                  <a:srgbClr val="C00000"/>
                </a:solidFill>
              </a:rPr>
              <a:t>διαβιῶ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/ </a:t>
            </a:r>
            <a:r>
              <a:rPr lang="el-GR" b="1" i="1" dirty="0">
                <a:solidFill>
                  <a:srgbClr val="C00000"/>
                </a:solidFill>
              </a:rPr>
              <a:t>διαμένω</a:t>
            </a:r>
            <a:r>
              <a:rPr lang="el-GR" b="1" dirty="0">
                <a:solidFill>
                  <a:srgbClr val="C00000"/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(ζω κάπου μόνιμα), 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διάγω / </a:t>
            </a:r>
            <a:r>
              <a:rPr lang="el-GR" b="1" i="1" dirty="0" err="1">
                <a:solidFill>
                  <a:srgbClr val="C00000"/>
                </a:solidFill>
              </a:rPr>
              <a:t>διαγίγνομαι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(περνώ τον καιρό μου), 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i="1" dirty="0" err="1" smtClean="0">
                <a:solidFill>
                  <a:srgbClr val="C00000"/>
                </a:solidFill>
              </a:rPr>
              <a:t>οὐ</a:t>
            </a:r>
            <a:r>
              <a:rPr lang="el-GR" b="1" i="1" dirty="0" smtClean="0">
                <a:solidFill>
                  <a:srgbClr val="C00000"/>
                </a:solidFill>
              </a:rPr>
              <a:t> </a:t>
            </a:r>
            <a:r>
              <a:rPr lang="el-GR" b="1" i="1" dirty="0">
                <a:solidFill>
                  <a:srgbClr val="C00000"/>
                </a:solidFill>
              </a:rPr>
              <a:t>διαλείπω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(δε σταματώ), </a:t>
            </a:r>
            <a:r>
              <a:rPr lang="el-GR" b="1" i="1" dirty="0" err="1">
                <a:solidFill>
                  <a:srgbClr val="C00000"/>
                </a:solidFill>
              </a:rPr>
              <a:t>διατελῶ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(είμαι συνεχώς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),</a:t>
            </a:r>
          </a:p>
          <a:p>
            <a:pPr algn="just"/>
            <a:r>
              <a:rPr lang="el-GR" b="1" i="1" dirty="0" smtClean="0">
                <a:solidFill>
                  <a:srgbClr val="C00000"/>
                </a:solidFill>
              </a:rPr>
              <a:t>λανθάνω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(μένω απαρατήρητος), </a:t>
            </a:r>
            <a:r>
              <a:rPr lang="el-GR" b="1" i="1" dirty="0" err="1">
                <a:solidFill>
                  <a:srgbClr val="C00000"/>
                </a:solidFill>
              </a:rPr>
              <a:t>οἴχομαι</a:t>
            </a:r>
            <a:r>
              <a:rPr lang="el-GR" b="1" dirty="0">
                <a:solidFill>
                  <a:srgbClr val="C00000"/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(έχω φύγει), 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i="1" dirty="0" smtClean="0">
                <a:solidFill>
                  <a:srgbClr val="C00000"/>
                </a:solidFill>
              </a:rPr>
              <a:t>τυγχάνω</a:t>
            </a:r>
            <a:r>
              <a:rPr lang="el-GR" b="1" dirty="0">
                <a:solidFill>
                  <a:srgbClr val="C00000"/>
                </a:solidFill>
              </a:rPr>
              <a:t> 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(συμβαίνει να είμαι, είμαι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), </a:t>
            </a:r>
            <a:r>
              <a:rPr lang="el-GR" b="1" i="1" dirty="0">
                <a:solidFill>
                  <a:srgbClr val="C00000"/>
                </a:solidFill>
              </a:rPr>
              <a:t>φαίνομαι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/ </a:t>
            </a:r>
            <a:r>
              <a:rPr lang="el-GR" b="1" i="1" dirty="0">
                <a:solidFill>
                  <a:srgbClr val="C00000"/>
                </a:solidFill>
              </a:rPr>
              <a:t>φανερός </a:t>
            </a:r>
            <a:r>
              <a:rPr lang="el-GR" b="1" i="1" dirty="0" err="1">
                <a:solidFill>
                  <a:srgbClr val="C00000"/>
                </a:solidFill>
              </a:rPr>
              <a:t>εἰμι</a:t>
            </a:r>
            <a:r>
              <a:rPr lang="el-GR" b="1" dirty="0">
                <a:solidFill>
                  <a:srgbClr val="C00000"/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(είμαι φανερός), </a:t>
            </a:r>
            <a:r>
              <a:rPr lang="el-GR" b="1" i="1" dirty="0">
                <a:solidFill>
                  <a:srgbClr val="C00000"/>
                </a:solidFill>
              </a:rPr>
              <a:t>φθάνω</a:t>
            </a:r>
            <a:r>
              <a:rPr lang="el-GR" b="1" dirty="0">
                <a:solidFill>
                  <a:srgbClr val="C00000"/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(προφταίνω)· τα ρήματα αυτά μπορεί να αποδοθούν με τροπικό επίρρημα και η κατηγορηματική μετοχή που εξαρτάται από αυτά με ρήμα:</a:t>
            </a:r>
          </a:p>
          <a:p>
            <a:pPr algn="just"/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Τα  παραπάνω ρήματα μπορεί να αποδοθούν με τροπικό επίρρημα και η</a:t>
            </a:r>
            <a:b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κατηγορηματική μετοχή που εξαρτάται από αυτά με ρήμα:</a:t>
            </a:r>
            <a:endParaRPr lang="el-GR" sz="2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δῆλός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εἰμι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(φανερά)</a:t>
            </a:r>
          </a:p>
          <a:p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διαβιῶ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/ διαμένω / </a:t>
            </a: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διαγίγνομαι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/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διάγω / </a:t>
            </a: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οὐ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διαλείπω / </a:t>
            </a: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διατελῶ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(συνεχώς)</a:t>
            </a:r>
          </a:p>
          <a:p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λανθάνω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 (κρυφά)</a:t>
            </a:r>
          </a:p>
          <a:p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οἴχομαι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 (γρήγορα, αμέσως)</a:t>
            </a:r>
          </a:p>
          <a:p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τυγχάνω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 (τυχαία)</a:t>
            </a:r>
          </a:p>
          <a:p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φαίνομαι / φανερός </a:t>
            </a:r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εἰμι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(φανερά)</a:t>
            </a:r>
          </a:p>
          <a:p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φθάνω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 (πρώτα, πρώτος)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</a:rPr>
              <a:t>Με κατηγορηματική μετοχή συντάσσονται τα ρήματα: </a:t>
            </a:r>
            <a:br>
              <a:rPr lang="el-GR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γ) 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</a:rPr>
              <a:t>ήματα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που σημαίνουν </a:t>
            </a:r>
            <a:r>
              <a:rPr lang="el-GR" b="1" dirty="0">
                <a:solidFill>
                  <a:srgbClr val="C00000"/>
                </a:solidFill>
              </a:rPr>
              <a:t>έναρξη, λήξη, καρτερία, ανοχή, κάματο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, όπως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ἄρχω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ἄρχομαι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ἀπαλλάττομαι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ἀπολείπω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ἐπιλείπω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(αφήνω)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λήγω, παύω, παύομαι,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ὑπάρχω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(αρχίζω πρώτος)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ἀνέχομαι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ἀπαγορεύω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κάμνω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(κουράζομαι)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καρτερῶ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ὑπομένω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κ.τ.ό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) 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</a:rPr>
              <a:t>Pήματα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που σημαίνουν </a:t>
            </a:r>
            <a:r>
              <a:rPr lang="el-GR" b="1" dirty="0">
                <a:solidFill>
                  <a:srgbClr val="C00000"/>
                </a:solidFill>
              </a:rPr>
              <a:t>αίσθηση, γνώση, μάθηση, μνήμη και τα αντίθετά τους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, όπως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ἀγνοῶ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αἰσθάνομαι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ἀκούω</a:t>
            </a:r>
            <a:r>
              <a:rPr lang="el-GR" b="1" baseline="300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4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γιγνώσκω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ἐπίσταμαι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εὑρίσκω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ὁρῶ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περιορῶ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(αδιαφορώ, επιτρέπω), 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μανθάνω,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ἐνθυμοῦμαι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μέμνημαι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ἐπιλανθάνομαι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(ξεχνώ) κ.τ.ό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ε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) 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</a:rPr>
              <a:t>Pήματα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που σημαίνουν </a:t>
            </a:r>
            <a:r>
              <a:rPr lang="el-GR" b="1" dirty="0">
                <a:solidFill>
                  <a:srgbClr val="C00000"/>
                </a:solidFill>
              </a:rPr>
              <a:t>αγγελία, </a:t>
            </a:r>
            <a:r>
              <a:rPr lang="el-GR" b="1" dirty="0" err="1">
                <a:solidFill>
                  <a:srgbClr val="C00000"/>
                </a:solidFill>
              </a:rPr>
              <a:t>δείξη</a:t>
            </a:r>
            <a:r>
              <a:rPr lang="el-GR" b="1" dirty="0">
                <a:solidFill>
                  <a:srgbClr val="C00000"/>
                </a:solidFill>
              </a:rPr>
              <a:t>, έλεγχο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, όπως 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)αγγέλλω,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ἐπιδείκνυμι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ἀποδείκνυμι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δηλῶ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ἀποφαίνω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ἐλέγχω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(αποδεικνύω)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παρέχω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(παρουσιάζω)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φαίνω, φαίνομαι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κ.τ.ό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στ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) 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</a:rPr>
              <a:t>Pήματα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που σημαίνουν </a:t>
            </a:r>
            <a:r>
              <a:rPr lang="el-GR" b="1" dirty="0">
                <a:solidFill>
                  <a:srgbClr val="C00000"/>
                </a:solidFill>
              </a:rPr>
              <a:t>ψυχικό πάθος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, όπως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ἀγανακτῶ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αἰσχύνομαι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ἄχθομαι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ἥδομαι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(ευχαριστιέμαι), 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χαίρω,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λυποῦμαι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ὀργίζομαι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τέρπομαι, βαρέως φέρω 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κ.τ.ό.</a:t>
            </a: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ζ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) </a:t>
            </a:r>
            <a:r>
              <a:rPr lang="el-GR" b="1" i="1" dirty="0" err="1">
                <a:solidFill>
                  <a:srgbClr val="C00000"/>
                </a:solidFill>
              </a:rPr>
              <a:t>εὖ</a:t>
            </a:r>
            <a:r>
              <a:rPr lang="el-GR" b="1" i="1" dirty="0">
                <a:solidFill>
                  <a:srgbClr val="C00000"/>
                </a:solidFill>
              </a:rPr>
              <a:t>/</a:t>
            </a:r>
            <a:r>
              <a:rPr lang="el-GR" b="1" i="1" dirty="0" err="1">
                <a:solidFill>
                  <a:srgbClr val="C00000"/>
                </a:solidFill>
              </a:rPr>
              <a:t>καλῶς</a:t>
            </a:r>
            <a:r>
              <a:rPr lang="el-GR" b="1" i="1" dirty="0">
                <a:solidFill>
                  <a:srgbClr val="C00000"/>
                </a:solidFill>
              </a:rPr>
              <a:t>/δίκαια/</a:t>
            </a:r>
            <a:r>
              <a:rPr lang="el-GR" b="1" i="1" dirty="0" err="1">
                <a:solidFill>
                  <a:srgbClr val="C00000"/>
                </a:solidFill>
              </a:rPr>
              <a:t>κακῶ</a:t>
            </a:r>
            <a:r>
              <a:rPr lang="el-GR" b="1" i="1" dirty="0">
                <a:solidFill>
                  <a:srgbClr val="C00000"/>
                </a:solidFill>
              </a:rPr>
              <a:t>ς </a:t>
            </a:r>
            <a:r>
              <a:rPr lang="el-GR" b="1" i="1" dirty="0" err="1">
                <a:solidFill>
                  <a:srgbClr val="C00000"/>
                </a:solidFill>
              </a:rPr>
              <a:t>ποιῶ</a:t>
            </a:r>
            <a:r>
              <a:rPr lang="el-GR" b="1" i="1" dirty="0">
                <a:solidFill>
                  <a:srgbClr val="C00000"/>
                </a:solidFill>
              </a:rPr>
              <a:t>, χαρίζομαι, </a:t>
            </a:r>
            <a:r>
              <a:rPr lang="el-GR" b="1" i="1" dirty="0" err="1">
                <a:solidFill>
                  <a:srgbClr val="C00000"/>
                </a:solidFill>
              </a:rPr>
              <a:t>ἀδικῶ</a:t>
            </a:r>
            <a:r>
              <a:rPr lang="el-GR" b="1" i="1" dirty="0">
                <a:solidFill>
                  <a:srgbClr val="C00000"/>
                </a:solidFill>
              </a:rPr>
              <a:t>, </a:t>
            </a:r>
            <a:r>
              <a:rPr lang="el-GR" b="1" i="1" dirty="0" err="1">
                <a:solidFill>
                  <a:srgbClr val="C00000"/>
                </a:solidFill>
              </a:rPr>
              <a:t>νικῶ</a:t>
            </a:r>
            <a:r>
              <a:rPr lang="el-GR" b="1" i="1" dirty="0">
                <a:solidFill>
                  <a:srgbClr val="C00000"/>
                </a:solidFill>
              </a:rPr>
              <a:t>, </a:t>
            </a:r>
            <a:r>
              <a:rPr lang="el-GR" b="1" i="1" dirty="0" err="1">
                <a:solidFill>
                  <a:srgbClr val="C00000"/>
                </a:solidFill>
              </a:rPr>
              <a:t>περιγίγνομαι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(υπερτερώ), </a:t>
            </a:r>
            <a:r>
              <a:rPr lang="el-GR" b="1" i="1" dirty="0" err="1">
                <a:solidFill>
                  <a:srgbClr val="C00000"/>
                </a:solidFill>
              </a:rPr>
              <a:t>κρατῶ</a:t>
            </a:r>
            <a:r>
              <a:rPr lang="el-GR" b="1" i="1" dirty="0">
                <a:solidFill>
                  <a:srgbClr val="C00000"/>
                </a:solidFill>
              </a:rPr>
              <a:t>, </a:t>
            </a:r>
            <a:r>
              <a:rPr lang="el-GR" b="1" i="1" dirty="0" err="1">
                <a:solidFill>
                  <a:srgbClr val="C00000"/>
                </a:solidFill>
              </a:rPr>
              <a:t>ἡττῶμαι</a:t>
            </a:r>
            <a:r>
              <a:rPr lang="el-GR" b="1" i="1" dirty="0">
                <a:solidFill>
                  <a:srgbClr val="C00000"/>
                </a:solidFill>
              </a:rPr>
              <a:t>, </a:t>
            </a:r>
            <a:r>
              <a:rPr lang="el-GR" b="1" i="1" dirty="0" err="1">
                <a:solidFill>
                  <a:srgbClr val="C00000"/>
                </a:solidFill>
              </a:rPr>
              <a:t>λείπομαι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(υστερώ) κ.τ.ό.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Μεταφράζονται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«με το να» + υποτακτική, «που» + οριστική ή «στο να» + υποτακτική: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200" dirty="0"/>
              <a:t>Αρκετά από τα ρήματα που συντάσσονται με κατηγορηματική μετοχή συντάσσονται και με απαρέμφατο, έχουν όμως διαφορετική σημασία. </a:t>
            </a: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>Τέτοια </a:t>
            </a:r>
            <a:r>
              <a:rPr lang="el-GR" sz="2200" dirty="0"/>
              <a:t>ρήματα είναι τα ακόλουθα: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1600" b="1" i="1" dirty="0" err="1" smtClean="0">
                <a:solidFill>
                  <a:srgbClr val="C00000"/>
                </a:solidFill>
              </a:rPr>
              <a:t>αἰδοῦμαι</a:t>
            </a:r>
            <a:r>
              <a:rPr lang="el-GR" sz="1600" b="1" i="1" dirty="0" smtClean="0">
                <a:solidFill>
                  <a:srgbClr val="C00000"/>
                </a:solidFill>
              </a:rPr>
              <a:t> /</a:t>
            </a:r>
            <a:r>
              <a:rPr lang="el-GR" sz="1600" b="1" i="1" dirty="0" err="1" smtClean="0">
                <a:solidFill>
                  <a:srgbClr val="C00000"/>
                </a:solidFill>
              </a:rPr>
              <a:t>αἰσχύνομαι</a:t>
            </a:r>
            <a:r>
              <a:rPr lang="el-GR" sz="1600" b="1" dirty="0" smtClean="0">
                <a:solidFill>
                  <a:srgbClr val="C00000"/>
                </a:solidFill>
              </a:rPr>
              <a:t>+ μετοχή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(ντρέπομα</a:t>
            </a:r>
            <a:r>
              <a:rPr lang="el-GR" sz="1600" b="1" dirty="0" smtClean="0">
                <a:solidFill>
                  <a:srgbClr val="C00000"/>
                </a:solidFill>
              </a:rPr>
              <a:t>ι 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που)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Οὐ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γὰρ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αἰσχύνομαι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 μανθάνων.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(Διότι δεν ντρέπομαι που μαθαίνω.)</a:t>
            </a:r>
          </a:p>
          <a:p>
            <a:pPr algn="l"/>
            <a:r>
              <a:rPr lang="el-GR" sz="1600" b="1" i="1" dirty="0" err="1">
                <a:solidFill>
                  <a:srgbClr val="C00000"/>
                </a:solidFill>
              </a:rPr>
              <a:t>αἰδοῦμαι</a:t>
            </a:r>
            <a:r>
              <a:rPr lang="el-GR" sz="1600" b="1" i="1" dirty="0">
                <a:solidFill>
                  <a:srgbClr val="C00000"/>
                </a:solidFill>
              </a:rPr>
              <a:t> </a:t>
            </a:r>
            <a:r>
              <a:rPr lang="el-GR" sz="1600" b="1" i="1" dirty="0" smtClean="0">
                <a:solidFill>
                  <a:srgbClr val="C00000"/>
                </a:solidFill>
              </a:rPr>
              <a:t>/ </a:t>
            </a:r>
            <a:r>
              <a:rPr lang="el-GR" sz="1600" b="1" i="1" dirty="0" err="1" smtClean="0">
                <a:solidFill>
                  <a:srgbClr val="C00000"/>
                </a:solidFill>
              </a:rPr>
              <a:t>αἰσχύνομαι</a:t>
            </a:r>
            <a:r>
              <a:rPr lang="el-GR" sz="1600" b="1" dirty="0" smtClean="0">
                <a:solidFill>
                  <a:srgbClr val="C00000"/>
                </a:solidFill>
              </a:rPr>
              <a:t>+ απαρέμφατο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(ντρέπομαι να)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Αἰσχύνομαι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εἰπεῖν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τἀληθῆ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 (Ντρέπομαι να πω την αλήθεια.) [από ντροπή δε λέω την αλήθεια]</a:t>
            </a:r>
          </a:p>
          <a:p>
            <a:pPr algn="l"/>
            <a:r>
              <a:rPr lang="el-GR" sz="1600" b="1" i="1" dirty="0" err="1" smtClean="0">
                <a:solidFill>
                  <a:srgbClr val="C00000"/>
                </a:solidFill>
              </a:rPr>
              <a:t>γιγνώσκω</a:t>
            </a:r>
            <a:r>
              <a:rPr lang="el-GR" sz="1600" b="1" dirty="0" smtClean="0">
                <a:solidFill>
                  <a:srgbClr val="C00000"/>
                </a:solidFill>
              </a:rPr>
              <a:t>+ μετοχή 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γνωρίζω/</a:t>
            </a:r>
            <a:r>
              <a:rPr lang="el-GR" sz="1400" b="1" dirty="0" err="1" smtClean="0">
                <a:solidFill>
                  <a:schemeClr val="tx2">
                    <a:lumMod val="75000"/>
                  </a:schemeClr>
                </a:solidFill>
              </a:rPr>
              <a:t>καταλαβαίν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ω ότι) 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Ἔγνω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ἐγγὺς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ὄντα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Ἀλέξανδρον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 (</a:t>
            </a:r>
            <a:r>
              <a:rPr lang="el-GR" sz="1400" b="1" dirty="0" err="1" smtClean="0">
                <a:solidFill>
                  <a:schemeClr val="tx2">
                    <a:lumMod val="75000"/>
                  </a:schemeClr>
                </a:solidFill>
              </a:rPr>
              <a:t>Kατάλαβε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 ότι ο </a:t>
            </a:r>
            <a:r>
              <a:rPr lang="el-GR" sz="1400" b="1" dirty="0" err="1" smtClean="0">
                <a:solidFill>
                  <a:schemeClr val="tx2">
                    <a:lumMod val="75000"/>
                  </a:schemeClr>
                </a:solidFill>
              </a:rPr>
              <a:t>Aλέξανδρος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 ήταν κοντά.)</a:t>
            </a:r>
          </a:p>
          <a:p>
            <a:pPr algn="l"/>
            <a:r>
              <a:rPr lang="el-GR" sz="1600" b="1" i="1" dirty="0" err="1" smtClean="0">
                <a:solidFill>
                  <a:srgbClr val="C00000"/>
                </a:solidFill>
              </a:rPr>
              <a:t>γιγνώσκω</a:t>
            </a:r>
            <a:r>
              <a:rPr lang="el-GR" sz="1600" b="1" i="1" dirty="0" smtClean="0">
                <a:solidFill>
                  <a:srgbClr val="C00000"/>
                </a:solidFill>
              </a:rPr>
              <a:t> </a:t>
            </a:r>
            <a:r>
              <a:rPr lang="el-GR" sz="1600" b="1" dirty="0" smtClean="0">
                <a:solidFill>
                  <a:srgbClr val="C00000"/>
                </a:solidFill>
              </a:rPr>
              <a:t>+ απαρέμφατο 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(κρίνω ότι, αποφασίζω να)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Ἀλέξανδρος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ἔγνω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διαβαίνειν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τὸν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Ἴστρον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 (Ο Αλέξανδρος αποφάσισε να διαβεί τον Ίστρο.)</a:t>
            </a:r>
          </a:p>
          <a:p>
            <a:pPr algn="l"/>
            <a:r>
              <a:rPr lang="el-GR" sz="1600" b="1" i="1" dirty="0" smtClean="0">
                <a:solidFill>
                  <a:srgbClr val="C00000"/>
                </a:solidFill>
              </a:rPr>
              <a:t>μανθάνω</a:t>
            </a:r>
            <a:r>
              <a:rPr lang="el-GR" sz="1600" b="1" dirty="0" smtClean="0">
                <a:solidFill>
                  <a:srgbClr val="C00000"/>
                </a:solidFill>
              </a:rPr>
              <a:t>+ μετοχή 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(μαθαίνω ότι)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Ἔμαθον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τὰς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πόλεις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σφῶν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ὑπ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'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Ἀλεξάνδρου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ἐχομένας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 (Έμαθαν ότι ο Αλέξανδρος κατείχε τις πόλεις τους.)</a:t>
            </a:r>
          </a:p>
          <a:p>
            <a:pPr algn="l"/>
            <a:r>
              <a:rPr lang="el-GR" sz="1600" b="1" i="1" dirty="0" smtClean="0">
                <a:solidFill>
                  <a:srgbClr val="C00000"/>
                </a:solidFill>
              </a:rPr>
              <a:t>μανθάνω </a:t>
            </a:r>
            <a:r>
              <a:rPr lang="el-GR" sz="1600" b="1" dirty="0" smtClean="0">
                <a:solidFill>
                  <a:srgbClr val="C00000"/>
                </a:solidFill>
              </a:rPr>
              <a:t>+ απαρέμφατο 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(μαθαίνω να)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Ἔμαθον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ἀκοντίζειν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 (Έμαθαν να ρίχνουν ακόντιο.)</a:t>
            </a:r>
          </a:p>
          <a:p>
            <a:pPr algn="l"/>
            <a:r>
              <a:rPr lang="el-GR" sz="1600" b="1" i="1" dirty="0" err="1" smtClean="0">
                <a:solidFill>
                  <a:srgbClr val="C00000"/>
                </a:solidFill>
              </a:rPr>
              <a:t>οἶδα</a:t>
            </a:r>
            <a:r>
              <a:rPr lang="el-GR" sz="1600" b="1" dirty="0" smtClean="0">
                <a:solidFill>
                  <a:srgbClr val="C00000"/>
                </a:solidFill>
              </a:rPr>
              <a:t>+ μετοχή 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(γνωρίζω ότι/που)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Οὐδένα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οἶδα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μισοῦντα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τοὺς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ἐπαινοῦντας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 (Δε γνωρίζω κανέναν που να μισεί αυτούς που τον επαινούν.)</a:t>
            </a:r>
          </a:p>
          <a:p>
            <a:pPr algn="l"/>
            <a:r>
              <a:rPr lang="el-GR" sz="1600" b="1" i="1" dirty="0" err="1" smtClean="0">
                <a:solidFill>
                  <a:srgbClr val="C00000"/>
                </a:solidFill>
              </a:rPr>
              <a:t>οἶδα</a:t>
            </a:r>
            <a:r>
              <a:rPr lang="el-GR" sz="1600" b="1" i="1" dirty="0" smtClean="0">
                <a:solidFill>
                  <a:srgbClr val="C00000"/>
                </a:solidFill>
              </a:rPr>
              <a:t> </a:t>
            </a:r>
            <a:r>
              <a:rPr lang="el-GR" sz="1600" b="1" dirty="0" smtClean="0">
                <a:solidFill>
                  <a:srgbClr val="C00000"/>
                </a:solidFill>
              </a:rPr>
              <a:t>+ απαρέμφατο 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(ξέρω να, είμαι ικανός να)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Ὀλύνθιοι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ἴσασι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μέλλον 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προορᾶν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 (Οι </a:t>
            </a:r>
            <a:r>
              <a:rPr lang="el-GR" sz="1600" b="1" dirty="0" err="1" smtClean="0">
                <a:solidFill>
                  <a:schemeClr val="tx2">
                    <a:lumMod val="75000"/>
                  </a:schemeClr>
                </a:solidFill>
              </a:rPr>
              <a:t>Ολύνθιοι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 ξέρουν να προβλέπουν το μέλλον.)</a:t>
            </a:r>
          </a:p>
          <a:p>
            <a:pPr algn="l"/>
            <a:r>
              <a:rPr lang="el-GR" sz="1600" b="1" i="1" dirty="0" err="1" smtClean="0">
                <a:solidFill>
                  <a:srgbClr val="C00000"/>
                </a:solidFill>
              </a:rPr>
              <a:t>ἐπίσταμαι</a:t>
            </a:r>
            <a:r>
              <a:rPr lang="el-GR" sz="1600" b="1" i="1" dirty="0" smtClean="0">
                <a:solidFill>
                  <a:srgbClr val="C00000"/>
                </a:solidFill>
              </a:rPr>
              <a:t> </a:t>
            </a:r>
            <a:r>
              <a:rPr lang="el-GR" sz="1600" b="1" dirty="0" smtClean="0">
                <a:solidFill>
                  <a:srgbClr val="C00000"/>
                </a:solidFill>
              </a:rPr>
              <a:t>+ μετοχή 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(γνωρίζω καλά ότι)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Τοῦτον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ἐπίστασθε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ὑμᾶς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600" b="1" i="1" dirty="0" err="1" smtClean="0">
                <a:solidFill>
                  <a:schemeClr val="tx2">
                    <a:lumMod val="75000"/>
                  </a:schemeClr>
                </a:solidFill>
              </a:rPr>
              <a:t>προδόντα</a:t>
            </a:r>
            <a:r>
              <a:rPr lang="el-GR" sz="16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 (Γνωρίζετε καλά ότι αυτός σας πρόδωσε.)</a:t>
            </a:r>
          </a:p>
          <a:p>
            <a:pPr algn="l"/>
            <a:r>
              <a:rPr lang="el-GR" sz="1400" b="1" i="1" dirty="0" err="1" smtClean="0">
                <a:solidFill>
                  <a:srgbClr val="C00000"/>
                </a:solidFill>
              </a:rPr>
              <a:t>ἐπίσταμαι</a:t>
            </a:r>
            <a:r>
              <a:rPr lang="el-GR" sz="1400" b="1" i="1" dirty="0" smtClean="0">
                <a:solidFill>
                  <a:srgbClr val="C00000"/>
                </a:solidFill>
              </a:rPr>
              <a:t> </a:t>
            </a:r>
            <a:r>
              <a:rPr lang="el-GR" sz="1400" b="1" dirty="0" smtClean="0">
                <a:solidFill>
                  <a:srgbClr val="C00000"/>
                </a:solidFill>
              </a:rPr>
              <a:t>+ απαρέμφατο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(ξέρω καλά να)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Τιμᾶν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ἐπίστασθε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τοὺς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ἀγαθοὺς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ἄνδρας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 (Ξέρετε καλά να τιμάτε τους γενναίους άνδρες.)</a:t>
            </a:r>
          </a:p>
          <a:p>
            <a:pPr algn="l"/>
            <a:r>
              <a:rPr lang="el-GR" sz="1400" b="1" i="1" dirty="0" smtClean="0">
                <a:solidFill>
                  <a:srgbClr val="C00000"/>
                </a:solidFill>
              </a:rPr>
              <a:t>φαίνομαι</a:t>
            </a:r>
            <a:r>
              <a:rPr lang="el-GR" sz="1400" b="1" dirty="0" smtClean="0">
                <a:solidFill>
                  <a:srgbClr val="C00000"/>
                </a:solidFill>
              </a:rPr>
              <a:t>+ μετοχή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(είναι φανερό ότι, φανερά)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Πάντων 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τῶν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ἡλίκων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 διαφέρων 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ἐφαίνετο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 (Φανερά υπερείχε απ' όλους τους συνομηλίκους.)</a:t>
            </a:r>
          </a:p>
          <a:p>
            <a:pPr algn="l"/>
            <a:r>
              <a:rPr lang="el-GR" sz="1400" b="1" i="1" dirty="0" smtClean="0">
                <a:solidFill>
                  <a:srgbClr val="C00000"/>
                </a:solidFill>
              </a:rPr>
              <a:t>φαίνομαι </a:t>
            </a:r>
            <a:r>
              <a:rPr lang="el-GR" sz="1400" b="1" dirty="0" smtClean="0">
                <a:solidFill>
                  <a:srgbClr val="C00000"/>
                </a:solidFill>
              </a:rPr>
              <a:t>+ απαρέμφατο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(δίνω την εντύπωση ότι)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Γελοῖός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 σοι φαίνομαι </a:t>
            </a:r>
            <a:r>
              <a:rPr lang="el-GR" sz="1400" b="1" i="1" dirty="0" err="1" smtClean="0">
                <a:solidFill>
                  <a:schemeClr val="tx2">
                    <a:lumMod val="75000"/>
                  </a:schemeClr>
                </a:solidFill>
              </a:rPr>
              <a:t>εἶναι</a:t>
            </a: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 (Σου δίνω την εντύπωση ότι είμαι γελοίος.)</a:t>
            </a: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28669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dirty="0">
                <a:solidFill>
                  <a:srgbClr val="C00000"/>
                </a:solidFill>
              </a:rPr>
              <a:t>γ. Η επιρρηματική μετοχή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Η επιρρηματική μετοχή είναι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άναρθρη, λειτουργεί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ως επιρρηματικός προσδιορισμός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και εκφράζει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τις επιρρηματικές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σχέσεις: </a:t>
            </a: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του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χρόνου,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της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αιτίας,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του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σκοπού,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της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υπόθεσης,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της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εναντίωσης,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της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παραχώρησης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ή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του τρόπου.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Έτσι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, μια επιρρηματική μετοχή μπορεί να είναι, αντίστοιχα, </a:t>
            </a:r>
            <a:r>
              <a:rPr lang="el-GR" b="1" dirty="0">
                <a:solidFill>
                  <a:srgbClr val="C00000"/>
                </a:solidFill>
              </a:rPr>
              <a:t>χρονική, αιτιολογική, τελική, υποθετική, εναντιωματική, παραχωρητική, τροπική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-285775"/>
            <a:ext cx="9144000" cy="100013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C00000"/>
                </a:solidFill>
              </a:rPr>
              <a:t>Χ</a:t>
            </a:r>
            <a:r>
              <a:rPr lang="el-GR" sz="3600" b="1" dirty="0" smtClean="0">
                <a:solidFill>
                  <a:srgbClr val="C00000"/>
                </a:solidFill>
              </a:rPr>
              <a:t>ρονική μετοχή</a:t>
            </a:r>
            <a:endParaRPr lang="el-GR" sz="3600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614364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χρονική μετοχή απαντά σε όλους τους χρόνους που έχουν μετοχή (εκτός του μέλλοντα), κατά κανόνα μάλιστα σε χρόνο αόριστο· δέχεται άρνηση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ή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μή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Δηλώνει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πράξη σύγχρονη ή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προτερόχρονη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(σπανίως υστερόχρονη) αυτής που σημαίνει το ρήμα της πρότασης και μεταφράζεται με έναν από τους χρονικούς συνδέσμους + οριστική ή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υποτακτική. </a:t>
            </a:r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Συνοδεύεται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συχνά από χρονικά επιρρήματα, όπως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ἅμα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(συγχρόνως, αμέσως),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ἐνταῦθα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(τότε),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ἔπειτα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εὐθύς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ἤδη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μεταξὺ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κ.τ.ό. και ισοδυναμεί με δευτερεύουσα χρονική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πρόταση:</a:t>
            </a:r>
            <a:b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rgbClr val="C00000"/>
                </a:solidFill>
              </a:rPr>
              <a:t>Ἀναχωρησάντων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δ'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αὐτῶν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Ἀθηναῖοι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φυλακὰς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κατεστήσαντο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el-GR" b="1" i="1" dirty="0" err="1">
                <a:solidFill>
                  <a:srgbClr val="C00000"/>
                </a:solidFill>
              </a:rPr>
              <a:t>Ἐπεὶ</a:t>
            </a:r>
            <a:r>
              <a:rPr lang="el-GR" b="1" i="1" dirty="0">
                <a:solidFill>
                  <a:srgbClr val="C00000"/>
                </a:solidFill>
              </a:rPr>
              <a:t> δ' </a:t>
            </a:r>
            <a:r>
              <a:rPr lang="el-GR" b="1" i="1" dirty="0" err="1">
                <a:solidFill>
                  <a:srgbClr val="C00000"/>
                </a:solidFill>
              </a:rPr>
              <a:t>αὐτοὶ</a:t>
            </a:r>
            <a:r>
              <a:rPr lang="el-GR" b="1" i="1" dirty="0">
                <a:solidFill>
                  <a:srgbClr val="C00000"/>
                </a:solidFill>
              </a:rPr>
              <a:t> </a:t>
            </a:r>
            <a:r>
              <a:rPr lang="el-GR" b="1" i="1" dirty="0" err="1">
                <a:solidFill>
                  <a:srgbClr val="C00000"/>
                </a:solidFill>
              </a:rPr>
              <a:t>ἀνεχώρησαν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Ἀθηναῖοι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φυλακὰς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κατεστήσαντο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.] (Αφού αυτοί αναχώρησαν, οι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Aθηναίοι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εγκατέστησαν φρουρές.) [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προτερόχρονο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]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Ἐπαιάνιζον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ἅμα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>
                <a:solidFill>
                  <a:srgbClr val="C00000"/>
                </a:solidFill>
              </a:rPr>
              <a:t>πλέοντες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(Τραγουδούσαν τον παιάνα, ενώ έπλεαν.) [σύγχρονο]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>Αιτιολογική </a:t>
            </a:r>
            <a:r>
              <a:rPr lang="el-GR" sz="3600" b="1" dirty="0">
                <a:solidFill>
                  <a:srgbClr val="C00000"/>
                </a:solidFill>
              </a:rPr>
              <a:t>μετοχή</a:t>
            </a:r>
            <a:endParaRPr lang="el-GR" sz="3600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Η </a:t>
            </a:r>
            <a:r>
              <a:rPr lang="el-GR" b="1" dirty="0">
                <a:solidFill>
                  <a:srgbClr val="C00000"/>
                </a:solidFill>
              </a:rPr>
              <a:t>αιτιολογική μετοχή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απαντά σε όλους τους χρόνους που έχουν μετοχή (σπανιότερα σε μέλλοντα)·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δέχεται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άρνηση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οὐ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, μεταφράζεται με τους αιτιολογικούς συνδέσμους «γιατί», «διότι», «επειδή» + οριστική και είναι δυνατόν να συνοδεύεται για έμφαση από τους προσδιορισμούς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διὰ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τοῦτο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διὰ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ταῦτα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ἐκ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τούτου,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οὕτως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Ισοδυναμεί με δευτερεύουσα αιτιολογική πρόταση και δηλώνει:</a:t>
            </a:r>
          </a:p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α) Αντικειμενική-πραγματική αιτία· ενδέχεται να συνοδεύεται από τα μόρια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ἅτε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δή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οἷον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δή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οἷα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δὴ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) 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και αποδίδεται στη μετάφραση με το «επειδή (πράγματι)»: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διὰ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τοῦτο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ὀργισθεὶς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Ἀπόλλων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κτείνει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Κύκλωπας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. [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ἐπεὶ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διὰ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τοῦτο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ὠργίσθη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Ἀπόλλων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κτείνει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Κύκλωπας.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</a:rPr>
              <a:t>Eπειδή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γι' αυτό πράγματι οργίστηκε ο Απόλλων,...)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Ὁρῶν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αὐτοὺς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λυπουμένους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ὑπεσχόμην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γράψειν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τὴν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ἐπιστολήν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Ἅτε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οὖν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νίκης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ἐρῶντες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μένοντες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μάχεσθε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. (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</a:rPr>
              <a:t>Eπειδή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λοιπόν επιθυμείτε πραγματικά τη νίκη, μείνετε και πολεμήστε.)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N.E.: 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Μην υποφέροντας τη ζέστη, βούτηξε στο νερό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β) Υποκειμενική αιτία· η μετοχή αυτή συνοδεύεται από το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ὡς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και μεταφράζεται με μία από τις εκφράσεις «επειδή κατά τη γνώμη μου», «με την ιδέα ότι», «με την εντύπωση ότι», «επειδή έχω τη γνώμη ότι»: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ὡς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προθυμοτάτοις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οὖσιν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ὑμῖν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χάριν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εἴσεται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Κῦρος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. (Ο Κύρος θα σας χρωστά ευγνωμοσύνη, επειδή έχει τη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γνώμη ότι είστε προθυμότατοι.)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5723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C00000"/>
                </a:solidFill>
              </a:rPr>
              <a:t>Τ</a:t>
            </a:r>
            <a:r>
              <a:rPr lang="el-GR" sz="3200" b="1" dirty="0" smtClean="0">
                <a:solidFill>
                  <a:srgbClr val="C00000"/>
                </a:solidFill>
              </a:rPr>
              <a:t>ελική μετοχή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Η </a:t>
            </a:r>
            <a:r>
              <a:rPr lang="el-GR" b="1" dirty="0">
                <a:solidFill>
                  <a:srgbClr val="C00000"/>
                </a:solidFill>
              </a:rPr>
              <a:t>τελική μετοχή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 απαντά σε χρόνο μέλλοντα και δηλώνει σκοπό· 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δέχεται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άρνηση 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μή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el-G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τίθεται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συνήθως με ρήματα κίνησης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και</a:t>
            </a:r>
          </a:p>
          <a:p>
            <a:pPr algn="just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μεταφράζεται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με το «για να» + υποτακτική. </a:t>
            </a:r>
            <a:endParaRPr lang="el-G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Ισοδυναμεί 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με δευτερεύουσα τελική πρόταση και, όταν συνοδεύεται από το 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ὡς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, δηλώνει σκοπό υποκειμενικό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l-GR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Kλέαρχος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διέβη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παρὰ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τὸν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Φαρνάβαζον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accent1">
                    <a:lumMod val="50000"/>
                  </a:schemeClr>
                </a:solidFill>
              </a:rPr>
              <a:t>μισθὸν</a:t>
            </a:r>
            <a:endParaRPr lang="el-GR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l-GR" b="1" i="1" dirty="0">
                <a:solidFill>
                  <a:srgbClr val="C00000"/>
                </a:solidFill>
              </a:rPr>
              <a:t> </a:t>
            </a:r>
            <a:r>
              <a:rPr lang="el-GR" b="1" i="1" dirty="0" err="1">
                <a:solidFill>
                  <a:srgbClr val="C00000"/>
                </a:solidFill>
              </a:rPr>
              <a:t>ληψόμενος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. [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Kλέαρχος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διέβη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παρὰ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τὸν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Φαρνάβαζον</a:t>
            </a:r>
            <a:r>
              <a:rPr lang="el-GR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algn="l"/>
            <a:r>
              <a:rPr lang="el-GR" b="1" i="1" dirty="0" err="1" smtClean="0">
                <a:solidFill>
                  <a:schemeClr val="accent1">
                    <a:lumMod val="50000"/>
                  </a:schemeClr>
                </a:solidFill>
              </a:rPr>
              <a:t>ἵνα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l-GR" b="1" i="1" dirty="0" err="1" smtClean="0">
                <a:solidFill>
                  <a:schemeClr val="accent1">
                    <a:lumMod val="50000"/>
                  </a:schemeClr>
                </a:solidFill>
              </a:rPr>
              <a:t>μισθὸν</a:t>
            </a:r>
            <a:r>
              <a:rPr lang="el-GR" b="1" i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l-GR" b="1" i="1" dirty="0" err="1" smtClean="0">
                <a:solidFill>
                  <a:schemeClr val="accent1">
                    <a:lumMod val="50000"/>
                  </a:schemeClr>
                </a:solidFill>
              </a:rPr>
              <a:t>λάβῃ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.]</a:t>
            </a:r>
            <a:br>
              <a:rPr lang="el-GR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Πέμπουσιν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Ἱερώνυμον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τὸν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Ἠλεῖον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rgbClr val="C00000"/>
                </a:solidFill>
              </a:rPr>
              <a:t>ἐροῦντα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ταῦτα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. (για να πει αυτά)</a:t>
            </a:r>
            <a:br>
              <a:rPr lang="el-GR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Ὁ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δὲ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 συλλαμβάνει </a:t>
            </a:r>
            <a:r>
              <a:rPr lang="el-GR" b="1" i="1" dirty="0" err="1">
                <a:solidFill>
                  <a:schemeClr val="accent1">
                    <a:lumMod val="50000"/>
                  </a:schemeClr>
                </a:solidFill>
              </a:rPr>
              <a:t>Κῦρον</a:t>
            </a:r>
            <a:r>
              <a:rPr lang="el-GR" b="1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rgbClr val="C00000"/>
                </a:solidFill>
              </a:rPr>
              <a:t>ὡς</a:t>
            </a:r>
            <a:r>
              <a:rPr lang="el-GR" b="1" i="1" dirty="0">
                <a:solidFill>
                  <a:srgbClr val="C00000"/>
                </a:solidFill>
              </a:rPr>
              <a:t> </a:t>
            </a:r>
            <a:r>
              <a:rPr lang="el-GR" b="1" i="1" dirty="0" err="1">
                <a:solidFill>
                  <a:srgbClr val="C00000"/>
                </a:solidFill>
              </a:rPr>
              <a:t>ἀποκτενῶν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C00000"/>
                </a:solidFill>
              </a:rPr>
              <a:t>Υ</a:t>
            </a:r>
            <a:r>
              <a:rPr lang="el-GR" sz="3600" b="1" dirty="0" smtClean="0">
                <a:solidFill>
                  <a:srgbClr val="C00000"/>
                </a:solidFill>
              </a:rPr>
              <a:t>ποθετική μετοχή</a:t>
            </a:r>
            <a:endParaRPr lang="el-GR" sz="3600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Η </a:t>
            </a:r>
            <a:r>
              <a:rPr lang="el-GR" b="1" dirty="0">
                <a:solidFill>
                  <a:srgbClr val="C00000"/>
                </a:solidFill>
              </a:rPr>
              <a:t>υποθετική μετοχή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απαντά σε όλους τους χρόνους που έχουν μετοχή (εκτός του μέλλοντα) και δηλώνει την προϋπόθεση κάτω από την οποία μπορεί ή θα μπορούσε να συμβεί αυτό που σημαίνει το ρήμα της πρότασης. Η υποθετική μετοχή δέχεται άρνηση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μὴ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και μεταφράζεται με τα «αν», «εάν», «σε περίπτωση που» + υποτακτική.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Ισοδυναμεί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με δευτερεύουσα υποθετική πρόταση: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>
                <a:solidFill>
                  <a:srgbClr val="C00000"/>
                </a:solidFill>
              </a:rPr>
              <a:t>Νικήσαντες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ἁπάντων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τούτων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ὑμεῖς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κύριοι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ἔσεσθε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[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Ἐὰν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νικήσητε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ἁπάντων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τούτων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ὑμεῖς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κύριοι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ἔσεσθε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.]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Αν νικήσετε, θα είστε κύριοι όλων αυτών.)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N.E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.: 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Φεύγοντας θα χάσετε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[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Αν φύγετε, θα χάσετε.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]</a:t>
            </a:r>
          </a:p>
          <a:p>
            <a:pPr algn="just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➤ Η υποθετική μετοχή βρίσκεται συχνά σε πρόταση που περιέχει δυνητική έγκλιση ή δυνητικό απαρέμφατο, οριστική μέλλοντα ή ρήμα που σημαίνει δυνατότητα, όπως 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οὐκ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ἔστιν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ἔξεστι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ἔνεστι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κ.τ.ό.: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Τούτους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ἂν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ἡμεῖς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>
                <a:solidFill>
                  <a:srgbClr val="C00000"/>
                </a:solidFill>
              </a:rPr>
              <a:t>παραλαβόντες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ἐφυλάττομεν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ἀκροπόλει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Τοὺς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φίλους </a:t>
            </a:r>
            <a:r>
              <a:rPr lang="el-GR" b="1" i="1" dirty="0" err="1">
                <a:solidFill>
                  <a:srgbClr val="C00000"/>
                </a:solidFill>
              </a:rPr>
              <a:t>εὐεργετοῦντες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τοὺς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ἐχθροὺς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δυνήσεσθε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κολάζειν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Οὐκ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ἔστιν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rgbClr val="C00000"/>
                </a:solidFill>
              </a:rPr>
              <a:t>ἀδικοῦντα</a:t>
            </a:r>
            <a:r>
              <a:rPr lang="el-GR" b="1" i="1" dirty="0">
                <a:solidFill>
                  <a:srgbClr val="C00000"/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rgbClr val="C00000"/>
                </a:solidFill>
              </a:rPr>
              <a:t>ψευδόμενον</a:t>
            </a:r>
            <a:r>
              <a:rPr lang="el-GR" b="1" i="1" dirty="0">
                <a:solidFill>
                  <a:srgbClr val="C00000"/>
                </a:solidFill>
              </a:rPr>
              <a:t> 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δύναμιν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βεβαίαν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κτήσασθαι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1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dirty="0">
                <a:solidFill>
                  <a:srgbClr val="C00000"/>
                </a:solidFill>
              </a:rPr>
              <a:t>Ε</a:t>
            </a:r>
            <a:r>
              <a:rPr lang="el-GR" b="1" dirty="0" smtClean="0">
                <a:solidFill>
                  <a:srgbClr val="C00000"/>
                </a:solidFill>
              </a:rPr>
              <a:t>ναντιωματική μετοχή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Η εναντιωματική μετοχή απαντά σε όλους τους χρόνους που έχουν μετοχή (εκτός του μέλλοντα) και δηλώνει εναντίωση προς αυτό που σημαίνει το ρήμα της πρότασης· δέχεται άρνηση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και μεταφράζεται με τις εκφράσεις «αν και», «μολονότι», «ενώ», «παρόλο που» + οριστική· συχνά συνοδεύεται για έμφαση από λέξεις όπως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καί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καίπερ, καίτοι, πάνυ,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ταῦτα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, ενώ στην πρόταση μπορεί να υπάρχουν ο αντιθετικός σύνδεσμος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ὅμως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ή τα επιρρήματα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εἶτα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ἔπειτα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κᾆτα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Η εναντιωματική μετοχή ισοδυναμεί με δευτερεύουσα εναντιωματική πρόταση:</a:t>
            </a:r>
          </a:p>
          <a:p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Κυρία γενομένη τοσούτων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ἀγαθῶν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οὐκ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ἐφθόνησεν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τοῖς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ἄλλοις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[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Εἰ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ἐγένετο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κυρία τοσούτων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ἀγαθῶν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οὐκ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ἐφθόνησεν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τοῖς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ἄλλοις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.] (Αν και έγινε κάτοχος...)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Ἱκανά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μοι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νομίζω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εἰρῆσθαι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 καίτοι πολλά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γε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παραλιπών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Ἀγησίλαος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δέ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 καίπερ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αἰσθανόμενος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ταῦτα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ὅμως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ἐπέμενε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ταῖς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σπονδαῖς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Τοῖς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δὲ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μένουσι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δύο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ἤδη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μηνῶν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ὤφειλε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τὸν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μισθόν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οὐκ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ἀπορῶν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χρημάτων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N.E.: 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Περπατώντας η χελώνα αργά νίκησε τον λαγό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[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Αν και περπατούσε...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6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Η μετοχή ανάλογα με τη χρήση της διακρίνεται σε</a:t>
            </a:r>
            <a:r>
              <a:rPr lang="el-GR" sz="2400" b="1" dirty="0" smtClean="0">
                <a:solidFill>
                  <a:srgbClr val="C00000"/>
                </a:solidFill>
              </a:rPr>
              <a:t>:</a:t>
            </a:r>
            <a:r>
              <a:rPr lang="el-GR" sz="2400" b="1" dirty="0" smtClean="0"/>
              <a:t/>
            </a:r>
            <a:br>
              <a:rPr lang="el-GR" sz="2400" b="1" dirty="0" smtClean="0"/>
            </a:b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71501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l-GR" b="1" dirty="0" smtClean="0">
              <a:solidFill>
                <a:srgbClr val="C00000"/>
              </a:solidFill>
            </a:endParaRPr>
          </a:p>
          <a:p>
            <a:endParaRPr lang="el-GR" b="1" dirty="0" smtClean="0">
              <a:solidFill>
                <a:srgbClr val="C00000"/>
              </a:solidFill>
            </a:endParaRPr>
          </a:p>
          <a:p>
            <a:endParaRPr lang="el-GR" sz="40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user\Desktop\img01_11_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8215370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1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dirty="0">
                <a:solidFill>
                  <a:srgbClr val="C00000"/>
                </a:solidFill>
              </a:rPr>
              <a:t>Π</a:t>
            </a:r>
            <a:r>
              <a:rPr lang="el-GR" b="1" dirty="0" smtClean="0">
                <a:solidFill>
                  <a:srgbClr val="C00000"/>
                </a:solidFill>
              </a:rPr>
              <a:t>αραχωρητική μετοχή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Η παραχωρητική μετοχή απαντά σε όλους τους χρόνους που έχουν μετοχή (εκτός του μέλλοντα) και δηλώνει παραχώρηση προς αυτό που σημαίνει το ρήμα της πρότασης· δέχεται άρνηση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και μεταφράζεται με τις εκφράσεις «κι αν ακόμη», «ακόμη κι αν» + οριστική ή με το «και να» + υποτακτική.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Eίναι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δυνατόν να συνοδεύεται από μόρια, συνηθέστερα τα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καί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μηδέ,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οὐδέ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, και ισοδυναμεί με δευτερεύουσα παραχωρητική πρόταση:</a:t>
            </a:r>
          </a:p>
          <a:p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Οὐδὲ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δὶς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ἀποθανόντες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δίκην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δοῦναι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δύναιντ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'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ἂν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ἀξίαν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[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εἰ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δὶς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ἀποθάνοιεν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δίκην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δοῦναι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δύναιντ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'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ἂν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ἀξίαν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] (Κι αν ακόμη καταδικάζονταν δύο φορές σε θάνατο, δε θα τιμωρούνταν επάξια.)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C00000"/>
                </a:solidFill>
              </a:rPr>
              <a:t>Τ</a:t>
            </a:r>
            <a:r>
              <a:rPr lang="el-GR" sz="3600" b="1" dirty="0" smtClean="0">
                <a:solidFill>
                  <a:srgbClr val="C00000"/>
                </a:solidFill>
              </a:rPr>
              <a:t>ροπική μετοχή</a:t>
            </a:r>
            <a:endParaRPr lang="el-GR" sz="3600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Η τροπική μετοχή απαντά συνήθως σε χρόνο ενεστώτα και δέχεται άρνηση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· μεταφράζεται με νεοελληνική τροπική μετοχή, με τροπικό επίρρημα ή εμπρόθετο προσδιορισμό, με ρήμα + «και» ή με τα «ενώ», «καθώς» + οριστική και «με το να» + υποτακτική· όταν έχει άρνηση, μεταφράζεται με το «χωρίς να» +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υποτακτική: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Ἀφίκοντο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πρὸς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ἡμᾶς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τὴν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ἐπιστολὴν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φέροντες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(φέρνοντας)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σφῆκες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ζῶσι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φωλοῦντες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τὸν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χειμῶνα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(σε φωλιές)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Εἰσὶ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δέ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τινες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τῶν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Χαλδαίων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οἳ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λῃζόμενοι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ζῶσι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(ζουν ληστεύοντας/με ληστείες/ληστρικά/ληστεύουν και ζουν)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βάρβαροι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ἀπῆλθον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οὐδὲν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ἀποκρινάμενοι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(χωρίς να δώσουν καμία απάντηση)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N.E.: 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Ήρθε τρέχοντας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/>
            </a:r>
            <a:br>
              <a:rPr lang="el-GR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B</a:t>
            </a:r>
            <a:r>
              <a:rPr lang="en-US" sz="3600" b="1" dirty="0">
                <a:solidFill>
                  <a:srgbClr val="C00000"/>
                </a:solidFill>
              </a:rPr>
              <a:t>. TO Y</a:t>
            </a:r>
            <a:r>
              <a:rPr lang="el-GR" sz="3600" b="1" dirty="0">
                <a:solidFill>
                  <a:srgbClr val="C00000"/>
                </a:solidFill>
              </a:rPr>
              <a:t>Π</a:t>
            </a:r>
            <a:r>
              <a:rPr lang="en-US" sz="3600" b="1" dirty="0">
                <a:solidFill>
                  <a:srgbClr val="C00000"/>
                </a:solidFill>
              </a:rPr>
              <a:t>OKEIMENO TH</a:t>
            </a:r>
            <a:r>
              <a:rPr lang="el-GR" sz="3600" b="1" dirty="0">
                <a:solidFill>
                  <a:srgbClr val="C00000"/>
                </a:solidFill>
              </a:rPr>
              <a:t>Σ </a:t>
            </a:r>
            <a:r>
              <a:rPr lang="en-US" sz="3600" b="1" dirty="0">
                <a:solidFill>
                  <a:srgbClr val="C00000"/>
                </a:solidFill>
              </a:rPr>
              <a:t>METOXH</a:t>
            </a:r>
            <a:r>
              <a:rPr lang="el-GR" sz="3600" b="1" dirty="0">
                <a:solidFill>
                  <a:srgbClr val="C00000"/>
                </a:solidFill>
              </a:rPr>
              <a:t>Σ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Η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μετοχή συμφωνεί κανονικά με το υποκείμενό της στο γένος, στον αριθμό και στην πτώση: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l-GR" b="1" i="1" dirty="0" err="1" smtClean="0">
                <a:solidFill>
                  <a:schemeClr val="accent1">
                    <a:lumMod val="75000"/>
                  </a:schemeClr>
                </a:solidFill>
              </a:rPr>
              <a:t>Οἱ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δὲ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Θηβαῖοι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ἔπεμψαν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εἰς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Ἀθήνας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ἄγγελον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rgbClr val="C00000"/>
                </a:solidFill>
              </a:rPr>
              <a:t>ἐστεφανωμένον</a:t>
            </a:r>
            <a:r>
              <a:rPr lang="el-GR" b="1" dirty="0">
                <a:solidFill>
                  <a:srgbClr val="C00000"/>
                </a:solidFill>
              </a:rPr>
              <a:t>.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Ὁρῶμεν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ὑμᾶς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ἀπόρους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rgbClr val="C00000"/>
                </a:solidFill>
              </a:rPr>
              <a:t>ὄντας</a:t>
            </a:r>
            <a:r>
              <a:rPr lang="el-GR" b="1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5723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rgbClr val="C00000"/>
                </a:solidFill>
              </a:rPr>
              <a:t>Σ</a:t>
            </a:r>
            <a:r>
              <a:rPr lang="en-US" sz="3600" b="1" dirty="0">
                <a:solidFill>
                  <a:srgbClr val="C00000"/>
                </a:solidFill>
              </a:rPr>
              <a:t>YNHMMENH KAI A</a:t>
            </a:r>
            <a:r>
              <a:rPr lang="el-GR" sz="3600" b="1" dirty="0">
                <a:solidFill>
                  <a:srgbClr val="C00000"/>
                </a:solidFill>
              </a:rPr>
              <a:t>Π</a:t>
            </a:r>
            <a:r>
              <a:rPr lang="en-US" sz="3600" b="1" dirty="0">
                <a:solidFill>
                  <a:srgbClr val="C00000"/>
                </a:solidFill>
              </a:rPr>
              <a:t>O</a:t>
            </a:r>
            <a:r>
              <a:rPr lang="el-GR" sz="3600" b="1" dirty="0">
                <a:solidFill>
                  <a:srgbClr val="C00000"/>
                </a:solidFill>
              </a:rPr>
              <a:t>Λ</a:t>
            </a:r>
            <a:r>
              <a:rPr lang="en-US" sz="3600" b="1" dirty="0">
                <a:solidFill>
                  <a:srgbClr val="C00000"/>
                </a:solidFill>
              </a:rPr>
              <a:t>YTH METOXH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H επιρρηματική μετοχή διακρίνεται σε:</a:t>
            </a:r>
          </a:p>
          <a:p>
            <a:pPr algn="just"/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α) </a:t>
            </a:r>
            <a:r>
              <a:rPr lang="el-GR" b="1" dirty="0">
                <a:solidFill>
                  <a:srgbClr val="C00000"/>
                </a:solidFill>
              </a:rPr>
              <a:t>Συνημμένη· 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το υποκείμενό της έχει και άλλη συντακτική θέση στην πρόταση. Συνημμένες είναι οι τελικές και ενίοτε οι υπόλοιπες επιρρηματικές μετοχές:</a:t>
            </a:r>
            <a:br>
              <a:rPr lang="el-GR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Ἔπεμψε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Θεόπομπον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εἰς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 Λακεδαίμονα </a:t>
            </a:r>
            <a:r>
              <a:rPr lang="el-GR" b="1" i="1" dirty="0" err="1">
                <a:solidFill>
                  <a:srgbClr val="C00000"/>
                </a:solidFill>
              </a:rPr>
              <a:t>ἀπαγγελοῦντα</a:t>
            </a:r>
            <a:r>
              <a:rPr lang="el-GR" b="1" i="1" dirty="0">
                <a:solidFill>
                  <a:srgbClr val="C00000"/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τὰ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 γεγονότα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τελική, το A του ρήματος είναι και Y της</a:t>
            </a:r>
            <a:br>
              <a:rPr lang="el-GR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μετοχής.]</a:t>
            </a:r>
            <a:br>
              <a:rPr lang="el-GR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Ὁ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Ἀγησίλαος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ἐκείνους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μὲν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>
                <a:solidFill>
                  <a:srgbClr val="C00000"/>
                </a:solidFill>
              </a:rPr>
              <a:t>καίπερ </a:t>
            </a:r>
            <a:r>
              <a:rPr lang="el-GR" b="1" i="1" dirty="0" err="1">
                <a:solidFill>
                  <a:srgbClr val="C00000"/>
                </a:solidFill>
              </a:rPr>
              <a:t>ὁρῶν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οὐκ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ἐδίωκε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. [εναντιωματική, το Y του ρήματος είναι και Y της μετοχής.]</a:t>
            </a:r>
            <a:br>
              <a:rPr lang="el-GR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Ἔδοξέ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μοι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χρῆναι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 μάρτυρας </a:t>
            </a:r>
            <a:r>
              <a:rPr lang="el-GR" b="1" i="1" dirty="0" err="1">
                <a:solidFill>
                  <a:srgbClr val="C00000"/>
                </a:solidFill>
              </a:rPr>
              <a:t>λαβόντι</a:t>
            </a:r>
            <a:r>
              <a:rPr lang="el-GR" b="1" i="1" dirty="0">
                <a:solidFill>
                  <a:srgbClr val="C00000"/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παραγενέσθαι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. [χρονική, η δοτ. προσωπική είναι και Y της μετοχής.]</a:t>
            </a:r>
            <a:br>
              <a:rPr lang="el-GR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Τὸν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δὲ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Ἄκουφιν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ταῦτα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ἀκούσαντα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ἐπιμειδιᾶσαι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 λέγεται 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τῷ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50000"/>
                  </a:schemeClr>
                </a:solidFill>
              </a:rPr>
              <a:t>λόγῳ</a:t>
            </a:r>
            <a:r>
              <a:rPr lang="el-GR" b="1" i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χρονική, το Υ του απαρεμφάτου είναι και Υ</a:t>
            </a:r>
            <a:br>
              <a:rPr lang="el-GR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της μετοχής.]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3200" b="1" dirty="0" smtClean="0">
                <a:solidFill>
                  <a:srgbClr val="C00000"/>
                </a:solidFill>
              </a:rPr>
              <a:t/>
            </a:r>
            <a:br>
              <a:rPr lang="el-GR" sz="3200" b="1" dirty="0" smtClean="0">
                <a:solidFill>
                  <a:srgbClr val="C00000"/>
                </a:solidFill>
              </a:rPr>
            </a:br>
            <a:r>
              <a:rPr lang="el-GR" sz="3200" b="1" dirty="0" smtClean="0">
                <a:solidFill>
                  <a:srgbClr val="C00000"/>
                </a:solidFill>
              </a:rPr>
              <a:t>Σ</a:t>
            </a:r>
            <a:r>
              <a:rPr lang="en-US" sz="3200" b="1" dirty="0" smtClean="0">
                <a:solidFill>
                  <a:srgbClr val="C00000"/>
                </a:solidFill>
              </a:rPr>
              <a:t>YNHMMENH KAI A</a:t>
            </a:r>
            <a:r>
              <a:rPr lang="el-GR" sz="3200" b="1" dirty="0" smtClean="0">
                <a:solidFill>
                  <a:srgbClr val="C00000"/>
                </a:solidFill>
              </a:rPr>
              <a:t>Π</a:t>
            </a:r>
            <a:r>
              <a:rPr lang="en-US" sz="3200" b="1" dirty="0" smtClean="0">
                <a:solidFill>
                  <a:srgbClr val="C00000"/>
                </a:solidFill>
              </a:rPr>
              <a:t>O</a:t>
            </a:r>
            <a:r>
              <a:rPr lang="el-GR" sz="3200" b="1" dirty="0" smtClean="0">
                <a:solidFill>
                  <a:srgbClr val="C00000"/>
                </a:solidFill>
              </a:rPr>
              <a:t>Λ</a:t>
            </a:r>
            <a:r>
              <a:rPr lang="en-US" sz="3200" b="1" dirty="0" smtClean="0">
                <a:solidFill>
                  <a:srgbClr val="C00000"/>
                </a:solidFill>
              </a:rPr>
              <a:t>YTH METOXH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61436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β) </a:t>
            </a:r>
            <a:r>
              <a:rPr lang="el-GR" b="1" dirty="0" smtClean="0">
                <a:solidFill>
                  <a:srgbClr val="C00000"/>
                </a:solidFill>
              </a:rPr>
              <a:t>Απόλυτη·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το υποκείμενό της είναι λέξη που </a:t>
            </a:r>
            <a:r>
              <a:rPr lang="el-GR" b="1" dirty="0" smtClean="0">
                <a:solidFill>
                  <a:srgbClr val="C00000"/>
                </a:solidFill>
              </a:rPr>
              <a:t>δεν έχει άλλη συντακτική θέση στην πρόταση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, αλλά λειτουργεί αποκλειστικά ως υποκείμενο της μετοχής. </a:t>
            </a:r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Η απόλυτη μετοχή τίθεται σε πτώση γενική (γενική απόλυτη) ή αιτιατική (αιτιατική απόλυτη):</a:t>
            </a:r>
          </a:p>
          <a:p>
            <a:pPr lvl="1" algn="just"/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Mε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 γενική απόλυτη εκφέρεται κάθε επιρρηματική μετοχή προσωπικού ρήματος, εκτός της τελικής:</a:t>
            </a:r>
            <a:b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Κρέοντος </a:t>
            </a:r>
            <a:r>
              <a:rPr lang="el-GR" b="1" i="1" dirty="0" smtClean="0">
                <a:solidFill>
                  <a:srgbClr val="C00000"/>
                </a:solidFill>
              </a:rPr>
              <a:t>βασιλεύοντος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οὐ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μικρὰ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συμφορὰ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κατέσχε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Θήβας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. [χρονική]</a:t>
            </a:r>
            <a:b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Ἀποπλεῖ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οἴκαδε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 καίπερ μέσου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χειμῶνος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 smtClean="0">
                <a:solidFill>
                  <a:srgbClr val="C00000"/>
                </a:solidFill>
              </a:rPr>
              <a:t>ὄντος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. [εναντιωματική]</a:t>
            </a:r>
            <a:b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Κῦρος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δ'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οὖν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ἀνέβη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ἐπὶ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ὄρη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οὐδενὸς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 smtClean="0">
                <a:solidFill>
                  <a:srgbClr val="C00000"/>
                </a:solidFill>
              </a:rPr>
              <a:t>κωλύοντος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. [τροπική]</a:t>
            </a:r>
            <a:b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Xρημάτων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smtClean="0">
                <a:solidFill>
                  <a:srgbClr val="C00000"/>
                </a:solidFill>
              </a:rPr>
              <a:t>δεομένης 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τῆς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Σπάρτης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πρὸς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πόλεμον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ἐπορεύθη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ὁ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Ἀγησίλαος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εἰς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Aἴγυπτον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. [αιτιολογική]</a:t>
            </a:r>
            <a:b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i="1" dirty="0" err="1" smtClean="0">
                <a:solidFill>
                  <a:srgbClr val="C00000"/>
                </a:solidFill>
              </a:rPr>
              <a:t>Kολαζόντων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ὑμῶν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τοὺς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ἀδικοῦντας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ἔσονται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νόμοι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καλοὶ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δίκαιοι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. [υποθετική]</a:t>
            </a:r>
            <a:b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N.E.: </a:t>
            </a:r>
            <a:r>
              <a:rPr lang="el-GR" b="1" i="1" dirty="0" smtClean="0">
                <a:solidFill>
                  <a:srgbClr val="C00000"/>
                </a:solidFill>
              </a:rPr>
              <a:t>Ξημερώνοντας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 τ'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Aγιαννιού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, λάβαμε τη διαταγή να κινήσουμε πάλι μπροστά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. [χρονική]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28669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αιτιατική απόλυτη</a:t>
            </a:r>
            <a:r>
              <a:rPr lang="el-GR" dirty="0" smtClean="0">
                <a:solidFill>
                  <a:srgbClr val="C00000"/>
                </a:solidFill>
              </a:rPr>
              <a:t> 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Mε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αιτιατική απόλυτη εκφέρεται η μετοχή απρόσωπων ρημάτων ή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εκφράσεων. </a:t>
            </a:r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H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μετοχή αυτή τίθεται σε αιτιατική ουδέτερου γένους ενικού κυρίως αριθμού.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H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απόλυτη μετοχή σε αιτιατική είναι κυρίως εναντιωματική και σπανιότερα χρονική, αιτιολογική ή υποθετική.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Oι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πιο συνηθισμένες μετοχές σε αιτιατική απόλυτη είναι οι ακόλουθες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ἄδηλον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ὂνεἰρημένον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Πρέπο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ἀδύνατον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ὂνἐξὸνπροσῆκοναἰσχρὸν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ὂνμέλονπροσταχθὲνγεγραμμένονμεταμέλονπροστεταγμένονδέον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δεῆσονμετὸνῥᾴδιον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ὂνδίκαιον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ὂνοἷόν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τε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ὂντυχὸνδόξαν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δόξανταπαρασχὸνὑπάρχονδυνατὸν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ὂνπαρὸνχρεὼν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Ἐξόν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μοι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ἴσον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λαμβάνειν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οὐκ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ἐλάμβανον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. [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εἰ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ἐξῆν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: εναντιωματική με Y: 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λαμβάνειν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]</a:t>
            </a:r>
          </a:p>
          <a:p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/>
            </a:r>
            <a:br>
              <a:rPr lang="el-GR" sz="3600" b="1" dirty="0" smtClean="0">
                <a:solidFill>
                  <a:srgbClr val="C00000"/>
                </a:solidFill>
              </a:rPr>
            </a:br>
            <a:r>
              <a:rPr lang="el-GR" sz="3600" b="1" dirty="0" err="1" smtClean="0">
                <a:solidFill>
                  <a:srgbClr val="C00000"/>
                </a:solidFill>
              </a:rPr>
              <a:t>Oι</a:t>
            </a:r>
            <a:r>
              <a:rPr lang="el-GR" sz="3600" b="1" dirty="0" smtClean="0">
                <a:solidFill>
                  <a:srgbClr val="C00000"/>
                </a:solidFill>
              </a:rPr>
              <a:t> πιο συνηθισμένες μετοχές σε αιτιατική απόλυτη είναι οι ακόλουθες: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ἄδηλον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ἀδύνατον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Προσῆκον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Αἰσχρὸν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δυνατὸν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Μέλον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Προσταχθὲν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Γεγραμμένον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Μεταμέλον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Προστεταγμένον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δέον /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δεῆσον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Πρέπον</a:t>
            </a: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Μετὸν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ῥᾴδιον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δίκαιον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οἷόν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τε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ὂν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Τυχὸν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δόξαν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δόξαντα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Παρασχὸν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ὑπάρχον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Παρὸν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Χρεὼν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Ἐξόν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μοι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ἴσον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λαμβάνειν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οὐκ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ἐλάμβανον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. [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εἰ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ἐξῆν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: εναντιωματική με Y: 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λαμβάνειν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/>
            </a:r>
            <a:br>
              <a:rPr lang="el-GR" b="1" dirty="0" smtClean="0">
                <a:solidFill>
                  <a:srgbClr val="C00000"/>
                </a:solidFill>
              </a:rPr>
            </a:br>
            <a:r>
              <a:rPr lang="el-GR" b="1" dirty="0" smtClean="0">
                <a:solidFill>
                  <a:srgbClr val="C00000"/>
                </a:solidFill>
              </a:rPr>
              <a:t>Είδη μετοχών</a:t>
            </a:r>
            <a:br>
              <a:rPr lang="el-GR" b="1" dirty="0" smtClean="0">
                <a:solidFill>
                  <a:srgbClr val="C00000"/>
                </a:solidFill>
              </a:rPr>
            </a:b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l"/>
            <a:r>
              <a:rPr lang="el-GR" b="1" dirty="0" smtClean="0">
                <a:solidFill>
                  <a:srgbClr val="C00000"/>
                </a:solidFill>
              </a:rPr>
              <a:t>Επιθετική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: έναρθρη, αλλά και σπανιότερα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άναρθρη</a:t>
            </a:r>
          </a:p>
          <a:p>
            <a:pPr algn="l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μεταφράζεται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με το «που».</a:t>
            </a:r>
          </a:p>
          <a:p>
            <a:pPr algn="l"/>
            <a:r>
              <a:rPr lang="el-GR" b="1" dirty="0">
                <a:solidFill>
                  <a:srgbClr val="C00000"/>
                </a:solidFill>
              </a:rPr>
              <a:t>Κατηγορηματική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: μεταφράζεται με το «ότι» και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το«να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».</a:t>
            </a:r>
          </a:p>
          <a:p>
            <a:pPr algn="l"/>
            <a:r>
              <a:rPr lang="el-GR" b="1" dirty="0">
                <a:solidFill>
                  <a:srgbClr val="C00000"/>
                </a:solidFill>
              </a:rPr>
              <a:t>Επιρρηματική:</a:t>
            </a:r>
          </a:p>
          <a:p>
            <a:pPr algn="l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χρονική → σε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αόριστο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τελική → σε μέλλοντα,</a:t>
            </a:r>
          </a:p>
          <a:p>
            <a:pPr algn="l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τροπική → σε ενεστώτα,</a:t>
            </a:r>
          </a:p>
          <a:p>
            <a:pPr algn="l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υποθετική,</a:t>
            </a:r>
          </a:p>
          <a:p>
            <a:pPr algn="l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εναντιωματική,</a:t>
            </a:r>
          </a:p>
          <a:p>
            <a:pPr algn="l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παραχωρητική,</a:t>
            </a:r>
          </a:p>
          <a:p>
            <a:pPr algn="l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αιτιολογική.</a:t>
            </a:r>
          </a:p>
          <a:p>
            <a:endParaRPr lang="el-G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Η επιθετική μετοχή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dirty="0">
                <a:solidFill>
                  <a:srgbClr val="C00000"/>
                </a:solidFill>
              </a:rPr>
              <a:t>α. Η επιθετική </a:t>
            </a:r>
            <a:r>
              <a:rPr lang="el-GR" b="1" dirty="0" smtClean="0">
                <a:solidFill>
                  <a:srgbClr val="C00000"/>
                </a:solidFill>
              </a:rPr>
              <a:t>μετοχή: 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λειτουργεί </a:t>
            </a:r>
            <a:r>
              <a:rPr lang="el-GR" b="1" dirty="0">
                <a:solidFill>
                  <a:srgbClr val="C00000"/>
                </a:solidFill>
              </a:rPr>
              <a:t>ως επίθετο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και προσδιορίζει ουσιαστικά ή αντωνυμίες.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	 Βρίσκεται 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σε κάθε χρόνο που έχει μετοχή και δέχεται </a:t>
            </a:r>
            <a:r>
              <a:rPr lang="el-GR" b="1" dirty="0">
                <a:solidFill>
                  <a:srgbClr val="C00000"/>
                </a:solidFill>
              </a:rPr>
              <a:t>άρνηση </a:t>
            </a:r>
            <a:r>
              <a:rPr lang="el-GR" b="1" i="1" dirty="0" err="1">
                <a:solidFill>
                  <a:srgbClr val="C00000"/>
                </a:solidFill>
              </a:rPr>
              <a:t>οὐ</a:t>
            </a:r>
            <a:r>
              <a:rPr lang="el-GR" b="1" dirty="0">
                <a:solidFill>
                  <a:srgbClr val="C00000"/>
                </a:solidFill>
              </a:rPr>
              <a:t>,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όταν εκφράζει κάτι πραγματικό, και </a:t>
            </a:r>
            <a:r>
              <a:rPr lang="el-GR" b="1" dirty="0">
                <a:solidFill>
                  <a:srgbClr val="C00000"/>
                </a:solidFill>
              </a:rPr>
              <a:t>σπανιότερα </a:t>
            </a:r>
            <a:r>
              <a:rPr lang="el-GR" b="1" i="1" dirty="0" err="1">
                <a:solidFill>
                  <a:srgbClr val="C00000"/>
                </a:solidFill>
              </a:rPr>
              <a:t>μή</a:t>
            </a:r>
            <a:r>
              <a:rPr lang="el-GR" b="1" dirty="0">
                <a:solidFill>
                  <a:srgbClr val="C00000"/>
                </a:solidFill>
              </a:rPr>
              <a:t>,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όταν δηλώνει κάτι υποθετικό ή υποκειμενικό. 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επιθετική μετοχή λέγεται και </a:t>
            </a:r>
            <a:r>
              <a:rPr lang="el-GR" b="1" dirty="0">
                <a:solidFill>
                  <a:srgbClr val="C00000"/>
                </a:solidFill>
              </a:rPr>
              <a:t>αναφορική,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γιατί ισοδυναμεί με δευτερεύουσα αναφορική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πρόταση. </a:t>
            </a:r>
          </a:p>
          <a:p>
            <a:pPr algn="just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Μεταφράζεται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με οριστική του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χρόνου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στον οποίο βρίσκεται, εκτός αν είναι μετοχή ενεστώτα ή παρακειμένου που εξαρτάται από ιστορικό χρόνο, οπότε μπορεί να μεταφραστεί και με οριστική παρατατικού ή υπερσυντελίκου αντίστοιχα: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Όταν το ουσιαστικό που προσδιορίζει μια έναρθρη επιθετική μετοχή παραλείπεται, η μετοχή παίρνει τη συντακτική του θέση (</a:t>
            </a:r>
            <a:r>
              <a:rPr lang="el-GR" sz="2000" b="1" dirty="0" err="1">
                <a:solidFill>
                  <a:schemeClr val="tx2">
                    <a:lumMod val="75000"/>
                  </a:schemeClr>
                </a:solidFill>
              </a:rPr>
              <a:t>ουσιαστικοποιημένη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 μετοχή</a:t>
            </a:r>
            <a:r>
              <a:rPr lang="el-GR" sz="2000" dirty="0"/>
              <a:t>).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algn="l"/>
            <a:r>
              <a:rPr lang="el-GR" sz="6600" b="1" dirty="0" smtClean="0">
                <a:solidFill>
                  <a:srgbClr val="C00000"/>
                </a:solidFill>
              </a:rPr>
              <a:t>Συνήθεις   </a:t>
            </a:r>
            <a:r>
              <a:rPr lang="el-GR" sz="6600" b="1" dirty="0" err="1" smtClean="0">
                <a:solidFill>
                  <a:srgbClr val="C00000"/>
                </a:solidFill>
              </a:rPr>
              <a:t>ουσιαστικοποιημένες</a:t>
            </a:r>
            <a:r>
              <a:rPr lang="el-GR" sz="6600" b="1" dirty="0" smtClean="0">
                <a:solidFill>
                  <a:srgbClr val="C00000"/>
                </a:solidFill>
              </a:rPr>
              <a:t>   επιθετικές   μετοχές είναι οι ακόλουθες: </a:t>
            </a:r>
            <a:endParaRPr lang="el-GR" sz="6400" b="1" i="1" dirty="0" smtClean="0">
              <a:solidFill>
                <a:srgbClr val="C00000"/>
              </a:solidFill>
            </a:endParaRPr>
          </a:p>
          <a:p>
            <a:endParaRPr lang="el-GR" sz="7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ὁ </a:t>
            </a:r>
            <a:r>
              <a:rPr lang="el-GR" sz="7400" b="1" i="1" dirty="0" err="1" smtClean="0">
                <a:solidFill>
                  <a:schemeClr val="tx2">
                    <a:lumMod val="75000"/>
                  </a:schemeClr>
                </a:solidFill>
              </a:rPr>
              <a:t>ἄρχων</a:t>
            </a:r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l-GR" sz="7400" b="1" i="1" dirty="0" err="1" smtClean="0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7400" b="1" i="1" dirty="0" err="1" smtClean="0">
                <a:solidFill>
                  <a:schemeClr val="tx2">
                    <a:lumMod val="75000"/>
                  </a:schemeClr>
                </a:solidFill>
              </a:rPr>
              <a:t>ἄρχοντες</a:t>
            </a:r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ὁ διώκων</a:t>
            </a:r>
            <a:r>
              <a:rPr lang="el-GR" sz="7400" b="1" dirty="0" smtClean="0">
                <a:solidFill>
                  <a:schemeClr val="tx2">
                    <a:lumMod val="75000"/>
                  </a:schemeClr>
                </a:solidFill>
              </a:rPr>
              <a:t> (ο κατήγορος)</a:t>
            </a:r>
          </a:p>
          <a:p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ὁ </a:t>
            </a:r>
            <a:r>
              <a:rPr lang="el-GR" sz="7400" b="1" i="1" dirty="0" err="1" smtClean="0">
                <a:solidFill>
                  <a:schemeClr val="tx2">
                    <a:lumMod val="75000"/>
                  </a:schemeClr>
                </a:solidFill>
              </a:rPr>
              <a:t>νικῶν</a:t>
            </a:r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7400" b="1" dirty="0" smtClean="0">
                <a:solidFill>
                  <a:schemeClr val="tx2">
                    <a:lumMod val="75000"/>
                  </a:schemeClr>
                </a:solidFill>
              </a:rPr>
              <a:t>(ο νικητής)</a:t>
            </a:r>
          </a:p>
          <a:p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ὁ </a:t>
            </a:r>
            <a:r>
              <a:rPr lang="el-GR" sz="7400" b="1" i="1" dirty="0" err="1" smtClean="0">
                <a:solidFill>
                  <a:schemeClr val="tx2">
                    <a:lumMod val="75000"/>
                  </a:schemeClr>
                </a:solidFill>
              </a:rPr>
              <a:t>τεκὼν</a:t>
            </a:r>
            <a:r>
              <a:rPr lang="el-GR" sz="7400" b="1" dirty="0" smtClean="0">
                <a:solidFill>
                  <a:schemeClr val="tx2">
                    <a:lumMod val="75000"/>
                  </a:schemeClr>
                </a:solidFill>
              </a:rPr>
              <a:t> (ο πατέρας)</a:t>
            </a:r>
          </a:p>
          <a:p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ὁ </a:t>
            </a:r>
            <a:r>
              <a:rPr lang="el-GR" sz="7400" b="1" i="1" dirty="0" err="1" smtClean="0">
                <a:solidFill>
                  <a:schemeClr val="tx2">
                    <a:lumMod val="75000"/>
                  </a:schemeClr>
                </a:solidFill>
              </a:rPr>
              <a:t>φεύγων</a:t>
            </a:r>
            <a:r>
              <a:rPr lang="el-GR" sz="7400" b="1" dirty="0" smtClean="0">
                <a:solidFill>
                  <a:schemeClr val="tx2">
                    <a:lumMod val="75000"/>
                  </a:schemeClr>
                </a:solidFill>
              </a:rPr>
              <a:t> (ο κατηγορούμενος, ο εξόριστος)</a:t>
            </a:r>
          </a:p>
          <a:p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ἡ </a:t>
            </a:r>
            <a:r>
              <a:rPr lang="el-GR" sz="7400" b="1" i="1" dirty="0" err="1" smtClean="0">
                <a:solidFill>
                  <a:schemeClr val="tx2">
                    <a:lumMod val="75000"/>
                  </a:schemeClr>
                </a:solidFill>
              </a:rPr>
              <a:t>εἱμαρμένη</a:t>
            </a:r>
            <a:r>
              <a:rPr lang="el-GR" sz="7400" b="1" dirty="0" smtClean="0">
                <a:solidFill>
                  <a:schemeClr val="tx2">
                    <a:lumMod val="75000"/>
                  </a:schemeClr>
                </a:solidFill>
              </a:rPr>
              <a:t> (η μοίρα)</a:t>
            </a:r>
          </a:p>
          <a:p>
            <a:r>
              <a:rPr lang="el-GR" sz="7400" b="1" i="1" dirty="0" smtClean="0">
                <a:solidFill>
                  <a:schemeClr val="tx2">
                    <a:lumMod val="75000"/>
                  </a:schemeClr>
                </a:solidFill>
              </a:rPr>
              <a:t>ἡ </a:t>
            </a:r>
            <a:r>
              <a:rPr lang="el-GR" sz="7400" b="1" i="1" dirty="0" err="1">
                <a:solidFill>
                  <a:schemeClr val="tx2">
                    <a:lumMod val="75000"/>
                  </a:schemeClr>
                </a:solidFill>
              </a:rPr>
              <a:t>ἐπιοῦσα</a:t>
            </a:r>
            <a:r>
              <a:rPr lang="el-GR" sz="7400" b="1" dirty="0">
                <a:solidFill>
                  <a:schemeClr val="tx2">
                    <a:lumMod val="75000"/>
                  </a:schemeClr>
                </a:solidFill>
              </a:rPr>
              <a:t> (η επόμενη ημέρα)</a:t>
            </a:r>
          </a:p>
          <a:p>
            <a:r>
              <a:rPr lang="el-GR" sz="7400" b="1" i="1" dirty="0">
                <a:solidFill>
                  <a:schemeClr val="tx2">
                    <a:lumMod val="75000"/>
                  </a:schemeClr>
                </a:solidFill>
              </a:rPr>
              <a:t>ἡ </a:t>
            </a:r>
            <a:r>
              <a:rPr lang="el-GR" sz="7400" b="1" i="1" dirty="0" err="1">
                <a:solidFill>
                  <a:schemeClr val="tx2">
                    <a:lumMod val="75000"/>
                  </a:schemeClr>
                </a:solidFill>
              </a:rPr>
              <a:t>τεκοῦσα</a:t>
            </a:r>
            <a:r>
              <a:rPr lang="el-GR" sz="7400" b="1" dirty="0">
                <a:solidFill>
                  <a:schemeClr val="tx2">
                    <a:lumMod val="75000"/>
                  </a:schemeClr>
                </a:solidFill>
              </a:rPr>
              <a:t> (η μητέρα)</a:t>
            </a:r>
          </a:p>
          <a:p>
            <a:r>
              <a:rPr lang="el-GR" sz="7400" b="1" i="1" dirty="0" err="1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sz="7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7400" b="1" i="1" dirty="0" err="1">
                <a:solidFill>
                  <a:schemeClr val="tx2">
                    <a:lumMod val="75000"/>
                  </a:schemeClr>
                </a:solidFill>
              </a:rPr>
              <a:t>κρατοῦντες</a:t>
            </a:r>
            <a:r>
              <a:rPr lang="el-GR" sz="7400" b="1" dirty="0">
                <a:solidFill>
                  <a:schemeClr val="tx2">
                    <a:lumMod val="75000"/>
                  </a:schemeClr>
                </a:solidFill>
              </a:rPr>
              <a:t> (οι άρχοντες)</a:t>
            </a:r>
          </a:p>
          <a:p>
            <a:r>
              <a:rPr lang="el-GR" sz="7400" b="1" i="1" dirty="0" err="1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sz="7400" b="1" i="1" dirty="0">
                <a:solidFill>
                  <a:schemeClr val="tx2">
                    <a:lumMod val="75000"/>
                  </a:schemeClr>
                </a:solidFill>
              </a:rPr>
              <a:t> λέγοντες</a:t>
            </a:r>
            <a:r>
              <a:rPr lang="el-GR" sz="7400" b="1" dirty="0">
                <a:solidFill>
                  <a:schemeClr val="tx2">
                    <a:lumMod val="75000"/>
                  </a:schemeClr>
                </a:solidFill>
              </a:rPr>
              <a:t> (οι ρήτορες)</a:t>
            </a:r>
          </a:p>
          <a:p>
            <a:r>
              <a:rPr lang="el-GR" sz="7400" b="1" i="1" dirty="0" err="1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sz="7400" b="1" i="1" dirty="0">
                <a:solidFill>
                  <a:schemeClr val="tx2">
                    <a:lumMod val="75000"/>
                  </a:schemeClr>
                </a:solidFill>
              </a:rPr>
              <a:t> πολιτευόμενοι</a:t>
            </a:r>
            <a:r>
              <a:rPr lang="el-GR" sz="7400" b="1" dirty="0">
                <a:solidFill>
                  <a:schemeClr val="tx2">
                    <a:lumMod val="75000"/>
                  </a:schemeClr>
                </a:solidFill>
              </a:rPr>
              <a:t> (οι πολιτικοί)</a:t>
            </a:r>
          </a:p>
          <a:p>
            <a:r>
              <a:rPr lang="el-GR" sz="7400" b="1" i="1" dirty="0" err="1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sz="7400" b="1" i="1" dirty="0">
                <a:solidFill>
                  <a:schemeClr val="tx2">
                    <a:lumMod val="75000"/>
                  </a:schemeClr>
                </a:solidFill>
              </a:rPr>
              <a:t> προσήκοντες</a:t>
            </a:r>
            <a:r>
              <a:rPr lang="el-GR" sz="7400" b="1" dirty="0">
                <a:solidFill>
                  <a:schemeClr val="tx2">
                    <a:lumMod val="75000"/>
                  </a:schemeClr>
                </a:solidFill>
              </a:rPr>
              <a:t> (οι συγγενείς)</a:t>
            </a:r>
          </a:p>
          <a:p>
            <a:r>
              <a:rPr lang="el-GR" sz="7400" b="1" i="1" dirty="0" err="1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sz="7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7400" b="1" i="1" dirty="0" err="1">
                <a:solidFill>
                  <a:schemeClr val="tx2">
                    <a:lumMod val="75000"/>
                  </a:schemeClr>
                </a:solidFill>
              </a:rPr>
              <a:t>τεθνεῶτες</a:t>
            </a:r>
            <a:r>
              <a:rPr lang="el-GR" sz="7400" b="1" dirty="0">
                <a:solidFill>
                  <a:schemeClr val="tx2">
                    <a:lumMod val="75000"/>
                  </a:schemeClr>
                </a:solidFill>
              </a:rPr>
              <a:t> (οι νεκροί</a:t>
            </a:r>
            <a:r>
              <a:rPr lang="el-GR" sz="74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l-GR" sz="7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  <a:p>
            <a:pPr algn="l"/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</a:rPr>
              <a:t>Το  ουδέτερο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</a:rPr>
              <a:t>ενικού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</a:rPr>
              <a:t> αριθμού επιθετικής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</a:rPr>
              <a:t>μετοχής με άρθρο χρησιμοποιείται ως αφηρημένο ουσιαστικό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</a:rPr>
              <a:t>. Συνήθεις </a:t>
            </a:r>
            <a:r>
              <a:rPr lang="el-GR" sz="1800" b="1" dirty="0" err="1">
                <a:solidFill>
                  <a:schemeClr val="tx2">
                    <a:lumMod val="75000"/>
                  </a:schemeClr>
                </a:solidFill>
              </a:rPr>
              <a:t>ουσιαστικοποιημένες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</a:rPr>
              <a:t> επιθετικές </a:t>
            </a:r>
            <a:r>
              <a:rPr lang="el-GR" sz="1800" b="1" dirty="0" smtClean="0">
                <a:solidFill>
                  <a:schemeClr val="tx2">
                    <a:lumMod val="75000"/>
                  </a:schemeClr>
                </a:solidFill>
              </a:rPr>
              <a:t>μετοχές </a:t>
            </a:r>
            <a:r>
              <a:rPr lang="el-GR" sz="1800" b="1" dirty="0" smtClean="0">
                <a:solidFill>
                  <a:srgbClr val="C00000"/>
                </a:solidFill>
              </a:rPr>
              <a:t>ουδετέρου γένους  </a:t>
            </a:r>
            <a:r>
              <a:rPr lang="el-GR" sz="1800" b="1" dirty="0">
                <a:solidFill>
                  <a:schemeClr val="tx2">
                    <a:lumMod val="75000"/>
                  </a:schemeClr>
                </a:solidFill>
              </a:rPr>
              <a:t>είναι οι ακόλουθες: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ἀνειμένον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(η άνεση)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δεδιὸς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(ο φόβος)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δέον (το πρέπον)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δοκοῦν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(η γνώμη)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ἡσυχάζον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(η ησυχία)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θαρσοῦν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(το θάρρος)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λεγόμενον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(η φήμη)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λυσιτελοῦν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(η ωφέλεια)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μέλλον /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παρελθὸν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παρὸν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νοσοῦν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(η νόσος)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προσῆκον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(το αρμόζον)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συμφέρον</a:t>
            </a:r>
          </a:p>
          <a:p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συνεστηκὸς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(οι συνωμότες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l-GR" i="1" dirty="0"/>
              <a:t> </a:t>
            </a:r>
            <a:endParaRPr lang="el-GR" i="1" dirty="0" smtClean="0"/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βεβουλευμένα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</a:p>
          <a:p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γνωσθέντα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δεδογμένα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δόξαντα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ἐψηφισμένα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(οι αποφάσεις)</a:t>
            </a:r>
          </a:p>
          <a:p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δέοντα / </a:t>
            </a:r>
            <a:endParaRPr lang="el-G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 smtClean="0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προσήκοντα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(τα πρέποντα)</a:t>
            </a:r>
          </a:p>
          <a:p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καθεστῶτα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(η παρούσα κατάσταση)</a:t>
            </a:r>
          </a:p>
          <a:p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κατηγορημένα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(οι κατηγορίες)</a:t>
            </a:r>
          </a:p>
          <a:p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κηρυχθέντα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(οι διαταγές)</a:t>
            </a:r>
          </a:p>
          <a:p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νομιζόμενα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(τα καθιερωμένα)</a:t>
            </a:r>
          </a:p>
          <a:p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τα συγκείμενα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(οι ισχύουσες συνθήκες)</a:t>
            </a:r>
          </a:p>
          <a:p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συμβάντα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tx2">
                    <a:lumMod val="75000"/>
                  </a:schemeClr>
                </a:solidFill>
              </a:rPr>
              <a:t>ὡμολογημένα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(οι συμφωνίες)</a:t>
            </a:r>
          </a:p>
          <a:p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7147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2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2700" b="1" dirty="0" smtClean="0">
                <a:solidFill>
                  <a:srgbClr val="C00000"/>
                </a:solidFill>
              </a:rPr>
              <a:t>Η </a:t>
            </a:r>
            <a:r>
              <a:rPr lang="el-GR" sz="2700" b="1" dirty="0">
                <a:solidFill>
                  <a:srgbClr val="C00000"/>
                </a:solidFill>
              </a:rPr>
              <a:t>επιθετική μετοχή λειτουργεί στον λόγο ως:</a:t>
            </a:r>
            <a:br>
              <a:rPr lang="el-GR" sz="2700" b="1" dirty="0">
                <a:solidFill>
                  <a:srgbClr val="C00000"/>
                </a:solidFill>
              </a:rPr>
            </a:br>
            <a:r>
              <a:rPr lang="el-GR" sz="2700" b="1" dirty="0">
                <a:solidFill>
                  <a:srgbClr val="C00000"/>
                </a:solidFill>
              </a:rPr>
              <a:t/>
            </a:r>
            <a:br>
              <a:rPr lang="el-GR" sz="2700" b="1" dirty="0">
                <a:solidFill>
                  <a:srgbClr val="C00000"/>
                </a:solidFill>
              </a:rPr>
            </a:br>
            <a:endParaRPr lang="el-GR" sz="2700" b="1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62865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α) Υποκείμενο</a:t>
            </a:r>
          </a:p>
          <a:p>
            <a:pPr algn="l"/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β) Αντικείμενο: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γ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) Κατηγορούμενο (η επιθετική μετοχή είναι πάντοτε έναρθρη):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δ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) Επιθετικός προσδιορισμός: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) Κατηγορηματικός προσδιορισμός (δεν αναλύεται σε αναφορική πρόταση):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στ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) Παράθεση: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ζ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) Επεξήγηση:</a:t>
            </a:r>
            <a:br>
              <a:rPr lang="el-G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η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) 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Oνοματικός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>
                <a:solidFill>
                  <a:schemeClr val="tx2">
                    <a:lumMod val="75000"/>
                  </a:schemeClr>
                </a:solidFill>
              </a:rPr>
              <a:t>ετερόπτωτος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 ή εμπρόθετος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προσδιορισμός</a:t>
            </a:r>
            <a:r>
              <a:rPr lang="el-GR" b="1" dirty="0"/>
              <a:t> </a:t>
            </a:r>
            <a:endParaRPr lang="el-GR" b="1" dirty="0" smtClean="0"/>
          </a:p>
          <a:p>
            <a:pPr algn="l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θ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) Δοτική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προσωπική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>Παραδείγματα επιθετικής μετοχής</a:t>
            </a:r>
            <a:endParaRPr lang="el-GR" sz="3600" b="1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l-GR" sz="2800" b="1" i="1" dirty="0" err="1">
                <a:solidFill>
                  <a:srgbClr val="C00000"/>
                </a:solidFill>
              </a:rPr>
              <a:t>Τὸ</a:t>
            </a:r>
            <a:r>
              <a:rPr lang="el-GR" sz="2800" b="1" i="1" dirty="0">
                <a:solidFill>
                  <a:srgbClr val="C00000"/>
                </a:solidFill>
              </a:rPr>
              <a:t> μέλλον 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ἀφανὲς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ἡμῖν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ἐστιν</a:t>
            </a:r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(υποκείμενο)</a:t>
            </a:r>
          </a:p>
          <a:p>
            <a:pPr algn="l"/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Οἱ</a:t>
            </a:r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νόμοι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τὸ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δίκαιον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>
                <a:solidFill>
                  <a:srgbClr val="C00000"/>
                </a:solidFill>
              </a:rPr>
              <a:t>τὸ</a:t>
            </a:r>
            <a:r>
              <a:rPr lang="el-GR" sz="2800" b="1" i="1" dirty="0">
                <a:solidFill>
                  <a:srgbClr val="C00000"/>
                </a:solidFill>
              </a:rPr>
              <a:t> συμφέρον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βούλονται   (</a:t>
            </a:r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αντικείμ</a:t>
            </a:r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Οὗτος</a:t>
            </a:r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ἦν</a:t>
            </a:r>
            <a:r>
              <a:rPr lang="el-GR" sz="2800" b="1" i="1" dirty="0">
                <a:solidFill>
                  <a:srgbClr val="C00000"/>
                </a:solidFill>
              </a:rPr>
              <a:t> ὁ </a:t>
            </a:r>
            <a:r>
              <a:rPr lang="el-GR" sz="2800" b="1" i="1" dirty="0" err="1">
                <a:solidFill>
                  <a:srgbClr val="C00000"/>
                </a:solidFill>
              </a:rPr>
              <a:t>ἀδικήσας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καὶ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>
                <a:solidFill>
                  <a:srgbClr val="C00000"/>
                </a:solidFill>
              </a:rPr>
              <a:t>ἐπιβουλεύσας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ἡμῖν</a:t>
            </a:r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  (</a:t>
            </a:r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κατηγορούμ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.) </a:t>
            </a:r>
          </a:p>
          <a:p>
            <a:pPr algn="l"/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Ἀπήγαγε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τὴν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στρατιὰν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ἐπὶ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τὴν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ἄκραν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Τεμενῖτιν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 smtClean="0">
                <a:solidFill>
                  <a:srgbClr val="C00000"/>
                </a:solidFill>
              </a:rPr>
              <a:t>καλουμένην</a:t>
            </a:r>
            <a:r>
              <a:rPr lang="el-GR" sz="2800" b="1" dirty="0">
                <a:solidFill>
                  <a:srgbClr val="C00000"/>
                </a:solidFill>
              </a:rPr>
              <a:t> 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(Επιθετικός προσδιορισμός)</a:t>
            </a:r>
            <a:endParaRPr lang="el-GR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Λύσανδρος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παρέπλει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εἰς</a:t>
            </a:r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Λάμψακον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σύμμαχον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 smtClean="0">
                <a:solidFill>
                  <a:srgbClr val="C00000"/>
                </a:solidFill>
              </a:rPr>
              <a:t>οὖσαν</a:t>
            </a:r>
            <a:r>
              <a:rPr lang="el-GR" sz="2800" b="1" i="1" dirty="0" smtClean="0">
                <a:solidFill>
                  <a:srgbClr val="C00000"/>
                </a:solidFill>
              </a:rPr>
              <a:t> </a:t>
            </a:r>
          </a:p>
          <a:p>
            <a:pPr algn="l"/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 smtClean="0">
                <a:solidFill>
                  <a:schemeClr val="tx2">
                    <a:lumMod val="75000"/>
                  </a:schemeClr>
                </a:solidFill>
              </a:rPr>
              <a:t>Ἀθηναίων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(Παράθεση) </a:t>
            </a:r>
          </a:p>
          <a:p>
            <a:pPr algn="l"/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Δύναμαι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συνεῖναι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>
                <a:solidFill>
                  <a:srgbClr val="C00000"/>
                </a:solidFill>
              </a:rPr>
              <a:t>δυναμένοις</a:t>
            </a:r>
            <a:r>
              <a:rPr lang="el-GR" sz="2800" b="1" i="1" dirty="0">
                <a:solidFill>
                  <a:srgbClr val="C00000"/>
                </a:solidFill>
              </a:rPr>
              <a:t> 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ἀνθρώποις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ἀναλίσκειν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[=</a:t>
            </a:r>
            <a:r>
              <a:rPr lang="el-GR" sz="2800" b="1" i="1" dirty="0" smtClean="0">
                <a:solidFill>
                  <a:schemeClr val="tx2">
                    <a:lumMod val="75000"/>
                  </a:schemeClr>
                </a:solidFill>
              </a:rPr>
              <a:t>Δύναμαι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συνεῖναι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ἀνθρώποις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>
                <a:solidFill>
                  <a:srgbClr val="C00000"/>
                </a:solidFill>
              </a:rPr>
              <a:t>οἳ</a:t>
            </a:r>
            <a:r>
              <a:rPr lang="el-GR" sz="2800" b="1" i="1" dirty="0">
                <a:solidFill>
                  <a:srgbClr val="C00000"/>
                </a:solidFill>
              </a:rPr>
              <a:t> δύνανται</a:t>
            </a:r>
            <a:r>
              <a:rPr lang="el-GR" sz="28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l-GR" sz="2800" b="1" i="1" dirty="0" err="1">
                <a:solidFill>
                  <a:schemeClr val="tx2">
                    <a:lumMod val="75000"/>
                  </a:schemeClr>
                </a:solidFill>
              </a:rPr>
              <a:t>ἀναλίσκειν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</a:p>
          <a:p>
            <a:pPr algn="l"/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Έχω τη δυνατότητα να συναναστρέφομαι ανθρώπους</a:t>
            </a:r>
            <a:r>
              <a:rPr lang="el-GR" sz="2800" b="1" dirty="0">
                <a:solidFill>
                  <a:srgbClr val="C00000"/>
                </a:solidFill>
              </a:rPr>
              <a:t> οι οποίοι μπορούν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 να ξοδεύουν.)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28669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dirty="0">
                <a:solidFill>
                  <a:srgbClr val="C00000"/>
                </a:solidFill>
              </a:rPr>
              <a:t>β. Η κατηγορηματική μετοχή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l-GR" b="1" dirty="0">
                <a:solidFill>
                  <a:srgbClr val="C00000"/>
                </a:solidFill>
              </a:rPr>
              <a:t>Η κατηγορηματική μετοχή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είναι πάντα </a:t>
            </a:r>
            <a:r>
              <a:rPr lang="el-GR" b="1" dirty="0">
                <a:solidFill>
                  <a:srgbClr val="C00000"/>
                </a:solidFill>
              </a:rPr>
              <a:t>άναρθρη,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και τη βρίσκουμε σε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όλους τους χρόνους που έχουν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μετοχή.</a:t>
            </a:r>
          </a:p>
          <a:p>
            <a:pPr algn="l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ναφέρεται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στο υποκείμενο ή στο αντικείμενο του ρήματος από το οποίο εξαρτάται.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Δέχεται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άρνηση 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οὐ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 και μεταφράζεται συνήθως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με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τα «ότι», «πως», «που» + οριστική 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ή με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το «να» +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υποτακτική</a:t>
            </a:r>
          </a:p>
          <a:p>
            <a:pPr algn="l"/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Ῥᾳδίως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ἐξελεγχθήσεται</a:t>
            </a:r>
            <a:r>
              <a:rPr lang="el-GR" b="1" i="1" dirty="0"/>
              <a:t> </a:t>
            </a:r>
            <a:r>
              <a:rPr lang="el-GR" b="1" i="1" dirty="0" smtClean="0">
                <a:solidFill>
                  <a:srgbClr val="C00000"/>
                </a:solidFill>
              </a:rPr>
              <a:t>ψευδόμενος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(=Εύκολα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θα αποδειχτεί </a:t>
            </a:r>
            <a:r>
              <a:rPr lang="el-GR" b="1" dirty="0">
                <a:solidFill>
                  <a:srgbClr val="C00000"/>
                </a:solidFill>
              </a:rPr>
              <a:t>ότι ψεύδεται</a:t>
            </a:r>
            <a:r>
              <a:rPr lang="el-GR" dirty="0"/>
              <a:t>.)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Η κατηγορηματική μετοχή λειτουργεί στον λόγο ως: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) Κατηγορούμενο στο υποκείμενο συνδετικού ρήματος: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Ἦν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γὰρ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Περικλέους γνώμη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πρότερον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rgbClr val="C00000"/>
                </a:solidFill>
              </a:rPr>
              <a:t>νενικηκυῖα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l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β) Κατηγορηματικός προσδιορισμός στο υποκείμενο ή στο αντικείμενο του ρήματος:</a:t>
            </a:r>
            <a:br>
              <a:rPr lang="el-G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Οἱ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πολέμιοι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ᾔσθοντο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τὸ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 err="1">
                <a:solidFill>
                  <a:schemeClr val="accent1">
                    <a:lumMod val="75000"/>
                  </a:schemeClr>
                </a:solidFill>
              </a:rPr>
              <a:t>ὄρος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l-GR" b="1" i="1" dirty="0" err="1">
                <a:solidFill>
                  <a:srgbClr val="C00000"/>
                </a:solidFill>
              </a:rPr>
              <a:t>ἐχόμενον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268</Words>
  <Application>Microsoft Office PowerPoint</Application>
  <PresentationFormat>Προβολή στην οθόνη (4:3)</PresentationFormat>
  <Paragraphs>217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Θέμα του Office</vt:lpstr>
      <vt:lpstr>A. TA EIΔH THΣ METOXHΣ </vt:lpstr>
      <vt:lpstr>Η μετοχή ανάλογα με τη χρήση της διακρίνεται σε: </vt:lpstr>
      <vt:lpstr>Η επιθετική μετοχή</vt:lpstr>
      <vt:lpstr>Όταν το ουσιαστικό που προσδιορίζει μια έναρθρη επιθετική μετοχή παραλείπεται, η μετοχή παίρνει τη συντακτική του θέση (ουσιαστικοποιημένη μετοχή).</vt:lpstr>
      <vt:lpstr>Το  ουδέτερο ενικού  αριθμού επιθετικής μετοχής με άρθρο χρησιμοποιείται ως αφηρημένο ουσιαστικό. Συνήθεις ουσιαστικοποιημένες επιθετικές μετοχές ουδετέρου γένους  είναι οι ακόλουθες:</vt:lpstr>
      <vt:lpstr>  Η επιθετική μετοχή λειτουργεί στον λόγο ως:  </vt:lpstr>
      <vt:lpstr>Παραδείγματα επιθετικής μετοχής</vt:lpstr>
      <vt:lpstr>β. Η κατηγορηματική μετοχή</vt:lpstr>
      <vt:lpstr>Η κατηγορηματική μετοχή λειτουργεί στον λόγο ως:</vt:lpstr>
      <vt:lpstr>  Με κατηγορηματική μετοχή συντάσσονται τα ρήματα:  </vt:lpstr>
      <vt:lpstr>Τα  παραπάνω ρήματα μπορεί να αποδοθούν με τροπικό επίρρημα και η κατηγορηματική μετοχή που εξαρτάται από αυτά με ρήμα:</vt:lpstr>
      <vt:lpstr>Με κατηγορηματική μετοχή συντάσσονται τα ρήματα:  </vt:lpstr>
      <vt:lpstr>Αρκετά από τα ρήματα που συντάσσονται με κατηγορηματική μετοχή συντάσσονται και με απαρέμφατο, έχουν όμως διαφορετική σημασία.  Τέτοια ρήματα είναι τα ακόλουθα:</vt:lpstr>
      <vt:lpstr>γ. Η επιρρηματική μετοχή</vt:lpstr>
      <vt:lpstr>Χρονική μετοχή</vt:lpstr>
      <vt:lpstr>Αιτιολογική μετοχή</vt:lpstr>
      <vt:lpstr>Τελική μετοχή</vt:lpstr>
      <vt:lpstr>Υποθετική μετοχή</vt:lpstr>
      <vt:lpstr>Εναντιωματική μετοχή</vt:lpstr>
      <vt:lpstr>Παραχωρητική μετοχή</vt:lpstr>
      <vt:lpstr>Τροπική μετοχή</vt:lpstr>
      <vt:lpstr> B. TO YΠOKEIMENO THΣ METOXHΣ </vt:lpstr>
      <vt:lpstr> ΣYNHMMENH KAI AΠOΛYTH METOXH </vt:lpstr>
      <vt:lpstr> ΣYNHMMENH KAI AΠOΛYTH METOXH </vt:lpstr>
      <vt:lpstr>αιτιατική απόλυτη </vt:lpstr>
      <vt:lpstr> Oι πιο συνηθισμένες μετοχές σε αιτιατική απόλυτη είναι οι ακόλουθες: </vt:lpstr>
      <vt:lpstr> Είδη μετοχών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45</cp:revision>
  <dcterms:created xsi:type="dcterms:W3CDTF">2024-12-13T15:04:26Z</dcterms:created>
  <dcterms:modified xsi:type="dcterms:W3CDTF">2024-12-13T17:10:30Z</dcterms:modified>
</cp:coreProperties>
</file>