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8" r:id="rId3"/>
    <p:sldId id="258" r:id="rId4"/>
    <p:sldId id="259" r:id="rId5"/>
    <p:sldId id="263" r:id="rId6"/>
    <p:sldId id="262" r:id="rId7"/>
    <p:sldId id="257" r:id="rId8"/>
    <p:sldId id="260" r:id="rId9"/>
    <p:sldId id="268" r:id="rId10"/>
    <p:sldId id="264" r:id="rId11"/>
    <p:sldId id="265" r:id="rId12"/>
    <p:sldId id="266" r:id="rId13"/>
    <p:sldId id="269" r:id="rId14"/>
    <p:sldId id="267" r:id="rId15"/>
    <p:sldId id="274" r:id="rId16"/>
    <p:sldId id="275" r:id="rId17"/>
    <p:sldId id="282" r:id="rId18"/>
    <p:sldId id="283" r:id="rId19"/>
    <p:sldId id="285" r:id="rId20"/>
    <p:sldId id="286" r:id="rId21"/>
    <p:sldId id="284" r:id="rId22"/>
    <p:sldId id="277" r:id="rId23"/>
    <p:sldId id="279" r:id="rId24"/>
    <p:sldId id="287" r:id="rId25"/>
    <p:sldId id="280" r:id="rId26"/>
    <p:sldId id="281" r:id="rId27"/>
    <p:sldId id="278" r:id="rId2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80C61-7100-4858-B2C9-C8B622EB3271}" type="datetimeFigureOut">
              <a:rPr lang="el-GR" smtClean="0"/>
              <a:pPr/>
              <a:t>13/12/2024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F758-DA25-449A-A8F4-0C47C9F2078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80C61-7100-4858-B2C9-C8B622EB3271}" type="datetimeFigureOut">
              <a:rPr lang="el-GR" smtClean="0"/>
              <a:pPr/>
              <a:t>13/12/2024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F758-DA25-449A-A8F4-0C47C9F2078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80C61-7100-4858-B2C9-C8B622EB3271}" type="datetimeFigureOut">
              <a:rPr lang="el-GR" smtClean="0"/>
              <a:pPr/>
              <a:t>13/12/2024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F758-DA25-449A-A8F4-0C47C9F2078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80C61-7100-4858-B2C9-C8B622EB3271}" type="datetimeFigureOut">
              <a:rPr lang="el-GR" smtClean="0"/>
              <a:pPr/>
              <a:t>13/12/2024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F758-DA25-449A-A8F4-0C47C9F2078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80C61-7100-4858-B2C9-C8B622EB3271}" type="datetimeFigureOut">
              <a:rPr lang="el-GR" smtClean="0"/>
              <a:pPr/>
              <a:t>13/12/2024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F758-DA25-449A-A8F4-0C47C9F2078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80C61-7100-4858-B2C9-C8B622EB3271}" type="datetimeFigureOut">
              <a:rPr lang="el-GR" smtClean="0"/>
              <a:pPr/>
              <a:t>13/12/2024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F758-DA25-449A-A8F4-0C47C9F2078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80C61-7100-4858-B2C9-C8B622EB3271}" type="datetimeFigureOut">
              <a:rPr lang="el-GR" smtClean="0"/>
              <a:pPr/>
              <a:t>13/12/2024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F758-DA25-449A-A8F4-0C47C9F2078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80C61-7100-4858-B2C9-C8B622EB3271}" type="datetimeFigureOut">
              <a:rPr lang="el-GR" smtClean="0"/>
              <a:pPr/>
              <a:t>13/12/2024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F758-DA25-449A-A8F4-0C47C9F2078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80C61-7100-4858-B2C9-C8B622EB3271}" type="datetimeFigureOut">
              <a:rPr lang="el-GR" smtClean="0"/>
              <a:pPr/>
              <a:t>13/12/2024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F758-DA25-449A-A8F4-0C47C9F2078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80C61-7100-4858-B2C9-C8B622EB3271}" type="datetimeFigureOut">
              <a:rPr lang="el-GR" smtClean="0"/>
              <a:pPr/>
              <a:t>13/12/2024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F758-DA25-449A-A8F4-0C47C9F2078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80C61-7100-4858-B2C9-C8B622EB3271}" type="datetimeFigureOut">
              <a:rPr lang="el-GR" smtClean="0"/>
              <a:pPr/>
              <a:t>13/12/2024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F758-DA25-449A-A8F4-0C47C9F2078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80C61-7100-4858-B2C9-C8B622EB3271}" type="datetimeFigureOut">
              <a:rPr lang="el-GR" smtClean="0"/>
              <a:pPr/>
              <a:t>13/12/2024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4F758-DA25-449A-A8F4-0C47C9F2078F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ebooks.edu.gr/ebooks/v/html/8547/2326/Syntaktiko-Archaias-Ellinikis-Glossas_A-B-G-Gymnasiou_html-apli/index_01_11_II_A_b.html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28711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2400" b="1" dirty="0" smtClean="0"/>
              <a:t>A. TA EI</a:t>
            </a:r>
            <a:r>
              <a:rPr lang="el-GR" sz="2400" b="1" dirty="0" smtClean="0"/>
              <a:t>Δ</a:t>
            </a:r>
            <a:r>
              <a:rPr lang="en-US" sz="2400" b="1" dirty="0" smtClean="0"/>
              <a:t>H TH</a:t>
            </a:r>
            <a:r>
              <a:rPr lang="el-GR" sz="2400" b="1" dirty="0" smtClean="0"/>
              <a:t>Σ </a:t>
            </a:r>
            <a:r>
              <a:rPr lang="en-US" sz="2400" b="1" dirty="0" smtClean="0"/>
              <a:t>METOXH</a:t>
            </a:r>
            <a:r>
              <a:rPr lang="el-GR" sz="2400" b="1" dirty="0" smtClean="0"/>
              <a:t>Σ</a:t>
            </a:r>
            <a:br>
              <a:rPr lang="el-GR" sz="2400" b="1" dirty="0" smtClean="0"/>
            </a:br>
            <a:endParaRPr lang="el-GR" sz="24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1285860"/>
            <a:ext cx="9144000" cy="5715016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endParaRPr lang="el-GR" b="1" dirty="0" smtClean="0">
              <a:solidFill>
                <a:srgbClr val="C00000"/>
              </a:solidFill>
            </a:endParaRPr>
          </a:p>
          <a:p>
            <a:endParaRPr lang="el-GR" b="1" dirty="0" smtClean="0">
              <a:solidFill>
                <a:srgbClr val="C00000"/>
              </a:solidFill>
            </a:endParaRPr>
          </a:p>
          <a:p>
            <a:r>
              <a:rPr lang="el-GR" sz="4000" b="1" dirty="0" smtClean="0">
                <a:solidFill>
                  <a:srgbClr val="C00000"/>
                </a:solidFill>
              </a:rPr>
              <a:t>α. Η επιθετική μετοχή</a:t>
            </a:r>
          </a:p>
          <a:p>
            <a:r>
              <a:rPr lang="el-GR" sz="4000" b="1" dirty="0">
                <a:solidFill>
                  <a:srgbClr val="C00000"/>
                </a:solidFill>
              </a:rPr>
              <a:t>β. Η κατηγορηματική </a:t>
            </a:r>
            <a:r>
              <a:rPr lang="el-GR" sz="4000" b="1" dirty="0" smtClean="0">
                <a:solidFill>
                  <a:srgbClr val="C00000"/>
                </a:solidFill>
              </a:rPr>
              <a:t>μετοχή </a:t>
            </a:r>
          </a:p>
          <a:p>
            <a:r>
              <a:rPr lang="el-GR" sz="4000" b="1" dirty="0" smtClean="0">
                <a:solidFill>
                  <a:srgbClr val="C00000"/>
                </a:solidFill>
              </a:rPr>
              <a:t>γ. Η επιρρηματική μετοχή</a:t>
            </a:r>
            <a:endParaRPr lang="el-GR" sz="4000" dirty="0" smtClean="0">
              <a:solidFill>
                <a:srgbClr val="C00000"/>
              </a:solidFill>
            </a:endParaRPr>
          </a:p>
          <a:p>
            <a:endParaRPr lang="el-GR" sz="4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214421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l-GR" sz="20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l-GR" sz="20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l-GR" dirty="0"/>
              <a:t> </a:t>
            </a:r>
            <a:r>
              <a:rPr lang="el-GR" sz="3100" b="1" dirty="0">
                <a:solidFill>
                  <a:schemeClr val="accent1">
                    <a:lumMod val="75000"/>
                  </a:schemeClr>
                </a:solidFill>
              </a:rPr>
              <a:t>Με κατηγορηματική μετοχή συντάσσονται </a:t>
            </a:r>
            <a:r>
              <a:rPr lang="el-GR" sz="3100" b="1" dirty="0" smtClean="0">
                <a:solidFill>
                  <a:schemeClr val="accent1">
                    <a:lumMod val="75000"/>
                  </a:schemeClr>
                </a:solidFill>
              </a:rPr>
              <a:t>τα ρήματα: 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1214422"/>
            <a:ext cx="9144000" cy="564357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algn="l"/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α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) </a:t>
            </a:r>
            <a:r>
              <a:rPr lang="el-GR" b="1" i="1" dirty="0" err="1">
                <a:solidFill>
                  <a:srgbClr val="C00000"/>
                </a:solidFill>
              </a:rPr>
              <a:t>εἰμί</a:t>
            </a:r>
            <a:r>
              <a:rPr lang="el-GR" b="1" i="1" dirty="0">
                <a:solidFill>
                  <a:srgbClr val="C00000"/>
                </a:solidFill>
              </a:rPr>
              <a:t>, </a:t>
            </a:r>
            <a:r>
              <a:rPr lang="el-GR" b="1" i="1" dirty="0" err="1">
                <a:solidFill>
                  <a:srgbClr val="C00000"/>
                </a:solidFill>
              </a:rPr>
              <a:t>γίγνομαι</a:t>
            </a:r>
            <a:r>
              <a:rPr lang="el-GR" b="1" i="1" dirty="0">
                <a:solidFill>
                  <a:srgbClr val="C00000"/>
                </a:solidFill>
              </a:rPr>
              <a:t>, </a:t>
            </a:r>
            <a:r>
              <a:rPr lang="el-GR" b="1" i="1" dirty="0" err="1">
                <a:solidFill>
                  <a:srgbClr val="C00000"/>
                </a:solidFill>
              </a:rPr>
              <a:t>ὑπάρχω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·  η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μετοχή έχει θέση </a:t>
            </a:r>
            <a:r>
              <a:rPr lang="el-GR" b="1" dirty="0" err="1" smtClean="0">
                <a:solidFill>
                  <a:schemeClr val="accent1">
                    <a:lumMod val="75000"/>
                  </a:schemeClr>
                </a:solidFill>
              </a:rPr>
              <a:t>κατηγορουμέ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- νου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, μεταφράζεται ως ρήμα, ενώ η μετάφραση του 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ρήματος   παραλείπεται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:</a:t>
            </a:r>
            <a:br>
              <a:rPr lang="el-GR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l-GR" b="1" i="1" dirty="0" err="1" smtClean="0">
                <a:solidFill>
                  <a:schemeClr val="accent1">
                    <a:lumMod val="75000"/>
                  </a:schemeClr>
                </a:solidFill>
              </a:rPr>
              <a:t>Προσεοικότες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γίγνονται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τοῖς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γονεῦσιν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οἱ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b="1" i="1" dirty="0" err="1" smtClean="0">
                <a:solidFill>
                  <a:schemeClr val="accent1">
                    <a:lumMod val="75000"/>
                  </a:schemeClr>
                </a:solidFill>
              </a:rPr>
              <a:t>παῖδες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 (=Τα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παιδιά 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algn="l"/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μοιάζουν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 στους γονείς.)</a:t>
            </a:r>
            <a:br>
              <a:rPr lang="el-GR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Ἦν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b="1" i="1" dirty="0" err="1" smtClean="0">
                <a:solidFill>
                  <a:schemeClr val="accent1">
                    <a:lumMod val="75000"/>
                  </a:schemeClr>
                </a:solidFill>
              </a:rPr>
              <a:t>οὖν</a:t>
            </a:r>
            <a:r>
              <a:rPr lang="el-GR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καὶ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ἐν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ἐκείνοις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πολλὰ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el-GR" b="1" i="1" dirty="0" err="1" smtClean="0">
                <a:solidFill>
                  <a:schemeClr val="accent1">
                    <a:lumMod val="75000"/>
                  </a:schemeClr>
                </a:solidFill>
              </a:rPr>
              <a:t>γιγνόμενα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 (=Γίνονταν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λοιπόν πολλά και σ' εκείνα τα χρόνια.)</a:t>
            </a:r>
          </a:p>
          <a:p>
            <a:pPr algn="just"/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β) </a:t>
            </a:r>
            <a:r>
              <a:rPr lang="el-GR" b="1" i="1" dirty="0" err="1">
                <a:solidFill>
                  <a:srgbClr val="C00000"/>
                </a:solidFill>
              </a:rPr>
              <a:t>δῆλός</a:t>
            </a:r>
            <a:r>
              <a:rPr lang="el-GR" b="1" i="1" dirty="0">
                <a:solidFill>
                  <a:srgbClr val="C00000"/>
                </a:solidFill>
              </a:rPr>
              <a:t> </a:t>
            </a:r>
            <a:r>
              <a:rPr lang="el-GR" b="1" i="1" dirty="0" err="1">
                <a:solidFill>
                  <a:srgbClr val="C00000"/>
                </a:solidFill>
              </a:rPr>
              <a:t>εἰμι</a:t>
            </a:r>
            <a:r>
              <a:rPr lang="el-GR" b="1" dirty="0">
                <a:solidFill>
                  <a:srgbClr val="C00000"/>
                </a:solidFill>
              </a:rPr>
              <a:t> 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(είμαι φανερός), </a:t>
            </a:r>
            <a:r>
              <a:rPr lang="el-GR" b="1" i="1" dirty="0" err="1">
                <a:solidFill>
                  <a:srgbClr val="C00000"/>
                </a:solidFill>
              </a:rPr>
              <a:t>διαβιῶ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 / </a:t>
            </a:r>
            <a:r>
              <a:rPr lang="el-GR" b="1" i="1" dirty="0">
                <a:solidFill>
                  <a:srgbClr val="C00000"/>
                </a:solidFill>
              </a:rPr>
              <a:t>διαμένω</a:t>
            </a:r>
            <a:r>
              <a:rPr lang="el-GR" b="1" dirty="0">
                <a:solidFill>
                  <a:srgbClr val="C00000"/>
                </a:solidFill>
              </a:rPr>
              <a:t> 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(ζω κάπου μόνιμα), 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διάγω / </a:t>
            </a:r>
            <a:r>
              <a:rPr lang="el-GR" b="1" i="1" dirty="0" err="1">
                <a:solidFill>
                  <a:srgbClr val="C00000"/>
                </a:solidFill>
              </a:rPr>
              <a:t>διαγίγνομαι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 (περνώ τον καιρό μου), </a:t>
            </a:r>
            <a:endParaRPr lang="el-GR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el-GR" b="1" i="1" dirty="0" err="1" smtClean="0">
                <a:solidFill>
                  <a:srgbClr val="C00000"/>
                </a:solidFill>
              </a:rPr>
              <a:t>οὐ</a:t>
            </a:r>
            <a:r>
              <a:rPr lang="el-GR" b="1" i="1" dirty="0" smtClean="0">
                <a:solidFill>
                  <a:srgbClr val="C00000"/>
                </a:solidFill>
              </a:rPr>
              <a:t> </a:t>
            </a:r>
            <a:r>
              <a:rPr lang="el-GR" b="1" i="1" dirty="0">
                <a:solidFill>
                  <a:srgbClr val="C00000"/>
                </a:solidFill>
              </a:rPr>
              <a:t>διαλείπω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 (δε σταματώ), </a:t>
            </a:r>
            <a:r>
              <a:rPr lang="el-GR" b="1" i="1" dirty="0" err="1">
                <a:solidFill>
                  <a:srgbClr val="C00000"/>
                </a:solidFill>
              </a:rPr>
              <a:t>διατελῶ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 (είμαι συνεχώς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),</a:t>
            </a:r>
          </a:p>
          <a:p>
            <a:pPr algn="just"/>
            <a:r>
              <a:rPr lang="el-GR" b="1" i="1" dirty="0" smtClean="0">
                <a:solidFill>
                  <a:srgbClr val="C00000"/>
                </a:solidFill>
              </a:rPr>
              <a:t>λανθάνω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 (μένω απαρατήρητος), </a:t>
            </a:r>
            <a:r>
              <a:rPr lang="el-GR" b="1" i="1" dirty="0" err="1">
                <a:solidFill>
                  <a:srgbClr val="C00000"/>
                </a:solidFill>
              </a:rPr>
              <a:t>οἴχομαι</a:t>
            </a:r>
            <a:r>
              <a:rPr lang="el-GR" b="1" dirty="0">
                <a:solidFill>
                  <a:srgbClr val="C00000"/>
                </a:solidFill>
              </a:rPr>
              <a:t> 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(έχω φύγει), </a:t>
            </a:r>
            <a:endParaRPr lang="el-GR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el-GR" b="1" i="1" dirty="0" smtClean="0">
                <a:solidFill>
                  <a:srgbClr val="C00000"/>
                </a:solidFill>
              </a:rPr>
              <a:t>τυγχάνω</a:t>
            </a:r>
            <a:r>
              <a:rPr lang="el-GR" b="1" dirty="0">
                <a:solidFill>
                  <a:srgbClr val="C00000"/>
                </a:solidFill>
              </a:rPr>
              <a:t> 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(συμβαίνει να είμαι, είμαι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), </a:t>
            </a:r>
            <a:r>
              <a:rPr lang="el-GR" b="1" i="1" dirty="0">
                <a:solidFill>
                  <a:srgbClr val="C00000"/>
                </a:solidFill>
              </a:rPr>
              <a:t>φαίνομαι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 / </a:t>
            </a:r>
            <a:r>
              <a:rPr lang="el-GR" b="1" i="1" dirty="0">
                <a:solidFill>
                  <a:srgbClr val="C00000"/>
                </a:solidFill>
              </a:rPr>
              <a:t>φανερός </a:t>
            </a:r>
            <a:r>
              <a:rPr lang="el-GR" b="1" i="1" dirty="0" err="1">
                <a:solidFill>
                  <a:srgbClr val="C00000"/>
                </a:solidFill>
              </a:rPr>
              <a:t>εἰμι</a:t>
            </a:r>
            <a:r>
              <a:rPr lang="el-GR" b="1" dirty="0">
                <a:solidFill>
                  <a:srgbClr val="C00000"/>
                </a:solidFill>
              </a:rPr>
              <a:t> 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(είμαι φανερός), </a:t>
            </a:r>
            <a:r>
              <a:rPr lang="el-GR" b="1" i="1" dirty="0">
                <a:solidFill>
                  <a:srgbClr val="C00000"/>
                </a:solidFill>
              </a:rPr>
              <a:t>φθάνω</a:t>
            </a:r>
            <a:r>
              <a:rPr lang="el-GR" b="1" dirty="0">
                <a:solidFill>
                  <a:srgbClr val="C00000"/>
                </a:solidFill>
              </a:rPr>
              <a:t> 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(προφταίνω)· τα ρήματα αυτά μπορεί να αποδοθούν με τροπικό επίρρημα και η κατηγορηματική μετοχή που εξαρτάται από αυτά με ρήμα:</a:t>
            </a:r>
          </a:p>
          <a:p>
            <a:pPr algn="just"/>
            <a:endParaRPr lang="el-GR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214421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l-GR" sz="2000" b="1" dirty="0" smtClean="0">
                <a:solidFill>
                  <a:schemeClr val="accent1">
                    <a:lumMod val="75000"/>
                  </a:schemeClr>
                </a:solidFill>
              </a:rPr>
              <a:t>Τα  παραπάνω ρήματα μπορεί να αποδοθούν με τροπικό επίρρημα και η</a:t>
            </a:r>
            <a:br>
              <a:rPr lang="el-GR" sz="20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l-GR" sz="2000" b="1" dirty="0" smtClean="0">
                <a:solidFill>
                  <a:schemeClr val="accent1">
                    <a:lumMod val="75000"/>
                  </a:schemeClr>
                </a:solidFill>
              </a:rPr>
              <a:t>κατηγορηματική μετοχή που εξαρτάται από αυτά με ρήμα:</a:t>
            </a:r>
            <a:endParaRPr lang="el-GR" sz="20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1214422"/>
            <a:ext cx="9144000" cy="564357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l-GR" b="1" i="1" dirty="0" err="1" smtClean="0">
                <a:solidFill>
                  <a:schemeClr val="accent1">
                    <a:lumMod val="75000"/>
                  </a:schemeClr>
                </a:solidFill>
              </a:rPr>
              <a:t>δῆλός</a:t>
            </a:r>
            <a:r>
              <a:rPr lang="el-GR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b="1" i="1" dirty="0" err="1" smtClean="0">
                <a:solidFill>
                  <a:schemeClr val="accent1">
                    <a:lumMod val="75000"/>
                  </a:schemeClr>
                </a:solidFill>
              </a:rPr>
              <a:t>εἰμι</a:t>
            </a:r>
            <a:r>
              <a:rPr lang="el-GR" b="1" i="1" dirty="0" smtClean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(φανερά)</a:t>
            </a:r>
          </a:p>
          <a:p>
            <a:r>
              <a:rPr lang="el-GR" b="1" i="1" dirty="0" err="1" smtClean="0">
                <a:solidFill>
                  <a:schemeClr val="accent1">
                    <a:lumMod val="75000"/>
                  </a:schemeClr>
                </a:solidFill>
              </a:rPr>
              <a:t>διαβιῶ</a:t>
            </a:r>
            <a:r>
              <a:rPr lang="el-GR" b="1" i="1" dirty="0" smtClean="0">
                <a:solidFill>
                  <a:schemeClr val="accent1">
                    <a:lumMod val="75000"/>
                  </a:schemeClr>
                </a:solidFill>
              </a:rPr>
              <a:t> / διαμένω / </a:t>
            </a:r>
            <a:r>
              <a:rPr lang="el-GR" b="1" i="1" dirty="0" err="1" smtClean="0">
                <a:solidFill>
                  <a:schemeClr val="accent1">
                    <a:lumMod val="75000"/>
                  </a:schemeClr>
                </a:solidFill>
              </a:rPr>
              <a:t>διαγίγνομαι</a:t>
            </a:r>
            <a:r>
              <a:rPr lang="el-GR" b="1" i="1" dirty="0" smtClean="0">
                <a:solidFill>
                  <a:schemeClr val="accent1">
                    <a:lumMod val="75000"/>
                  </a:schemeClr>
                </a:solidFill>
              </a:rPr>
              <a:t> /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l-GR" b="1" i="1" dirty="0" smtClean="0">
                <a:solidFill>
                  <a:schemeClr val="accent1">
                    <a:lumMod val="75000"/>
                  </a:schemeClr>
                </a:solidFill>
              </a:rPr>
              <a:t>διάγω / </a:t>
            </a:r>
            <a:r>
              <a:rPr lang="el-GR" b="1" i="1" dirty="0" err="1" smtClean="0">
                <a:solidFill>
                  <a:schemeClr val="accent1">
                    <a:lumMod val="75000"/>
                  </a:schemeClr>
                </a:solidFill>
              </a:rPr>
              <a:t>οὐ</a:t>
            </a:r>
            <a:r>
              <a:rPr lang="el-GR" b="1" i="1" dirty="0" smtClean="0">
                <a:solidFill>
                  <a:schemeClr val="accent1">
                    <a:lumMod val="75000"/>
                  </a:schemeClr>
                </a:solidFill>
              </a:rPr>
              <a:t> διαλείπω / </a:t>
            </a:r>
            <a:r>
              <a:rPr lang="el-GR" b="1" i="1" dirty="0" err="1" smtClean="0">
                <a:solidFill>
                  <a:schemeClr val="accent1">
                    <a:lumMod val="75000"/>
                  </a:schemeClr>
                </a:solidFill>
              </a:rPr>
              <a:t>διατελῶ</a:t>
            </a:r>
            <a:r>
              <a:rPr lang="el-GR" b="1" i="1" dirty="0" smtClean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(συνεχώς)</a:t>
            </a:r>
          </a:p>
          <a:p>
            <a:r>
              <a:rPr lang="el-GR" b="1" i="1" dirty="0" smtClean="0">
                <a:solidFill>
                  <a:schemeClr val="accent1">
                    <a:lumMod val="75000"/>
                  </a:schemeClr>
                </a:solidFill>
              </a:rPr>
              <a:t>λανθάνω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 (κρυφά)</a:t>
            </a:r>
          </a:p>
          <a:p>
            <a:r>
              <a:rPr lang="el-GR" b="1" i="1" dirty="0" err="1" smtClean="0">
                <a:solidFill>
                  <a:schemeClr val="accent1">
                    <a:lumMod val="75000"/>
                  </a:schemeClr>
                </a:solidFill>
              </a:rPr>
              <a:t>οἴχομαι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 (γρήγορα, αμέσως)</a:t>
            </a:r>
          </a:p>
          <a:p>
            <a:r>
              <a:rPr lang="el-GR" b="1" i="1" dirty="0" smtClean="0">
                <a:solidFill>
                  <a:schemeClr val="accent1">
                    <a:lumMod val="75000"/>
                  </a:schemeClr>
                </a:solidFill>
              </a:rPr>
              <a:t>τυγχάνω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 (τυχαία)</a:t>
            </a:r>
          </a:p>
          <a:p>
            <a:r>
              <a:rPr lang="el-GR" b="1" i="1" dirty="0" smtClean="0">
                <a:solidFill>
                  <a:schemeClr val="accent1">
                    <a:lumMod val="75000"/>
                  </a:schemeClr>
                </a:solidFill>
              </a:rPr>
              <a:t>φαίνομαι / φανερός </a:t>
            </a:r>
            <a:r>
              <a:rPr lang="el-GR" b="1" i="1" dirty="0" err="1" smtClean="0">
                <a:solidFill>
                  <a:schemeClr val="accent1">
                    <a:lumMod val="75000"/>
                  </a:schemeClr>
                </a:solidFill>
              </a:rPr>
              <a:t>εἰμι</a:t>
            </a:r>
            <a:r>
              <a:rPr lang="el-GR" b="1" i="1" dirty="0" smtClean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(φανερά)</a:t>
            </a:r>
          </a:p>
          <a:p>
            <a:r>
              <a:rPr lang="el-GR" b="1" i="1" dirty="0" smtClean="0">
                <a:solidFill>
                  <a:schemeClr val="accent1">
                    <a:lumMod val="75000"/>
                  </a:schemeClr>
                </a:solidFill>
              </a:rPr>
              <a:t>φθάνω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 (πρώτα, πρώτος)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857232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l-GR" sz="2800" b="1" dirty="0" smtClean="0">
                <a:solidFill>
                  <a:schemeClr val="accent1">
                    <a:lumMod val="75000"/>
                  </a:schemeClr>
                </a:solidFill>
              </a:rPr>
              <a:t>Με κατηγορηματική μετοχή συντάσσονται τα ρήματα: </a:t>
            </a:r>
            <a:br>
              <a:rPr lang="el-GR" sz="2800" b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el-GR" sz="28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857232"/>
            <a:ext cx="9144000" cy="600076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algn="just"/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γ) 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el-GR" b="1" dirty="0" err="1">
                <a:solidFill>
                  <a:schemeClr val="accent1">
                    <a:lumMod val="75000"/>
                  </a:schemeClr>
                </a:solidFill>
              </a:rPr>
              <a:t>ήματα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 που σημαίνουν </a:t>
            </a:r>
            <a:r>
              <a:rPr lang="el-GR" b="1" dirty="0">
                <a:solidFill>
                  <a:srgbClr val="C00000"/>
                </a:solidFill>
              </a:rPr>
              <a:t>έναρξη, λήξη, καρτερία, ανοχή, κάματο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, όπως 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ἄρχω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ἄρχομαι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ἀπαλλάττομαι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ἀπολείπω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ἐπιλείπω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(αφήνω)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, λήγω, παύω, παύομαι, 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ὑπάρχω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(αρχίζω πρώτος)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ἀνέχομαι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ἀπαγορεύω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, κάμνω 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(κουράζομαι)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καρτερῶ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ὑπομένω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 κ.τ.ό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algn="just"/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δ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) </a:t>
            </a:r>
            <a:r>
              <a:rPr lang="el-GR" b="1" dirty="0" err="1">
                <a:solidFill>
                  <a:schemeClr val="accent1">
                    <a:lumMod val="75000"/>
                  </a:schemeClr>
                </a:solidFill>
              </a:rPr>
              <a:t>Pήματα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 που σημαίνουν </a:t>
            </a:r>
            <a:r>
              <a:rPr lang="el-GR" b="1" dirty="0">
                <a:solidFill>
                  <a:srgbClr val="C00000"/>
                </a:solidFill>
              </a:rPr>
              <a:t>αίσθηση, γνώση, μάθηση, μνήμη και τα αντίθετά τους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, όπως 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ἀγνοῶ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αἰσθάνομαι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, ἀκούω</a:t>
            </a:r>
            <a:r>
              <a:rPr lang="el-GR" b="1" baseline="30000" dirty="0">
                <a:solidFill>
                  <a:schemeClr val="accent1">
                    <a:lumMod val="75000"/>
                  </a:schemeClr>
                </a:solidFill>
                <a:hlinkClick r:id="rId2"/>
              </a:rPr>
              <a:t>4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γιγνώσκω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ἐπίσταμαι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εὑρίσκω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ὁρῶ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περιορῶ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 (αδιαφορώ, επιτρέπω), 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μανθάνω, 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ἐνθυμοῦμαι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μέμνημαι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ἐπιλανθάνομαι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(ξεχνώ) κ.τ.ό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algn="just"/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ε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) </a:t>
            </a:r>
            <a:r>
              <a:rPr lang="el-GR" b="1" dirty="0" err="1">
                <a:solidFill>
                  <a:schemeClr val="accent1">
                    <a:lumMod val="75000"/>
                  </a:schemeClr>
                </a:solidFill>
              </a:rPr>
              <a:t>Pήματα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 που σημαίνουν </a:t>
            </a:r>
            <a:r>
              <a:rPr lang="el-GR" b="1" dirty="0">
                <a:solidFill>
                  <a:srgbClr val="C00000"/>
                </a:solidFill>
              </a:rPr>
              <a:t>αγγελία, </a:t>
            </a:r>
            <a:r>
              <a:rPr lang="el-GR" b="1" dirty="0" err="1">
                <a:solidFill>
                  <a:srgbClr val="C00000"/>
                </a:solidFill>
              </a:rPr>
              <a:t>δείξη</a:t>
            </a:r>
            <a:r>
              <a:rPr lang="el-GR" b="1" dirty="0">
                <a:solidFill>
                  <a:srgbClr val="C00000"/>
                </a:solidFill>
              </a:rPr>
              <a:t>, έλεγχο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, όπως 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ἀν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)αγγέλλω, 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ἐπιδείκνυμι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ἀποδείκνυμι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δηλῶ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ἀποφαίνω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ἐλέγχω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(αποδεικνύω)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, παρέχω 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(παρουσιάζω)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, φαίνω, φαίνομαι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 κ.τ.ό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algn="just"/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στ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) </a:t>
            </a:r>
            <a:r>
              <a:rPr lang="el-GR" b="1" dirty="0" err="1">
                <a:solidFill>
                  <a:schemeClr val="accent1">
                    <a:lumMod val="75000"/>
                  </a:schemeClr>
                </a:solidFill>
              </a:rPr>
              <a:t>Pήματα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 που σημαίνουν </a:t>
            </a:r>
            <a:r>
              <a:rPr lang="el-GR" b="1" dirty="0">
                <a:solidFill>
                  <a:srgbClr val="C00000"/>
                </a:solidFill>
              </a:rPr>
              <a:t>ψυχικό πάθος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, όπως 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ἀγανακτῶ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αἰσχύνομαι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ἄχθομαι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ἥδομαι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(ευχαριστιέμαι), 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χαίρω, 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λυποῦμαι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ὀργίζομαι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, τέρπομαι, βαρέως φέρω 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κ.τ.ό.</a:t>
            </a:r>
          </a:p>
          <a:p>
            <a:pPr algn="just"/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ζ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) </a:t>
            </a:r>
            <a:r>
              <a:rPr lang="el-GR" b="1" i="1" dirty="0" err="1">
                <a:solidFill>
                  <a:srgbClr val="C00000"/>
                </a:solidFill>
              </a:rPr>
              <a:t>εὖ</a:t>
            </a:r>
            <a:r>
              <a:rPr lang="el-GR" b="1" i="1" dirty="0">
                <a:solidFill>
                  <a:srgbClr val="C00000"/>
                </a:solidFill>
              </a:rPr>
              <a:t>/</a:t>
            </a:r>
            <a:r>
              <a:rPr lang="el-GR" b="1" i="1" dirty="0" err="1">
                <a:solidFill>
                  <a:srgbClr val="C00000"/>
                </a:solidFill>
              </a:rPr>
              <a:t>καλῶς</a:t>
            </a:r>
            <a:r>
              <a:rPr lang="el-GR" b="1" i="1" dirty="0">
                <a:solidFill>
                  <a:srgbClr val="C00000"/>
                </a:solidFill>
              </a:rPr>
              <a:t>/δίκαια/</a:t>
            </a:r>
            <a:r>
              <a:rPr lang="el-GR" b="1" i="1" dirty="0" err="1">
                <a:solidFill>
                  <a:srgbClr val="C00000"/>
                </a:solidFill>
              </a:rPr>
              <a:t>κακῶ</a:t>
            </a:r>
            <a:r>
              <a:rPr lang="el-GR" b="1" i="1" dirty="0">
                <a:solidFill>
                  <a:srgbClr val="C00000"/>
                </a:solidFill>
              </a:rPr>
              <a:t>ς </a:t>
            </a:r>
            <a:r>
              <a:rPr lang="el-GR" b="1" i="1" dirty="0" err="1">
                <a:solidFill>
                  <a:srgbClr val="C00000"/>
                </a:solidFill>
              </a:rPr>
              <a:t>ποιῶ</a:t>
            </a:r>
            <a:r>
              <a:rPr lang="el-GR" b="1" i="1" dirty="0">
                <a:solidFill>
                  <a:srgbClr val="C00000"/>
                </a:solidFill>
              </a:rPr>
              <a:t>, χαρίζομαι, </a:t>
            </a:r>
            <a:r>
              <a:rPr lang="el-GR" b="1" i="1" dirty="0" err="1">
                <a:solidFill>
                  <a:srgbClr val="C00000"/>
                </a:solidFill>
              </a:rPr>
              <a:t>ἀδικῶ</a:t>
            </a:r>
            <a:r>
              <a:rPr lang="el-GR" b="1" i="1" dirty="0">
                <a:solidFill>
                  <a:srgbClr val="C00000"/>
                </a:solidFill>
              </a:rPr>
              <a:t>, </a:t>
            </a:r>
            <a:r>
              <a:rPr lang="el-GR" b="1" i="1" dirty="0" err="1">
                <a:solidFill>
                  <a:srgbClr val="C00000"/>
                </a:solidFill>
              </a:rPr>
              <a:t>νικῶ</a:t>
            </a:r>
            <a:r>
              <a:rPr lang="el-GR" b="1" i="1" dirty="0">
                <a:solidFill>
                  <a:srgbClr val="C00000"/>
                </a:solidFill>
              </a:rPr>
              <a:t>, </a:t>
            </a:r>
            <a:r>
              <a:rPr lang="el-GR" b="1" i="1" dirty="0" err="1">
                <a:solidFill>
                  <a:srgbClr val="C00000"/>
                </a:solidFill>
              </a:rPr>
              <a:t>περιγίγνομαι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(υπερτερώ), </a:t>
            </a:r>
            <a:r>
              <a:rPr lang="el-GR" b="1" i="1" dirty="0" err="1">
                <a:solidFill>
                  <a:srgbClr val="C00000"/>
                </a:solidFill>
              </a:rPr>
              <a:t>κρατῶ</a:t>
            </a:r>
            <a:r>
              <a:rPr lang="el-GR" b="1" i="1" dirty="0">
                <a:solidFill>
                  <a:srgbClr val="C00000"/>
                </a:solidFill>
              </a:rPr>
              <a:t>, </a:t>
            </a:r>
            <a:r>
              <a:rPr lang="el-GR" b="1" i="1" dirty="0" err="1">
                <a:solidFill>
                  <a:srgbClr val="C00000"/>
                </a:solidFill>
              </a:rPr>
              <a:t>ἡττῶμαι</a:t>
            </a:r>
            <a:r>
              <a:rPr lang="el-GR" b="1" i="1" dirty="0">
                <a:solidFill>
                  <a:srgbClr val="C00000"/>
                </a:solidFill>
              </a:rPr>
              <a:t>, </a:t>
            </a:r>
            <a:r>
              <a:rPr lang="el-GR" b="1" i="1" dirty="0" err="1">
                <a:solidFill>
                  <a:srgbClr val="C00000"/>
                </a:solidFill>
              </a:rPr>
              <a:t>λείπομαι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(υστερώ) κ.τ.ό. </a:t>
            </a:r>
            <a:endParaRPr lang="el-GR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el-GR" b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Μεταφράζονται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«με το να» + υποτακτική, «που» + οριστική ή «στο να» + υποτακτική: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214421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l-GR" sz="2200" dirty="0"/>
              <a:t>Αρκετά από τα ρήματα που συντάσσονται με κατηγορηματική μετοχή συντάσσονται και με απαρέμφατο, έχουν όμως διαφορετική σημασία. </a:t>
            </a: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>Τέτοια </a:t>
            </a:r>
            <a:r>
              <a:rPr lang="el-GR" sz="2200" dirty="0"/>
              <a:t>ρήματα είναι τα ακόλουθα: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1214422"/>
            <a:ext cx="9144000" cy="564357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l-GR" sz="1600" b="1" i="1" dirty="0" err="1" smtClean="0">
                <a:solidFill>
                  <a:srgbClr val="C00000"/>
                </a:solidFill>
              </a:rPr>
              <a:t>αἰδοῦμαι</a:t>
            </a:r>
            <a:r>
              <a:rPr lang="el-GR" sz="1600" b="1" i="1" dirty="0" smtClean="0">
                <a:solidFill>
                  <a:srgbClr val="C00000"/>
                </a:solidFill>
              </a:rPr>
              <a:t> /</a:t>
            </a:r>
            <a:r>
              <a:rPr lang="el-GR" sz="1600" b="1" i="1" dirty="0" err="1" smtClean="0">
                <a:solidFill>
                  <a:srgbClr val="C00000"/>
                </a:solidFill>
              </a:rPr>
              <a:t>αἰσχύνομαι</a:t>
            </a:r>
            <a:r>
              <a:rPr lang="el-GR" sz="1600" b="1" dirty="0" smtClean="0">
                <a:solidFill>
                  <a:srgbClr val="C00000"/>
                </a:solidFill>
              </a:rPr>
              <a:t>+ μετοχή</a:t>
            </a:r>
            <a:r>
              <a:rPr lang="el-GR" sz="1600" b="1" dirty="0" smtClean="0">
                <a:solidFill>
                  <a:schemeClr val="tx2">
                    <a:lumMod val="75000"/>
                  </a:schemeClr>
                </a:solidFill>
              </a:rPr>
              <a:t>(ντρέπομα</a:t>
            </a:r>
            <a:r>
              <a:rPr lang="el-GR" sz="1600" b="1" dirty="0" smtClean="0">
                <a:solidFill>
                  <a:srgbClr val="C00000"/>
                </a:solidFill>
              </a:rPr>
              <a:t>ι </a:t>
            </a:r>
            <a:r>
              <a:rPr lang="el-GR" sz="1600" b="1" dirty="0" smtClean="0">
                <a:solidFill>
                  <a:schemeClr val="tx2">
                    <a:lumMod val="75000"/>
                  </a:schemeClr>
                </a:solidFill>
              </a:rPr>
              <a:t>που) </a:t>
            </a:r>
            <a:r>
              <a:rPr lang="el-GR" sz="1600" b="1" i="1" dirty="0" err="1" smtClean="0">
                <a:solidFill>
                  <a:schemeClr val="tx2">
                    <a:lumMod val="75000"/>
                  </a:schemeClr>
                </a:solidFill>
              </a:rPr>
              <a:t>Οὐ</a:t>
            </a:r>
            <a:r>
              <a:rPr lang="el-GR" sz="16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1600" b="1" i="1" dirty="0" err="1" smtClean="0">
                <a:solidFill>
                  <a:schemeClr val="tx2">
                    <a:lumMod val="75000"/>
                  </a:schemeClr>
                </a:solidFill>
              </a:rPr>
              <a:t>γὰρ</a:t>
            </a:r>
            <a:r>
              <a:rPr lang="el-GR" sz="16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1600" b="1" i="1" dirty="0" err="1" smtClean="0">
                <a:solidFill>
                  <a:schemeClr val="tx2">
                    <a:lumMod val="75000"/>
                  </a:schemeClr>
                </a:solidFill>
              </a:rPr>
              <a:t>αἰσχύνομαι</a:t>
            </a:r>
            <a:r>
              <a:rPr lang="el-GR" sz="1600" b="1" i="1" dirty="0" smtClean="0">
                <a:solidFill>
                  <a:schemeClr val="tx2">
                    <a:lumMod val="75000"/>
                  </a:schemeClr>
                </a:solidFill>
              </a:rPr>
              <a:t> μανθάνων.</a:t>
            </a:r>
            <a:r>
              <a:rPr lang="el-GR" sz="1600" b="1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el-GR" sz="1400" b="1" dirty="0" smtClean="0">
                <a:solidFill>
                  <a:schemeClr val="tx2">
                    <a:lumMod val="75000"/>
                  </a:schemeClr>
                </a:solidFill>
              </a:rPr>
              <a:t>(Διότι δεν ντρέπομαι που μαθαίνω.)</a:t>
            </a:r>
          </a:p>
          <a:p>
            <a:pPr algn="l"/>
            <a:r>
              <a:rPr lang="el-GR" sz="1600" b="1" i="1" dirty="0" err="1">
                <a:solidFill>
                  <a:srgbClr val="C00000"/>
                </a:solidFill>
              </a:rPr>
              <a:t>αἰδοῦμαι</a:t>
            </a:r>
            <a:r>
              <a:rPr lang="el-GR" sz="1600" b="1" i="1" dirty="0">
                <a:solidFill>
                  <a:srgbClr val="C00000"/>
                </a:solidFill>
              </a:rPr>
              <a:t> </a:t>
            </a:r>
            <a:r>
              <a:rPr lang="el-GR" sz="1600" b="1" i="1" dirty="0" smtClean="0">
                <a:solidFill>
                  <a:srgbClr val="C00000"/>
                </a:solidFill>
              </a:rPr>
              <a:t>/ </a:t>
            </a:r>
            <a:r>
              <a:rPr lang="el-GR" sz="1600" b="1" i="1" dirty="0" err="1" smtClean="0">
                <a:solidFill>
                  <a:srgbClr val="C00000"/>
                </a:solidFill>
              </a:rPr>
              <a:t>αἰσχύνομαι</a:t>
            </a:r>
            <a:r>
              <a:rPr lang="el-GR" sz="1600" b="1" dirty="0" smtClean="0">
                <a:solidFill>
                  <a:srgbClr val="C00000"/>
                </a:solidFill>
              </a:rPr>
              <a:t>+ απαρέμφατο </a:t>
            </a:r>
            <a:r>
              <a:rPr lang="el-GR" sz="1400" b="1" dirty="0" smtClean="0">
                <a:solidFill>
                  <a:schemeClr val="tx2">
                    <a:lumMod val="75000"/>
                  </a:schemeClr>
                </a:solidFill>
              </a:rPr>
              <a:t>(ντρέπομαι να)</a:t>
            </a:r>
            <a:r>
              <a:rPr lang="el-GR" sz="1400" b="1" i="1" dirty="0" err="1" smtClean="0">
                <a:solidFill>
                  <a:schemeClr val="tx2">
                    <a:lumMod val="75000"/>
                  </a:schemeClr>
                </a:solidFill>
              </a:rPr>
              <a:t>Αἰσχύνομαι</a:t>
            </a:r>
            <a:r>
              <a:rPr lang="el-GR" sz="1400" b="1" i="1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el-GR" sz="1400" b="1" i="1" dirty="0" err="1" smtClean="0">
                <a:solidFill>
                  <a:schemeClr val="tx2">
                    <a:lumMod val="75000"/>
                  </a:schemeClr>
                </a:solidFill>
              </a:rPr>
              <a:t>εἰπεῖν</a:t>
            </a:r>
            <a:r>
              <a:rPr lang="el-GR" sz="1400" b="1" i="1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el-GR" sz="1400" b="1" i="1" dirty="0" err="1" smtClean="0">
                <a:solidFill>
                  <a:schemeClr val="tx2">
                    <a:lumMod val="75000"/>
                  </a:schemeClr>
                </a:solidFill>
              </a:rPr>
              <a:t>τἀληθῆ</a:t>
            </a:r>
            <a:r>
              <a:rPr lang="el-GR" sz="1400" b="1" i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r>
              <a:rPr lang="el-GR" sz="1400" b="1" dirty="0" smtClean="0">
                <a:solidFill>
                  <a:schemeClr val="tx2">
                    <a:lumMod val="75000"/>
                  </a:schemeClr>
                </a:solidFill>
              </a:rPr>
              <a:t> (Ντρέπομαι να πω την αλήθεια.) [από ντροπή δε λέω την αλήθεια]</a:t>
            </a:r>
          </a:p>
          <a:p>
            <a:pPr algn="l"/>
            <a:r>
              <a:rPr lang="el-GR" sz="1600" b="1" i="1" dirty="0" err="1" smtClean="0">
                <a:solidFill>
                  <a:srgbClr val="C00000"/>
                </a:solidFill>
              </a:rPr>
              <a:t>γιγνώσκω</a:t>
            </a:r>
            <a:r>
              <a:rPr lang="el-GR" sz="1600" b="1" dirty="0" smtClean="0">
                <a:solidFill>
                  <a:srgbClr val="C00000"/>
                </a:solidFill>
              </a:rPr>
              <a:t>+ μετοχή </a:t>
            </a:r>
            <a:r>
              <a:rPr lang="el-GR" sz="1600" b="1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el-GR" sz="1400" b="1" dirty="0" smtClean="0">
                <a:solidFill>
                  <a:schemeClr val="tx2">
                    <a:lumMod val="75000"/>
                  </a:schemeClr>
                </a:solidFill>
              </a:rPr>
              <a:t>γνωρίζω/</a:t>
            </a:r>
            <a:r>
              <a:rPr lang="el-GR" sz="1400" b="1" dirty="0" err="1" smtClean="0">
                <a:solidFill>
                  <a:schemeClr val="tx2">
                    <a:lumMod val="75000"/>
                  </a:schemeClr>
                </a:solidFill>
              </a:rPr>
              <a:t>καταλαβαίν</a:t>
            </a:r>
            <a:r>
              <a:rPr lang="el-GR" sz="1400" b="1" dirty="0" smtClean="0">
                <a:solidFill>
                  <a:schemeClr val="tx2">
                    <a:lumMod val="75000"/>
                  </a:schemeClr>
                </a:solidFill>
              </a:rPr>
              <a:t>ω ότι) </a:t>
            </a:r>
            <a:r>
              <a:rPr lang="el-GR" sz="1400" b="1" i="1" dirty="0" err="1" smtClean="0">
                <a:solidFill>
                  <a:schemeClr val="tx2">
                    <a:lumMod val="75000"/>
                  </a:schemeClr>
                </a:solidFill>
              </a:rPr>
              <a:t>Ἔγνω</a:t>
            </a:r>
            <a:r>
              <a:rPr lang="el-GR" sz="14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1400" b="1" i="1" dirty="0" err="1" smtClean="0">
                <a:solidFill>
                  <a:schemeClr val="tx2">
                    <a:lumMod val="75000"/>
                  </a:schemeClr>
                </a:solidFill>
              </a:rPr>
              <a:t>ἐγγὺς</a:t>
            </a:r>
            <a:r>
              <a:rPr lang="el-GR" sz="1400" b="1" i="1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el-GR" sz="1400" b="1" i="1" dirty="0" err="1" smtClean="0">
                <a:solidFill>
                  <a:schemeClr val="tx2">
                    <a:lumMod val="75000"/>
                  </a:schemeClr>
                </a:solidFill>
              </a:rPr>
              <a:t>ὄντα</a:t>
            </a:r>
            <a:r>
              <a:rPr lang="el-GR" sz="1400" b="1" i="1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el-GR" sz="1400" b="1" i="1" dirty="0" err="1" smtClean="0">
                <a:solidFill>
                  <a:schemeClr val="tx2">
                    <a:lumMod val="75000"/>
                  </a:schemeClr>
                </a:solidFill>
              </a:rPr>
              <a:t>Ἀλέξανδρον</a:t>
            </a:r>
            <a:r>
              <a:rPr lang="el-GR" sz="1400" b="1" i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r>
              <a:rPr lang="el-GR" sz="1400" b="1" dirty="0" smtClean="0">
                <a:solidFill>
                  <a:schemeClr val="tx2">
                    <a:lumMod val="75000"/>
                  </a:schemeClr>
                </a:solidFill>
              </a:rPr>
              <a:t> (</a:t>
            </a:r>
            <a:r>
              <a:rPr lang="el-GR" sz="1400" b="1" dirty="0" err="1" smtClean="0">
                <a:solidFill>
                  <a:schemeClr val="tx2">
                    <a:lumMod val="75000"/>
                  </a:schemeClr>
                </a:solidFill>
              </a:rPr>
              <a:t>Kατάλαβε</a:t>
            </a:r>
            <a:r>
              <a:rPr lang="el-GR" sz="1400" b="1" dirty="0" smtClean="0">
                <a:solidFill>
                  <a:schemeClr val="tx2">
                    <a:lumMod val="75000"/>
                  </a:schemeClr>
                </a:solidFill>
              </a:rPr>
              <a:t> ότι ο </a:t>
            </a:r>
            <a:r>
              <a:rPr lang="el-GR" sz="1400" b="1" dirty="0" err="1" smtClean="0">
                <a:solidFill>
                  <a:schemeClr val="tx2">
                    <a:lumMod val="75000"/>
                  </a:schemeClr>
                </a:solidFill>
              </a:rPr>
              <a:t>Aλέξανδρος</a:t>
            </a:r>
            <a:r>
              <a:rPr lang="el-GR" sz="1400" b="1" dirty="0" smtClean="0">
                <a:solidFill>
                  <a:schemeClr val="tx2">
                    <a:lumMod val="75000"/>
                  </a:schemeClr>
                </a:solidFill>
              </a:rPr>
              <a:t> ήταν κοντά.)</a:t>
            </a:r>
          </a:p>
          <a:p>
            <a:pPr algn="l"/>
            <a:r>
              <a:rPr lang="el-GR" sz="1600" b="1" i="1" dirty="0" err="1" smtClean="0">
                <a:solidFill>
                  <a:srgbClr val="C00000"/>
                </a:solidFill>
              </a:rPr>
              <a:t>γιγνώσκω</a:t>
            </a:r>
            <a:r>
              <a:rPr lang="el-GR" sz="1600" b="1" i="1" dirty="0" smtClean="0">
                <a:solidFill>
                  <a:srgbClr val="C00000"/>
                </a:solidFill>
              </a:rPr>
              <a:t> </a:t>
            </a:r>
            <a:r>
              <a:rPr lang="el-GR" sz="1600" b="1" dirty="0" smtClean="0">
                <a:solidFill>
                  <a:srgbClr val="C00000"/>
                </a:solidFill>
              </a:rPr>
              <a:t>+ απαρέμφατο </a:t>
            </a:r>
            <a:r>
              <a:rPr lang="el-GR" sz="1600" b="1" dirty="0" smtClean="0">
                <a:solidFill>
                  <a:schemeClr val="tx2">
                    <a:lumMod val="75000"/>
                  </a:schemeClr>
                </a:solidFill>
              </a:rPr>
              <a:t>(κρίνω ότι, αποφασίζω να) </a:t>
            </a:r>
            <a:r>
              <a:rPr lang="el-GR" sz="1600" b="1" i="1" dirty="0" err="1" smtClean="0">
                <a:solidFill>
                  <a:schemeClr val="tx2">
                    <a:lumMod val="75000"/>
                  </a:schemeClr>
                </a:solidFill>
              </a:rPr>
              <a:t>Ἀλέξανδρος</a:t>
            </a:r>
            <a:r>
              <a:rPr lang="el-GR" sz="16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1600" b="1" i="1" dirty="0" err="1" smtClean="0">
                <a:solidFill>
                  <a:schemeClr val="tx2">
                    <a:lumMod val="75000"/>
                  </a:schemeClr>
                </a:solidFill>
              </a:rPr>
              <a:t>ἔγνω</a:t>
            </a:r>
            <a:r>
              <a:rPr lang="el-GR" sz="1600" b="1" i="1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el-GR" sz="1600" b="1" i="1" dirty="0" err="1" smtClean="0">
                <a:solidFill>
                  <a:schemeClr val="tx2">
                    <a:lumMod val="75000"/>
                  </a:schemeClr>
                </a:solidFill>
              </a:rPr>
              <a:t>διαβαίνειν</a:t>
            </a:r>
            <a:r>
              <a:rPr lang="el-GR" sz="1600" b="1" i="1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el-GR" sz="1600" b="1" i="1" dirty="0" err="1" smtClean="0">
                <a:solidFill>
                  <a:schemeClr val="tx2">
                    <a:lumMod val="75000"/>
                  </a:schemeClr>
                </a:solidFill>
              </a:rPr>
              <a:t>τὸν</a:t>
            </a:r>
            <a:r>
              <a:rPr lang="el-GR" sz="16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1600" b="1" i="1" dirty="0" err="1" smtClean="0">
                <a:solidFill>
                  <a:schemeClr val="tx2">
                    <a:lumMod val="75000"/>
                  </a:schemeClr>
                </a:solidFill>
              </a:rPr>
              <a:t>Ἴστρον</a:t>
            </a:r>
            <a:r>
              <a:rPr lang="el-GR" sz="1600" b="1" i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r>
              <a:rPr lang="el-GR" sz="1600" b="1" dirty="0" smtClean="0">
                <a:solidFill>
                  <a:schemeClr val="tx2">
                    <a:lumMod val="75000"/>
                  </a:schemeClr>
                </a:solidFill>
              </a:rPr>
              <a:t> (Ο Αλέξανδρος αποφάσισε να διαβεί τον Ίστρο.)</a:t>
            </a:r>
          </a:p>
          <a:p>
            <a:pPr algn="l"/>
            <a:r>
              <a:rPr lang="el-GR" sz="1600" b="1" i="1" dirty="0" smtClean="0">
                <a:solidFill>
                  <a:srgbClr val="C00000"/>
                </a:solidFill>
              </a:rPr>
              <a:t>μανθάνω</a:t>
            </a:r>
            <a:r>
              <a:rPr lang="el-GR" sz="1600" b="1" dirty="0" smtClean="0">
                <a:solidFill>
                  <a:srgbClr val="C00000"/>
                </a:solidFill>
              </a:rPr>
              <a:t>+ μετοχή </a:t>
            </a:r>
            <a:r>
              <a:rPr lang="el-GR" sz="1600" b="1" dirty="0" smtClean="0">
                <a:solidFill>
                  <a:schemeClr val="tx2">
                    <a:lumMod val="75000"/>
                  </a:schemeClr>
                </a:solidFill>
              </a:rPr>
              <a:t>(μαθαίνω ότι)</a:t>
            </a:r>
            <a:r>
              <a:rPr lang="el-GR" sz="1600" b="1" i="1" dirty="0" err="1" smtClean="0">
                <a:solidFill>
                  <a:schemeClr val="tx2">
                    <a:lumMod val="75000"/>
                  </a:schemeClr>
                </a:solidFill>
              </a:rPr>
              <a:t>Ἔμαθον</a:t>
            </a:r>
            <a:r>
              <a:rPr lang="el-GR" sz="16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1600" b="1" i="1" dirty="0" err="1" smtClean="0">
                <a:solidFill>
                  <a:schemeClr val="tx2">
                    <a:lumMod val="75000"/>
                  </a:schemeClr>
                </a:solidFill>
              </a:rPr>
              <a:t>τὰς</a:t>
            </a:r>
            <a:r>
              <a:rPr lang="el-GR" sz="1600" b="1" i="1" dirty="0" smtClean="0">
                <a:solidFill>
                  <a:schemeClr val="tx2">
                    <a:lumMod val="75000"/>
                  </a:schemeClr>
                </a:solidFill>
              </a:rPr>
              <a:t> πόλεις </a:t>
            </a:r>
            <a:r>
              <a:rPr lang="el-GR" sz="1600" b="1" i="1" dirty="0" err="1" smtClean="0">
                <a:solidFill>
                  <a:schemeClr val="tx2">
                    <a:lumMod val="75000"/>
                  </a:schemeClr>
                </a:solidFill>
              </a:rPr>
              <a:t>σφῶν</a:t>
            </a:r>
            <a:r>
              <a:rPr lang="el-GR" sz="16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1600" b="1" i="1" dirty="0" err="1" smtClean="0">
                <a:solidFill>
                  <a:schemeClr val="tx2">
                    <a:lumMod val="75000"/>
                  </a:schemeClr>
                </a:solidFill>
              </a:rPr>
              <a:t>ὑπ</a:t>
            </a:r>
            <a:r>
              <a:rPr lang="el-GR" sz="1600" b="1" i="1" dirty="0" smtClean="0">
                <a:solidFill>
                  <a:schemeClr val="tx2">
                    <a:lumMod val="75000"/>
                  </a:schemeClr>
                </a:solidFill>
              </a:rPr>
              <a:t>' </a:t>
            </a:r>
            <a:r>
              <a:rPr lang="el-GR" sz="1600" b="1" i="1" dirty="0" err="1" smtClean="0">
                <a:solidFill>
                  <a:schemeClr val="tx2">
                    <a:lumMod val="75000"/>
                  </a:schemeClr>
                </a:solidFill>
              </a:rPr>
              <a:t>Ἀλεξάνδρου</a:t>
            </a:r>
            <a:r>
              <a:rPr lang="el-GR" sz="1600" b="1" i="1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el-GR" sz="1600" b="1" i="1" dirty="0" err="1" smtClean="0">
                <a:solidFill>
                  <a:schemeClr val="tx2">
                    <a:lumMod val="75000"/>
                  </a:schemeClr>
                </a:solidFill>
              </a:rPr>
              <a:t>ἐχομένας</a:t>
            </a:r>
            <a:r>
              <a:rPr lang="el-GR" sz="1600" b="1" i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r>
              <a:rPr lang="el-GR" sz="1600" b="1" dirty="0" smtClean="0">
                <a:solidFill>
                  <a:schemeClr val="tx2">
                    <a:lumMod val="75000"/>
                  </a:schemeClr>
                </a:solidFill>
              </a:rPr>
              <a:t> (Έμαθαν ότι ο Αλέξανδρος κατείχε τις πόλεις τους.)</a:t>
            </a:r>
          </a:p>
          <a:p>
            <a:pPr algn="l"/>
            <a:r>
              <a:rPr lang="el-GR" sz="1600" b="1" i="1" dirty="0" smtClean="0">
                <a:solidFill>
                  <a:srgbClr val="C00000"/>
                </a:solidFill>
              </a:rPr>
              <a:t>μανθάνω </a:t>
            </a:r>
            <a:r>
              <a:rPr lang="el-GR" sz="1600" b="1" dirty="0" smtClean="0">
                <a:solidFill>
                  <a:srgbClr val="C00000"/>
                </a:solidFill>
              </a:rPr>
              <a:t>+ απαρέμφατο </a:t>
            </a:r>
            <a:r>
              <a:rPr lang="el-GR" sz="1600" b="1" dirty="0" smtClean="0">
                <a:solidFill>
                  <a:schemeClr val="tx2">
                    <a:lumMod val="75000"/>
                  </a:schemeClr>
                </a:solidFill>
              </a:rPr>
              <a:t>(μαθαίνω να)</a:t>
            </a:r>
            <a:r>
              <a:rPr lang="el-GR" sz="1600" b="1" i="1" dirty="0" err="1" smtClean="0">
                <a:solidFill>
                  <a:schemeClr val="tx2">
                    <a:lumMod val="75000"/>
                  </a:schemeClr>
                </a:solidFill>
              </a:rPr>
              <a:t>Ἔμαθον</a:t>
            </a:r>
            <a:r>
              <a:rPr lang="el-GR" sz="1600" b="1" i="1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el-GR" sz="1600" b="1" i="1" dirty="0" err="1" smtClean="0">
                <a:solidFill>
                  <a:schemeClr val="tx2">
                    <a:lumMod val="75000"/>
                  </a:schemeClr>
                </a:solidFill>
              </a:rPr>
              <a:t>ἀκοντίζειν</a:t>
            </a:r>
            <a:r>
              <a:rPr lang="el-GR" sz="1600" b="1" i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r>
              <a:rPr lang="el-GR" sz="1600" b="1" dirty="0" smtClean="0">
                <a:solidFill>
                  <a:schemeClr val="tx2">
                    <a:lumMod val="75000"/>
                  </a:schemeClr>
                </a:solidFill>
              </a:rPr>
              <a:t> (Έμαθαν να ρίχνουν ακόντιο.)</a:t>
            </a:r>
          </a:p>
          <a:p>
            <a:pPr algn="l"/>
            <a:r>
              <a:rPr lang="el-GR" sz="1600" b="1" i="1" dirty="0" err="1" smtClean="0">
                <a:solidFill>
                  <a:srgbClr val="C00000"/>
                </a:solidFill>
              </a:rPr>
              <a:t>οἶδα</a:t>
            </a:r>
            <a:r>
              <a:rPr lang="el-GR" sz="1600" b="1" dirty="0" smtClean="0">
                <a:solidFill>
                  <a:srgbClr val="C00000"/>
                </a:solidFill>
              </a:rPr>
              <a:t>+ μετοχή </a:t>
            </a:r>
            <a:r>
              <a:rPr lang="el-GR" sz="1600" b="1" dirty="0" smtClean="0">
                <a:solidFill>
                  <a:schemeClr val="tx2">
                    <a:lumMod val="75000"/>
                  </a:schemeClr>
                </a:solidFill>
              </a:rPr>
              <a:t>(γνωρίζω ότι/που)</a:t>
            </a:r>
            <a:r>
              <a:rPr lang="el-GR" sz="1600" b="1" i="1" dirty="0" err="1" smtClean="0">
                <a:solidFill>
                  <a:schemeClr val="tx2">
                    <a:lumMod val="75000"/>
                  </a:schemeClr>
                </a:solidFill>
              </a:rPr>
              <a:t>Οὐδένα</a:t>
            </a:r>
            <a:r>
              <a:rPr lang="el-GR" sz="16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1600" b="1" i="1" dirty="0" err="1" smtClean="0">
                <a:solidFill>
                  <a:schemeClr val="tx2">
                    <a:lumMod val="75000"/>
                  </a:schemeClr>
                </a:solidFill>
              </a:rPr>
              <a:t>οἶδα</a:t>
            </a:r>
            <a:r>
              <a:rPr lang="el-GR" sz="1600" b="1" i="1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el-GR" sz="1600" b="1" i="1" dirty="0" err="1" smtClean="0">
                <a:solidFill>
                  <a:schemeClr val="tx2">
                    <a:lumMod val="75000"/>
                  </a:schemeClr>
                </a:solidFill>
              </a:rPr>
              <a:t>μισοῦντα</a:t>
            </a:r>
            <a:r>
              <a:rPr lang="el-GR" sz="1600" b="1" i="1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el-GR" sz="1600" b="1" i="1" dirty="0" err="1" smtClean="0">
                <a:solidFill>
                  <a:schemeClr val="tx2">
                    <a:lumMod val="75000"/>
                  </a:schemeClr>
                </a:solidFill>
              </a:rPr>
              <a:t>τοὺς</a:t>
            </a:r>
            <a:r>
              <a:rPr lang="el-GR" sz="16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1600" b="1" i="1" dirty="0" err="1" smtClean="0">
                <a:solidFill>
                  <a:schemeClr val="tx2">
                    <a:lumMod val="75000"/>
                  </a:schemeClr>
                </a:solidFill>
              </a:rPr>
              <a:t>ἐπαινοῦντας</a:t>
            </a:r>
            <a:r>
              <a:rPr lang="el-GR" sz="1600" b="1" i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r>
              <a:rPr lang="el-GR" sz="1600" b="1" dirty="0" smtClean="0">
                <a:solidFill>
                  <a:schemeClr val="tx2">
                    <a:lumMod val="75000"/>
                  </a:schemeClr>
                </a:solidFill>
              </a:rPr>
              <a:t> (Δε γνωρίζω κανέναν που να μισεί αυτούς που τον επαινούν.)</a:t>
            </a:r>
          </a:p>
          <a:p>
            <a:pPr algn="l"/>
            <a:r>
              <a:rPr lang="el-GR" sz="1600" b="1" i="1" dirty="0" err="1" smtClean="0">
                <a:solidFill>
                  <a:srgbClr val="C00000"/>
                </a:solidFill>
              </a:rPr>
              <a:t>οἶδα</a:t>
            </a:r>
            <a:r>
              <a:rPr lang="el-GR" sz="1600" b="1" i="1" dirty="0" smtClean="0">
                <a:solidFill>
                  <a:srgbClr val="C00000"/>
                </a:solidFill>
              </a:rPr>
              <a:t> </a:t>
            </a:r>
            <a:r>
              <a:rPr lang="el-GR" sz="1600" b="1" dirty="0" smtClean="0">
                <a:solidFill>
                  <a:srgbClr val="C00000"/>
                </a:solidFill>
              </a:rPr>
              <a:t>+ απαρέμφατο </a:t>
            </a:r>
            <a:r>
              <a:rPr lang="el-GR" sz="1600" b="1" dirty="0" smtClean="0">
                <a:solidFill>
                  <a:schemeClr val="tx2">
                    <a:lumMod val="75000"/>
                  </a:schemeClr>
                </a:solidFill>
              </a:rPr>
              <a:t>(ξέρω να, είμαι ικανός να) </a:t>
            </a:r>
            <a:r>
              <a:rPr lang="el-GR" sz="1600" b="1" i="1" dirty="0" err="1" smtClean="0">
                <a:solidFill>
                  <a:schemeClr val="tx2">
                    <a:lumMod val="75000"/>
                  </a:schemeClr>
                </a:solidFill>
              </a:rPr>
              <a:t>Ὀλύνθιοι</a:t>
            </a:r>
            <a:r>
              <a:rPr lang="el-GR" sz="16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1600" b="1" i="1" dirty="0" err="1" smtClean="0">
                <a:solidFill>
                  <a:schemeClr val="tx2">
                    <a:lumMod val="75000"/>
                  </a:schemeClr>
                </a:solidFill>
              </a:rPr>
              <a:t>ἴσασι</a:t>
            </a:r>
            <a:r>
              <a:rPr lang="el-GR" sz="16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1600" b="1" i="1" dirty="0" err="1" smtClean="0">
                <a:solidFill>
                  <a:schemeClr val="tx2">
                    <a:lumMod val="75000"/>
                  </a:schemeClr>
                </a:solidFill>
              </a:rPr>
              <a:t>τὸ</a:t>
            </a:r>
            <a:r>
              <a:rPr lang="el-GR" sz="1600" b="1" i="1" dirty="0" smtClean="0">
                <a:solidFill>
                  <a:schemeClr val="tx2">
                    <a:lumMod val="75000"/>
                  </a:schemeClr>
                </a:solidFill>
              </a:rPr>
              <a:t> μέλλον </a:t>
            </a:r>
            <a:r>
              <a:rPr lang="el-GR" sz="1600" b="1" i="1" dirty="0" err="1" smtClean="0">
                <a:solidFill>
                  <a:schemeClr val="tx2">
                    <a:lumMod val="75000"/>
                  </a:schemeClr>
                </a:solidFill>
              </a:rPr>
              <a:t>προορᾶν</a:t>
            </a:r>
            <a:r>
              <a:rPr lang="el-GR" sz="1600" b="1" i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r>
              <a:rPr lang="el-GR" sz="1600" b="1" dirty="0" smtClean="0">
                <a:solidFill>
                  <a:schemeClr val="tx2">
                    <a:lumMod val="75000"/>
                  </a:schemeClr>
                </a:solidFill>
              </a:rPr>
              <a:t> (Οι </a:t>
            </a:r>
            <a:r>
              <a:rPr lang="el-GR" sz="1600" b="1" dirty="0" err="1" smtClean="0">
                <a:solidFill>
                  <a:schemeClr val="tx2">
                    <a:lumMod val="75000"/>
                  </a:schemeClr>
                </a:solidFill>
              </a:rPr>
              <a:t>Ολύνθιοι</a:t>
            </a:r>
            <a:r>
              <a:rPr lang="el-GR" sz="1600" b="1" dirty="0" smtClean="0">
                <a:solidFill>
                  <a:schemeClr val="tx2">
                    <a:lumMod val="75000"/>
                  </a:schemeClr>
                </a:solidFill>
              </a:rPr>
              <a:t> ξέρουν να προβλέπουν το μέλλον.)</a:t>
            </a:r>
          </a:p>
          <a:p>
            <a:pPr algn="l"/>
            <a:r>
              <a:rPr lang="el-GR" sz="1600" b="1" i="1" dirty="0" err="1" smtClean="0">
                <a:solidFill>
                  <a:srgbClr val="C00000"/>
                </a:solidFill>
              </a:rPr>
              <a:t>ἐπίσταμαι</a:t>
            </a:r>
            <a:r>
              <a:rPr lang="el-GR" sz="1600" b="1" i="1" dirty="0" smtClean="0">
                <a:solidFill>
                  <a:srgbClr val="C00000"/>
                </a:solidFill>
              </a:rPr>
              <a:t> </a:t>
            </a:r>
            <a:r>
              <a:rPr lang="el-GR" sz="1600" b="1" dirty="0" smtClean="0">
                <a:solidFill>
                  <a:srgbClr val="C00000"/>
                </a:solidFill>
              </a:rPr>
              <a:t>+ μετοχή </a:t>
            </a:r>
            <a:r>
              <a:rPr lang="el-GR" sz="1600" b="1" dirty="0" smtClean="0">
                <a:solidFill>
                  <a:schemeClr val="tx2">
                    <a:lumMod val="75000"/>
                  </a:schemeClr>
                </a:solidFill>
              </a:rPr>
              <a:t>(γνωρίζω καλά ότι)</a:t>
            </a:r>
            <a:r>
              <a:rPr lang="el-GR" sz="1600" b="1" i="1" dirty="0" err="1" smtClean="0">
                <a:solidFill>
                  <a:schemeClr val="tx2">
                    <a:lumMod val="75000"/>
                  </a:schemeClr>
                </a:solidFill>
              </a:rPr>
              <a:t>Τοῦτον</a:t>
            </a:r>
            <a:r>
              <a:rPr lang="el-GR" sz="16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1600" b="1" i="1" dirty="0" err="1" smtClean="0">
                <a:solidFill>
                  <a:schemeClr val="tx2">
                    <a:lumMod val="75000"/>
                  </a:schemeClr>
                </a:solidFill>
              </a:rPr>
              <a:t>ἐπίστασθε</a:t>
            </a:r>
            <a:r>
              <a:rPr lang="el-GR" sz="16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1600" b="1" i="1" dirty="0" err="1" smtClean="0">
                <a:solidFill>
                  <a:schemeClr val="tx2">
                    <a:lumMod val="75000"/>
                  </a:schemeClr>
                </a:solidFill>
              </a:rPr>
              <a:t>ὑμᾶς</a:t>
            </a:r>
            <a:r>
              <a:rPr lang="el-GR" sz="1600" b="1" i="1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el-GR" sz="1600" b="1" i="1" dirty="0" err="1" smtClean="0">
                <a:solidFill>
                  <a:schemeClr val="tx2">
                    <a:lumMod val="75000"/>
                  </a:schemeClr>
                </a:solidFill>
              </a:rPr>
              <a:t>προδόντα</a:t>
            </a:r>
            <a:r>
              <a:rPr lang="el-GR" sz="1600" b="1" i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r>
              <a:rPr lang="el-GR" sz="1600" b="1" dirty="0" smtClean="0">
                <a:solidFill>
                  <a:schemeClr val="tx2">
                    <a:lumMod val="75000"/>
                  </a:schemeClr>
                </a:solidFill>
              </a:rPr>
              <a:t> (Γνωρίζετε καλά ότι αυτός σας πρόδωσε.)</a:t>
            </a:r>
          </a:p>
          <a:p>
            <a:pPr algn="l"/>
            <a:r>
              <a:rPr lang="el-GR" sz="1400" b="1" i="1" dirty="0" err="1" smtClean="0">
                <a:solidFill>
                  <a:srgbClr val="C00000"/>
                </a:solidFill>
              </a:rPr>
              <a:t>ἐπίσταμαι</a:t>
            </a:r>
            <a:r>
              <a:rPr lang="el-GR" sz="1400" b="1" i="1" dirty="0" smtClean="0">
                <a:solidFill>
                  <a:srgbClr val="C00000"/>
                </a:solidFill>
              </a:rPr>
              <a:t> </a:t>
            </a:r>
            <a:r>
              <a:rPr lang="el-GR" sz="1400" b="1" dirty="0" smtClean="0">
                <a:solidFill>
                  <a:srgbClr val="C00000"/>
                </a:solidFill>
              </a:rPr>
              <a:t>+ απαρέμφατο </a:t>
            </a:r>
            <a:r>
              <a:rPr lang="el-GR" sz="1400" b="1" dirty="0" smtClean="0">
                <a:solidFill>
                  <a:schemeClr val="tx2">
                    <a:lumMod val="75000"/>
                  </a:schemeClr>
                </a:solidFill>
              </a:rPr>
              <a:t>(ξέρω καλά να)</a:t>
            </a:r>
            <a:r>
              <a:rPr lang="el-GR" sz="1400" b="1" i="1" dirty="0" err="1" smtClean="0">
                <a:solidFill>
                  <a:schemeClr val="tx2">
                    <a:lumMod val="75000"/>
                  </a:schemeClr>
                </a:solidFill>
              </a:rPr>
              <a:t>Τιμᾶν</a:t>
            </a:r>
            <a:r>
              <a:rPr lang="el-GR" sz="1400" b="1" i="1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el-GR" sz="1400" b="1" i="1" dirty="0" err="1" smtClean="0">
                <a:solidFill>
                  <a:schemeClr val="tx2">
                    <a:lumMod val="75000"/>
                  </a:schemeClr>
                </a:solidFill>
              </a:rPr>
              <a:t>ἐπίστασθε</a:t>
            </a:r>
            <a:r>
              <a:rPr lang="el-GR" sz="14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1400" b="1" i="1" dirty="0" err="1" smtClean="0">
                <a:solidFill>
                  <a:schemeClr val="tx2">
                    <a:lumMod val="75000"/>
                  </a:schemeClr>
                </a:solidFill>
              </a:rPr>
              <a:t>τοὺς</a:t>
            </a:r>
            <a:r>
              <a:rPr lang="el-GR" sz="14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1400" b="1" i="1" dirty="0" err="1" smtClean="0">
                <a:solidFill>
                  <a:schemeClr val="tx2">
                    <a:lumMod val="75000"/>
                  </a:schemeClr>
                </a:solidFill>
              </a:rPr>
              <a:t>ἀγαθοὺς</a:t>
            </a:r>
            <a:r>
              <a:rPr lang="el-GR" sz="14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1400" b="1" i="1" dirty="0" err="1" smtClean="0">
                <a:solidFill>
                  <a:schemeClr val="tx2">
                    <a:lumMod val="75000"/>
                  </a:schemeClr>
                </a:solidFill>
              </a:rPr>
              <a:t>ἄνδρας</a:t>
            </a:r>
            <a:r>
              <a:rPr lang="el-GR" sz="1400" b="1" i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r>
              <a:rPr lang="el-GR" sz="1400" b="1" dirty="0" smtClean="0">
                <a:solidFill>
                  <a:schemeClr val="tx2">
                    <a:lumMod val="75000"/>
                  </a:schemeClr>
                </a:solidFill>
              </a:rPr>
              <a:t> (Ξέρετε καλά να τιμάτε τους γενναίους άνδρες.)</a:t>
            </a:r>
          </a:p>
          <a:p>
            <a:pPr algn="l"/>
            <a:r>
              <a:rPr lang="el-GR" sz="1400" b="1" i="1" dirty="0" smtClean="0">
                <a:solidFill>
                  <a:srgbClr val="C00000"/>
                </a:solidFill>
              </a:rPr>
              <a:t>φαίνομαι</a:t>
            </a:r>
            <a:r>
              <a:rPr lang="el-GR" sz="1400" b="1" dirty="0" smtClean="0">
                <a:solidFill>
                  <a:srgbClr val="C00000"/>
                </a:solidFill>
              </a:rPr>
              <a:t>+ μετοχή </a:t>
            </a:r>
            <a:r>
              <a:rPr lang="el-GR" sz="1400" b="1" dirty="0" smtClean="0">
                <a:solidFill>
                  <a:schemeClr val="tx2">
                    <a:lumMod val="75000"/>
                  </a:schemeClr>
                </a:solidFill>
              </a:rPr>
              <a:t>(είναι φανερό ότι, φανερά)</a:t>
            </a:r>
            <a:r>
              <a:rPr lang="el-GR" sz="1400" b="1" i="1" dirty="0" smtClean="0">
                <a:solidFill>
                  <a:schemeClr val="tx2">
                    <a:lumMod val="75000"/>
                  </a:schemeClr>
                </a:solidFill>
              </a:rPr>
              <a:t>Πάντων </a:t>
            </a:r>
            <a:r>
              <a:rPr lang="el-GR" sz="1400" b="1" i="1" dirty="0" err="1" smtClean="0">
                <a:solidFill>
                  <a:schemeClr val="tx2">
                    <a:lumMod val="75000"/>
                  </a:schemeClr>
                </a:solidFill>
              </a:rPr>
              <a:t>τῶν</a:t>
            </a:r>
            <a:r>
              <a:rPr lang="el-GR" sz="14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1400" b="1" i="1" dirty="0" err="1" smtClean="0">
                <a:solidFill>
                  <a:schemeClr val="tx2">
                    <a:lumMod val="75000"/>
                  </a:schemeClr>
                </a:solidFill>
              </a:rPr>
              <a:t>ἡλίκων</a:t>
            </a:r>
            <a:r>
              <a:rPr lang="el-GR" sz="1400" b="1" i="1" dirty="0" smtClean="0">
                <a:solidFill>
                  <a:schemeClr val="tx2">
                    <a:lumMod val="75000"/>
                  </a:schemeClr>
                </a:solidFill>
              </a:rPr>
              <a:t> διαφέρων </a:t>
            </a:r>
            <a:r>
              <a:rPr lang="el-GR" sz="1400" b="1" i="1" dirty="0" err="1" smtClean="0">
                <a:solidFill>
                  <a:schemeClr val="tx2">
                    <a:lumMod val="75000"/>
                  </a:schemeClr>
                </a:solidFill>
              </a:rPr>
              <a:t>ἐφαίνετο</a:t>
            </a:r>
            <a:r>
              <a:rPr lang="el-GR" sz="1400" b="1" i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r>
              <a:rPr lang="el-GR" sz="1400" b="1" dirty="0" smtClean="0">
                <a:solidFill>
                  <a:schemeClr val="tx2">
                    <a:lumMod val="75000"/>
                  </a:schemeClr>
                </a:solidFill>
              </a:rPr>
              <a:t> (Φανερά υπερείχε απ' όλους τους συνομηλίκους.)</a:t>
            </a:r>
          </a:p>
          <a:p>
            <a:pPr algn="l"/>
            <a:r>
              <a:rPr lang="el-GR" sz="1400" b="1" i="1" dirty="0" smtClean="0">
                <a:solidFill>
                  <a:srgbClr val="C00000"/>
                </a:solidFill>
              </a:rPr>
              <a:t>φαίνομαι </a:t>
            </a:r>
            <a:r>
              <a:rPr lang="el-GR" sz="1400" b="1" dirty="0" smtClean="0">
                <a:solidFill>
                  <a:srgbClr val="C00000"/>
                </a:solidFill>
              </a:rPr>
              <a:t>+ απαρέμφατο </a:t>
            </a:r>
            <a:r>
              <a:rPr lang="el-GR" sz="1400" b="1" dirty="0" smtClean="0">
                <a:solidFill>
                  <a:schemeClr val="tx2">
                    <a:lumMod val="75000"/>
                  </a:schemeClr>
                </a:solidFill>
              </a:rPr>
              <a:t>(δίνω την εντύπωση ότι)</a:t>
            </a:r>
            <a:r>
              <a:rPr lang="el-GR" sz="1400" b="1" i="1" dirty="0" err="1" smtClean="0">
                <a:solidFill>
                  <a:schemeClr val="tx2">
                    <a:lumMod val="75000"/>
                  </a:schemeClr>
                </a:solidFill>
              </a:rPr>
              <a:t>Γελοῖός</a:t>
            </a:r>
            <a:r>
              <a:rPr lang="el-GR" sz="1400" b="1" i="1" dirty="0" smtClean="0">
                <a:solidFill>
                  <a:schemeClr val="tx2">
                    <a:lumMod val="75000"/>
                  </a:schemeClr>
                </a:solidFill>
              </a:rPr>
              <a:t> σοι φαίνομαι </a:t>
            </a:r>
            <a:r>
              <a:rPr lang="el-GR" sz="1400" b="1" i="1" dirty="0" err="1" smtClean="0">
                <a:solidFill>
                  <a:schemeClr val="tx2">
                    <a:lumMod val="75000"/>
                  </a:schemeClr>
                </a:solidFill>
              </a:rPr>
              <a:t>εἶναι</a:t>
            </a:r>
            <a:r>
              <a:rPr lang="el-GR" sz="1400" b="1" i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r>
              <a:rPr lang="el-GR" sz="1400" b="1" dirty="0" smtClean="0">
                <a:solidFill>
                  <a:schemeClr val="tx2">
                    <a:lumMod val="75000"/>
                  </a:schemeClr>
                </a:solidFill>
              </a:rPr>
              <a:t> (Σου δίνω την εντύπωση ότι είμαι γελοίος.)</a:t>
            </a:r>
            <a:endParaRPr lang="el-GR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28669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el-GR" b="1" dirty="0">
                <a:solidFill>
                  <a:srgbClr val="C00000"/>
                </a:solidFill>
              </a:rPr>
              <a:t>γ. Η επιρρηματική μετοχή</a:t>
            </a:r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928670"/>
            <a:ext cx="9144000" cy="592933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algn="just"/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Η επιρρηματική μετοχή είναι 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άναρθρη, λειτουργεί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ως επιρρηματικός προσδιορισμός 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και εκφράζει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τις επιρρηματικές 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σχέσεις: </a:t>
            </a:r>
          </a:p>
          <a:p>
            <a:pPr algn="just"/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του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χρόνου, </a:t>
            </a:r>
            <a:endParaRPr lang="el-GR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της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αιτίας, </a:t>
            </a:r>
            <a:endParaRPr lang="el-GR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του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σκοπού, </a:t>
            </a:r>
            <a:endParaRPr lang="el-GR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της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υπόθεσης, </a:t>
            </a:r>
            <a:endParaRPr lang="el-GR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της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εναντίωσης, </a:t>
            </a:r>
            <a:endParaRPr lang="el-GR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της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παραχώρησης </a:t>
            </a:r>
            <a:endParaRPr lang="el-GR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ή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του τρόπου. </a:t>
            </a:r>
            <a:endParaRPr lang="el-GR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Έτσι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, μια επιρρηματική μετοχή μπορεί να είναι, αντίστοιχα, </a:t>
            </a:r>
            <a:r>
              <a:rPr lang="el-GR" b="1" dirty="0">
                <a:solidFill>
                  <a:srgbClr val="C00000"/>
                </a:solidFill>
              </a:rPr>
              <a:t>χρονική, αιτιολογική, τελική, υποθετική, εναντιωματική, παραχωρητική, τροπική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-285775"/>
            <a:ext cx="9144000" cy="1000131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l-GR" sz="3600" b="1" dirty="0">
                <a:solidFill>
                  <a:srgbClr val="C00000"/>
                </a:solidFill>
              </a:rPr>
              <a:t>Χ</a:t>
            </a:r>
            <a:r>
              <a:rPr lang="el-GR" sz="3600" b="1" dirty="0" smtClean="0">
                <a:solidFill>
                  <a:srgbClr val="C00000"/>
                </a:solidFill>
              </a:rPr>
              <a:t>ρονική μετοχή</a:t>
            </a:r>
            <a:endParaRPr lang="el-GR" sz="3600" dirty="0">
              <a:solidFill>
                <a:srgbClr val="C00000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714356"/>
            <a:ext cx="9144000" cy="6143644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>
            <a:normAutofit fontScale="77500" lnSpcReduction="20000"/>
          </a:bodyPr>
          <a:lstStyle/>
          <a:p>
            <a:pPr algn="just"/>
            <a:endParaRPr lang="el-GR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Η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 χρονική μετοχή απαντά σε όλους τους χρόνους που έχουν μετοχή (εκτός του μέλλοντα), κατά κανόνα μάλιστα σε χρόνο αόριστο· δέχεται άρνηση 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οὐ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 ή 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μή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. </a:t>
            </a:r>
            <a:endParaRPr lang="el-GR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Δηλώνει 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πράξη σύγχρονη ή </a:t>
            </a:r>
            <a:r>
              <a:rPr lang="el-GR" b="1" dirty="0" err="1">
                <a:solidFill>
                  <a:schemeClr val="tx2">
                    <a:lumMod val="75000"/>
                  </a:schemeClr>
                </a:solidFill>
              </a:rPr>
              <a:t>προτερόχρονη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 (σπανίως υστερόχρονη) αυτής που σημαίνει το ρήμα της πρότασης και μεταφράζεται με έναν από τους χρονικούς συνδέσμους + οριστική ή 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υποτακτική. </a:t>
            </a:r>
          </a:p>
          <a:p>
            <a:pPr algn="just"/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Συνοδεύεται 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συχνά από χρονικά επιρρήματα, όπως 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ἅμα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(συγχρόνως, αμέσως), 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ἐνταῦθα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 (τότε), 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ἔπειτα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εὐθύς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ἤδη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μεταξὺ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 κ.τ.ό. και ισοδυναμεί με δευτερεύουσα χρονική 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πρόταση:</a:t>
            </a:r>
            <a:b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l-GR" b="1" i="1" dirty="0" err="1">
                <a:solidFill>
                  <a:srgbClr val="C00000"/>
                </a:solidFill>
              </a:rPr>
              <a:t>Ἀναχωρησάντων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 δ'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αὐτῶν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οἱ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Ἀθηναῖοι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φυλακὰς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κατεστήσαντο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. </a:t>
            </a:r>
            <a:endParaRPr lang="el-GR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[</a:t>
            </a:r>
            <a:r>
              <a:rPr lang="el-GR" b="1" i="1" dirty="0" err="1">
                <a:solidFill>
                  <a:srgbClr val="C00000"/>
                </a:solidFill>
              </a:rPr>
              <a:t>Ἐπεὶ</a:t>
            </a:r>
            <a:r>
              <a:rPr lang="el-GR" b="1" i="1" dirty="0">
                <a:solidFill>
                  <a:srgbClr val="C00000"/>
                </a:solidFill>
              </a:rPr>
              <a:t> δ' </a:t>
            </a:r>
            <a:r>
              <a:rPr lang="el-GR" b="1" i="1" dirty="0" err="1">
                <a:solidFill>
                  <a:srgbClr val="C00000"/>
                </a:solidFill>
              </a:rPr>
              <a:t>αὐτοὶ</a:t>
            </a:r>
            <a:r>
              <a:rPr lang="el-GR" b="1" i="1" dirty="0">
                <a:solidFill>
                  <a:srgbClr val="C00000"/>
                </a:solidFill>
              </a:rPr>
              <a:t> </a:t>
            </a:r>
            <a:r>
              <a:rPr lang="el-GR" b="1" i="1" dirty="0" err="1">
                <a:solidFill>
                  <a:srgbClr val="C00000"/>
                </a:solidFill>
              </a:rPr>
              <a:t>ἀνεχώρησαν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οἱ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Ἀθηναῖοι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φυλακὰς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κατεστήσαντο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.] (Αφού αυτοί αναχώρησαν, οι </a:t>
            </a:r>
            <a:r>
              <a:rPr lang="el-GR" b="1" dirty="0" err="1">
                <a:solidFill>
                  <a:schemeClr val="tx2">
                    <a:lumMod val="75000"/>
                  </a:schemeClr>
                </a:solidFill>
              </a:rPr>
              <a:t>Aθηναίοι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 εγκατέστησαν φρουρές.) [</a:t>
            </a:r>
            <a:r>
              <a:rPr lang="el-GR" b="1" dirty="0" err="1">
                <a:solidFill>
                  <a:schemeClr val="tx2">
                    <a:lumMod val="75000"/>
                  </a:schemeClr>
                </a:solidFill>
              </a:rPr>
              <a:t>προτερόχρονο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]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Ἐπαιάνιζον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ἅμα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>
                <a:solidFill>
                  <a:srgbClr val="C00000"/>
                </a:solidFill>
              </a:rPr>
              <a:t>πλέοντες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. (Τραγουδούσαν τον παιάνα, ενώ έπλεαν.) [σύγχρονο]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857231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l-GR" sz="3600" b="1" dirty="0" smtClean="0">
                <a:solidFill>
                  <a:srgbClr val="C00000"/>
                </a:solidFill>
              </a:rPr>
              <a:t>Αιτιολογική </a:t>
            </a:r>
            <a:r>
              <a:rPr lang="el-GR" sz="3600" b="1" dirty="0">
                <a:solidFill>
                  <a:srgbClr val="C00000"/>
                </a:solidFill>
              </a:rPr>
              <a:t>μετοχή</a:t>
            </a:r>
            <a:endParaRPr lang="el-GR" sz="3600" dirty="0">
              <a:solidFill>
                <a:srgbClr val="C00000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857232"/>
            <a:ext cx="9144000" cy="600076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pPr algn="just"/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Η </a:t>
            </a:r>
            <a:r>
              <a:rPr lang="el-GR" b="1" dirty="0">
                <a:solidFill>
                  <a:srgbClr val="C00000"/>
                </a:solidFill>
              </a:rPr>
              <a:t>αιτιολογική μετοχή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 απαντά σε όλους τους χρόνους που έχουν μετοχή (σπανιότερα σε μέλλοντα)· </a:t>
            </a:r>
            <a:endParaRPr lang="el-GR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δέχεται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άρνηση 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οὐ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, μεταφράζεται με τους αιτιολογικούς συνδέσμους «γιατί», «διότι», «επειδή» + οριστική και είναι δυνατόν να συνοδεύεται για έμφαση από τους προσδιορισμούς 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διὰ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τοῦτο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διὰ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ταῦτα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ἐκ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 τούτου, 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οὕτως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algn="just"/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Ισοδυναμεί με δευτερεύουσα αιτιολογική πρόταση και δηλώνει:</a:t>
            </a:r>
          </a:p>
          <a:p>
            <a:pPr algn="just"/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α) Αντικειμενική-πραγματική αιτία· ενδέχεται να συνοδεύεται από τα μόρια 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ἅτε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δή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), 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οἷον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δή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), 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οἷα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δὴ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) 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και αποδίδεται στη μετάφραση με το «επειδή (πράγματι)»:</a:t>
            </a:r>
            <a:br>
              <a:rPr lang="el-GR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Καὶ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διὰ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τοῦτο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ὀργισθεὶς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Ἀπόλλων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κτείνει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 Κύκλωπας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. [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Καὶ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ἐπεὶ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διὰ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τοῦτο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ὠργίσθη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Ἀπόλλων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κτείνει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 Κύκλωπας.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]</a:t>
            </a:r>
            <a:br>
              <a:rPr lang="el-GR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l-GR" b="1" dirty="0" err="1">
                <a:solidFill>
                  <a:schemeClr val="accent1">
                    <a:lumMod val="75000"/>
                  </a:schemeClr>
                </a:solidFill>
              </a:rPr>
              <a:t>Eπειδή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 γι' αυτό πράγματι οργίστηκε ο Απόλλων,...)</a:t>
            </a:r>
            <a:br>
              <a:rPr lang="el-GR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Ὁρῶν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αὐτοὺς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λυπουμένους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ὑπεσχόμην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γράψειν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τὴν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ἐπιστολήν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.</a:t>
            </a:r>
            <a:br>
              <a:rPr lang="el-GR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Ἅτε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οὖν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 νίκης 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ἐρῶντες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 μένοντες 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μάχεσθε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. (</a:t>
            </a:r>
            <a:r>
              <a:rPr lang="el-GR" b="1" dirty="0" err="1">
                <a:solidFill>
                  <a:schemeClr val="accent1">
                    <a:lumMod val="75000"/>
                  </a:schemeClr>
                </a:solidFill>
              </a:rPr>
              <a:t>Eπειδή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 λοιπόν επιθυμείτε πραγματικά τη νίκη, μείνετε και πολεμήστε.)</a:t>
            </a:r>
            <a:br>
              <a:rPr lang="el-GR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N.E.: 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Μην υποφέροντας τη ζέστη, βούτηξε στο νερό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algn="just"/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β) Υποκειμενική αιτία· η μετοχή αυτή συνοδεύεται από το 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ὡς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 και μεταφράζεται με μία από τις εκφράσεις «επειδή κατά τη γνώμη μου», «με την ιδέα ότι», «με την εντύπωση ότι», «επειδή έχω τη γνώμη ότι»:</a:t>
            </a:r>
            <a:br>
              <a:rPr lang="el-GR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Καὶ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ὡς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προθυμοτάτοις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οὖσιν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ὑμῖν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 χάριν 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εἴσεται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Κῦρος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. (Ο Κύρος θα σας χρωστά ευγνωμοσύνη, επειδή έχει τη</a:t>
            </a:r>
            <a:br>
              <a:rPr lang="el-GR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γνώμη ότι είστε προθυμότατοι.)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857231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l-GR" sz="3200" b="1" dirty="0">
                <a:solidFill>
                  <a:srgbClr val="C00000"/>
                </a:solidFill>
              </a:rPr>
              <a:t>Τ</a:t>
            </a:r>
            <a:r>
              <a:rPr lang="el-GR" sz="3200" b="1" dirty="0" smtClean="0">
                <a:solidFill>
                  <a:srgbClr val="C00000"/>
                </a:solidFill>
              </a:rPr>
              <a:t>ελική μετοχή</a:t>
            </a:r>
            <a:endParaRPr lang="el-GR" sz="3200" dirty="0">
              <a:solidFill>
                <a:srgbClr val="C00000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857232"/>
            <a:ext cx="9144000" cy="600076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algn="just"/>
            <a:r>
              <a:rPr lang="el-GR" b="1" dirty="0">
                <a:solidFill>
                  <a:schemeClr val="accent1">
                    <a:lumMod val="50000"/>
                  </a:schemeClr>
                </a:solidFill>
              </a:rPr>
              <a:t>Η </a:t>
            </a:r>
            <a:r>
              <a:rPr lang="el-GR" b="1" dirty="0">
                <a:solidFill>
                  <a:srgbClr val="C00000"/>
                </a:solidFill>
              </a:rPr>
              <a:t>τελική μετοχή</a:t>
            </a:r>
            <a:r>
              <a:rPr lang="el-GR" b="1" dirty="0">
                <a:solidFill>
                  <a:schemeClr val="accent1">
                    <a:lumMod val="50000"/>
                  </a:schemeClr>
                </a:solidFill>
              </a:rPr>
              <a:t> απαντά σε χρόνο μέλλοντα και δηλώνει σκοπό·  </a:t>
            </a:r>
            <a:r>
              <a:rPr lang="el-GR" b="1" dirty="0" smtClean="0">
                <a:solidFill>
                  <a:schemeClr val="accent1">
                    <a:lumMod val="50000"/>
                  </a:schemeClr>
                </a:solidFill>
              </a:rPr>
              <a:t>δέχεται </a:t>
            </a:r>
            <a:r>
              <a:rPr lang="el-GR" b="1" dirty="0">
                <a:solidFill>
                  <a:schemeClr val="accent1">
                    <a:lumMod val="50000"/>
                  </a:schemeClr>
                </a:solidFill>
              </a:rPr>
              <a:t>άρνηση </a:t>
            </a:r>
            <a:r>
              <a:rPr lang="el-GR" b="1" i="1" dirty="0" err="1">
                <a:solidFill>
                  <a:schemeClr val="accent1">
                    <a:lumMod val="50000"/>
                  </a:schemeClr>
                </a:solidFill>
              </a:rPr>
              <a:t>μή</a:t>
            </a:r>
            <a:r>
              <a:rPr lang="el-GR" b="1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endParaRPr lang="el-GR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el-GR" b="1" dirty="0" smtClean="0">
                <a:solidFill>
                  <a:schemeClr val="accent1">
                    <a:lumMod val="50000"/>
                  </a:schemeClr>
                </a:solidFill>
              </a:rPr>
              <a:t>τίθεται </a:t>
            </a:r>
            <a:r>
              <a:rPr lang="el-GR" b="1" dirty="0">
                <a:solidFill>
                  <a:schemeClr val="accent1">
                    <a:lumMod val="50000"/>
                  </a:schemeClr>
                </a:solidFill>
              </a:rPr>
              <a:t>συνήθως με ρήματα κίνησης </a:t>
            </a:r>
            <a:r>
              <a:rPr lang="el-GR" b="1" dirty="0" smtClean="0">
                <a:solidFill>
                  <a:schemeClr val="accent1">
                    <a:lumMod val="50000"/>
                  </a:schemeClr>
                </a:solidFill>
              </a:rPr>
              <a:t>και</a:t>
            </a:r>
          </a:p>
          <a:p>
            <a:pPr algn="just"/>
            <a:r>
              <a:rPr lang="el-GR" b="1" dirty="0" smtClean="0">
                <a:solidFill>
                  <a:schemeClr val="accent1">
                    <a:lumMod val="50000"/>
                  </a:schemeClr>
                </a:solidFill>
              </a:rPr>
              <a:t>μεταφράζεται </a:t>
            </a:r>
            <a:r>
              <a:rPr lang="el-GR" b="1" dirty="0">
                <a:solidFill>
                  <a:schemeClr val="accent1">
                    <a:lumMod val="50000"/>
                  </a:schemeClr>
                </a:solidFill>
              </a:rPr>
              <a:t>με το «για να» + υποτακτική. </a:t>
            </a:r>
            <a:endParaRPr lang="el-GR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el-GR" b="1" dirty="0" smtClean="0">
                <a:solidFill>
                  <a:schemeClr val="accent1">
                    <a:lumMod val="50000"/>
                  </a:schemeClr>
                </a:solidFill>
              </a:rPr>
              <a:t>Ισοδυναμεί </a:t>
            </a:r>
            <a:r>
              <a:rPr lang="el-GR" b="1" dirty="0">
                <a:solidFill>
                  <a:schemeClr val="accent1">
                    <a:lumMod val="50000"/>
                  </a:schemeClr>
                </a:solidFill>
              </a:rPr>
              <a:t>με δευτερεύουσα τελική πρόταση και, όταν συνοδεύεται από το </a:t>
            </a:r>
            <a:r>
              <a:rPr lang="el-GR" b="1" i="1" dirty="0" err="1">
                <a:solidFill>
                  <a:schemeClr val="accent1">
                    <a:lumMod val="50000"/>
                  </a:schemeClr>
                </a:solidFill>
              </a:rPr>
              <a:t>ὡς</a:t>
            </a:r>
            <a:r>
              <a:rPr lang="el-GR" b="1" dirty="0">
                <a:solidFill>
                  <a:schemeClr val="accent1">
                    <a:lumMod val="50000"/>
                  </a:schemeClr>
                </a:solidFill>
              </a:rPr>
              <a:t>, δηλώνει σκοπό υποκειμενικό</a:t>
            </a:r>
            <a:r>
              <a:rPr lang="el-GR" b="1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pPr algn="l"/>
            <a:r>
              <a:rPr lang="el-GR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l-GR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l-GR" b="1" i="1" dirty="0" err="1">
                <a:solidFill>
                  <a:schemeClr val="accent1">
                    <a:lumMod val="50000"/>
                  </a:schemeClr>
                </a:solidFill>
              </a:rPr>
              <a:t>Kλέαρχος</a:t>
            </a:r>
            <a:r>
              <a:rPr lang="el-GR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accent1">
                    <a:lumMod val="50000"/>
                  </a:schemeClr>
                </a:solidFill>
              </a:rPr>
              <a:t>διέβη</a:t>
            </a:r>
            <a:r>
              <a:rPr lang="el-GR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accent1">
                    <a:lumMod val="50000"/>
                  </a:schemeClr>
                </a:solidFill>
              </a:rPr>
              <a:t>παρὰ</a:t>
            </a:r>
            <a:r>
              <a:rPr lang="el-GR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accent1">
                    <a:lumMod val="50000"/>
                  </a:schemeClr>
                </a:solidFill>
              </a:rPr>
              <a:t>τὸν</a:t>
            </a:r>
            <a:r>
              <a:rPr lang="el-GR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accent1">
                    <a:lumMod val="50000"/>
                  </a:schemeClr>
                </a:solidFill>
              </a:rPr>
              <a:t>Φαρνάβαζον</a:t>
            </a:r>
            <a:r>
              <a:rPr lang="el-GR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l-GR" b="1" i="1" dirty="0" err="1" smtClean="0">
                <a:solidFill>
                  <a:schemeClr val="accent1">
                    <a:lumMod val="50000"/>
                  </a:schemeClr>
                </a:solidFill>
              </a:rPr>
              <a:t>μισθὸν</a:t>
            </a:r>
            <a:endParaRPr lang="el-GR" b="1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r>
              <a:rPr lang="el-GR" b="1" i="1" dirty="0">
                <a:solidFill>
                  <a:srgbClr val="C00000"/>
                </a:solidFill>
              </a:rPr>
              <a:t> </a:t>
            </a:r>
            <a:r>
              <a:rPr lang="el-GR" b="1" i="1" dirty="0" err="1">
                <a:solidFill>
                  <a:srgbClr val="C00000"/>
                </a:solidFill>
              </a:rPr>
              <a:t>ληψόμενος</a:t>
            </a:r>
            <a:r>
              <a:rPr lang="el-GR" b="1" i="1" dirty="0">
                <a:solidFill>
                  <a:schemeClr val="accent1">
                    <a:lumMod val="50000"/>
                  </a:schemeClr>
                </a:solidFill>
              </a:rPr>
              <a:t>. [</a:t>
            </a:r>
            <a:r>
              <a:rPr lang="el-GR" b="1" i="1" dirty="0" err="1">
                <a:solidFill>
                  <a:schemeClr val="accent1">
                    <a:lumMod val="50000"/>
                  </a:schemeClr>
                </a:solidFill>
              </a:rPr>
              <a:t>Kλέαρχος</a:t>
            </a:r>
            <a:r>
              <a:rPr lang="el-GR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accent1">
                    <a:lumMod val="50000"/>
                  </a:schemeClr>
                </a:solidFill>
              </a:rPr>
              <a:t>διέβη</a:t>
            </a:r>
            <a:r>
              <a:rPr lang="el-GR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accent1">
                    <a:lumMod val="50000"/>
                  </a:schemeClr>
                </a:solidFill>
              </a:rPr>
              <a:t>παρὰ</a:t>
            </a:r>
            <a:r>
              <a:rPr lang="el-GR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accent1">
                    <a:lumMod val="50000"/>
                  </a:schemeClr>
                </a:solidFill>
              </a:rPr>
              <a:t>τὸν</a:t>
            </a:r>
            <a:r>
              <a:rPr lang="el-GR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accent1">
                    <a:lumMod val="50000"/>
                  </a:schemeClr>
                </a:solidFill>
              </a:rPr>
              <a:t>Φαρνάβαζον</a:t>
            </a:r>
            <a:r>
              <a:rPr lang="el-GR" b="1" i="1" dirty="0" smtClean="0">
                <a:solidFill>
                  <a:schemeClr val="accent1">
                    <a:lumMod val="50000"/>
                  </a:schemeClr>
                </a:solidFill>
              </a:rPr>
              <a:t>,</a:t>
            </a:r>
          </a:p>
          <a:p>
            <a:pPr algn="l"/>
            <a:r>
              <a:rPr lang="el-GR" b="1" i="1" dirty="0" err="1" smtClean="0">
                <a:solidFill>
                  <a:schemeClr val="accent1">
                    <a:lumMod val="50000"/>
                  </a:schemeClr>
                </a:solidFill>
              </a:rPr>
              <a:t>ἵνα</a:t>
            </a:r>
            <a:r>
              <a:rPr lang="el-GR" b="1" i="1" dirty="0">
                <a:solidFill>
                  <a:schemeClr val="accent1">
                    <a:lumMod val="50000"/>
                  </a:schemeClr>
                </a:solidFill>
              </a:rPr>
              <a:t> </a:t>
            </a:r>
            <a:r>
              <a:rPr lang="el-GR" b="1" i="1" dirty="0" err="1" smtClean="0">
                <a:solidFill>
                  <a:schemeClr val="accent1">
                    <a:lumMod val="50000"/>
                  </a:schemeClr>
                </a:solidFill>
              </a:rPr>
              <a:t>μισθὸν</a:t>
            </a:r>
            <a:r>
              <a:rPr lang="el-GR" b="1" i="1" dirty="0" smtClean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el-GR" b="1" i="1" dirty="0" err="1" smtClean="0">
                <a:solidFill>
                  <a:schemeClr val="accent1">
                    <a:lumMod val="50000"/>
                  </a:schemeClr>
                </a:solidFill>
              </a:rPr>
              <a:t>λάβῃ</a:t>
            </a:r>
            <a:r>
              <a:rPr lang="el-GR" b="1" dirty="0">
                <a:solidFill>
                  <a:schemeClr val="accent1">
                    <a:lumMod val="50000"/>
                  </a:schemeClr>
                </a:solidFill>
              </a:rPr>
              <a:t>.]</a:t>
            </a:r>
            <a:br>
              <a:rPr lang="el-GR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l-GR" b="1" i="1" dirty="0" err="1">
                <a:solidFill>
                  <a:schemeClr val="accent1">
                    <a:lumMod val="50000"/>
                  </a:schemeClr>
                </a:solidFill>
              </a:rPr>
              <a:t>Πέμπουσιν</a:t>
            </a:r>
            <a:r>
              <a:rPr lang="el-GR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accent1">
                    <a:lumMod val="50000"/>
                  </a:schemeClr>
                </a:solidFill>
              </a:rPr>
              <a:t>Ἱερώνυμον</a:t>
            </a:r>
            <a:r>
              <a:rPr lang="el-GR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accent1">
                    <a:lumMod val="50000"/>
                  </a:schemeClr>
                </a:solidFill>
              </a:rPr>
              <a:t>τὸν</a:t>
            </a:r>
            <a:r>
              <a:rPr lang="el-GR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accent1">
                    <a:lumMod val="50000"/>
                  </a:schemeClr>
                </a:solidFill>
              </a:rPr>
              <a:t>Ἠλεῖον</a:t>
            </a:r>
            <a:r>
              <a:rPr lang="el-GR" b="1" i="1" dirty="0">
                <a:solidFill>
                  <a:schemeClr val="accent1">
                    <a:lumMod val="50000"/>
                  </a:schemeClr>
                </a:solidFill>
              </a:rPr>
              <a:t> </a:t>
            </a:r>
            <a:r>
              <a:rPr lang="el-GR" b="1" i="1" dirty="0" err="1">
                <a:solidFill>
                  <a:srgbClr val="C00000"/>
                </a:solidFill>
              </a:rPr>
              <a:t>ἐροῦντα</a:t>
            </a:r>
            <a:r>
              <a:rPr lang="el-GR" b="1" i="1" dirty="0">
                <a:solidFill>
                  <a:schemeClr val="accent1">
                    <a:lumMod val="50000"/>
                  </a:schemeClr>
                </a:solidFill>
              </a:rPr>
              <a:t> </a:t>
            </a:r>
            <a:r>
              <a:rPr lang="el-GR" b="1" i="1" dirty="0" err="1">
                <a:solidFill>
                  <a:schemeClr val="accent1">
                    <a:lumMod val="50000"/>
                  </a:schemeClr>
                </a:solidFill>
              </a:rPr>
              <a:t>ταῦτα</a:t>
            </a:r>
            <a:r>
              <a:rPr lang="el-GR" b="1" dirty="0">
                <a:solidFill>
                  <a:schemeClr val="accent1">
                    <a:lumMod val="50000"/>
                  </a:schemeClr>
                </a:solidFill>
              </a:rPr>
              <a:t>. (για να πει αυτά)</a:t>
            </a:r>
            <a:br>
              <a:rPr lang="el-GR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l-GR" b="1" i="1" dirty="0">
                <a:solidFill>
                  <a:schemeClr val="accent1">
                    <a:lumMod val="50000"/>
                  </a:schemeClr>
                </a:solidFill>
              </a:rPr>
              <a:t>Ὁ </a:t>
            </a:r>
            <a:r>
              <a:rPr lang="el-GR" b="1" i="1" dirty="0" err="1">
                <a:solidFill>
                  <a:schemeClr val="accent1">
                    <a:lumMod val="50000"/>
                  </a:schemeClr>
                </a:solidFill>
              </a:rPr>
              <a:t>δὲ</a:t>
            </a:r>
            <a:r>
              <a:rPr lang="el-GR" b="1" i="1" dirty="0">
                <a:solidFill>
                  <a:schemeClr val="accent1">
                    <a:lumMod val="50000"/>
                  </a:schemeClr>
                </a:solidFill>
              </a:rPr>
              <a:t> συλλαμβάνει </a:t>
            </a:r>
            <a:r>
              <a:rPr lang="el-GR" b="1" i="1" dirty="0" err="1">
                <a:solidFill>
                  <a:schemeClr val="accent1">
                    <a:lumMod val="50000"/>
                  </a:schemeClr>
                </a:solidFill>
              </a:rPr>
              <a:t>Κῦρον</a:t>
            </a:r>
            <a:r>
              <a:rPr lang="el-GR" b="1" i="1" dirty="0">
                <a:solidFill>
                  <a:schemeClr val="accent1">
                    <a:lumMod val="50000"/>
                  </a:schemeClr>
                </a:solidFill>
              </a:rPr>
              <a:t> </a:t>
            </a:r>
            <a:r>
              <a:rPr lang="el-GR" b="1" i="1" dirty="0" err="1">
                <a:solidFill>
                  <a:srgbClr val="C00000"/>
                </a:solidFill>
              </a:rPr>
              <a:t>ὡς</a:t>
            </a:r>
            <a:r>
              <a:rPr lang="el-GR" b="1" i="1" dirty="0">
                <a:solidFill>
                  <a:srgbClr val="C00000"/>
                </a:solidFill>
              </a:rPr>
              <a:t> </a:t>
            </a:r>
            <a:r>
              <a:rPr lang="el-GR" b="1" i="1" dirty="0" err="1">
                <a:solidFill>
                  <a:srgbClr val="C00000"/>
                </a:solidFill>
              </a:rPr>
              <a:t>ἀποκτενῶν</a:t>
            </a:r>
            <a:r>
              <a:rPr lang="el-GR" b="1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857231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l-GR" sz="3600" b="1" dirty="0">
                <a:solidFill>
                  <a:srgbClr val="C00000"/>
                </a:solidFill>
              </a:rPr>
              <a:t>Υ</a:t>
            </a:r>
            <a:r>
              <a:rPr lang="el-GR" sz="3600" b="1" dirty="0" smtClean="0">
                <a:solidFill>
                  <a:srgbClr val="C00000"/>
                </a:solidFill>
              </a:rPr>
              <a:t>ποθετική μετοχή</a:t>
            </a:r>
            <a:endParaRPr lang="el-GR" sz="3600" dirty="0">
              <a:solidFill>
                <a:srgbClr val="C00000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857232"/>
            <a:ext cx="9144000" cy="600076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algn="just"/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Η </a:t>
            </a:r>
            <a:r>
              <a:rPr lang="el-GR" b="1" dirty="0">
                <a:solidFill>
                  <a:srgbClr val="C00000"/>
                </a:solidFill>
              </a:rPr>
              <a:t>υποθετική μετοχή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 απαντά σε όλους τους χρόνους που έχουν μετοχή (εκτός του μέλλοντα) και δηλώνει την προϋπόθεση κάτω από την οποία μπορεί ή θα μπορούσε να συμβεί αυτό που σημαίνει το ρήμα της πρότασης. Η υποθετική μετοχή δέχεται άρνηση 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μὴ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 και μεταφράζεται με τα «αν», «εάν», «σε περίπτωση που» + υποτακτική. </a:t>
            </a:r>
            <a:endParaRPr lang="el-GR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Ισοδυναμεί 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με δευτερεύουσα υποθετική πρόταση:</a:t>
            </a:r>
            <a:br>
              <a:rPr lang="el-GR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l-GR" b="1" i="1" dirty="0">
                <a:solidFill>
                  <a:srgbClr val="C00000"/>
                </a:solidFill>
              </a:rPr>
              <a:t>Νικήσαντες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ἁπάντων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τούτων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ὑμεῖς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κύριοι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ἔσεσθε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. [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Ἐὰν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νικήσητε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ἁπάντων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τούτων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ὑμεῖς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κύριοι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ἔσεσθε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.] </a:t>
            </a:r>
            <a:endParaRPr lang="el-GR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Αν νικήσετε, θα είστε κύριοι όλων αυτών.)</a:t>
            </a:r>
            <a:br>
              <a:rPr lang="el-GR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N.E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.: 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Φεύγοντας θα χάσετε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. [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Αν φύγετε, θα χάσετε.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]</a:t>
            </a:r>
          </a:p>
          <a:p>
            <a:pPr algn="just"/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➤ Η υποθετική μετοχή βρίσκεται συχνά σε πρόταση που περιέχει δυνητική έγκλιση ή δυνητικό απαρέμφατο, οριστική μέλλοντα ή ρήμα που σημαίνει δυνατότητα, όπως 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οὐκ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)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ἔστιν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ἔξεστι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ἔνεστι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 κ.τ.ό.:</a:t>
            </a:r>
            <a:br>
              <a:rPr lang="el-GR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Τούτους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ἂν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ἡμεῖς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el-GR" b="1" i="1" dirty="0">
                <a:solidFill>
                  <a:srgbClr val="C00000"/>
                </a:solidFill>
              </a:rPr>
              <a:t>παραλαβόντες 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ἐφυλάττομεν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ἐν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ἀκροπόλει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.</a:t>
            </a:r>
            <a:br>
              <a:rPr lang="el-GR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Τοὺς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φίλους </a:t>
            </a:r>
            <a:r>
              <a:rPr lang="el-GR" b="1" i="1" dirty="0" err="1">
                <a:solidFill>
                  <a:srgbClr val="C00000"/>
                </a:solidFill>
              </a:rPr>
              <a:t>εὐεργετοῦντες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καὶ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τοὺς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ἐχθροὺς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δυνήσεσθε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κολάζειν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.</a:t>
            </a:r>
            <a:br>
              <a:rPr lang="el-GR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Οὐκ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ἔστιν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el-GR" b="1" i="1" dirty="0" err="1">
                <a:solidFill>
                  <a:srgbClr val="C00000"/>
                </a:solidFill>
              </a:rPr>
              <a:t>ἀδικοῦντα</a:t>
            </a:r>
            <a:r>
              <a:rPr lang="el-GR" b="1" i="1" dirty="0">
                <a:solidFill>
                  <a:srgbClr val="C00000"/>
                </a:solidFill>
              </a:rPr>
              <a:t> 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καὶ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el-GR" b="1" i="1" dirty="0" err="1">
                <a:solidFill>
                  <a:srgbClr val="C00000"/>
                </a:solidFill>
              </a:rPr>
              <a:t>ψευδόμενον</a:t>
            </a:r>
            <a:r>
              <a:rPr lang="el-GR" b="1" i="1" dirty="0">
                <a:solidFill>
                  <a:srgbClr val="C00000"/>
                </a:solidFill>
              </a:rPr>
              <a:t> 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δύναμιν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βεβαίαν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κτήσασθαι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857231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el-GR" b="1" dirty="0">
                <a:solidFill>
                  <a:srgbClr val="C00000"/>
                </a:solidFill>
              </a:rPr>
              <a:t>Ε</a:t>
            </a:r>
            <a:r>
              <a:rPr lang="el-GR" b="1" dirty="0" smtClean="0">
                <a:solidFill>
                  <a:srgbClr val="C00000"/>
                </a:solidFill>
              </a:rPr>
              <a:t>ναντιωματική μετοχή</a:t>
            </a:r>
            <a:endParaRPr lang="el-GR" b="1" dirty="0">
              <a:solidFill>
                <a:srgbClr val="C00000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857232"/>
            <a:ext cx="9144000" cy="600076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Η εναντιωματική μετοχή απαντά σε όλους τους χρόνους που έχουν μετοχή (εκτός του μέλλοντα) και δηλώνει εναντίωση προς αυτό που σημαίνει το ρήμα της πρότασης· δέχεται άρνηση 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οὐ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 και μεταφράζεται με τις εκφράσεις «αν και», «μολονότι», «ενώ», «παρόλο που» + οριστική· συχνά συνοδεύεται για έμφαση από λέξεις όπως 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καί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, καίπερ, καίτοι, πάνυ,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καὶ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ταῦτα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, ενώ στην πρόταση μπορεί να υπάρχουν ο αντιθετικός σύνδεσμος 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ὅμως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 ή τα επιρρήματα 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εἶτα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ἔπειτα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κᾆτα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. Η εναντιωματική μετοχή ισοδυναμεί με δευτερεύουσα εναντιωματική πρόταση:</a:t>
            </a:r>
          </a:p>
          <a:p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Κυρία γενομένη τοσούτων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ἀγαθῶν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οὐκ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ἐφθόνησεν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τοῖς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ἄλλοις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. [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Εἰ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καὶ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ἐγένετο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 κυρία τοσούτων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ἀγαθῶν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οὐκ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ἐφθόνησεν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τοῖς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ἄλλοις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.] (Αν και έγινε κάτοχος...)</a:t>
            </a:r>
            <a:br>
              <a:rPr lang="el-GR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Ἱκανά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μοι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νομίζω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εἰρῆσθαι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, καίτοι πολλά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γε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παραλιπών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.</a:t>
            </a:r>
            <a:br>
              <a:rPr lang="el-GR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Ἀγησίλαος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δέ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, καίπερ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αἰσθανόμενος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ταῦτα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ὅμως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ἐπέμενε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ταῖς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σπονδαῖς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.</a:t>
            </a:r>
            <a:br>
              <a:rPr lang="el-GR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Τοῖς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δὲ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μένουσι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καὶ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δύο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ἤδη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μηνῶν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ὤφειλε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τὸν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μισθόν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, 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οὐκ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ἀπορῶν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 χρημάτων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.</a:t>
            </a:r>
            <a:br>
              <a:rPr lang="el-GR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N.E.: 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Περπατώντας η χελώνα αργά νίκησε τον λαγό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. [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Αν και περπατούσε...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]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285860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l-GR" sz="2400" b="1" dirty="0" smtClean="0">
                <a:solidFill>
                  <a:srgbClr val="C00000"/>
                </a:solidFill>
              </a:rPr>
              <a:t>Η μετοχή ανάλογα με τη χρήση της διακρίνεται σε</a:t>
            </a:r>
            <a:r>
              <a:rPr lang="el-GR" sz="2400" b="1" dirty="0" smtClean="0">
                <a:solidFill>
                  <a:srgbClr val="C00000"/>
                </a:solidFill>
              </a:rPr>
              <a:t>:</a:t>
            </a:r>
            <a:r>
              <a:rPr lang="el-GR" sz="2400" b="1" dirty="0" smtClean="0"/>
              <a:t/>
            </a:r>
            <a:br>
              <a:rPr lang="el-GR" sz="2400" b="1" dirty="0" smtClean="0"/>
            </a:br>
            <a:endParaRPr lang="el-GR" sz="24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1285860"/>
            <a:ext cx="9144000" cy="5715016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endParaRPr lang="el-GR" b="1" dirty="0" smtClean="0">
              <a:solidFill>
                <a:srgbClr val="C00000"/>
              </a:solidFill>
            </a:endParaRPr>
          </a:p>
          <a:p>
            <a:endParaRPr lang="el-GR" b="1" dirty="0" smtClean="0">
              <a:solidFill>
                <a:srgbClr val="C00000"/>
              </a:solidFill>
            </a:endParaRPr>
          </a:p>
          <a:p>
            <a:endParaRPr lang="el-GR" sz="4000" dirty="0">
              <a:solidFill>
                <a:srgbClr val="C00000"/>
              </a:solidFill>
            </a:endParaRPr>
          </a:p>
        </p:txBody>
      </p:sp>
      <p:pic>
        <p:nvPicPr>
          <p:cNvPr id="4" name="Picture 2" descr="C:\Users\user\Desktop\img01_11_0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285992"/>
            <a:ext cx="8215370" cy="25717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857231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el-GR" b="1" dirty="0">
                <a:solidFill>
                  <a:srgbClr val="C00000"/>
                </a:solidFill>
              </a:rPr>
              <a:t>Π</a:t>
            </a:r>
            <a:r>
              <a:rPr lang="el-GR" b="1" dirty="0" smtClean="0">
                <a:solidFill>
                  <a:srgbClr val="C00000"/>
                </a:solidFill>
              </a:rPr>
              <a:t>αραχωρητική μετοχή</a:t>
            </a:r>
            <a:endParaRPr lang="el-GR" b="1" dirty="0">
              <a:solidFill>
                <a:srgbClr val="C00000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857232"/>
            <a:ext cx="9144000" cy="600076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Η παραχωρητική μετοχή απαντά σε όλους τους χρόνους που έχουν μετοχή (εκτός του μέλλοντα) και δηλώνει παραχώρηση προς αυτό που σημαίνει το ρήμα της πρότασης· δέχεται άρνηση 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οὐ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 και μεταφράζεται με τις εκφράσεις «κι αν ακόμη», «ακόμη κι αν» + οριστική ή με το «και να» + υποτακτική. </a:t>
            </a:r>
            <a:r>
              <a:rPr lang="el-GR" b="1" dirty="0" err="1">
                <a:solidFill>
                  <a:schemeClr val="tx2">
                    <a:lumMod val="75000"/>
                  </a:schemeClr>
                </a:solidFill>
              </a:rPr>
              <a:t>Eίναι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 δυνατόν να συνοδεύεται από μόρια, συνηθέστερα τα 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καί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, μηδέ,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οὐδέ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, και ισοδυναμεί με δευτερεύουσα παραχωρητική πρόταση:</a:t>
            </a:r>
          </a:p>
          <a:p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Οὐδὲ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δὶς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ἀποθανόντες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 δίκην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δοῦναι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δύναιντ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'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ἂν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ἀξίαν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. [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Καὶ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εἰ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δὶς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ἀποθάνοιεν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οὐ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δίκην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δοῦναι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δύναιντ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'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ἂν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ἀξίαν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.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] (Κι αν ακόμη καταδικάζονταν δύο φορές σε θάνατο, δε θα τιμωρούνταν επάξια.)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857231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l-GR" sz="3600" b="1" dirty="0">
                <a:solidFill>
                  <a:srgbClr val="C00000"/>
                </a:solidFill>
              </a:rPr>
              <a:t>Τ</a:t>
            </a:r>
            <a:r>
              <a:rPr lang="el-GR" sz="3600" b="1" dirty="0" smtClean="0">
                <a:solidFill>
                  <a:srgbClr val="C00000"/>
                </a:solidFill>
              </a:rPr>
              <a:t>ροπική μετοχή</a:t>
            </a:r>
            <a:endParaRPr lang="el-GR" sz="3600" dirty="0">
              <a:solidFill>
                <a:srgbClr val="C00000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857232"/>
            <a:ext cx="9144000" cy="600076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pPr algn="just"/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Η τροπική μετοχή απαντά συνήθως σε χρόνο ενεστώτα και δέχεται άρνηση 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οὐ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· μεταφράζεται με νεοελληνική τροπική μετοχή, με τροπικό επίρρημα ή εμπρόθετο προσδιορισμό, με ρήμα + «και» ή με τα «ενώ», «καθώς» + οριστική και «με το να» + υποτακτική· όταν έχει άρνηση, μεταφράζεται με το «χωρίς να» + 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υποτακτική:</a:t>
            </a:r>
            <a:endParaRPr lang="el-GR" b="1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Ἀφίκοντο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πρὸς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ἡμᾶς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τὴν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ἐπιστολὴν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 φέροντες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. (φέρνοντας)</a:t>
            </a:r>
            <a:br>
              <a:rPr lang="el-GR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Οἱ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σφῆκες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ζῶσι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φωλοῦντες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τὸν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χειμῶνα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. (σε φωλιές)</a:t>
            </a:r>
            <a:br>
              <a:rPr lang="el-GR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Εἰσὶ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δέ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τινες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τῶν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Χαλδαίων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οἳ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λῃζόμενοι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ζῶσι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. (ζουν ληστεύοντας/με ληστείες/ληστρικά/ληστεύουν και ζουν)</a:t>
            </a:r>
            <a:br>
              <a:rPr lang="el-GR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Οἱ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βάρβαροι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ἀπῆλθον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οὐδὲν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ἀποκρινάμενοι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. (χωρίς να δώσουν καμία απάντηση)</a:t>
            </a:r>
            <a:br>
              <a:rPr lang="el-GR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N.E.: 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Ήρθε τρέχοντας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214421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l-GR" sz="3600" b="1" dirty="0" smtClean="0">
                <a:solidFill>
                  <a:srgbClr val="C00000"/>
                </a:solidFill>
              </a:rPr>
              <a:t/>
            </a:r>
            <a:br>
              <a:rPr lang="el-GR" sz="3600" b="1" dirty="0" smtClean="0">
                <a:solidFill>
                  <a:srgbClr val="C00000"/>
                </a:solidFill>
              </a:rPr>
            </a:br>
            <a:r>
              <a:rPr lang="en-US" sz="3600" b="1" dirty="0" smtClean="0">
                <a:solidFill>
                  <a:srgbClr val="C00000"/>
                </a:solidFill>
              </a:rPr>
              <a:t>B</a:t>
            </a:r>
            <a:r>
              <a:rPr lang="en-US" sz="3600" b="1" dirty="0">
                <a:solidFill>
                  <a:srgbClr val="C00000"/>
                </a:solidFill>
              </a:rPr>
              <a:t>. TO Y</a:t>
            </a:r>
            <a:r>
              <a:rPr lang="el-GR" sz="3600" b="1" dirty="0">
                <a:solidFill>
                  <a:srgbClr val="C00000"/>
                </a:solidFill>
              </a:rPr>
              <a:t>Π</a:t>
            </a:r>
            <a:r>
              <a:rPr lang="en-US" sz="3600" b="1" dirty="0">
                <a:solidFill>
                  <a:srgbClr val="C00000"/>
                </a:solidFill>
              </a:rPr>
              <a:t>OKEIMENO TH</a:t>
            </a:r>
            <a:r>
              <a:rPr lang="el-GR" sz="3600" b="1" dirty="0">
                <a:solidFill>
                  <a:srgbClr val="C00000"/>
                </a:solidFill>
              </a:rPr>
              <a:t>Σ </a:t>
            </a:r>
            <a:r>
              <a:rPr lang="en-US" sz="3600" b="1" dirty="0">
                <a:solidFill>
                  <a:srgbClr val="C00000"/>
                </a:solidFill>
              </a:rPr>
              <a:t>METOXH</a:t>
            </a:r>
            <a:r>
              <a:rPr lang="el-GR" sz="3600" b="1" dirty="0">
                <a:solidFill>
                  <a:srgbClr val="C00000"/>
                </a:solidFill>
              </a:rPr>
              <a:t>Σ</a:t>
            </a:r>
            <a:r>
              <a:rPr lang="el-GR" b="1" dirty="0"/>
              <a:t/>
            </a:r>
            <a:br>
              <a:rPr lang="el-GR" b="1" dirty="0"/>
            </a:b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1214422"/>
            <a:ext cx="9144000" cy="5643578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just"/>
            <a:endParaRPr lang="el-GR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Η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μετοχή συμφωνεί κανονικά με το υποκείμενό της στο γένος, στον αριθμό και στην πτώση: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el-GR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r>
              <a:rPr lang="el-GR" b="1" i="1" dirty="0" err="1" smtClean="0">
                <a:solidFill>
                  <a:schemeClr val="accent1">
                    <a:lumMod val="75000"/>
                  </a:schemeClr>
                </a:solidFill>
              </a:rPr>
              <a:t>Οἱ</a:t>
            </a:r>
            <a:r>
              <a:rPr lang="el-GR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δὲ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Θηβαῖοι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ἔπεμψαν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εἰς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Ἀθήνας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ἄγγελον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rgbClr val="C00000"/>
                </a:solidFill>
              </a:rPr>
              <a:t>ἐστεφανωμένον</a:t>
            </a:r>
            <a:r>
              <a:rPr lang="el-GR" b="1" dirty="0">
                <a:solidFill>
                  <a:srgbClr val="C00000"/>
                </a:solidFill>
              </a:rPr>
              <a:t>.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Ὁρῶμεν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ὑμᾶς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ἀπόρους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el-GR" b="1" i="1" dirty="0" err="1">
                <a:solidFill>
                  <a:srgbClr val="C00000"/>
                </a:solidFill>
              </a:rPr>
              <a:t>ὄντας</a:t>
            </a:r>
            <a:r>
              <a:rPr lang="el-GR" b="1" dirty="0">
                <a:solidFill>
                  <a:srgbClr val="C00000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857231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l-GR" sz="3600" b="1" dirty="0" smtClean="0"/>
              <a:t/>
            </a:r>
            <a:br>
              <a:rPr lang="el-GR" sz="3600" b="1" dirty="0" smtClean="0"/>
            </a:br>
            <a:r>
              <a:rPr lang="el-GR" sz="3600" b="1" dirty="0" smtClean="0">
                <a:solidFill>
                  <a:srgbClr val="C00000"/>
                </a:solidFill>
              </a:rPr>
              <a:t>Σ</a:t>
            </a:r>
            <a:r>
              <a:rPr lang="en-US" sz="3600" b="1" dirty="0">
                <a:solidFill>
                  <a:srgbClr val="C00000"/>
                </a:solidFill>
              </a:rPr>
              <a:t>YNHMMENH KAI A</a:t>
            </a:r>
            <a:r>
              <a:rPr lang="el-GR" sz="3600" b="1" dirty="0">
                <a:solidFill>
                  <a:srgbClr val="C00000"/>
                </a:solidFill>
              </a:rPr>
              <a:t>Π</a:t>
            </a:r>
            <a:r>
              <a:rPr lang="en-US" sz="3600" b="1" dirty="0">
                <a:solidFill>
                  <a:srgbClr val="C00000"/>
                </a:solidFill>
              </a:rPr>
              <a:t>O</a:t>
            </a:r>
            <a:r>
              <a:rPr lang="el-GR" sz="3600" b="1" dirty="0">
                <a:solidFill>
                  <a:srgbClr val="C00000"/>
                </a:solidFill>
              </a:rPr>
              <a:t>Λ</a:t>
            </a:r>
            <a:r>
              <a:rPr lang="en-US" sz="3600" b="1" dirty="0">
                <a:solidFill>
                  <a:srgbClr val="C00000"/>
                </a:solidFill>
              </a:rPr>
              <a:t>YTH METOXH</a:t>
            </a:r>
            <a:r>
              <a:rPr lang="en-US" b="1" dirty="0"/>
              <a:t/>
            </a:r>
            <a:br>
              <a:rPr lang="en-US" b="1" dirty="0"/>
            </a:b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857232"/>
            <a:ext cx="9144000" cy="600076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el-GR" b="1" dirty="0">
                <a:solidFill>
                  <a:schemeClr val="tx2">
                    <a:lumMod val="50000"/>
                  </a:schemeClr>
                </a:solidFill>
              </a:rPr>
              <a:t>H επιρρηματική μετοχή διακρίνεται σε:</a:t>
            </a:r>
          </a:p>
          <a:p>
            <a:pPr algn="just"/>
            <a:r>
              <a:rPr lang="el-GR" b="1" dirty="0">
                <a:solidFill>
                  <a:schemeClr val="tx2">
                    <a:lumMod val="50000"/>
                  </a:schemeClr>
                </a:solidFill>
              </a:rPr>
              <a:t>α) </a:t>
            </a:r>
            <a:r>
              <a:rPr lang="el-GR" b="1" dirty="0">
                <a:solidFill>
                  <a:srgbClr val="C00000"/>
                </a:solidFill>
              </a:rPr>
              <a:t>Συνημμένη· </a:t>
            </a:r>
            <a:r>
              <a:rPr lang="el-GR" b="1" dirty="0">
                <a:solidFill>
                  <a:schemeClr val="tx2">
                    <a:lumMod val="50000"/>
                  </a:schemeClr>
                </a:solidFill>
              </a:rPr>
              <a:t>το υποκείμενό της έχει και άλλη συντακτική θέση στην πρόταση. Συνημμένες είναι οι τελικές και ενίοτε οι υπόλοιπες επιρρηματικές μετοχές:</a:t>
            </a:r>
            <a:br>
              <a:rPr lang="el-GR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el-GR" b="1" i="1" dirty="0" err="1">
                <a:solidFill>
                  <a:schemeClr val="tx2">
                    <a:lumMod val="50000"/>
                  </a:schemeClr>
                </a:solidFill>
              </a:rPr>
              <a:t>Ἔπεμψε</a:t>
            </a:r>
            <a:r>
              <a:rPr lang="el-GR" b="1" i="1" dirty="0">
                <a:solidFill>
                  <a:schemeClr val="tx2">
                    <a:lumMod val="50000"/>
                  </a:schemeClr>
                </a:solidFill>
              </a:rPr>
              <a:t> </a:t>
            </a:r>
            <a:r>
              <a:rPr lang="el-GR" b="1" i="1" dirty="0" err="1">
                <a:solidFill>
                  <a:schemeClr val="tx2">
                    <a:lumMod val="50000"/>
                  </a:schemeClr>
                </a:solidFill>
              </a:rPr>
              <a:t>Θεόπομπον</a:t>
            </a:r>
            <a:r>
              <a:rPr lang="el-GR" b="1" i="1" dirty="0">
                <a:solidFill>
                  <a:schemeClr val="tx2">
                    <a:lumMod val="50000"/>
                  </a:schemeClr>
                </a:solidFill>
              </a:rPr>
              <a:t> </a:t>
            </a:r>
            <a:r>
              <a:rPr lang="el-GR" b="1" i="1" dirty="0" err="1">
                <a:solidFill>
                  <a:schemeClr val="tx2">
                    <a:lumMod val="50000"/>
                  </a:schemeClr>
                </a:solidFill>
              </a:rPr>
              <a:t>εἰς</a:t>
            </a:r>
            <a:r>
              <a:rPr lang="el-GR" b="1" i="1" dirty="0">
                <a:solidFill>
                  <a:schemeClr val="tx2">
                    <a:lumMod val="50000"/>
                  </a:schemeClr>
                </a:solidFill>
              </a:rPr>
              <a:t> Λακεδαίμονα </a:t>
            </a:r>
            <a:r>
              <a:rPr lang="el-GR" b="1" i="1" dirty="0" err="1">
                <a:solidFill>
                  <a:srgbClr val="C00000"/>
                </a:solidFill>
              </a:rPr>
              <a:t>ἀπαγγελοῦντα</a:t>
            </a:r>
            <a:r>
              <a:rPr lang="el-GR" b="1" i="1" dirty="0">
                <a:solidFill>
                  <a:srgbClr val="C00000"/>
                </a:solidFill>
              </a:rPr>
              <a:t> </a:t>
            </a:r>
            <a:r>
              <a:rPr lang="el-GR" b="1" i="1" dirty="0" err="1">
                <a:solidFill>
                  <a:schemeClr val="tx2">
                    <a:lumMod val="50000"/>
                  </a:schemeClr>
                </a:solidFill>
              </a:rPr>
              <a:t>τὰ</a:t>
            </a:r>
            <a:r>
              <a:rPr lang="el-GR" b="1" i="1" dirty="0">
                <a:solidFill>
                  <a:schemeClr val="tx2">
                    <a:lumMod val="50000"/>
                  </a:schemeClr>
                </a:solidFill>
              </a:rPr>
              <a:t> γεγονότα</a:t>
            </a:r>
            <a:r>
              <a:rPr lang="el-GR" b="1" dirty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el-GR" b="1" dirty="0" smtClean="0">
                <a:solidFill>
                  <a:schemeClr val="tx2">
                    <a:lumMod val="50000"/>
                  </a:schemeClr>
                </a:solidFill>
              </a:rPr>
              <a:t>[</a:t>
            </a:r>
            <a:r>
              <a:rPr lang="el-GR" b="1" dirty="0">
                <a:solidFill>
                  <a:schemeClr val="tx2">
                    <a:lumMod val="50000"/>
                  </a:schemeClr>
                </a:solidFill>
              </a:rPr>
              <a:t>τελική, το A του ρήματος είναι και Y της</a:t>
            </a:r>
            <a:br>
              <a:rPr lang="el-GR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el-GR" b="1" dirty="0">
                <a:solidFill>
                  <a:schemeClr val="tx2">
                    <a:lumMod val="50000"/>
                  </a:schemeClr>
                </a:solidFill>
              </a:rPr>
              <a:t>μετοχής.]</a:t>
            </a:r>
            <a:br>
              <a:rPr lang="el-GR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el-GR" b="1" i="1" dirty="0">
                <a:solidFill>
                  <a:schemeClr val="tx2">
                    <a:lumMod val="50000"/>
                  </a:schemeClr>
                </a:solidFill>
              </a:rPr>
              <a:t>Ὁ </a:t>
            </a:r>
            <a:r>
              <a:rPr lang="el-GR" b="1" i="1" dirty="0" err="1">
                <a:solidFill>
                  <a:schemeClr val="tx2">
                    <a:lumMod val="50000"/>
                  </a:schemeClr>
                </a:solidFill>
              </a:rPr>
              <a:t>Ἀγησίλαος</a:t>
            </a:r>
            <a:r>
              <a:rPr lang="el-GR" b="1" i="1" dirty="0">
                <a:solidFill>
                  <a:schemeClr val="tx2">
                    <a:lumMod val="50000"/>
                  </a:schemeClr>
                </a:solidFill>
              </a:rPr>
              <a:t> </a:t>
            </a:r>
            <a:r>
              <a:rPr lang="el-GR" b="1" i="1" dirty="0" err="1">
                <a:solidFill>
                  <a:schemeClr val="tx2">
                    <a:lumMod val="50000"/>
                  </a:schemeClr>
                </a:solidFill>
              </a:rPr>
              <a:t>ἐκείνους</a:t>
            </a:r>
            <a:r>
              <a:rPr lang="el-GR" b="1" i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50000"/>
                  </a:schemeClr>
                </a:solidFill>
              </a:rPr>
              <a:t>μὲν</a:t>
            </a:r>
            <a:r>
              <a:rPr lang="el-GR" b="1" i="1" dirty="0">
                <a:solidFill>
                  <a:schemeClr val="tx2">
                    <a:lumMod val="50000"/>
                  </a:schemeClr>
                </a:solidFill>
              </a:rPr>
              <a:t> </a:t>
            </a:r>
            <a:r>
              <a:rPr lang="el-GR" b="1" i="1" dirty="0">
                <a:solidFill>
                  <a:srgbClr val="C00000"/>
                </a:solidFill>
              </a:rPr>
              <a:t>καίπερ </a:t>
            </a:r>
            <a:r>
              <a:rPr lang="el-GR" b="1" i="1" dirty="0" err="1">
                <a:solidFill>
                  <a:srgbClr val="C00000"/>
                </a:solidFill>
              </a:rPr>
              <a:t>ὁρῶν</a:t>
            </a:r>
            <a:r>
              <a:rPr lang="el-GR" b="1" i="1" dirty="0">
                <a:solidFill>
                  <a:schemeClr val="tx2">
                    <a:lumMod val="50000"/>
                  </a:schemeClr>
                </a:solidFill>
              </a:rPr>
              <a:t> </a:t>
            </a:r>
            <a:r>
              <a:rPr lang="el-GR" b="1" i="1" dirty="0" err="1">
                <a:solidFill>
                  <a:schemeClr val="tx2">
                    <a:lumMod val="50000"/>
                  </a:schemeClr>
                </a:solidFill>
              </a:rPr>
              <a:t>οὐκ</a:t>
            </a:r>
            <a:r>
              <a:rPr lang="el-GR" b="1" i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50000"/>
                  </a:schemeClr>
                </a:solidFill>
              </a:rPr>
              <a:t>ἐδίωκε</a:t>
            </a:r>
            <a:r>
              <a:rPr lang="el-GR" b="1" dirty="0">
                <a:solidFill>
                  <a:schemeClr val="tx2">
                    <a:lumMod val="50000"/>
                  </a:schemeClr>
                </a:solidFill>
              </a:rPr>
              <a:t>. [εναντιωματική, το Y του ρήματος είναι και Y της μετοχής.]</a:t>
            </a:r>
            <a:br>
              <a:rPr lang="el-GR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el-GR" b="1" i="1" dirty="0" err="1">
                <a:solidFill>
                  <a:schemeClr val="tx2">
                    <a:lumMod val="50000"/>
                  </a:schemeClr>
                </a:solidFill>
              </a:rPr>
              <a:t>Ἔδοξέ</a:t>
            </a:r>
            <a:r>
              <a:rPr lang="el-GR" b="1" i="1" dirty="0">
                <a:solidFill>
                  <a:schemeClr val="tx2">
                    <a:lumMod val="50000"/>
                  </a:schemeClr>
                </a:solidFill>
              </a:rPr>
              <a:t> </a:t>
            </a:r>
            <a:r>
              <a:rPr lang="el-GR" b="1" i="1" dirty="0" err="1">
                <a:solidFill>
                  <a:schemeClr val="tx2">
                    <a:lumMod val="50000"/>
                  </a:schemeClr>
                </a:solidFill>
              </a:rPr>
              <a:t>μοι</a:t>
            </a:r>
            <a:r>
              <a:rPr lang="el-GR" b="1" i="1" dirty="0">
                <a:solidFill>
                  <a:schemeClr val="tx2">
                    <a:lumMod val="50000"/>
                  </a:schemeClr>
                </a:solidFill>
              </a:rPr>
              <a:t> </a:t>
            </a:r>
            <a:r>
              <a:rPr lang="el-GR" b="1" i="1" dirty="0" err="1">
                <a:solidFill>
                  <a:schemeClr val="tx2">
                    <a:lumMod val="50000"/>
                  </a:schemeClr>
                </a:solidFill>
              </a:rPr>
              <a:t>χρῆναι</a:t>
            </a:r>
            <a:r>
              <a:rPr lang="el-GR" b="1" i="1" dirty="0">
                <a:solidFill>
                  <a:schemeClr val="tx2">
                    <a:lumMod val="50000"/>
                  </a:schemeClr>
                </a:solidFill>
              </a:rPr>
              <a:t> μάρτυρας </a:t>
            </a:r>
            <a:r>
              <a:rPr lang="el-GR" b="1" i="1" dirty="0" err="1">
                <a:solidFill>
                  <a:srgbClr val="C00000"/>
                </a:solidFill>
              </a:rPr>
              <a:t>λαβόντι</a:t>
            </a:r>
            <a:r>
              <a:rPr lang="el-GR" b="1" i="1" dirty="0">
                <a:solidFill>
                  <a:srgbClr val="C00000"/>
                </a:solidFill>
              </a:rPr>
              <a:t> </a:t>
            </a:r>
            <a:r>
              <a:rPr lang="el-GR" b="1" i="1" dirty="0" err="1">
                <a:solidFill>
                  <a:schemeClr val="tx2">
                    <a:lumMod val="50000"/>
                  </a:schemeClr>
                </a:solidFill>
              </a:rPr>
              <a:t>παραγενέσθαι</a:t>
            </a:r>
            <a:r>
              <a:rPr lang="el-GR" b="1" dirty="0">
                <a:solidFill>
                  <a:schemeClr val="tx2">
                    <a:lumMod val="50000"/>
                  </a:schemeClr>
                </a:solidFill>
              </a:rPr>
              <a:t>. [χρονική, η δοτ. προσωπική είναι και Y της μετοχής.]</a:t>
            </a:r>
            <a:br>
              <a:rPr lang="el-GR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el-GR" b="1" i="1" dirty="0" err="1">
                <a:solidFill>
                  <a:schemeClr val="tx2">
                    <a:lumMod val="50000"/>
                  </a:schemeClr>
                </a:solidFill>
              </a:rPr>
              <a:t>Τὸν</a:t>
            </a:r>
            <a:r>
              <a:rPr lang="el-GR" b="1" i="1" dirty="0">
                <a:solidFill>
                  <a:schemeClr val="tx2">
                    <a:lumMod val="50000"/>
                  </a:schemeClr>
                </a:solidFill>
              </a:rPr>
              <a:t> </a:t>
            </a:r>
            <a:r>
              <a:rPr lang="el-GR" b="1" i="1" dirty="0" err="1">
                <a:solidFill>
                  <a:schemeClr val="tx2">
                    <a:lumMod val="50000"/>
                  </a:schemeClr>
                </a:solidFill>
              </a:rPr>
              <a:t>δὲ</a:t>
            </a:r>
            <a:r>
              <a:rPr lang="el-GR" b="1" i="1" dirty="0">
                <a:solidFill>
                  <a:schemeClr val="tx2">
                    <a:lumMod val="50000"/>
                  </a:schemeClr>
                </a:solidFill>
              </a:rPr>
              <a:t> </a:t>
            </a:r>
            <a:r>
              <a:rPr lang="el-GR" b="1" i="1" dirty="0" err="1">
                <a:solidFill>
                  <a:schemeClr val="tx2">
                    <a:lumMod val="50000"/>
                  </a:schemeClr>
                </a:solidFill>
              </a:rPr>
              <a:t>Ἄκουφιν</a:t>
            </a:r>
            <a:r>
              <a:rPr lang="el-GR" b="1" i="1" dirty="0">
                <a:solidFill>
                  <a:schemeClr val="tx2">
                    <a:lumMod val="50000"/>
                  </a:schemeClr>
                </a:solidFill>
              </a:rPr>
              <a:t> </a:t>
            </a:r>
            <a:r>
              <a:rPr lang="el-GR" b="1" i="1" dirty="0" err="1">
                <a:solidFill>
                  <a:schemeClr val="tx2">
                    <a:lumMod val="50000"/>
                  </a:schemeClr>
                </a:solidFill>
              </a:rPr>
              <a:t>ταῦτα</a:t>
            </a:r>
            <a:r>
              <a:rPr lang="el-GR" b="1" i="1" dirty="0">
                <a:solidFill>
                  <a:schemeClr val="tx2">
                    <a:lumMod val="50000"/>
                  </a:schemeClr>
                </a:solidFill>
              </a:rPr>
              <a:t> </a:t>
            </a:r>
            <a:r>
              <a:rPr lang="el-GR" b="1" i="1" dirty="0" err="1">
                <a:solidFill>
                  <a:schemeClr val="tx2">
                    <a:lumMod val="50000"/>
                  </a:schemeClr>
                </a:solidFill>
              </a:rPr>
              <a:t>ἀκούσαντα</a:t>
            </a:r>
            <a:r>
              <a:rPr lang="el-GR" b="1" i="1" dirty="0">
                <a:solidFill>
                  <a:schemeClr val="tx2">
                    <a:lumMod val="50000"/>
                  </a:schemeClr>
                </a:solidFill>
              </a:rPr>
              <a:t> </a:t>
            </a:r>
            <a:r>
              <a:rPr lang="el-GR" b="1" i="1" dirty="0" err="1">
                <a:solidFill>
                  <a:schemeClr val="tx2">
                    <a:lumMod val="50000"/>
                  </a:schemeClr>
                </a:solidFill>
              </a:rPr>
              <a:t>ἐπιμειδιᾶσαι</a:t>
            </a:r>
            <a:r>
              <a:rPr lang="el-GR" b="1" i="1" dirty="0">
                <a:solidFill>
                  <a:schemeClr val="tx2">
                    <a:lumMod val="50000"/>
                  </a:schemeClr>
                </a:solidFill>
              </a:rPr>
              <a:t> λέγεται </a:t>
            </a:r>
            <a:r>
              <a:rPr lang="el-GR" b="1" i="1" dirty="0" err="1">
                <a:solidFill>
                  <a:schemeClr val="tx2">
                    <a:lumMod val="50000"/>
                  </a:schemeClr>
                </a:solidFill>
              </a:rPr>
              <a:t>τῷ</a:t>
            </a:r>
            <a:r>
              <a:rPr lang="el-GR" b="1" i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50000"/>
                  </a:schemeClr>
                </a:solidFill>
              </a:rPr>
              <a:t>λόγῳ</a:t>
            </a:r>
            <a:r>
              <a:rPr lang="el-GR" b="1" i="1" dirty="0">
                <a:solidFill>
                  <a:schemeClr val="tx2">
                    <a:lumMod val="50000"/>
                  </a:schemeClr>
                </a:solidFill>
              </a:rPr>
              <a:t>.</a:t>
            </a:r>
            <a:r>
              <a:rPr lang="el-GR" b="1" dirty="0">
                <a:solidFill>
                  <a:schemeClr val="tx2">
                    <a:lumMod val="50000"/>
                  </a:schemeClr>
                </a:solidFill>
              </a:rPr>
              <a:t> </a:t>
            </a:r>
            <a:r>
              <a:rPr lang="el-GR" b="1" dirty="0" smtClean="0">
                <a:solidFill>
                  <a:schemeClr val="tx2">
                    <a:lumMod val="50000"/>
                  </a:schemeClr>
                </a:solidFill>
              </a:rPr>
              <a:t>[</a:t>
            </a:r>
            <a:r>
              <a:rPr lang="el-GR" b="1" dirty="0">
                <a:solidFill>
                  <a:schemeClr val="tx2">
                    <a:lumMod val="50000"/>
                  </a:schemeClr>
                </a:solidFill>
              </a:rPr>
              <a:t>χρονική, το Υ του απαρεμφάτου είναι και Υ</a:t>
            </a:r>
            <a:br>
              <a:rPr lang="el-GR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el-GR" b="1" dirty="0">
                <a:solidFill>
                  <a:schemeClr val="tx2">
                    <a:lumMod val="50000"/>
                  </a:schemeClr>
                </a:solidFill>
              </a:rPr>
              <a:t>της μετοχής.]</a:t>
            </a:r>
          </a:p>
          <a:p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714355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l-GR" sz="3200" b="1" dirty="0" smtClean="0">
                <a:solidFill>
                  <a:srgbClr val="C00000"/>
                </a:solidFill>
              </a:rPr>
              <a:t/>
            </a:r>
            <a:br>
              <a:rPr lang="el-GR" sz="3200" b="1" dirty="0" smtClean="0">
                <a:solidFill>
                  <a:srgbClr val="C00000"/>
                </a:solidFill>
              </a:rPr>
            </a:br>
            <a:r>
              <a:rPr lang="el-GR" sz="3200" b="1" dirty="0" smtClean="0">
                <a:solidFill>
                  <a:srgbClr val="C00000"/>
                </a:solidFill>
              </a:rPr>
              <a:t>Σ</a:t>
            </a:r>
            <a:r>
              <a:rPr lang="en-US" sz="3200" b="1" dirty="0" smtClean="0">
                <a:solidFill>
                  <a:srgbClr val="C00000"/>
                </a:solidFill>
              </a:rPr>
              <a:t>YNHMMENH KAI A</a:t>
            </a:r>
            <a:r>
              <a:rPr lang="el-GR" sz="3200" b="1" dirty="0" smtClean="0">
                <a:solidFill>
                  <a:srgbClr val="C00000"/>
                </a:solidFill>
              </a:rPr>
              <a:t>Π</a:t>
            </a:r>
            <a:r>
              <a:rPr lang="en-US" sz="3200" b="1" dirty="0" smtClean="0">
                <a:solidFill>
                  <a:srgbClr val="C00000"/>
                </a:solidFill>
              </a:rPr>
              <a:t>O</a:t>
            </a:r>
            <a:r>
              <a:rPr lang="el-GR" sz="3200" b="1" dirty="0" smtClean="0">
                <a:solidFill>
                  <a:srgbClr val="C00000"/>
                </a:solidFill>
              </a:rPr>
              <a:t>Λ</a:t>
            </a:r>
            <a:r>
              <a:rPr lang="en-US" sz="3200" b="1" dirty="0" smtClean="0">
                <a:solidFill>
                  <a:srgbClr val="C00000"/>
                </a:solidFill>
              </a:rPr>
              <a:t>YTH METOXH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endParaRPr lang="el-GR" sz="32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714356"/>
            <a:ext cx="9144000" cy="614364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pPr algn="just"/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β) </a:t>
            </a:r>
            <a:r>
              <a:rPr lang="el-GR" b="1" dirty="0" smtClean="0">
                <a:solidFill>
                  <a:srgbClr val="C00000"/>
                </a:solidFill>
              </a:rPr>
              <a:t>Απόλυτη· 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το υποκείμενό της είναι λέξη που </a:t>
            </a:r>
            <a:r>
              <a:rPr lang="el-GR" b="1" dirty="0" smtClean="0">
                <a:solidFill>
                  <a:srgbClr val="C00000"/>
                </a:solidFill>
              </a:rPr>
              <a:t>δεν έχει άλλη συντακτική θέση στην πρόταση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, αλλά λειτουργεί αποκλειστικά ως υποκείμενο της μετοχής. </a:t>
            </a:r>
          </a:p>
          <a:p>
            <a:pPr algn="just"/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Η απόλυτη μετοχή τίθεται σε πτώση γενική (γενική απόλυτη) ή αιτιατική (αιτιατική απόλυτη):</a:t>
            </a:r>
          </a:p>
          <a:p>
            <a:pPr lvl="1" algn="just"/>
            <a:r>
              <a:rPr lang="el-GR" b="1" dirty="0" err="1" smtClean="0">
                <a:solidFill>
                  <a:schemeClr val="tx2">
                    <a:lumMod val="75000"/>
                  </a:schemeClr>
                </a:solidFill>
              </a:rPr>
              <a:t>Mε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 γενική απόλυτη εκφέρεται κάθε επιρρηματική μετοχή προσωπικού ρήματος, εκτός της τελικής:</a:t>
            </a:r>
            <a:b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Κρέοντος </a:t>
            </a:r>
            <a:r>
              <a:rPr lang="el-GR" b="1" i="1" dirty="0" smtClean="0">
                <a:solidFill>
                  <a:srgbClr val="C00000"/>
                </a:solidFill>
              </a:rPr>
              <a:t>βασιλεύοντος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οὐ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μικρὰ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συμφορὰ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κατέσχε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 Θήβας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. [χρονική]</a:t>
            </a:r>
            <a:b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Ἀποπλεῖ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οἴκαδε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 καίπερ μέσου </a:t>
            </a:r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χειμῶνος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el-GR" b="1" i="1" dirty="0" err="1" smtClean="0">
                <a:solidFill>
                  <a:srgbClr val="C00000"/>
                </a:solidFill>
              </a:rPr>
              <a:t>ὄντος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. [εναντιωματική]</a:t>
            </a:r>
            <a:b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Κῦρος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 δ' </a:t>
            </a:r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οὖν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ἀνέβη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ἐπὶ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τὰ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ὄρη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οὐδενὸς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el-GR" b="1" i="1" dirty="0" err="1" smtClean="0">
                <a:solidFill>
                  <a:srgbClr val="C00000"/>
                </a:solidFill>
              </a:rPr>
              <a:t>κωλύοντος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. [τροπική]</a:t>
            </a:r>
            <a:b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Xρημάτων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el-GR" b="1" i="1" dirty="0" smtClean="0">
                <a:solidFill>
                  <a:srgbClr val="C00000"/>
                </a:solidFill>
              </a:rPr>
              <a:t>δεομένης </a:t>
            </a:r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τῆς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 Σπάρτης </a:t>
            </a:r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πρὸς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πόλεμον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ἐπορεύθη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 ὁ </a:t>
            </a:r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Ἀγησίλαος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εἰς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Aἴγυπτον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. [αιτιολογική]</a:t>
            </a:r>
            <a:b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l-GR" b="1" i="1" dirty="0" err="1" smtClean="0">
                <a:solidFill>
                  <a:srgbClr val="C00000"/>
                </a:solidFill>
              </a:rPr>
              <a:t>Kολαζόντων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ὑμῶν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τοὺς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ἀδικοῦντας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ἔσονται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οἱ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 νόμοι </a:t>
            </a:r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καλοὶ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καὶ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 δίκαιοι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. [υποθετική]</a:t>
            </a:r>
            <a:b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N.E.: </a:t>
            </a:r>
            <a:r>
              <a:rPr lang="el-GR" b="1" i="1" dirty="0" smtClean="0">
                <a:solidFill>
                  <a:srgbClr val="C00000"/>
                </a:solidFill>
              </a:rPr>
              <a:t>Ξημερώνοντας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 τ' </a:t>
            </a:r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Aγιαννιού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, λάβαμε τη διαταγή να κινήσουμε πάλι μπροστά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. [χρονική]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28669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el-GR" b="1" dirty="0" smtClean="0">
                <a:solidFill>
                  <a:srgbClr val="C00000"/>
                </a:solidFill>
              </a:rPr>
              <a:t>αιτιατική απόλυτη</a:t>
            </a:r>
            <a:r>
              <a:rPr lang="el-GR" dirty="0" smtClean="0">
                <a:solidFill>
                  <a:srgbClr val="C00000"/>
                </a:solidFill>
              </a:rPr>
              <a:t> </a:t>
            </a:r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928670"/>
            <a:ext cx="9144000" cy="592933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el-GR" b="1" dirty="0" err="1">
                <a:solidFill>
                  <a:schemeClr val="tx2">
                    <a:lumMod val="75000"/>
                  </a:schemeClr>
                </a:solidFill>
              </a:rPr>
              <a:t>Mε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 αιτιατική απόλυτη εκφέρεται η μετοχή απρόσωπων ρημάτων ή 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εκφράσεων. </a:t>
            </a:r>
          </a:p>
          <a:p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H 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μετοχή αυτή τίθεται σε αιτιατική ουδέτερου γένους ενικού κυρίως αριθμού. </a:t>
            </a:r>
            <a:endParaRPr lang="el-GR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H 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απόλυτη μετοχή σε αιτιατική είναι κυρίως εναντιωματική και σπανιότερα χρονική, αιτιολογική ή υποθετική. </a:t>
            </a:r>
            <a:endParaRPr lang="el-GR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b="1" dirty="0" err="1" smtClean="0">
                <a:solidFill>
                  <a:schemeClr val="tx2">
                    <a:lumMod val="75000"/>
                  </a:schemeClr>
                </a:solidFill>
              </a:rPr>
              <a:t>Oι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πιο συνηθισμένες μετοχές σε αιτιατική απόλυτη είναι οι ακόλουθες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</a:p>
          <a:p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ἄδηλον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ὂνεἰρημένον</a:t>
            </a:r>
            <a:endParaRPr lang="el-GR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Πρέπο</a:t>
            </a:r>
            <a:endParaRPr lang="el-GR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ἀδύνατον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ὂνἐξὸνπροσῆκοναἰσχρὸν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ὂνμέλονπροσταχθὲνγεγραμμένονμεταμέλονπροστεταγμένονδέον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 / </a:t>
            </a:r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δεῆσονμετὸνῥᾴδιον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ὂνδίκαιον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ὂνοἷόν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 τε </a:t>
            </a:r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ὂντυχὸνδόξαν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 / </a:t>
            </a:r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δόξανταπαρασχὸνὑπάρχονδυνατὸν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ὂνπαρὸνχρεὼν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Ἐξόν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μοι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ἴσον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λαμβάνειν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οὐκ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ἐλάμβανον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. [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εἰ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καὶ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ἐξῆν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: εναντιωματική με Y: 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λαμβάνειν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]</a:t>
            </a:r>
          </a:p>
          <a:p>
            <a:endParaRPr lang="el-GR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214421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l-GR" sz="3600" b="1" dirty="0" smtClean="0">
                <a:solidFill>
                  <a:srgbClr val="C00000"/>
                </a:solidFill>
              </a:rPr>
              <a:t/>
            </a:r>
            <a:br>
              <a:rPr lang="el-GR" sz="3600" b="1" dirty="0" smtClean="0">
                <a:solidFill>
                  <a:srgbClr val="C00000"/>
                </a:solidFill>
              </a:rPr>
            </a:br>
            <a:r>
              <a:rPr lang="el-GR" sz="3600" b="1" dirty="0" err="1" smtClean="0">
                <a:solidFill>
                  <a:srgbClr val="C00000"/>
                </a:solidFill>
              </a:rPr>
              <a:t>Oι</a:t>
            </a:r>
            <a:r>
              <a:rPr lang="el-GR" sz="3600" b="1" dirty="0" smtClean="0">
                <a:solidFill>
                  <a:srgbClr val="C00000"/>
                </a:solidFill>
              </a:rPr>
              <a:t> πιο συνηθισμένες μετοχές σε αιτιατική απόλυτη είναι οι ακόλουθες: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1214422"/>
            <a:ext cx="9144000" cy="564357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endParaRPr lang="el-GR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ἄδηλον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ὂν</a:t>
            </a:r>
            <a:endParaRPr lang="el-GR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ἀδύνατον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ὂν</a:t>
            </a:r>
            <a:endParaRPr lang="el-GR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Προσῆκον</a:t>
            </a:r>
            <a:endParaRPr lang="el-GR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Αἰσχρὸν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ὂν</a:t>
            </a:r>
            <a:endParaRPr lang="el-GR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δυνατὸν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ὂν</a:t>
            </a:r>
            <a:endParaRPr lang="el-GR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Μέλον</a:t>
            </a:r>
            <a:endParaRPr lang="el-GR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Προσταχθὲν</a:t>
            </a:r>
            <a:endParaRPr lang="el-GR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Γεγραμμένον</a:t>
            </a:r>
            <a:endParaRPr lang="el-GR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Μεταμέλον</a:t>
            </a:r>
            <a:endParaRPr lang="el-GR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Προστεταγμένον</a:t>
            </a:r>
            <a:endParaRPr lang="el-GR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δέον / </a:t>
            </a:r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δεῆσον</a:t>
            </a:r>
            <a:endParaRPr lang="el-GR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Πρέπον</a:t>
            </a:r>
          </a:p>
          <a:p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Μετὸν</a:t>
            </a:r>
            <a:endParaRPr lang="el-GR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ῥᾴδιον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ὂν</a:t>
            </a:r>
            <a:endParaRPr lang="el-GR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δίκαιον </a:t>
            </a:r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ὂν</a:t>
            </a:r>
            <a:endParaRPr lang="el-GR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οἷόν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 τε </a:t>
            </a:r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ὂν</a:t>
            </a:r>
            <a:endParaRPr lang="el-GR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Τυχὸν</a:t>
            </a:r>
            <a:endParaRPr lang="el-GR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δόξαν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 / </a:t>
            </a:r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δόξαντα</a:t>
            </a:r>
            <a:endParaRPr lang="el-GR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Παρασχὸν</a:t>
            </a:r>
            <a:endParaRPr lang="el-GR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ὑπάρχον</a:t>
            </a:r>
            <a:endParaRPr lang="el-GR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Παρὸν</a:t>
            </a:r>
            <a:endParaRPr lang="el-GR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Χρεὼν</a:t>
            </a:r>
            <a:endParaRPr lang="el-GR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Ἐξόν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μοι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ἴσον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 λαμβάνειν </a:t>
            </a:r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οὐκ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ἐλάμβανον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. [</a:t>
            </a:r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εἰ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καὶ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ἐξῆν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: εναντιωματική με Y: 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λαμβάνειν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]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857231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/>
            </a:r>
            <a:br>
              <a:rPr lang="el-GR" b="1" dirty="0" smtClean="0">
                <a:solidFill>
                  <a:srgbClr val="C00000"/>
                </a:solidFill>
              </a:rPr>
            </a:br>
            <a:r>
              <a:rPr lang="el-GR" b="1" dirty="0" smtClean="0">
                <a:solidFill>
                  <a:srgbClr val="C00000"/>
                </a:solidFill>
              </a:rPr>
              <a:t>Είδη μετοχών</a:t>
            </a:r>
            <a:br>
              <a:rPr lang="el-GR" b="1" dirty="0" smtClean="0">
                <a:solidFill>
                  <a:srgbClr val="C00000"/>
                </a:solidFill>
              </a:rPr>
            </a:br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857232"/>
            <a:ext cx="9144000" cy="600076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algn="l"/>
            <a:r>
              <a:rPr lang="el-GR" b="1" dirty="0" smtClean="0">
                <a:solidFill>
                  <a:srgbClr val="C00000"/>
                </a:solidFill>
              </a:rPr>
              <a:t>Επιθετική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: έναρθρη, αλλά και σπανιότερα 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άναρθρη</a:t>
            </a:r>
          </a:p>
          <a:p>
            <a:pPr algn="l"/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μεταφράζεται 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με το «που».</a:t>
            </a:r>
          </a:p>
          <a:p>
            <a:pPr algn="l"/>
            <a:r>
              <a:rPr lang="el-GR" b="1" dirty="0">
                <a:solidFill>
                  <a:srgbClr val="C00000"/>
                </a:solidFill>
              </a:rPr>
              <a:t>Κατηγορηματική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: μεταφράζεται με το «ότι» και </a:t>
            </a:r>
            <a:r>
              <a:rPr lang="el-GR" b="1" dirty="0" err="1" smtClean="0">
                <a:solidFill>
                  <a:schemeClr val="tx2">
                    <a:lumMod val="75000"/>
                  </a:schemeClr>
                </a:solidFill>
              </a:rPr>
              <a:t>το«να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».</a:t>
            </a:r>
          </a:p>
          <a:p>
            <a:pPr algn="l"/>
            <a:r>
              <a:rPr lang="el-GR" b="1" dirty="0">
                <a:solidFill>
                  <a:srgbClr val="C00000"/>
                </a:solidFill>
              </a:rPr>
              <a:t>Επιρρηματική:</a:t>
            </a:r>
          </a:p>
          <a:p>
            <a:pPr algn="l"/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χρονική → σε 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αόριστο</a:t>
            </a:r>
            <a:endParaRPr lang="el-GR" b="1" dirty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τελική → σε μέλλοντα,</a:t>
            </a:r>
          </a:p>
          <a:p>
            <a:pPr algn="l"/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τροπική → σε ενεστώτα,</a:t>
            </a:r>
          </a:p>
          <a:p>
            <a:pPr algn="l"/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υποθετική,</a:t>
            </a:r>
          </a:p>
          <a:p>
            <a:pPr algn="l"/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εναντιωματική,</a:t>
            </a:r>
          </a:p>
          <a:p>
            <a:pPr algn="l"/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παραχωρητική,</a:t>
            </a:r>
          </a:p>
          <a:p>
            <a:pPr algn="l"/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αιτιολογική.</a:t>
            </a:r>
          </a:p>
          <a:p>
            <a:endParaRPr lang="el-GR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214421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Η επιθετική μετοχή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1214422"/>
            <a:ext cx="9144000" cy="564357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algn="just"/>
            <a:r>
              <a:rPr lang="el-GR" b="1" dirty="0">
                <a:solidFill>
                  <a:srgbClr val="C00000"/>
                </a:solidFill>
              </a:rPr>
              <a:t>α. Η επιθετική </a:t>
            </a:r>
            <a:r>
              <a:rPr lang="el-GR" b="1" dirty="0" smtClean="0">
                <a:solidFill>
                  <a:srgbClr val="C00000"/>
                </a:solidFill>
              </a:rPr>
              <a:t>μετοχή:  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λειτουργεί </a:t>
            </a:r>
            <a:r>
              <a:rPr lang="el-GR" b="1" dirty="0">
                <a:solidFill>
                  <a:srgbClr val="C00000"/>
                </a:solidFill>
              </a:rPr>
              <a:t>ως επίθετο 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και προσδιορίζει ουσιαστικά ή αντωνυμίες. 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	 Βρίσκεται  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σε κάθε χρόνο που έχει μετοχή και δέχεται </a:t>
            </a:r>
            <a:r>
              <a:rPr lang="el-GR" b="1" dirty="0">
                <a:solidFill>
                  <a:srgbClr val="C00000"/>
                </a:solidFill>
              </a:rPr>
              <a:t>άρνηση </a:t>
            </a:r>
            <a:r>
              <a:rPr lang="el-GR" b="1" i="1" dirty="0" err="1">
                <a:solidFill>
                  <a:srgbClr val="C00000"/>
                </a:solidFill>
              </a:rPr>
              <a:t>οὐ</a:t>
            </a:r>
            <a:r>
              <a:rPr lang="el-GR" b="1" dirty="0">
                <a:solidFill>
                  <a:srgbClr val="C00000"/>
                </a:solidFill>
              </a:rPr>
              <a:t>, 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όταν εκφράζει κάτι πραγματικό, και </a:t>
            </a:r>
            <a:r>
              <a:rPr lang="el-GR" b="1" dirty="0">
                <a:solidFill>
                  <a:srgbClr val="C00000"/>
                </a:solidFill>
              </a:rPr>
              <a:t>σπανιότερα </a:t>
            </a:r>
            <a:r>
              <a:rPr lang="el-GR" b="1" i="1" dirty="0" err="1">
                <a:solidFill>
                  <a:srgbClr val="C00000"/>
                </a:solidFill>
              </a:rPr>
              <a:t>μή</a:t>
            </a:r>
            <a:r>
              <a:rPr lang="el-GR" b="1" dirty="0">
                <a:solidFill>
                  <a:srgbClr val="C00000"/>
                </a:solidFill>
              </a:rPr>
              <a:t>, 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όταν δηλώνει κάτι υποθετικό ή υποκειμενικό. </a:t>
            </a:r>
            <a:endParaRPr lang="el-GR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Η 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επιθετική μετοχή λέγεται και </a:t>
            </a:r>
            <a:r>
              <a:rPr lang="el-GR" b="1" dirty="0">
                <a:solidFill>
                  <a:srgbClr val="C00000"/>
                </a:solidFill>
              </a:rPr>
              <a:t>αναφορική,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 γιατί ισοδυναμεί με δευτερεύουσα αναφορική 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πρόταση. </a:t>
            </a:r>
          </a:p>
          <a:p>
            <a:pPr algn="just"/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Μεταφράζεται 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με οριστική του 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χρόνου 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στον οποίο βρίσκεται, εκτός αν είναι μετοχή ενεστώτα ή παρακειμένου που εξαρτάται από ιστορικό χρόνο, οπότε μπορεί να μεταφραστεί και με οριστική παρατατικού ή υπερσυντελίκου αντίστοιχα: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214421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l-GR" sz="2000" b="1" dirty="0">
                <a:solidFill>
                  <a:schemeClr val="tx2">
                    <a:lumMod val="75000"/>
                  </a:schemeClr>
                </a:solidFill>
              </a:rPr>
              <a:t>Όταν το ουσιαστικό που προσδιορίζει μια έναρθρη επιθετική μετοχή παραλείπεται, η μετοχή παίρνει τη συντακτική του θέση (</a:t>
            </a:r>
            <a:r>
              <a:rPr lang="el-GR" sz="2000" b="1" dirty="0" err="1">
                <a:solidFill>
                  <a:schemeClr val="tx2">
                    <a:lumMod val="75000"/>
                  </a:schemeClr>
                </a:solidFill>
              </a:rPr>
              <a:t>ουσιαστικοποιημένη</a:t>
            </a:r>
            <a:r>
              <a:rPr lang="el-GR" sz="2000" b="1" dirty="0">
                <a:solidFill>
                  <a:schemeClr val="tx2">
                    <a:lumMod val="75000"/>
                  </a:schemeClr>
                </a:solidFill>
              </a:rPr>
              <a:t> μετοχή</a:t>
            </a:r>
            <a:r>
              <a:rPr lang="el-GR" sz="2000" dirty="0"/>
              <a:t>).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1214422"/>
            <a:ext cx="9144000" cy="564357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32500" lnSpcReduction="20000"/>
          </a:bodyPr>
          <a:lstStyle/>
          <a:p>
            <a:pPr algn="l"/>
            <a:r>
              <a:rPr lang="el-GR" sz="6600" b="1" dirty="0" smtClean="0">
                <a:solidFill>
                  <a:srgbClr val="C00000"/>
                </a:solidFill>
              </a:rPr>
              <a:t>Συνήθεις   </a:t>
            </a:r>
            <a:r>
              <a:rPr lang="el-GR" sz="6600" b="1" dirty="0" err="1" smtClean="0">
                <a:solidFill>
                  <a:srgbClr val="C00000"/>
                </a:solidFill>
              </a:rPr>
              <a:t>ουσιαστικοποιημένες</a:t>
            </a:r>
            <a:r>
              <a:rPr lang="el-GR" sz="6600" b="1" dirty="0" smtClean="0">
                <a:solidFill>
                  <a:srgbClr val="C00000"/>
                </a:solidFill>
              </a:rPr>
              <a:t>   επιθετικές   μετοχές είναι οι ακόλουθες: </a:t>
            </a:r>
            <a:endParaRPr lang="el-GR" sz="6400" b="1" i="1" dirty="0" smtClean="0">
              <a:solidFill>
                <a:srgbClr val="C00000"/>
              </a:solidFill>
            </a:endParaRPr>
          </a:p>
          <a:p>
            <a:endParaRPr lang="el-GR" sz="74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sz="7400" b="1" i="1" dirty="0" smtClean="0">
                <a:solidFill>
                  <a:schemeClr val="tx2">
                    <a:lumMod val="75000"/>
                  </a:schemeClr>
                </a:solidFill>
              </a:rPr>
              <a:t>ὁ </a:t>
            </a:r>
            <a:r>
              <a:rPr lang="el-GR" sz="7400" b="1" i="1" dirty="0" err="1" smtClean="0">
                <a:solidFill>
                  <a:schemeClr val="tx2">
                    <a:lumMod val="75000"/>
                  </a:schemeClr>
                </a:solidFill>
              </a:rPr>
              <a:t>ἄρχων</a:t>
            </a:r>
            <a:r>
              <a:rPr lang="el-GR" sz="7400" b="1" i="1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l-GR" sz="7400" b="1" i="1" dirty="0" err="1" smtClean="0">
                <a:solidFill>
                  <a:schemeClr val="tx2">
                    <a:lumMod val="75000"/>
                  </a:schemeClr>
                </a:solidFill>
              </a:rPr>
              <a:t>οἱ</a:t>
            </a:r>
            <a:r>
              <a:rPr lang="el-GR" sz="74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7400" b="1" i="1" dirty="0" err="1" smtClean="0">
                <a:solidFill>
                  <a:schemeClr val="tx2">
                    <a:lumMod val="75000"/>
                  </a:schemeClr>
                </a:solidFill>
              </a:rPr>
              <a:t>ἄρχοντες</a:t>
            </a:r>
            <a:r>
              <a:rPr lang="el-GR" sz="74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r>
              <a:rPr lang="el-GR" sz="7400" b="1" i="1" dirty="0" smtClean="0">
                <a:solidFill>
                  <a:schemeClr val="tx2">
                    <a:lumMod val="75000"/>
                  </a:schemeClr>
                </a:solidFill>
              </a:rPr>
              <a:t>ὁ διώκων</a:t>
            </a:r>
            <a:r>
              <a:rPr lang="el-GR" sz="7400" b="1" dirty="0" smtClean="0">
                <a:solidFill>
                  <a:schemeClr val="tx2">
                    <a:lumMod val="75000"/>
                  </a:schemeClr>
                </a:solidFill>
              </a:rPr>
              <a:t> (ο κατήγορος)</a:t>
            </a:r>
          </a:p>
          <a:p>
            <a:r>
              <a:rPr lang="el-GR" sz="7400" b="1" i="1" dirty="0" smtClean="0">
                <a:solidFill>
                  <a:schemeClr val="tx2">
                    <a:lumMod val="75000"/>
                  </a:schemeClr>
                </a:solidFill>
              </a:rPr>
              <a:t>ὁ </a:t>
            </a:r>
            <a:r>
              <a:rPr lang="el-GR" sz="7400" b="1" i="1" dirty="0" err="1" smtClean="0">
                <a:solidFill>
                  <a:schemeClr val="tx2">
                    <a:lumMod val="75000"/>
                  </a:schemeClr>
                </a:solidFill>
              </a:rPr>
              <a:t>νικῶν</a:t>
            </a:r>
            <a:r>
              <a:rPr lang="el-GR" sz="7400" b="1" i="1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el-GR" sz="7400" b="1" dirty="0" smtClean="0">
                <a:solidFill>
                  <a:schemeClr val="tx2">
                    <a:lumMod val="75000"/>
                  </a:schemeClr>
                </a:solidFill>
              </a:rPr>
              <a:t>(ο νικητής)</a:t>
            </a:r>
          </a:p>
          <a:p>
            <a:r>
              <a:rPr lang="el-GR" sz="7400" b="1" i="1" dirty="0" smtClean="0">
                <a:solidFill>
                  <a:schemeClr val="tx2">
                    <a:lumMod val="75000"/>
                  </a:schemeClr>
                </a:solidFill>
              </a:rPr>
              <a:t>ὁ </a:t>
            </a:r>
            <a:r>
              <a:rPr lang="el-GR" sz="7400" b="1" i="1" dirty="0" err="1" smtClean="0">
                <a:solidFill>
                  <a:schemeClr val="tx2">
                    <a:lumMod val="75000"/>
                  </a:schemeClr>
                </a:solidFill>
              </a:rPr>
              <a:t>τεκὼν</a:t>
            </a:r>
            <a:r>
              <a:rPr lang="el-GR" sz="7400" b="1" dirty="0" smtClean="0">
                <a:solidFill>
                  <a:schemeClr val="tx2">
                    <a:lumMod val="75000"/>
                  </a:schemeClr>
                </a:solidFill>
              </a:rPr>
              <a:t> (ο πατέρας)</a:t>
            </a:r>
          </a:p>
          <a:p>
            <a:r>
              <a:rPr lang="el-GR" sz="7400" b="1" i="1" dirty="0" smtClean="0">
                <a:solidFill>
                  <a:schemeClr val="tx2">
                    <a:lumMod val="75000"/>
                  </a:schemeClr>
                </a:solidFill>
              </a:rPr>
              <a:t>ὁ </a:t>
            </a:r>
            <a:r>
              <a:rPr lang="el-GR" sz="7400" b="1" i="1" dirty="0" err="1" smtClean="0">
                <a:solidFill>
                  <a:schemeClr val="tx2">
                    <a:lumMod val="75000"/>
                  </a:schemeClr>
                </a:solidFill>
              </a:rPr>
              <a:t>φεύγων</a:t>
            </a:r>
            <a:r>
              <a:rPr lang="el-GR" sz="7400" b="1" dirty="0" smtClean="0">
                <a:solidFill>
                  <a:schemeClr val="tx2">
                    <a:lumMod val="75000"/>
                  </a:schemeClr>
                </a:solidFill>
              </a:rPr>
              <a:t> (ο κατηγορούμενος, ο εξόριστος)</a:t>
            </a:r>
          </a:p>
          <a:p>
            <a:r>
              <a:rPr lang="el-GR" sz="7400" b="1" i="1" dirty="0" smtClean="0">
                <a:solidFill>
                  <a:schemeClr val="tx2">
                    <a:lumMod val="75000"/>
                  </a:schemeClr>
                </a:solidFill>
              </a:rPr>
              <a:t>ἡ </a:t>
            </a:r>
            <a:r>
              <a:rPr lang="el-GR" sz="7400" b="1" i="1" dirty="0" err="1" smtClean="0">
                <a:solidFill>
                  <a:schemeClr val="tx2">
                    <a:lumMod val="75000"/>
                  </a:schemeClr>
                </a:solidFill>
              </a:rPr>
              <a:t>εἱμαρμένη</a:t>
            </a:r>
            <a:r>
              <a:rPr lang="el-GR" sz="7400" b="1" dirty="0" smtClean="0">
                <a:solidFill>
                  <a:schemeClr val="tx2">
                    <a:lumMod val="75000"/>
                  </a:schemeClr>
                </a:solidFill>
              </a:rPr>
              <a:t> (η μοίρα)</a:t>
            </a:r>
          </a:p>
          <a:p>
            <a:r>
              <a:rPr lang="el-GR" sz="7400" b="1" i="1" dirty="0" smtClean="0">
                <a:solidFill>
                  <a:schemeClr val="tx2">
                    <a:lumMod val="75000"/>
                  </a:schemeClr>
                </a:solidFill>
              </a:rPr>
              <a:t>ἡ </a:t>
            </a:r>
            <a:r>
              <a:rPr lang="el-GR" sz="7400" b="1" i="1" dirty="0" err="1">
                <a:solidFill>
                  <a:schemeClr val="tx2">
                    <a:lumMod val="75000"/>
                  </a:schemeClr>
                </a:solidFill>
              </a:rPr>
              <a:t>ἐπιοῦσα</a:t>
            </a:r>
            <a:r>
              <a:rPr lang="el-GR" sz="7400" b="1" dirty="0">
                <a:solidFill>
                  <a:schemeClr val="tx2">
                    <a:lumMod val="75000"/>
                  </a:schemeClr>
                </a:solidFill>
              </a:rPr>
              <a:t> (η επόμενη ημέρα)</a:t>
            </a:r>
          </a:p>
          <a:p>
            <a:r>
              <a:rPr lang="el-GR" sz="7400" b="1" i="1" dirty="0">
                <a:solidFill>
                  <a:schemeClr val="tx2">
                    <a:lumMod val="75000"/>
                  </a:schemeClr>
                </a:solidFill>
              </a:rPr>
              <a:t>ἡ </a:t>
            </a:r>
            <a:r>
              <a:rPr lang="el-GR" sz="7400" b="1" i="1" dirty="0" err="1">
                <a:solidFill>
                  <a:schemeClr val="tx2">
                    <a:lumMod val="75000"/>
                  </a:schemeClr>
                </a:solidFill>
              </a:rPr>
              <a:t>τεκοῦσα</a:t>
            </a:r>
            <a:r>
              <a:rPr lang="el-GR" sz="7400" b="1" dirty="0">
                <a:solidFill>
                  <a:schemeClr val="tx2">
                    <a:lumMod val="75000"/>
                  </a:schemeClr>
                </a:solidFill>
              </a:rPr>
              <a:t> (η μητέρα)</a:t>
            </a:r>
          </a:p>
          <a:p>
            <a:r>
              <a:rPr lang="el-GR" sz="7400" b="1" i="1" dirty="0" err="1">
                <a:solidFill>
                  <a:schemeClr val="tx2">
                    <a:lumMod val="75000"/>
                  </a:schemeClr>
                </a:solidFill>
              </a:rPr>
              <a:t>οἱ</a:t>
            </a:r>
            <a:r>
              <a:rPr lang="el-GR" sz="7400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7400" b="1" i="1" dirty="0" err="1">
                <a:solidFill>
                  <a:schemeClr val="tx2">
                    <a:lumMod val="75000"/>
                  </a:schemeClr>
                </a:solidFill>
              </a:rPr>
              <a:t>κρατοῦντες</a:t>
            </a:r>
            <a:r>
              <a:rPr lang="el-GR" sz="7400" b="1" dirty="0">
                <a:solidFill>
                  <a:schemeClr val="tx2">
                    <a:lumMod val="75000"/>
                  </a:schemeClr>
                </a:solidFill>
              </a:rPr>
              <a:t> (οι άρχοντες)</a:t>
            </a:r>
          </a:p>
          <a:p>
            <a:r>
              <a:rPr lang="el-GR" sz="7400" b="1" i="1" dirty="0" err="1">
                <a:solidFill>
                  <a:schemeClr val="tx2">
                    <a:lumMod val="75000"/>
                  </a:schemeClr>
                </a:solidFill>
              </a:rPr>
              <a:t>οἱ</a:t>
            </a:r>
            <a:r>
              <a:rPr lang="el-GR" sz="7400" b="1" i="1" dirty="0">
                <a:solidFill>
                  <a:schemeClr val="tx2">
                    <a:lumMod val="75000"/>
                  </a:schemeClr>
                </a:solidFill>
              </a:rPr>
              <a:t> λέγοντες</a:t>
            </a:r>
            <a:r>
              <a:rPr lang="el-GR" sz="7400" b="1" dirty="0">
                <a:solidFill>
                  <a:schemeClr val="tx2">
                    <a:lumMod val="75000"/>
                  </a:schemeClr>
                </a:solidFill>
              </a:rPr>
              <a:t> (οι ρήτορες)</a:t>
            </a:r>
          </a:p>
          <a:p>
            <a:r>
              <a:rPr lang="el-GR" sz="7400" b="1" i="1" dirty="0" err="1">
                <a:solidFill>
                  <a:schemeClr val="tx2">
                    <a:lumMod val="75000"/>
                  </a:schemeClr>
                </a:solidFill>
              </a:rPr>
              <a:t>οἱ</a:t>
            </a:r>
            <a:r>
              <a:rPr lang="el-GR" sz="7400" b="1" i="1" dirty="0">
                <a:solidFill>
                  <a:schemeClr val="tx2">
                    <a:lumMod val="75000"/>
                  </a:schemeClr>
                </a:solidFill>
              </a:rPr>
              <a:t> πολιτευόμενοι</a:t>
            </a:r>
            <a:r>
              <a:rPr lang="el-GR" sz="7400" b="1" dirty="0">
                <a:solidFill>
                  <a:schemeClr val="tx2">
                    <a:lumMod val="75000"/>
                  </a:schemeClr>
                </a:solidFill>
              </a:rPr>
              <a:t> (οι πολιτικοί)</a:t>
            </a:r>
          </a:p>
          <a:p>
            <a:r>
              <a:rPr lang="el-GR" sz="7400" b="1" i="1" dirty="0" err="1">
                <a:solidFill>
                  <a:schemeClr val="tx2">
                    <a:lumMod val="75000"/>
                  </a:schemeClr>
                </a:solidFill>
              </a:rPr>
              <a:t>οἱ</a:t>
            </a:r>
            <a:r>
              <a:rPr lang="el-GR" sz="7400" b="1" i="1" dirty="0">
                <a:solidFill>
                  <a:schemeClr val="tx2">
                    <a:lumMod val="75000"/>
                  </a:schemeClr>
                </a:solidFill>
              </a:rPr>
              <a:t> προσήκοντες</a:t>
            </a:r>
            <a:r>
              <a:rPr lang="el-GR" sz="7400" b="1" dirty="0">
                <a:solidFill>
                  <a:schemeClr val="tx2">
                    <a:lumMod val="75000"/>
                  </a:schemeClr>
                </a:solidFill>
              </a:rPr>
              <a:t> (οι συγγενείς)</a:t>
            </a:r>
          </a:p>
          <a:p>
            <a:r>
              <a:rPr lang="el-GR" sz="7400" b="1" i="1" dirty="0" err="1">
                <a:solidFill>
                  <a:schemeClr val="tx2">
                    <a:lumMod val="75000"/>
                  </a:schemeClr>
                </a:solidFill>
              </a:rPr>
              <a:t>οἱ</a:t>
            </a:r>
            <a:r>
              <a:rPr lang="el-GR" sz="7400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7400" b="1" i="1" dirty="0" err="1">
                <a:solidFill>
                  <a:schemeClr val="tx2">
                    <a:lumMod val="75000"/>
                  </a:schemeClr>
                </a:solidFill>
              </a:rPr>
              <a:t>τεθνεῶτες</a:t>
            </a:r>
            <a:r>
              <a:rPr lang="el-GR" sz="7400" b="1" dirty="0">
                <a:solidFill>
                  <a:schemeClr val="tx2">
                    <a:lumMod val="75000"/>
                  </a:schemeClr>
                </a:solidFill>
              </a:rPr>
              <a:t> (οι νεκροί</a:t>
            </a:r>
            <a:r>
              <a:rPr lang="el-GR" sz="7400" b="1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  <a:endParaRPr lang="el-GR" sz="7400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el-GR" dirty="0"/>
          </a:p>
          <a:p>
            <a:pPr algn="l"/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214421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l-GR" sz="1800" b="1" dirty="0" smtClean="0">
                <a:solidFill>
                  <a:schemeClr val="tx2">
                    <a:lumMod val="75000"/>
                  </a:schemeClr>
                </a:solidFill>
              </a:rPr>
              <a:t>Το  ουδέτερο </a:t>
            </a:r>
            <a:r>
              <a:rPr lang="el-GR" sz="1800" b="1" dirty="0">
                <a:solidFill>
                  <a:schemeClr val="tx2">
                    <a:lumMod val="75000"/>
                  </a:schemeClr>
                </a:solidFill>
              </a:rPr>
              <a:t>ενικού </a:t>
            </a:r>
            <a:r>
              <a:rPr lang="el-GR" sz="1800" b="1" dirty="0" smtClean="0">
                <a:solidFill>
                  <a:schemeClr val="tx2">
                    <a:lumMod val="75000"/>
                  </a:schemeClr>
                </a:solidFill>
              </a:rPr>
              <a:t> αριθμού επιθετικής </a:t>
            </a:r>
            <a:r>
              <a:rPr lang="el-GR" sz="1800" b="1" dirty="0">
                <a:solidFill>
                  <a:schemeClr val="tx2">
                    <a:lumMod val="75000"/>
                  </a:schemeClr>
                </a:solidFill>
              </a:rPr>
              <a:t>μετοχής με άρθρο χρησιμοποιείται ως αφηρημένο ουσιαστικό</a:t>
            </a:r>
            <a:r>
              <a:rPr lang="el-GR" sz="1800" b="1" dirty="0" smtClean="0">
                <a:solidFill>
                  <a:schemeClr val="tx2">
                    <a:lumMod val="75000"/>
                  </a:schemeClr>
                </a:solidFill>
              </a:rPr>
              <a:t>. Συνήθεις </a:t>
            </a:r>
            <a:r>
              <a:rPr lang="el-GR" sz="1800" b="1" dirty="0" err="1">
                <a:solidFill>
                  <a:schemeClr val="tx2">
                    <a:lumMod val="75000"/>
                  </a:schemeClr>
                </a:solidFill>
              </a:rPr>
              <a:t>ουσιαστικοποιημένες</a:t>
            </a:r>
            <a:r>
              <a:rPr lang="el-GR" sz="1800" b="1" dirty="0">
                <a:solidFill>
                  <a:schemeClr val="tx2">
                    <a:lumMod val="75000"/>
                  </a:schemeClr>
                </a:solidFill>
              </a:rPr>
              <a:t> επιθετικές </a:t>
            </a:r>
            <a:r>
              <a:rPr lang="el-GR" sz="1800" b="1" dirty="0" smtClean="0">
                <a:solidFill>
                  <a:schemeClr val="tx2">
                    <a:lumMod val="75000"/>
                  </a:schemeClr>
                </a:solidFill>
              </a:rPr>
              <a:t>μετοχές </a:t>
            </a:r>
            <a:r>
              <a:rPr lang="el-GR" sz="1800" b="1" dirty="0" smtClean="0">
                <a:solidFill>
                  <a:srgbClr val="C00000"/>
                </a:solidFill>
              </a:rPr>
              <a:t>ουδετέρου γένους  </a:t>
            </a:r>
            <a:r>
              <a:rPr lang="el-GR" sz="1800" b="1" dirty="0">
                <a:solidFill>
                  <a:schemeClr val="tx2">
                    <a:lumMod val="75000"/>
                  </a:schemeClr>
                </a:solidFill>
              </a:rPr>
              <a:t>είναι οι ακόλουθες: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1214422"/>
            <a:ext cx="9144000" cy="564357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40000" lnSpcReduction="20000"/>
          </a:bodyPr>
          <a:lstStyle/>
          <a:p>
            <a:r>
              <a:rPr lang="el-GR" b="1" dirty="0" err="1">
                <a:solidFill>
                  <a:schemeClr val="tx2">
                    <a:lumMod val="75000"/>
                  </a:schemeClr>
                </a:solidFill>
              </a:rPr>
              <a:t>τὸ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dirty="0" err="1">
                <a:solidFill>
                  <a:schemeClr val="tx2">
                    <a:lumMod val="75000"/>
                  </a:schemeClr>
                </a:solidFill>
              </a:rPr>
              <a:t>ἀνειμένον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 (η άνεση)</a:t>
            </a:r>
          </a:p>
          <a:p>
            <a:r>
              <a:rPr lang="el-GR" b="1" dirty="0" err="1">
                <a:solidFill>
                  <a:schemeClr val="tx2">
                    <a:lumMod val="75000"/>
                  </a:schemeClr>
                </a:solidFill>
              </a:rPr>
              <a:t>τὸ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dirty="0" err="1">
                <a:solidFill>
                  <a:schemeClr val="tx2">
                    <a:lumMod val="75000"/>
                  </a:schemeClr>
                </a:solidFill>
              </a:rPr>
              <a:t>δεδιὸς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 (ο φόβος)</a:t>
            </a:r>
          </a:p>
          <a:p>
            <a:r>
              <a:rPr lang="el-GR" b="1" dirty="0" err="1">
                <a:solidFill>
                  <a:schemeClr val="tx2">
                    <a:lumMod val="75000"/>
                  </a:schemeClr>
                </a:solidFill>
              </a:rPr>
              <a:t>τὸ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 δέον (το πρέπον)</a:t>
            </a:r>
          </a:p>
          <a:p>
            <a:r>
              <a:rPr lang="el-GR" b="1" dirty="0" err="1">
                <a:solidFill>
                  <a:schemeClr val="tx2">
                    <a:lumMod val="75000"/>
                  </a:schemeClr>
                </a:solidFill>
              </a:rPr>
              <a:t>τὸ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dirty="0" err="1">
                <a:solidFill>
                  <a:schemeClr val="tx2">
                    <a:lumMod val="75000"/>
                  </a:schemeClr>
                </a:solidFill>
              </a:rPr>
              <a:t>δοκοῦν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 (η γνώμη)</a:t>
            </a:r>
          </a:p>
          <a:p>
            <a:r>
              <a:rPr lang="el-GR" b="1" dirty="0" err="1">
                <a:solidFill>
                  <a:schemeClr val="tx2">
                    <a:lumMod val="75000"/>
                  </a:schemeClr>
                </a:solidFill>
              </a:rPr>
              <a:t>τὸ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dirty="0" err="1">
                <a:solidFill>
                  <a:schemeClr val="tx2">
                    <a:lumMod val="75000"/>
                  </a:schemeClr>
                </a:solidFill>
              </a:rPr>
              <a:t>ἡσυχάζον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 (η ησυχία)</a:t>
            </a:r>
          </a:p>
          <a:p>
            <a:r>
              <a:rPr lang="el-GR" b="1" dirty="0" err="1">
                <a:solidFill>
                  <a:schemeClr val="tx2">
                    <a:lumMod val="75000"/>
                  </a:schemeClr>
                </a:solidFill>
              </a:rPr>
              <a:t>τὸ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dirty="0" err="1">
                <a:solidFill>
                  <a:schemeClr val="tx2">
                    <a:lumMod val="75000"/>
                  </a:schemeClr>
                </a:solidFill>
              </a:rPr>
              <a:t>θαρσοῦν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 (το θάρρος)</a:t>
            </a:r>
          </a:p>
          <a:p>
            <a:r>
              <a:rPr lang="el-GR" b="1" dirty="0" err="1">
                <a:solidFill>
                  <a:schemeClr val="tx2">
                    <a:lumMod val="75000"/>
                  </a:schemeClr>
                </a:solidFill>
              </a:rPr>
              <a:t>τὸ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dirty="0" err="1">
                <a:solidFill>
                  <a:schemeClr val="tx2">
                    <a:lumMod val="75000"/>
                  </a:schemeClr>
                </a:solidFill>
              </a:rPr>
              <a:t>λεγόμενον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 (η φήμη)</a:t>
            </a:r>
          </a:p>
          <a:p>
            <a:r>
              <a:rPr lang="el-GR" b="1" dirty="0" err="1">
                <a:solidFill>
                  <a:schemeClr val="tx2">
                    <a:lumMod val="75000"/>
                  </a:schemeClr>
                </a:solidFill>
              </a:rPr>
              <a:t>τὸ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dirty="0" err="1">
                <a:solidFill>
                  <a:schemeClr val="tx2">
                    <a:lumMod val="75000"/>
                  </a:schemeClr>
                </a:solidFill>
              </a:rPr>
              <a:t>λυσιτελοῦν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 (η ωφέλεια)</a:t>
            </a:r>
          </a:p>
          <a:p>
            <a:r>
              <a:rPr lang="el-GR" b="1" dirty="0" err="1">
                <a:solidFill>
                  <a:schemeClr val="tx2">
                    <a:lumMod val="75000"/>
                  </a:schemeClr>
                </a:solidFill>
              </a:rPr>
              <a:t>τὸ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 μέλλον / </a:t>
            </a:r>
            <a:r>
              <a:rPr lang="el-GR" b="1" dirty="0" err="1">
                <a:solidFill>
                  <a:schemeClr val="tx2">
                    <a:lumMod val="75000"/>
                  </a:schemeClr>
                </a:solidFill>
              </a:rPr>
              <a:t>τὸ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dirty="0" err="1">
                <a:solidFill>
                  <a:schemeClr val="tx2">
                    <a:lumMod val="75000"/>
                  </a:schemeClr>
                </a:solidFill>
              </a:rPr>
              <a:t>παρελθὸν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 / </a:t>
            </a:r>
            <a:r>
              <a:rPr lang="el-GR" b="1" dirty="0" err="1">
                <a:solidFill>
                  <a:schemeClr val="tx2">
                    <a:lumMod val="75000"/>
                  </a:schemeClr>
                </a:solidFill>
              </a:rPr>
              <a:t>τὸ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dirty="0" err="1">
                <a:solidFill>
                  <a:schemeClr val="tx2">
                    <a:lumMod val="75000"/>
                  </a:schemeClr>
                </a:solidFill>
              </a:rPr>
              <a:t>παρὸν</a:t>
            </a:r>
            <a:endParaRPr lang="el-GR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b="1" dirty="0" err="1">
                <a:solidFill>
                  <a:schemeClr val="tx2">
                    <a:lumMod val="75000"/>
                  </a:schemeClr>
                </a:solidFill>
              </a:rPr>
              <a:t>τὸ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dirty="0" err="1">
                <a:solidFill>
                  <a:schemeClr val="tx2">
                    <a:lumMod val="75000"/>
                  </a:schemeClr>
                </a:solidFill>
              </a:rPr>
              <a:t>νοσοῦν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 (η νόσος)</a:t>
            </a:r>
          </a:p>
          <a:p>
            <a:r>
              <a:rPr lang="el-GR" b="1" dirty="0" err="1">
                <a:solidFill>
                  <a:schemeClr val="tx2">
                    <a:lumMod val="75000"/>
                  </a:schemeClr>
                </a:solidFill>
              </a:rPr>
              <a:t>τὸ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dirty="0" err="1">
                <a:solidFill>
                  <a:schemeClr val="tx2">
                    <a:lumMod val="75000"/>
                  </a:schemeClr>
                </a:solidFill>
              </a:rPr>
              <a:t>προσῆκον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 (το αρμόζον)</a:t>
            </a:r>
          </a:p>
          <a:p>
            <a:r>
              <a:rPr lang="el-GR" b="1" dirty="0" err="1">
                <a:solidFill>
                  <a:schemeClr val="tx2">
                    <a:lumMod val="75000"/>
                  </a:schemeClr>
                </a:solidFill>
              </a:rPr>
              <a:t>τὸ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 συμφέρον</a:t>
            </a:r>
          </a:p>
          <a:p>
            <a:r>
              <a:rPr lang="el-GR" b="1" dirty="0" err="1">
                <a:solidFill>
                  <a:schemeClr val="tx2">
                    <a:lumMod val="75000"/>
                  </a:schemeClr>
                </a:solidFill>
              </a:rPr>
              <a:t>τὸ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dirty="0" err="1">
                <a:solidFill>
                  <a:schemeClr val="tx2">
                    <a:lumMod val="75000"/>
                  </a:schemeClr>
                </a:solidFill>
              </a:rPr>
              <a:t>συνεστηκὸς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 (οι συνωμότες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  <a:r>
              <a:rPr lang="el-GR" i="1" dirty="0"/>
              <a:t> </a:t>
            </a:r>
            <a:endParaRPr lang="el-GR" i="1" dirty="0" smtClean="0"/>
          </a:p>
          <a:p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τὰ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βεβουλευμένα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/</a:t>
            </a:r>
          </a:p>
          <a:p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τὰ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γνωσθέντα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/ </a:t>
            </a:r>
            <a:endParaRPr lang="el-GR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τὰ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δεδογμένα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/ </a:t>
            </a:r>
            <a:endParaRPr lang="el-GR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τὰ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δόξαντα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/ </a:t>
            </a:r>
            <a:endParaRPr lang="el-GR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τὰ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ἐψηφισμένα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 (οι αποφάσεις)</a:t>
            </a:r>
          </a:p>
          <a:p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τὰ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δέοντα / </a:t>
            </a:r>
            <a:endParaRPr lang="el-GR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b="1" i="1" dirty="0" err="1" smtClean="0">
                <a:solidFill>
                  <a:schemeClr val="tx2">
                    <a:lumMod val="75000"/>
                  </a:schemeClr>
                </a:solidFill>
              </a:rPr>
              <a:t>τὰ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προσήκοντα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 (τα πρέποντα)</a:t>
            </a:r>
          </a:p>
          <a:p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τὰ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καθεστῶτα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 (η παρούσα κατάσταση)</a:t>
            </a:r>
          </a:p>
          <a:p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τὰ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κατηγορημένα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 (οι κατηγορίες)</a:t>
            </a:r>
          </a:p>
          <a:p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τὰ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κηρυχθέντα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 (οι διαταγές)</a:t>
            </a:r>
          </a:p>
          <a:p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τὰ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νομιζόμενα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 (τα καθιερωμένα)</a:t>
            </a:r>
          </a:p>
          <a:p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τα συγκείμενα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 (οι ισχύουσες συνθήκες)</a:t>
            </a:r>
          </a:p>
          <a:p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τὰ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συμβάντα</a:t>
            </a:r>
            <a:endParaRPr lang="el-GR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τὰ</a:t>
            </a:r>
            <a:r>
              <a:rPr lang="el-GR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tx2">
                    <a:lumMod val="75000"/>
                  </a:schemeClr>
                </a:solidFill>
              </a:rPr>
              <a:t>ὡμολογημένα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 (οι συμφωνίες)</a:t>
            </a:r>
          </a:p>
          <a:p>
            <a:endParaRPr lang="el-GR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71479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l-GR" sz="22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l-GR" sz="22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l-GR" sz="2200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l-GR" sz="22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l-GR" sz="2700" b="1" dirty="0" smtClean="0">
                <a:solidFill>
                  <a:srgbClr val="C00000"/>
                </a:solidFill>
              </a:rPr>
              <a:t>Η </a:t>
            </a:r>
            <a:r>
              <a:rPr lang="el-GR" sz="2700" b="1" dirty="0">
                <a:solidFill>
                  <a:srgbClr val="C00000"/>
                </a:solidFill>
              </a:rPr>
              <a:t>επιθετική μετοχή λειτουργεί στον λόγο ως:</a:t>
            </a:r>
            <a:br>
              <a:rPr lang="el-GR" sz="2700" b="1" dirty="0">
                <a:solidFill>
                  <a:srgbClr val="C00000"/>
                </a:solidFill>
              </a:rPr>
            </a:br>
            <a:r>
              <a:rPr lang="el-GR" sz="2700" b="1" dirty="0">
                <a:solidFill>
                  <a:srgbClr val="C00000"/>
                </a:solidFill>
              </a:rPr>
              <a:t/>
            </a:r>
            <a:br>
              <a:rPr lang="el-GR" sz="2700" b="1" dirty="0">
                <a:solidFill>
                  <a:srgbClr val="C00000"/>
                </a:solidFill>
              </a:rPr>
            </a:br>
            <a:endParaRPr lang="el-GR" sz="2700" b="1" dirty="0">
              <a:solidFill>
                <a:srgbClr val="C00000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571480"/>
            <a:ext cx="9144000" cy="628652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α) Υποκείμενο</a:t>
            </a:r>
          </a:p>
          <a:p>
            <a:pPr algn="l"/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β) Αντικείμενο:</a:t>
            </a:r>
            <a:br>
              <a:rPr lang="el-GR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γ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) Κατηγορούμενο (η επιθετική μετοχή είναι πάντοτε έναρθρη):</a:t>
            </a:r>
            <a:br>
              <a:rPr lang="el-GR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δ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) Επιθετικός προσδιορισμός:</a:t>
            </a:r>
            <a:br>
              <a:rPr lang="el-GR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ε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) Κατηγορηματικός προσδιορισμός (δεν αναλύεται σε αναφορική πρόταση):</a:t>
            </a:r>
            <a:br>
              <a:rPr lang="el-GR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στ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) Παράθεση:</a:t>
            </a:r>
            <a:br>
              <a:rPr lang="el-GR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ζ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) Επεξήγηση:</a:t>
            </a:r>
            <a:br>
              <a:rPr lang="el-GR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η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) </a:t>
            </a:r>
            <a:r>
              <a:rPr lang="el-GR" b="1" dirty="0" err="1">
                <a:solidFill>
                  <a:schemeClr val="tx2">
                    <a:lumMod val="75000"/>
                  </a:schemeClr>
                </a:solidFill>
              </a:rPr>
              <a:t>Oνοματικός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dirty="0" err="1">
                <a:solidFill>
                  <a:schemeClr val="tx2">
                    <a:lumMod val="75000"/>
                  </a:schemeClr>
                </a:solidFill>
              </a:rPr>
              <a:t>ετερόπτωτος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 ή εμπρόθετος 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προσδιορισμός</a:t>
            </a:r>
            <a:r>
              <a:rPr lang="el-GR" b="1" dirty="0"/>
              <a:t> </a:t>
            </a:r>
            <a:endParaRPr lang="el-GR" b="1" dirty="0" smtClean="0"/>
          </a:p>
          <a:p>
            <a:pPr algn="l"/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θ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) Δοτική 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προσωπική</a:t>
            </a:r>
            <a:endParaRPr lang="el-GR" b="1" dirty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el-GR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214421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l-GR" sz="3600" b="1" dirty="0" smtClean="0">
                <a:solidFill>
                  <a:srgbClr val="C00000"/>
                </a:solidFill>
              </a:rPr>
              <a:t>Παραδείγματα επιθετικής μετοχής</a:t>
            </a:r>
            <a:endParaRPr lang="el-GR" sz="3600" b="1" dirty="0">
              <a:solidFill>
                <a:srgbClr val="C00000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1214422"/>
            <a:ext cx="9144000" cy="5643578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l"/>
            <a:r>
              <a:rPr lang="el-GR" sz="2800" b="1" i="1" dirty="0" err="1">
                <a:solidFill>
                  <a:srgbClr val="C00000"/>
                </a:solidFill>
              </a:rPr>
              <a:t>Τὸ</a:t>
            </a:r>
            <a:r>
              <a:rPr lang="el-GR" sz="2800" b="1" i="1" dirty="0">
                <a:solidFill>
                  <a:srgbClr val="C00000"/>
                </a:solidFill>
              </a:rPr>
              <a:t> μέλλον </a:t>
            </a:r>
            <a:r>
              <a:rPr lang="el-GR" sz="2800" b="1" i="1" dirty="0" err="1">
                <a:solidFill>
                  <a:schemeClr val="tx2">
                    <a:lumMod val="75000"/>
                  </a:schemeClr>
                </a:solidFill>
              </a:rPr>
              <a:t>ἀφανὲς</a:t>
            </a:r>
            <a:r>
              <a:rPr lang="el-GR" sz="2800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2800" b="1" i="1" dirty="0" err="1">
                <a:solidFill>
                  <a:schemeClr val="tx2">
                    <a:lumMod val="75000"/>
                  </a:schemeClr>
                </a:solidFill>
              </a:rPr>
              <a:t>ἡμῖν</a:t>
            </a:r>
            <a:r>
              <a:rPr lang="el-GR" sz="2800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2800" b="1" i="1" dirty="0" err="1" smtClean="0">
                <a:solidFill>
                  <a:schemeClr val="tx2">
                    <a:lumMod val="75000"/>
                  </a:schemeClr>
                </a:solidFill>
              </a:rPr>
              <a:t>ἐστιν</a:t>
            </a:r>
            <a:r>
              <a:rPr lang="el-GR" sz="28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(υποκείμενο)</a:t>
            </a:r>
          </a:p>
          <a:p>
            <a:pPr algn="l"/>
            <a:r>
              <a:rPr lang="el-GR" sz="2800" b="1" i="1" dirty="0" err="1" smtClean="0">
                <a:solidFill>
                  <a:schemeClr val="tx2">
                    <a:lumMod val="75000"/>
                  </a:schemeClr>
                </a:solidFill>
              </a:rPr>
              <a:t>Οἱ</a:t>
            </a:r>
            <a:r>
              <a:rPr lang="el-GR" sz="28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2800" b="1" i="1" dirty="0">
                <a:solidFill>
                  <a:schemeClr val="tx2">
                    <a:lumMod val="75000"/>
                  </a:schemeClr>
                </a:solidFill>
              </a:rPr>
              <a:t>νόμοι </a:t>
            </a:r>
            <a:r>
              <a:rPr lang="el-GR" sz="2800" b="1" i="1" dirty="0" err="1">
                <a:solidFill>
                  <a:schemeClr val="tx2">
                    <a:lumMod val="75000"/>
                  </a:schemeClr>
                </a:solidFill>
              </a:rPr>
              <a:t>τὸ</a:t>
            </a:r>
            <a:r>
              <a:rPr lang="el-GR" sz="2800" b="1" i="1" dirty="0">
                <a:solidFill>
                  <a:schemeClr val="tx2">
                    <a:lumMod val="75000"/>
                  </a:schemeClr>
                </a:solidFill>
              </a:rPr>
              <a:t> δίκαιον </a:t>
            </a:r>
            <a:r>
              <a:rPr lang="el-GR" sz="2800" b="1" i="1" dirty="0" err="1">
                <a:solidFill>
                  <a:schemeClr val="tx2">
                    <a:lumMod val="75000"/>
                  </a:schemeClr>
                </a:solidFill>
              </a:rPr>
              <a:t>καὶ</a:t>
            </a:r>
            <a:r>
              <a:rPr lang="el-GR" sz="2800" b="1" i="1" dirty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el-GR" sz="2800" b="1" i="1" dirty="0" err="1">
                <a:solidFill>
                  <a:srgbClr val="C00000"/>
                </a:solidFill>
              </a:rPr>
              <a:t>τὸ</a:t>
            </a:r>
            <a:r>
              <a:rPr lang="el-GR" sz="2800" b="1" i="1" dirty="0">
                <a:solidFill>
                  <a:srgbClr val="C00000"/>
                </a:solidFill>
              </a:rPr>
              <a:t> συμφέρον</a:t>
            </a:r>
            <a:r>
              <a:rPr lang="el-GR" sz="2800" b="1" i="1" dirty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el-GR" sz="2800" b="1" i="1" dirty="0" smtClean="0">
                <a:solidFill>
                  <a:schemeClr val="tx2">
                    <a:lumMod val="75000"/>
                  </a:schemeClr>
                </a:solidFill>
              </a:rPr>
              <a:t>βούλονται   (</a:t>
            </a:r>
            <a:r>
              <a:rPr lang="el-GR" sz="2800" b="1" i="1" dirty="0" err="1" smtClean="0">
                <a:solidFill>
                  <a:schemeClr val="tx2">
                    <a:lumMod val="75000"/>
                  </a:schemeClr>
                </a:solidFill>
              </a:rPr>
              <a:t>αντικείμ</a:t>
            </a:r>
            <a:r>
              <a:rPr lang="el-GR" sz="2800" b="1" i="1" dirty="0" smtClean="0">
                <a:solidFill>
                  <a:schemeClr val="tx2">
                    <a:lumMod val="75000"/>
                  </a:schemeClr>
                </a:solidFill>
              </a:rPr>
              <a:t>.)</a:t>
            </a:r>
            <a:endParaRPr lang="el-GR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r>
              <a:rPr lang="el-GR" sz="2800" b="1" i="1" dirty="0" err="1" smtClean="0">
                <a:solidFill>
                  <a:schemeClr val="tx2">
                    <a:lumMod val="75000"/>
                  </a:schemeClr>
                </a:solidFill>
              </a:rPr>
              <a:t>Οὗτος</a:t>
            </a:r>
            <a:r>
              <a:rPr lang="el-GR" sz="28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2800" b="1" i="1" dirty="0" err="1">
                <a:solidFill>
                  <a:schemeClr val="tx2">
                    <a:lumMod val="75000"/>
                  </a:schemeClr>
                </a:solidFill>
              </a:rPr>
              <a:t>ἦν</a:t>
            </a:r>
            <a:r>
              <a:rPr lang="el-GR" sz="2800" b="1" i="1" dirty="0">
                <a:solidFill>
                  <a:srgbClr val="C00000"/>
                </a:solidFill>
              </a:rPr>
              <a:t> ὁ </a:t>
            </a:r>
            <a:r>
              <a:rPr lang="el-GR" sz="2800" b="1" i="1" dirty="0" err="1">
                <a:solidFill>
                  <a:srgbClr val="C00000"/>
                </a:solidFill>
              </a:rPr>
              <a:t>ἀδικήσας</a:t>
            </a:r>
            <a:r>
              <a:rPr lang="el-GR" sz="2800" b="1" i="1" dirty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el-GR" sz="2800" b="1" i="1" dirty="0" err="1">
                <a:solidFill>
                  <a:schemeClr val="tx2">
                    <a:lumMod val="75000"/>
                  </a:schemeClr>
                </a:solidFill>
              </a:rPr>
              <a:t>καὶ</a:t>
            </a:r>
            <a:r>
              <a:rPr lang="el-GR" sz="2800" b="1" i="1" dirty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el-GR" sz="2800" b="1" i="1" dirty="0" err="1">
                <a:solidFill>
                  <a:srgbClr val="C00000"/>
                </a:solidFill>
              </a:rPr>
              <a:t>ἐπιβουλεύσας</a:t>
            </a:r>
            <a:r>
              <a:rPr lang="el-GR" sz="2800" b="1" i="1" dirty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el-GR" sz="2800" b="1" i="1" dirty="0" err="1" smtClean="0">
                <a:solidFill>
                  <a:schemeClr val="tx2">
                    <a:lumMod val="75000"/>
                  </a:schemeClr>
                </a:solidFill>
              </a:rPr>
              <a:t>ἡμῖν</a:t>
            </a:r>
            <a:r>
              <a:rPr lang="el-GR" sz="2800" b="1" i="1" dirty="0" smtClean="0">
                <a:solidFill>
                  <a:schemeClr val="tx2">
                    <a:lumMod val="75000"/>
                  </a:schemeClr>
                </a:solidFill>
              </a:rPr>
              <a:t>  (</a:t>
            </a:r>
            <a:r>
              <a:rPr lang="el-GR" sz="2800" b="1" i="1" dirty="0" err="1" smtClean="0">
                <a:solidFill>
                  <a:schemeClr val="tx2">
                    <a:lumMod val="75000"/>
                  </a:schemeClr>
                </a:solidFill>
              </a:rPr>
              <a:t>κατηγορούμ</a:t>
            </a:r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.) </a:t>
            </a:r>
          </a:p>
          <a:p>
            <a:pPr algn="l"/>
            <a:r>
              <a:rPr lang="el-GR" sz="2800" b="1" i="1" dirty="0" err="1">
                <a:solidFill>
                  <a:schemeClr val="tx2">
                    <a:lumMod val="75000"/>
                  </a:schemeClr>
                </a:solidFill>
              </a:rPr>
              <a:t>Ἀπήγαγε</a:t>
            </a:r>
            <a:r>
              <a:rPr lang="el-GR" sz="2800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2800" b="1" i="1" dirty="0" err="1">
                <a:solidFill>
                  <a:schemeClr val="tx2">
                    <a:lumMod val="75000"/>
                  </a:schemeClr>
                </a:solidFill>
              </a:rPr>
              <a:t>τὴν</a:t>
            </a:r>
            <a:r>
              <a:rPr lang="el-GR" sz="2800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2800" b="1" i="1" dirty="0" err="1">
                <a:solidFill>
                  <a:schemeClr val="tx2">
                    <a:lumMod val="75000"/>
                  </a:schemeClr>
                </a:solidFill>
              </a:rPr>
              <a:t>στρατιὰν</a:t>
            </a:r>
            <a:r>
              <a:rPr lang="el-GR" sz="2800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2800" b="1" i="1" dirty="0" err="1">
                <a:solidFill>
                  <a:schemeClr val="tx2">
                    <a:lumMod val="75000"/>
                  </a:schemeClr>
                </a:solidFill>
              </a:rPr>
              <a:t>ἐπὶ</a:t>
            </a:r>
            <a:r>
              <a:rPr lang="el-GR" sz="2800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2800" b="1" i="1" dirty="0" err="1">
                <a:solidFill>
                  <a:schemeClr val="tx2">
                    <a:lumMod val="75000"/>
                  </a:schemeClr>
                </a:solidFill>
              </a:rPr>
              <a:t>τὴν</a:t>
            </a:r>
            <a:r>
              <a:rPr lang="el-GR" sz="2800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2800" b="1" i="1" dirty="0" err="1">
                <a:solidFill>
                  <a:schemeClr val="tx2">
                    <a:lumMod val="75000"/>
                  </a:schemeClr>
                </a:solidFill>
              </a:rPr>
              <a:t>ἄκραν</a:t>
            </a:r>
            <a:r>
              <a:rPr lang="el-GR" sz="2800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2800" b="1" i="1" dirty="0" err="1">
                <a:solidFill>
                  <a:schemeClr val="tx2">
                    <a:lumMod val="75000"/>
                  </a:schemeClr>
                </a:solidFill>
              </a:rPr>
              <a:t>Τεμενῖτιν</a:t>
            </a:r>
            <a:r>
              <a:rPr lang="el-GR" sz="2800" b="1" i="1" dirty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el-GR" sz="2800" b="1" i="1" dirty="0" err="1" smtClean="0">
                <a:solidFill>
                  <a:srgbClr val="C00000"/>
                </a:solidFill>
              </a:rPr>
              <a:t>καλουμένην</a:t>
            </a:r>
            <a:r>
              <a:rPr lang="el-GR" sz="2800" b="1" dirty="0">
                <a:solidFill>
                  <a:srgbClr val="C00000"/>
                </a:solidFill>
              </a:rPr>
              <a:t> </a:t>
            </a:r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(Επιθετικός προσδιορισμός)</a:t>
            </a:r>
            <a:endParaRPr lang="el-GR" sz="2800" b="1" dirty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2800" b="1" i="1" dirty="0">
                <a:solidFill>
                  <a:schemeClr val="tx2">
                    <a:lumMod val="75000"/>
                  </a:schemeClr>
                </a:solidFill>
              </a:rPr>
              <a:t>Λύσανδρος </a:t>
            </a:r>
            <a:r>
              <a:rPr lang="el-GR" sz="2800" b="1" i="1" dirty="0" err="1">
                <a:solidFill>
                  <a:schemeClr val="tx2">
                    <a:lumMod val="75000"/>
                  </a:schemeClr>
                </a:solidFill>
              </a:rPr>
              <a:t>παρέπλει</a:t>
            </a:r>
            <a:r>
              <a:rPr lang="el-GR" sz="2800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28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2800" b="1" i="1" dirty="0" err="1" smtClean="0">
                <a:solidFill>
                  <a:schemeClr val="tx2">
                    <a:lumMod val="75000"/>
                  </a:schemeClr>
                </a:solidFill>
              </a:rPr>
              <a:t>εἰς</a:t>
            </a:r>
            <a:r>
              <a:rPr lang="el-GR" sz="28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2800" b="1" i="1" dirty="0" err="1" smtClean="0">
                <a:solidFill>
                  <a:schemeClr val="tx2">
                    <a:lumMod val="75000"/>
                  </a:schemeClr>
                </a:solidFill>
              </a:rPr>
              <a:t>Λάμψακον</a:t>
            </a:r>
            <a:r>
              <a:rPr lang="el-GR" sz="2800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2800" b="1" i="1" dirty="0" err="1" smtClean="0">
                <a:solidFill>
                  <a:schemeClr val="tx2">
                    <a:lumMod val="75000"/>
                  </a:schemeClr>
                </a:solidFill>
              </a:rPr>
              <a:t>σύμμαχον</a:t>
            </a:r>
            <a:r>
              <a:rPr lang="el-GR" sz="2800" b="1" i="1" dirty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el-GR" sz="2800" b="1" i="1" dirty="0" err="1" smtClean="0">
                <a:solidFill>
                  <a:srgbClr val="C00000"/>
                </a:solidFill>
              </a:rPr>
              <a:t>οὖσαν</a:t>
            </a:r>
            <a:r>
              <a:rPr lang="el-GR" sz="2800" b="1" i="1" dirty="0" smtClean="0">
                <a:solidFill>
                  <a:srgbClr val="C00000"/>
                </a:solidFill>
              </a:rPr>
              <a:t> </a:t>
            </a:r>
          </a:p>
          <a:p>
            <a:pPr algn="l"/>
            <a:r>
              <a:rPr lang="el-GR" sz="2800" b="1" i="1" dirty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el-GR" sz="2800" b="1" i="1" dirty="0" err="1" smtClean="0">
                <a:solidFill>
                  <a:schemeClr val="tx2">
                    <a:lumMod val="75000"/>
                  </a:schemeClr>
                </a:solidFill>
              </a:rPr>
              <a:t>Ἀθηναίων</a:t>
            </a:r>
            <a:r>
              <a:rPr lang="el-GR" sz="2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(Παράθεση) </a:t>
            </a:r>
          </a:p>
          <a:p>
            <a:pPr algn="l"/>
            <a:r>
              <a:rPr lang="el-GR" sz="2800" b="1" i="1" dirty="0" smtClean="0">
                <a:solidFill>
                  <a:schemeClr val="tx2">
                    <a:lumMod val="75000"/>
                  </a:schemeClr>
                </a:solidFill>
              </a:rPr>
              <a:t>Δύναμαι </a:t>
            </a:r>
            <a:r>
              <a:rPr lang="el-GR" sz="2800" b="1" i="1" dirty="0" err="1">
                <a:solidFill>
                  <a:schemeClr val="tx2">
                    <a:lumMod val="75000"/>
                  </a:schemeClr>
                </a:solidFill>
              </a:rPr>
              <a:t>συνεῖναι</a:t>
            </a:r>
            <a:r>
              <a:rPr lang="el-GR" sz="2800" b="1" i="1" dirty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el-GR" sz="2800" b="1" i="1" dirty="0" err="1">
                <a:solidFill>
                  <a:srgbClr val="C00000"/>
                </a:solidFill>
              </a:rPr>
              <a:t>δυναμένοις</a:t>
            </a:r>
            <a:r>
              <a:rPr lang="el-GR" sz="2800" b="1" i="1" dirty="0">
                <a:solidFill>
                  <a:srgbClr val="C00000"/>
                </a:solidFill>
              </a:rPr>
              <a:t> </a:t>
            </a:r>
            <a:r>
              <a:rPr lang="el-GR" sz="2800" b="1" i="1" dirty="0" err="1">
                <a:solidFill>
                  <a:schemeClr val="tx2">
                    <a:lumMod val="75000"/>
                  </a:schemeClr>
                </a:solidFill>
              </a:rPr>
              <a:t>ἀνθρώποις</a:t>
            </a:r>
            <a:r>
              <a:rPr lang="el-GR" sz="2800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2800" b="1" i="1" dirty="0" err="1">
                <a:solidFill>
                  <a:schemeClr val="tx2">
                    <a:lumMod val="75000"/>
                  </a:schemeClr>
                </a:solidFill>
              </a:rPr>
              <a:t>ἀναλίσκειν</a:t>
            </a:r>
            <a:r>
              <a:rPr lang="el-GR" sz="2800" b="1" dirty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[=</a:t>
            </a:r>
            <a:r>
              <a:rPr lang="el-GR" sz="2800" b="1" i="1" dirty="0" smtClean="0">
                <a:solidFill>
                  <a:schemeClr val="tx2">
                    <a:lumMod val="75000"/>
                  </a:schemeClr>
                </a:solidFill>
              </a:rPr>
              <a:t>Δύναμαι </a:t>
            </a:r>
            <a:r>
              <a:rPr lang="el-GR" sz="2800" b="1" i="1" dirty="0" err="1">
                <a:solidFill>
                  <a:schemeClr val="tx2">
                    <a:lumMod val="75000"/>
                  </a:schemeClr>
                </a:solidFill>
              </a:rPr>
              <a:t>συνεῖναι</a:t>
            </a:r>
            <a:r>
              <a:rPr lang="el-GR" sz="2800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2800" b="1" i="1" dirty="0" err="1">
                <a:solidFill>
                  <a:schemeClr val="tx2">
                    <a:lumMod val="75000"/>
                  </a:schemeClr>
                </a:solidFill>
              </a:rPr>
              <a:t>ἀνθρώποις</a:t>
            </a:r>
            <a:r>
              <a:rPr lang="el-GR" sz="2800" b="1" i="1" dirty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el-GR" sz="2800" b="1" i="1" dirty="0" err="1">
                <a:solidFill>
                  <a:srgbClr val="C00000"/>
                </a:solidFill>
              </a:rPr>
              <a:t>οἳ</a:t>
            </a:r>
            <a:r>
              <a:rPr lang="el-GR" sz="2800" b="1" i="1" dirty="0">
                <a:solidFill>
                  <a:srgbClr val="C00000"/>
                </a:solidFill>
              </a:rPr>
              <a:t> δύνανται</a:t>
            </a:r>
            <a:r>
              <a:rPr lang="el-GR" sz="2800" b="1" i="1" dirty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el-GR" sz="2800" b="1" i="1" dirty="0" err="1">
                <a:solidFill>
                  <a:schemeClr val="tx2">
                    <a:lumMod val="75000"/>
                  </a:schemeClr>
                </a:solidFill>
              </a:rPr>
              <a:t>ἀναλίσκειν</a:t>
            </a:r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]</a:t>
            </a:r>
          </a:p>
          <a:p>
            <a:pPr algn="l"/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el-GR" sz="2800" b="1" dirty="0">
                <a:solidFill>
                  <a:schemeClr val="tx2">
                    <a:lumMod val="75000"/>
                  </a:schemeClr>
                </a:solidFill>
              </a:rPr>
              <a:t>Έχω τη δυνατότητα να συναναστρέφομαι ανθρώπους</a:t>
            </a:r>
            <a:r>
              <a:rPr lang="el-GR" sz="2800" b="1" dirty="0">
                <a:solidFill>
                  <a:srgbClr val="C00000"/>
                </a:solidFill>
              </a:rPr>
              <a:t> οι οποίοι μπορούν</a:t>
            </a:r>
            <a:r>
              <a:rPr lang="el-GR" sz="2800" b="1" dirty="0">
                <a:solidFill>
                  <a:schemeClr val="tx2">
                    <a:lumMod val="75000"/>
                  </a:schemeClr>
                </a:solidFill>
              </a:rPr>
              <a:t> να ξοδεύουν.)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28669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el-GR" b="1" dirty="0">
                <a:solidFill>
                  <a:srgbClr val="C00000"/>
                </a:solidFill>
              </a:rPr>
              <a:t>β. Η κατηγορηματική μετοχή</a:t>
            </a:r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928670"/>
            <a:ext cx="9144000" cy="592933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l"/>
            <a:r>
              <a:rPr lang="el-GR" b="1" dirty="0">
                <a:solidFill>
                  <a:srgbClr val="C00000"/>
                </a:solidFill>
              </a:rPr>
              <a:t>Η κατηγορηματική μετοχή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 είναι πάντα </a:t>
            </a:r>
            <a:r>
              <a:rPr lang="el-GR" b="1" dirty="0">
                <a:solidFill>
                  <a:srgbClr val="C00000"/>
                </a:solidFill>
              </a:rPr>
              <a:t>άναρθρη,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και τη βρίσκουμε σε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όλους τους χρόνους που έχουν 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μετοχή.</a:t>
            </a:r>
          </a:p>
          <a:p>
            <a:pPr algn="l"/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Α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ναφέρεται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στο υποκείμενο ή στο αντικείμενο του ρήματος από το οποίο εξαρτάται. </a:t>
            </a:r>
            <a:endParaRPr lang="el-GR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Δέχεται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άρνηση 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οὐ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 και μεταφράζεται συνήθως </a:t>
            </a:r>
            <a:endParaRPr lang="el-GR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με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τα «ότι», «πως», «που» + οριστική </a:t>
            </a:r>
            <a:endParaRPr lang="el-GR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ή με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το «να» + 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υποτακτική</a:t>
            </a:r>
          </a:p>
          <a:p>
            <a:pPr algn="l"/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Ῥᾳδίως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ἐξελεγχθήσεται</a:t>
            </a:r>
            <a:r>
              <a:rPr lang="el-GR" b="1" i="1" dirty="0"/>
              <a:t> </a:t>
            </a:r>
            <a:r>
              <a:rPr lang="el-GR" b="1" i="1" dirty="0" smtClean="0">
                <a:solidFill>
                  <a:srgbClr val="C00000"/>
                </a:solidFill>
              </a:rPr>
              <a:t>ψευδόμενος</a:t>
            </a:r>
            <a:r>
              <a:rPr lang="el-GR" dirty="0" smtClean="0"/>
              <a:t> 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(=Εύκολα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θα αποδειχτεί </a:t>
            </a:r>
            <a:r>
              <a:rPr lang="el-GR" b="1" dirty="0">
                <a:solidFill>
                  <a:srgbClr val="C00000"/>
                </a:solidFill>
              </a:rPr>
              <a:t>ότι ψεύδεται</a:t>
            </a:r>
            <a:r>
              <a:rPr lang="el-GR" dirty="0"/>
              <a:t>.)</a:t>
            </a:r>
            <a:endParaRPr lang="el-GR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214421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Η κατηγορηματική μετοχή λειτουργεί στον λόγο ως:</a:t>
            </a:r>
            <a:endParaRPr lang="el-G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1214422"/>
            <a:ext cx="9144000" cy="5643578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l"/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α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) Κατηγορούμενο στο υποκείμενο συνδετικού ρήματος:</a:t>
            </a:r>
            <a:br>
              <a:rPr lang="el-GR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Ἦν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γὰρ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 Περικλέους γνώμη 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πρότερον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el-GR" b="1" i="1" dirty="0" err="1">
                <a:solidFill>
                  <a:srgbClr val="C00000"/>
                </a:solidFill>
              </a:rPr>
              <a:t>νενικηκυῖα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algn="l"/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β) Κατηγορηματικός προσδιορισμός στο υποκείμενο ή στο αντικείμενο του ρήματος:</a:t>
            </a:r>
            <a:br>
              <a:rPr lang="el-GR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Οἱ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 πολέμιοι 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ᾔσθοντο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τὸ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b="1" i="1" dirty="0" err="1">
                <a:solidFill>
                  <a:schemeClr val="accent1">
                    <a:lumMod val="75000"/>
                  </a:schemeClr>
                </a:solidFill>
              </a:rPr>
              <a:t>ὄρος</a:t>
            </a:r>
            <a:r>
              <a:rPr lang="el-GR" b="1" i="1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el-GR" b="1" i="1" dirty="0" err="1">
                <a:solidFill>
                  <a:srgbClr val="C00000"/>
                </a:solidFill>
              </a:rPr>
              <a:t>ἐχόμενον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endParaRPr lang="el-GR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268</Words>
  <Application>Microsoft Office PowerPoint</Application>
  <PresentationFormat>Προβολή στην οθόνη (4:3)</PresentationFormat>
  <Paragraphs>217</Paragraphs>
  <Slides>27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27</vt:i4>
      </vt:variant>
    </vt:vector>
  </HeadingPairs>
  <TitlesOfParts>
    <vt:vector size="28" baseType="lpstr">
      <vt:lpstr>Θέμα του Office</vt:lpstr>
      <vt:lpstr>A. TA EIΔH THΣ METOXHΣ </vt:lpstr>
      <vt:lpstr>Η μετοχή ανάλογα με τη χρήση της διακρίνεται σε: </vt:lpstr>
      <vt:lpstr>Η επιθετική μετοχή</vt:lpstr>
      <vt:lpstr>Όταν το ουσιαστικό που προσδιορίζει μια έναρθρη επιθετική μετοχή παραλείπεται, η μετοχή παίρνει τη συντακτική του θέση (ουσιαστικοποιημένη μετοχή).</vt:lpstr>
      <vt:lpstr>Το  ουδέτερο ενικού  αριθμού επιθετικής μετοχής με άρθρο χρησιμοποιείται ως αφηρημένο ουσιαστικό. Συνήθεις ουσιαστικοποιημένες επιθετικές μετοχές ουδετέρου γένους  είναι οι ακόλουθες:</vt:lpstr>
      <vt:lpstr>  Η επιθετική μετοχή λειτουργεί στον λόγο ως:  </vt:lpstr>
      <vt:lpstr>Παραδείγματα επιθετικής μετοχής</vt:lpstr>
      <vt:lpstr>β. Η κατηγορηματική μετοχή</vt:lpstr>
      <vt:lpstr>Η κατηγορηματική μετοχή λειτουργεί στον λόγο ως:</vt:lpstr>
      <vt:lpstr>  Με κατηγορηματική μετοχή συντάσσονται τα ρήματα:  </vt:lpstr>
      <vt:lpstr>Τα  παραπάνω ρήματα μπορεί να αποδοθούν με τροπικό επίρρημα και η κατηγορηματική μετοχή που εξαρτάται από αυτά με ρήμα:</vt:lpstr>
      <vt:lpstr>Με κατηγορηματική μετοχή συντάσσονται τα ρήματα:  </vt:lpstr>
      <vt:lpstr>Αρκετά από τα ρήματα που συντάσσονται με κατηγορηματική μετοχή συντάσσονται και με απαρέμφατο, έχουν όμως διαφορετική σημασία.  Τέτοια ρήματα είναι τα ακόλουθα:</vt:lpstr>
      <vt:lpstr>γ. Η επιρρηματική μετοχή</vt:lpstr>
      <vt:lpstr>Χρονική μετοχή</vt:lpstr>
      <vt:lpstr>Αιτιολογική μετοχή</vt:lpstr>
      <vt:lpstr>Τελική μετοχή</vt:lpstr>
      <vt:lpstr>Υποθετική μετοχή</vt:lpstr>
      <vt:lpstr>Εναντιωματική μετοχή</vt:lpstr>
      <vt:lpstr>Παραχωρητική μετοχή</vt:lpstr>
      <vt:lpstr>Τροπική μετοχή</vt:lpstr>
      <vt:lpstr> B. TO YΠOKEIMENO THΣ METOXHΣ </vt:lpstr>
      <vt:lpstr> ΣYNHMMENH KAI AΠOΛYTH METOXH </vt:lpstr>
      <vt:lpstr> ΣYNHMMENH KAI AΠOΛYTH METOXH </vt:lpstr>
      <vt:lpstr>αιτιατική απόλυτη </vt:lpstr>
      <vt:lpstr> Oι πιο συνηθισμένες μετοχές σε αιτιατική απόλυτη είναι οι ακόλουθες: </vt:lpstr>
      <vt:lpstr> Είδη μετοχών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45</cp:revision>
  <dcterms:created xsi:type="dcterms:W3CDTF">2024-12-13T15:04:26Z</dcterms:created>
  <dcterms:modified xsi:type="dcterms:W3CDTF">2024-12-13T17:10:30Z</dcterms:modified>
</cp:coreProperties>
</file>