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83" r:id="rId3"/>
    <p:sldId id="270" r:id="rId4"/>
    <p:sldId id="272" r:id="rId5"/>
    <p:sldId id="278" r:id="rId6"/>
    <p:sldId id="279" r:id="rId7"/>
    <p:sldId id="280" r:id="rId8"/>
    <p:sldId id="281" r:id="rId9"/>
    <p:sldId id="260" r:id="rId10"/>
    <p:sldId id="261" r:id="rId11"/>
    <p:sldId id="282" r:id="rId12"/>
    <p:sldId id="273" r:id="rId13"/>
    <p:sldId id="262" r:id="rId14"/>
    <p:sldId id="266" r:id="rId15"/>
    <p:sldId id="267" r:id="rId16"/>
    <p:sldId id="269" r:id="rId17"/>
    <p:sldId id="268"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D48A020-68A9-4BDD-8F25-B36E797511AD}" type="datetimeFigureOut">
              <a:rPr lang="el-GR" smtClean="0"/>
              <a:pPr/>
              <a:t>26/1/2025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E50E39-FA22-4E6A-AB5C-A80168AD5C4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D48A020-68A9-4BDD-8F25-B36E797511AD}" type="datetimeFigureOut">
              <a:rPr lang="el-GR" smtClean="0"/>
              <a:pPr/>
              <a:t>26/1/2025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E50E39-FA22-4E6A-AB5C-A80168AD5C4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D48A020-68A9-4BDD-8F25-B36E797511AD}" type="datetimeFigureOut">
              <a:rPr lang="el-GR" smtClean="0"/>
              <a:pPr/>
              <a:t>26/1/2025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E50E39-FA22-4E6A-AB5C-A80168AD5C4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D48A020-68A9-4BDD-8F25-B36E797511AD}" type="datetimeFigureOut">
              <a:rPr lang="el-GR" smtClean="0"/>
              <a:pPr/>
              <a:t>26/1/2025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E50E39-FA22-4E6A-AB5C-A80168AD5C4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D48A020-68A9-4BDD-8F25-B36E797511AD}" type="datetimeFigureOut">
              <a:rPr lang="el-GR" smtClean="0"/>
              <a:pPr/>
              <a:t>26/1/2025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E50E39-FA22-4E6A-AB5C-A80168AD5C4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D48A020-68A9-4BDD-8F25-B36E797511AD}" type="datetimeFigureOut">
              <a:rPr lang="el-GR" smtClean="0"/>
              <a:pPr/>
              <a:t>26/1/2025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E50E39-FA22-4E6A-AB5C-A80168AD5C4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D48A020-68A9-4BDD-8F25-B36E797511AD}" type="datetimeFigureOut">
              <a:rPr lang="el-GR" smtClean="0"/>
              <a:pPr/>
              <a:t>26/1/2025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7E50E39-FA22-4E6A-AB5C-A80168AD5C4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D48A020-68A9-4BDD-8F25-B36E797511AD}" type="datetimeFigureOut">
              <a:rPr lang="el-GR" smtClean="0"/>
              <a:pPr/>
              <a:t>26/1/2025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7E50E39-FA22-4E6A-AB5C-A80168AD5C4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D48A020-68A9-4BDD-8F25-B36E797511AD}" type="datetimeFigureOut">
              <a:rPr lang="el-GR" smtClean="0"/>
              <a:pPr/>
              <a:t>26/1/2025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7E50E39-FA22-4E6A-AB5C-A80168AD5C4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D48A020-68A9-4BDD-8F25-B36E797511AD}" type="datetimeFigureOut">
              <a:rPr lang="el-GR" smtClean="0"/>
              <a:pPr/>
              <a:t>26/1/2025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E50E39-FA22-4E6A-AB5C-A80168AD5C4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D48A020-68A9-4BDD-8F25-B36E797511AD}" type="datetimeFigureOut">
              <a:rPr lang="el-GR" smtClean="0"/>
              <a:pPr/>
              <a:t>26/1/2025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E50E39-FA22-4E6A-AB5C-A80168AD5C4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48A020-68A9-4BDD-8F25-B36E797511AD}" type="datetimeFigureOut">
              <a:rPr lang="el-GR" smtClean="0"/>
              <a:pPr/>
              <a:t>26/1/2025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E50E39-FA22-4E6A-AB5C-A80168AD5C4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solidFill>
            <a:schemeClr val="tx2">
              <a:lumMod val="20000"/>
              <a:lumOff val="80000"/>
            </a:schemeClr>
          </a:solidFill>
        </p:spPr>
        <p:txBody>
          <a:bodyPr>
            <a:normAutofit fontScale="85000" lnSpcReduction="20000"/>
          </a:bodyPr>
          <a:lstStyle/>
          <a:p>
            <a:pPr>
              <a:lnSpc>
                <a:spcPct val="80000"/>
              </a:lnSpc>
            </a:pPr>
            <a:endParaRPr lang="el-GR" sz="4000" b="1" dirty="0" smtClean="0">
              <a:solidFill>
                <a:srgbClr val="FF0000"/>
              </a:solidFill>
            </a:endParaRPr>
          </a:p>
          <a:p>
            <a:pPr>
              <a:lnSpc>
                <a:spcPct val="80000"/>
              </a:lnSpc>
            </a:pPr>
            <a:r>
              <a:rPr lang="el-GR" sz="4000" b="1" dirty="0" smtClean="0">
                <a:solidFill>
                  <a:srgbClr val="C00000"/>
                </a:solidFill>
              </a:rPr>
              <a:t>Ξενοφώντα Ελληνικά</a:t>
            </a:r>
            <a:r>
              <a:rPr lang="en-US" sz="4000" b="1" dirty="0" smtClean="0">
                <a:solidFill>
                  <a:srgbClr val="C00000"/>
                </a:solidFill>
              </a:rPr>
              <a:t>, </a:t>
            </a:r>
            <a:r>
              <a:rPr lang="el-GR" sz="4000" b="1" dirty="0" smtClean="0">
                <a:solidFill>
                  <a:srgbClr val="C00000"/>
                </a:solidFill>
              </a:rPr>
              <a:t>Βιβλίο 2. κεφ.2. παρ.1-4 [σελ.63-69]</a:t>
            </a:r>
          </a:p>
          <a:p>
            <a:pPr>
              <a:lnSpc>
                <a:spcPct val="80000"/>
              </a:lnSpc>
            </a:pPr>
            <a:r>
              <a:rPr lang="el-GR" sz="4000" b="1" dirty="0" smtClean="0">
                <a:solidFill>
                  <a:srgbClr val="C00000"/>
                </a:solidFill>
              </a:rPr>
              <a:t>«Τα γεγονότα μετά την ήττα των Αθηναίων στους Αιγός Ποταμούς»</a:t>
            </a:r>
          </a:p>
          <a:p>
            <a:pPr>
              <a:lnSpc>
                <a:spcPct val="80000"/>
              </a:lnSpc>
            </a:pPr>
            <a:endParaRPr lang="el-GR" sz="4000" b="1" dirty="0" smtClean="0">
              <a:solidFill>
                <a:srgbClr val="C00000"/>
              </a:solidFill>
            </a:endParaRPr>
          </a:p>
          <a:p>
            <a:pPr>
              <a:lnSpc>
                <a:spcPct val="80000"/>
              </a:lnSpc>
            </a:pPr>
            <a:r>
              <a:rPr lang="el-GR" b="1" dirty="0" smtClean="0">
                <a:solidFill>
                  <a:srgbClr val="C00000"/>
                </a:solidFill>
              </a:rPr>
              <a:t>Διδακτικοί στόχοι</a:t>
            </a:r>
          </a:p>
          <a:p>
            <a:pPr algn="l">
              <a:lnSpc>
                <a:spcPct val="80000"/>
              </a:lnSpc>
              <a:buFont typeface="Wingdings" pitchFamily="2" charset="2"/>
              <a:buChar char="Ø"/>
            </a:pPr>
            <a:r>
              <a:rPr lang="el-GR" b="1" dirty="0" smtClean="0">
                <a:solidFill>
                  <a:srgbClr val="FF0000"/>
                </a:solidFill>
              </a:rPr>
              <a:t> </a:t>
            </a:r>
            <a:r>
              <a:rPr lang="el-GR" b="1" dirty="0" smtClean="0">
                <a:solidFill>
                  <a:schemeClr val="accent1">
                    <a:lumMod val="50000"/>
                  </a:schemeClr>
                </a:solidFill>
              </a:rPr>
              <a:t>να εκτιμηθεί ο τρόπος με τον οποίο αντιδρούν μετά τη νίκη ο νικητής και οι ηττημένοι</a:t>
            </a:r>
          </a:p>
          <a:p>
            <a:pPr algn="l">
              <a:lnSpc>
                <a:spcPct val="80000"/>
              </a:lnSpc>
              <a:buFont typeface="Wingdings" pitchFamily="2" charset="2"/>
              <a:buChar char="Ø"/>
            </a:pPr>
            <a:r>
              <a:rPr lang="el-GR" b="1" dirty="0" smtClean="0">
                <a:solidFill>
                  <a:schemeClr val="accent1">
                    <a:lumMod val="50000"/>
                  </a:schemeClr>
                </a:solidFill>
              </a:rPr>
              <a:t> να κατανοήσουμε τη στάση των πόλεων απέναντι στο Λύσανδρο</a:t>
            </a:r>
          </a:p>
          <a:p>
            <a:pPr algn="l">
              <a:lnSpc>
                <a:spcPct val="80000"/>
              </a:lnSpc>
              <a:buFont typeface="Wingdings" pitchFamily="2" charset="2"/>
              <a:buChar char="Ø"/>
            </a:pPr>
            <a:r>
              <a:rPr lang="el-GR" b="1" dirty="0" smtClean="0">
                <a:solidFill>
                  <a:schemeClr val="accent1">
                    <a:lumMod val="50000"/>
                  </a:schemeClr>
                </a:solidFill>
              </a:rPr>
              <a:t> να κατανοήσουμε  το σχέδιο του Λύσανδρου για την πολιορκία της Αθήνας</a:t>
            </a:r>
          </a:p>
          <a:p>
            <a:pPr algn="l">
              <a:lnSpc>
                <a:spcPct val="80000"/>
              </a:lnSpc>
              <a:buFont typeface="Wingdings" pitchFamily="2" charset="2"/>
              <a:buChar char="Ø"/>
            </a:pPr>
            <a:r>
              <a:rPr lang="el-GR" b="1" dirty="0" smtClean="0">
                <a:solidFill>
                  <a:schemeClr val="accent1">
                    <a:lumMod val="50000"/>
                  </a:schemeClr>
                </a:solidFill>
              </a:rPr>
              <a:t> να αντιληφθούμε τις πολιτικές συνέπειες  της  στρατιωτικής κυριαρχίας [η πολιτική κυριαρχία ως συνέπεια της   στρατιωτικής κυριαρχίας]</a:t>
            </a:r>
          </a:p>
          <a:p>
            <a:pPr algn="l">
              <a:lnSpc>
                <a:spcPct val="80000"/>
              </a:lnSpc>
              <a:buFont typeface="Wingdings" pitchFamily="2" charset="2"/>
              <a:buChar char="Ø"/>
            </a:pPr>
            <a:r>
              <a:rPr lang="el-GR" b="1" dirty="0" smtClean="0">
                <a:solidFill>
                  <a:schemeClr val="accent1">
                    <a:lumMod val="50000"/>
                  </a:schemeClr>
                </a:solidFill>
              </a:rPr>
              <a:t> να αντιληφθούμε τη συλλογική ενεργοποίηση σε κρίσιμες περιστάσεις</a:t>
            </a:r>
          </a:p>
          <a:p>
            <a:pPr algn="l">
              <a:lnSpc>
                <a:spcPct val="80000"/>
              </a:lnSpc>
              <a:buFont typeface="Wingdings" pitchFamily="2" charset="2"/>
              <a:buChar char="Ø"/>
            </a:pPr>
            <a:r>
              <a:rPr lang="el-GR" b="1" dirty="0" smtClean="0">
                <a:solidFill>
                  <a:schemeClr val="accent1">
                    <a:lumMod val="50000"/>
                  </a:schemeClr>
                </a:solidFill>
              </a:rPr>
              <a:t>Το σχήμα ύβρις - </a:t>
            </a:r>
            <a:r>
              <a:rPr lang="el-GR" b="1" dirty="0" err="1" smtClean="0">
                <a:solidFill>
                  <a:schemeClr val="accent1">
                    <a:lumMod val="50000"/>
                  </a:schemeClr>
                </a:solidFill>
              </a:rPr>
              <a:t>τίσις</a:t>
            </a:r>
            <a:endParaRPr lang="el-GR" b="1" dirty="0" smtClean="0">
              <a:solidFill>
                <a:schemeClr val="accent1">
                  <a:lumMod val="50000"/>
                </a:schemeClr>
              </a:solidFill>
            </a:endParaRPr>
          </a:p>
          <a:p>
            <a:pPr algn="l">
              <a:lnSpc>
                <a:spcPct val="80000"/>
              </a:lnSpc>
            </a:pPr>
            <a:r>
              <a:rPr lang="el-GR" sz="4000" b="1" dirty="0" smtClean="0">
                <a:solidFill>
                  <a:schemeClr val="accent1">
                    <a:lumMod val="50000"/>
                  </a:schemeClr>
                </a:solidFill>
              </a:rPr>
              <a:t>                                    </a:t>
            </a:r>
            <a:endParaRPr lang="el-GR" sz="4000" b="1" dirty="0" smtClean="0">
              <a:solidFill>
                <a:srgbClr val="FF0000"/>
              </a:solidFill>
            </a:endParaRPr>
          </a:p>
          <a:p>
            <a:pPr algn="just"/>
            <a:endParaRPr lang="el-GR" b="1" dirty="0">
              <a:solidFill>
                <a:schemeClr val="tx2">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solidFill>
            <a:schemeClr val="tx2">
              <a:lumMod val="20000"/>
              <a:lumOff val="80000"/>
            </a:schemeClr>
          </a:solidFill>
        </p:spPr>
        <p:txBody>
          <a:bodyPr>
            <a:normAutofit fontScale="92500" lnSpcReduction="20000"/>
          </a:bodyPr>
          <a:lstStyle/>
          <a:p>
            <a:pPr>
              <a:lnSpc>
                <a:spcPct val="80000"/>
              </a:lnSpc>
            </a:pPr>
            <a:r>
              <a:rPr lang="el-GR" b="1" dirty="0" smtClean="0">
                <a:solidFill>
                  <a:srgbClr val="C00000"/>
                </a:solidFill>
              </a:rPr>
              <a:t>Ονοματικοί </a:t>
            </a:r>
            <a:r>
              <a:rPr lang="el-GR" b="1" dirty="0" err="1" smtClean="0">
                <a:solidFill>
                  <a:srgbClr val="C00000"/>
                </a:solidFill>
              </a:rPr>
              <a:t>ετερόπτωτοι</a:t>
            </a:r>
            <a:r>
              <a:rPr lang="el-GR" b="1" dirty="0" smtClean="0">
                <a:solidFill>
                  <a:srgbClr val="C00000"/>
                </a:solidFill>
              </a:rPr>
              <a:t> προσδιορισμοί</a:t>
            </a:r>
          </a:p>
          <a:p>
            <a:pPr algn="just">
              <a:lnSpc>
                <a:spcPct val="80000"/>
              </a:lnSpc>
            </a:pPr>
            <a:r>
              <a:rPr lang="el-GR" b="1" dirty="0" smtClean="0">
                <a:solidFill>
                  <a:schemeClr val="tx2">
                    <a:lumMod val="50000"/>
                  </a:schemeClr>
                </a:solidFill>
              </a:rPr>
              <a:t>(ονοματικοί </a:t>
            </a:r>
            <a:r>
              <a:rPr lang="el-GR" b="1" dirty="0" err="1" smtClean="0">
                <a:solidFill>
                  <a:schemeClr val="tx2">
                    <a:lumMod val="50000"/>
                  </a:schemeClr>
                </a:solidFill>
              </a:rPr>
              <a:t>ετερόπτωτοι</a:t>
            </a:r>
            <a:r>
              <a:rPr lang="el-GR" b="1" dirty="0" smtClean="0">
                <a:solidFill>
                  <a:schemeClr val="tx2">
                    <a:lumMod val="50000"/>
                  </a:schemeClr>
                </a:solidFill>
              </a:rPr>
              <a:t> προσδιορισμοί είναι ονόματα ή  αντωνυμίες σε διαφορετική πτώση από τα ονόματα ή τις άλλες λέξεις που  προσδιορίζουν).</a:t>
            </a:r>
            <a:endParaRPr lang="en-US" b="1" dirty="0" smtClean="0">
              <a:solidFill>
                <a:schemeClr val="tx2">
                  <a:lumMod val="50000"/>
                </a:schemeClr>
              </a:solidFill>
            </a:endParaRPr>
          </a:p>
          <a:p>
            <a:pPr algn="just">
              <a:lnSpc>
                <a:spcPct val="80000"/>
              </a:lnSpc>
            </a:pPr>
            <a:endParaRPr lang="el-GR" b="1" dirty="0" smtClean="0">
              <a:solidFill>
                <a:schemeClr val="tx2">
                  <a:lumMod val="50000"/>
                </a:schemeClr>
              </a:solidFill>
            </a:endParaRPr>
          </a:p>
          <a:p>
            <a:pPr algn="just">
              <a:lnSpc>
                <a:spcPct val="80000"/>
              </a:lnSpc>
            </a:pPr>
            <a:r>
              <a:rPr lang="el-GR" b="1" dirty="0" smtClean="0">
                <a:solidFill>
                  <a:srgbClr val="C00000"/>
                </a:solidFill>
              </a:rPr>
              <a:t>Γενική υποκειμενική· </a:t>
            </a:r>
            <a:r>
              <a:rPr lang="el-GR" b="1" dirty="0" smtClean="0">
                <a:solidFill>
                  <a:schemeClr val="tx2">
                    <a:lumMod val="50000"/>
                  </a:schemeClr>
                </a:solidFill>
              </a:rPr>
              <a:t>προσδιορίζει ουσιαστικά ή επίθετα που δηλώνουν ενέργεια της οποίας το  υποκείμενο φανερώνει η </a:t>
            </a:r>
            <a:r>
              <a:rPr lang="en-US" b="1" dirty="0" smtClean="0">
                <a:solidFill>
                  <a:schemeClr val="tx2">
                    <a:lumMod val="50000"/>
                  </a:schemeClr>
                </a:solidFill>
              </a:rPr>
              <a:t> </a:t>
            </a:r>
            <a:r>
              <a:rPr lang="el-GR" b="1" dirty="0" smtClean="0">
                <a:solidFill>
                  <a:schemeClr val="tx2">
                    <a:lumMod val="50000"/>
                  </a:schemeClr>
                </a:solidFill>
              </a:rPr>
              <a:t>γενική:</a:t>
            </a:r>
            <a:endParaRPr lang="en-US" b="1" dirty="0" smtClean="0">
              <a:solidFill>
                <a:schemeClr val="tx2">
                  <a:lumMod val="50000"/>
                </a:schemeClr>
              </a:solidFill>
            </a:endParaRPr>
          </a:p>
          <a:p>
            <a:pPr algn="just">
              <a:lnSpc>
                <a:spcPct val="80000"/>
              </a:lnSpc>
            </a:pPr>
            <a:r>
              <a:rPr lang="el-GR" b="1" i="1" dirty="0" smtClean="0">
                <a:solidFill>
                  <a:schemeClr val="tx2">
                    <a:lumMod val="50000"/>
                  </a:schemeClr>
                </a:solidFill>
              </a:rPr>
              <a:t>       </a:t>
            </a:r>
          </a:p>
          <a:p>
            <a:pPr algn="l">
              <a:lnSpc>
                <a:spcPct val="80000"/>
              </a:lnSpc>
            </a:pPr>
            <a:r>
              <a:rPr lang="el-GR" b="1" dirty="0" err="1" smtClean="0">
                <a:solidFill>
                  <a:schemeClr val="tx2">
                    <a:lumMod val="50000"/>
                  </a:schemeClr>
                </a:solidFill>
              </a:rPr>
              <a:t>Διὰ</a:t>
            </a:r>
            <a:r>
              <a:rPr lang="el-GR" b="1" dirty="0" smtClean="0">
                <a:solidFill>
                  <a:schemeClr val="tx2">
                    <a:lumMod val="50000"/>
                  </a:schemeClr>
                </a:solidFill>
              </a:rPr>
              <a:t> τάχους ἡ νίκη </a:t>
            </a:r>
            <a:r>
              <a:rPr lang="el-GR" b="1" dirty="0" err="1" smtClean="0">
                <a:solidFill>
                  <a:schemeClr val="tx2">
                    <a:lumMod val="50000"/>
                  </a:schemeClr>
                </a:solidFill>
              </a:rPr>
              <a:t>τῶν</a:t>
            </a:r>
            <a:r>
              <a:rPr lang="el-GR" b="1" dirty="0" smtClean="0">
                <a:solidFill>
                  <a:schemeClr val="tx2">
                    <a:lumMod val="50000"/>
                  </a:schemeClr>
                </a:solidFill>
              </a:rPr>
              <a:t>  </a:t>
            </a:r>
            <a:r>
              <a:rPr lang="el-GR" b="1" dirty="0" err="1" smtClean="0">
                <a:solidFill>
                  <a:schemeClr val="tx2">
                    <a:lumMod val="50000"/>
                  </a:schemeClr>
                </a:solidFill>
              </a:rPr>
              <a:t>Ἀθηναίων</a:t>
            </a:r>
            <a:r>
              <a:rPr lang="el-GR" b="1" dirty="0" smtClean="0">
                <a:solidFill>
                  <a:schemeClr val="tx2">
                    <a:lumMod val="50000"/>
                  </a:schemeClr>
                </a:solidFill>
              </a:rPr>
              <a:t> </a:t>
            </a:r>
            <a:r>
              <a:rPr lang="el-GR" b="1" dirty="0" err="1" smtClean="0">
                <a:solidFill>
                  <a:schemeClr val="tx2">
                    <a:lumMod val="50000"/>
                  </a:schemeClr>
                </a:solidFill>
              </a:rPr>
              <a:t>ἐγίγνετο</a:t>
            </a:r>
            <a:r>
              <a:rPr lang="el-GR" b="1" dirty="0" smtClean="0">
                <a:solidFill>
                  <a:schemeClr val="tx2">
                    <a:lumMod val="50000"/>
                  </a:schemeClr>
                </a:solidFill>
              </a:rPr>
              <a:t>. [</a:t>
            </a:r>
            <a:r>
              <a:rPr lang="el-GR" b="1" dirty="0" err="1" smtClean="0">
                <a:solidFill>
                  <a:schemeClr val="tx2">
                    <a:lumMod val="50000"/>
                  </a:schemeClr>
                </a:solidFill>
              </a:rPr>
              <a:t>ἐνίκησαν</a:t>
            </a:r>
            <a:r>
              <a:rPr lang="el-GR" b="1" dirty="0" smtClean="0">
                <a:solidFill>
                  <a:schemeClr val="tx2">
                    <a:lumMod val="50000"/>
                  </a:schemeClr>
                </a:solidFill>
              </a:rPr>
              <a:t> </a:t>
            </a:r>
            <a:r>
              <a:rPr lang="el-GR" b="1" dirty="0" err="1" smtClean="0">
                <a:solidFill>
                  <a:schemeClr val="tx2">
                    <a:lumMod val="50000"/>
                  </a:schemeClr>
                </a:solidFill>
              </a:rPr>
              <a:t>οἱ</a:t>
            </a:r>
            <a:r>
              <a:rPr lang="el-GR" b="1" dirty="0" smtClean="0">
                <a:solidFill>
                  <a:schemeClr val="tx2">
                    <a:lumMod val="50000"/>
                  </a:schemeClr>
                </a:solidFill>
              </a:rPr>
              <a:t> </a:t>
            </a:r>
            <a:r>
              <a:rPr lang="el-GR" b="1" dirty="0" err="1" smtClean="0">
                <a:solidFill>
                  <a:schemeClr val="tx2">
                    <a:lumMod val="50000"/>
                  </a:schemeClr>
                </a:solidFill>
              </a:rPr>
              <a:t>Ἀθηναῖοι</a:t>
            </a:r>
            <a:r>
              <a:rPr lang="el-GR" b="1" dirty="0" smtClean="0">
                <a:solidFill>
                  <a:schemeClr val="tx2">
                    <a:lumMod val="50000"/>
                  </a:schemeClr>
                </a:solidFill>
              </a:rPr>
              <a:t>]</a:t>
            </a:r>
            <a:br>
              <a:rPr lang="el-GR" b="1" dirty="0" smtClean="0">
                <a:solidFill>
                  <a:schemeClr val="tx2">
                    <a:lumMod val="50000"/>
                  </a:schemeClr>
                </a:solidFill>
              </a:rPr>
            </a:br>
            <a:r>
              <a:rPr lang="el-GR" b="1" dirty="0" err="1" smtClean="0">
                <a:solidFill>
                  <a:schemeClr val="tx2">
                    <a:lumMod val="50000"/>
                  </a:schemeClr>
                </a:solidFill>
              </a:rPr>
              <a:t>Καλεῖται</a:t>
            </a:r>
            <a:r>
              <a:rPr lang="el-GR" b="1" dirty="0" smtClean="0">
                <a:solidFill>
                  <a:schemeClr val="tx2">
                    <a:lumMod val="50000"/>
                  </a:schemeClr>
                </a:solidFill>
              </a:rPr>
              <a:t> ἡ </a:t>
            </a:r>
            <a:r>
              <a:rPr lang="el-GR" b="1" dirty="0" err="1" smtClean="0">
                <a:solidFill>
                  <a:schemeClr val="tx2">
                    <a:lumMod val="50000"/>
                  </a:schemeClr>
                </a:solidFill>
              </a:rPr>
              <a:t>εἴσοδος</a:t>
            </a:r>
            <a:r>
              <a:rPr lang="el-GR" b="1" dirty="0" smtClean="0">
                <a:solidFill>
                  <a:schemeClr val="tx2">
                    <a:lumMod val="50000"/>
                  </a:schemeClr>
                </a:solidFill>
              </a:rPr>
              <a:t> </a:t>
            </a:r>
            <a:r>
              <a:rPr lang="el-GR" b="1" dirty="0" err="1" smtClean="0">
                <a:solidFill>
                  <a:schemeClr val="tx2">
                    <a:lumMod val="50000"/>
                  </a:schemeClr>
                </a:solidFill>
              </a:rPr>
              <a:t>τοῦ</a:t>
            </a:r>
            <a:r>
              <a:rPr lang="el-GR" b="1" dirty="0" smtClean="0">
                <a:solidFill>
                  <a:schemeClr val="tx2">
                    <a:lumMod val="50000"/>
                  </a:schemeClr>
                </a:solidFill>
              </a:rPr>
              <a:t> </a:t>
            </a:r>
            <a:r>
              <a:rPr lang="el-GR" b="1" dirty="0" err="1" smtClean="0">
                <a:solidFill>
                  <a:schemeClr val="tx2">
                    <a:lumMod val="50000"/>
                  </a:schemeClr>
                </a:solidFill>
              </a:rPr>
              <a:t>ἀέρος</a:t>
            </a:r>
            <a:r>
              <a:rPr lang="el-GR" b="1" dirty="0" smtClean="0">
                <a:solidFill>
                  <a:schemeClr val="tx2">
                    <a:lumMod val="50000"/>
                  </a:schemeClr>
                </a:solidFill>
              </a:rPr>
              <a:t> </a:t>
            </a:r>
            <a:r>
              <a:rPr lang="el-GR" b="1" dirty="0" err="1" smtClean="0">
                <a:solidFill>
                  <a:schemeClr val="tx2">
                    <a:lumMod val="50000"/>
                  </a:schemeClr>
                </a:solidFill>
              </a:rPr>
              <a:t>ἀναπνοή</a:t>
            </a:r>
            <a:r>
              <a:rPr lang="el-GR" b="1" dirty="0" smtClean="0">
                <a:solidFill>
                  <a:schemeClr val="tx2">
                    <a:lumMod val="50000"/>
                  </a:schemeClr>
                </a:solidFill>
              </a:rPr>
              <a:t>. [</a:t>
            </a:r>
            <a:r>
              <a:rPr lang="el-GR" b="1" dirty="0" err="1" smtClean="0">
                <a:solidFill>
                  <a:schemeClr val="tx2">
                    <a:lumMod val="50000"/>
                  </a:schemeClr>
                </a:solidFill>
              </a:rPr>
              <a:t>εἰσέρχεται</a:t>
            </a:r>
            <a:r>
              <a:rPr lang="el-GR" b="1" dirty="0" smtClean="0">
                <a:solidFill>
                  <a:schemeClr val="tx2">
                    <a:lumMod val="50000"/>
                  </a:schemeClr>
                </a:solidFill>
              </a:rPr>
              <a:t> ὁ </a:t>
            </a:r>
            <a:r>
              <a:rPr lang="el-GR" b="1" dirty="0" err="1" smtClean="0">
                <a:solidFill>
                  <a:schemeClr val="tx2">
                    <a:lumMod val="50000"/>
                  </a:schemeClr>
                </a:solidFill>
              </a:rPr>
              <a:t>ἀὴρ</a:t>
            </a:r>
            <a:r>
              <a:rPr lang="el-GR" b="1" dirty="0" smtClean="0">
                <a:solidFill>
                  <a:schemeClr val="tx2">
                    <a:lumMod val="50000"/>
                  </a:schemeClr>
                </a:solidFill>
              </a:rPr>
              <a:t>]</a:t>
            </a:r>
            <a:br>
              <a:rPr lang="el-GR" b="1" dirty="0" smtClean="0">
                <a:solidFill>
                  <a:schemeClr val="tx2">
                    <a:lumMod val="50000"/>
                  </a:schemeClr>
                </a:solidFill>
              </a:rPr>
            </a:br>
            <a:r>
              <a:rPr lang="el-GR" b="1" dirty="0" smtClean="0">
                <a:solidFill>
                  <a:schemeClr val="tx2">
                    <a:lumMod val="50000"/>
                  </a:schemeClr>
                </a:solidFill>
              </a:rPr>
              <a:t>N.E.: H δύση του ήλιου τον μάγεψε. [δύει ο ήλιος]</a:t>
            </a:r>
            <a:r>
              <a:rPr lang="el-GR" dirty="0" smtClean="0">
                <a:solidFill>
                  <a:schemeClr val="tx2">
                    <a:lumMod val="50000"/>
                  </a:schemeClr>
                </a:solidFill>
              </a:rPr>
              <a:t> </a:t>
            </a:r>
            <a:r>
              <a:rPr lang="en-US" dirty="0" smtClean="0">
                <a:solidFill>
                  <a:schemeClr val="tx2">
                    <a:lumMod val="50000"/>
                  </a:schemeClr>
                </a:solidFill>
              </a:rPr>
              <a:t> </a:t>
            </a:r>
            <a:endParaRPr lang="el-GR" dirty="0" smtClean="0">
              <a:solidFill>
                <a:schemeClr val="tx2">
                  <a:lumMod val="50000"/>
                </a:schemeClr>
              </a:solidFill>
            </a:endParaRPr>
          </a:p>
          <a:p>
            <a:pPr algn="just">
              <a:lnSpc>
                <a:spcPct val="80000"/>
              </a:lnSpc>
            </a:pPr>
            <a:endParaRPr lang="en-US" dirty="0" smtClean="0">
              <a:solidFill>
                <a:schemeClr val="tx2">
                  <a:lumMod val="50000"/>
                </a:schemeClr>
              </a:solidFill>
            </a:endParaRPr>
          </a:p>
          <a:p>
            <a:pPr algn="just">
              <a:lnSpc>
                <a:spcPct val="80000"/>
              </a:lnSpc>
              <a:buFont typeface="Wingdings" pitchFamily="2" charset="2"/>
              <a:buChar char="Ø"/>
            </a:pPr>
            <a:r>
              <a:rPr lang="el-GR" b="1" dirty="0" smtClean="0">
                <a:solidFill>
                  <a:schemeClr val="tx2">
                    <a:lumMod val="50000"/>
                  </a:schemeClr>
                </a:solidFill>
              </a:rPr>
              <a:t>Η γενική υποκειμενική φανερώνει το υποκείμενο κάποιας ενέργειας· η ενέργεια δηλώνεται με τη λέξη που προσδιορίζει η γενική.</a:t>
            </a:r>
            <a:r>
              <a:rPr lang="el-GR" dirty="0" smtClean="0">
                <a:solidFill>
                  <a:schemeClr val="tx2">
                    <a:lumMod val="50000"/>
                  </a:schemeClr>
                </a:solidFill>
              </a:rPr>
              <a:t> </a:t>
            </a:r>
          </a:p>
          <a:p>
            <a:pPr algn="just">
              <a:lnSpc>
                <a:spcPct val="80000"/>
              </a:lnSpc>
              <a:buFont typeface="Wingdings" pitchFamily="2" charset="2"/>
              <a:buChar char="Ø"/>
            </a:pPr>
            <a:r>
              <a:rPr lang="el-GR" b="1" dirty="0" smtClean="0">
                <a:solidFill>
                  <a:schemeClr val="tx2">
                    <a:lumMod val="50000"/>
                  </a:schemeClr>
                </a:solidFill>
              </a:rPr>
              <a:t>Αν μετατρέψουμε την προσδιοριζόμενη λέξη σε ρήμα ενεργητικής φωνής· τότε η γενική θα είναι το</a:t>
            </a:r>
            <a:r>
              <a:rPr lang="en-US" b="1" dirty="0" smtClean="0">
                <a:solidFill>
                  <a:schemeClr val="tx2">
                    <a:lumMod val="50000"/>
                  </a:schemeClr>
                </a:solidFill>
              </a:rPr>
              <a:t> </a:t>
            </a:r>
            <a:r>
              <a:rPr lang="el-GR" b="1" dirty="0" smtClean="0">
                <a:solidFill>
                  <a:schemeClr val="tx2">
                    <a:lumMod val="50000"/>
                  </a:schemeClr>
                </a:solidFill>
              </a:rPr>
              <a:t>υποκείμενο του ρήματος.</a:t>
            </a:r>
            <a:r>
              <a:rPr lang="en-US" dirty="0" smtClean="0">
                <a:solidFill>
                  <a:schemeClr val="tx2">
                    <a:lumMod val="50000"/>
                  </a:schemeClr>
                </a:solidFill>
              </a:rPr>
              <a:t> </a:t>
            </a:r>
            <a:endParaRPr lang="en-US" b="1" dirty="0" smtClean="0">
              <a:solidFill>
                <a:schemeClr val="tx2">
                  <a:lumMod val="50000"/>
                </a:schemeClr>
              </a:solidFill>
            </a:endParaRPr>
          </a:p>
          <a:p>
            <a:pPr algn="just">
              <a:lnSpc>
                <a:spcPct val="80000"/>
              </a:lnSpc>
            </a:pPr>
            <a:endParaRPr lang="en-US" b="1" dirty="0" smtClean="0">
              <a:solidFill>
                <a:schemeClr val="tx2">
                  <a:lumMod val="50000"/>
                </a:schemeClr>
              </a:solidFill>
            </a:endParaRPr>
          </a:p>
          <a:p>
            <a:pPr algn="just">
              <a:lnSpc>
                <a:spcPct val="80000"/>
              </a:lnSpc>
            </a:pPr>
            <a:endParaRPr lang="en-US" b="1" dirty="0" smtClean="0">
              <a:solidFill>
                <a:schemeClr val="tx2">
                  <a:lumMod val="50000"/>
                </a:schemeClr>
              </a:solidFill>
            </a:endParaRPr>
          </a:p>
          <a:p>
            <a:pPr algn="just">
              <a:lnSpc>
                <a:spcPct val="80000"/>
              </a:lnSpc>
            </a:pPr>
            <a:endParaRPr lang="en-US" b="1" dirty="0" smtClean="0">
              <a:solidFill>
                <a:schemeClr val="tx2">
                  <a:lumMod val="50000"/>
                </a:schemeClr>
              </a:solidFill>
            </a:endParaRPr>
          </a:p>
          <a:p>
            <a:pPr algn="just">
              <a:lnSpc>
                <a:spcPct val="80000"/>
              </a:lnSpc>
            </a:pPr>
            <a:endParaRPr lang="en-US" b="1" dirty="0" smtClean="0">
              <a:solidFill>
                <a:schemeClr val="tx2">
                  <a:lumMod val="50000"/>
                </a:schemeClr>
              </a:solidFill>
            </a:endParaRPr>
          </a:p>
          <a:p>
            <a:pPr algn="just"/>
            <a:endParaRPr lang="el-GR" dirty="0">
              <a:solidFill>
                <a:schemeClr val="tx2">
                  <a:lumMod val="5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solidFill>
            <a:schemeClr val="tx2">
              <a:lumMod val="20000"/>
              <a:lumOff val="80000"/>
            </a:schemeClr>
          </a:solidFill>
        </p:spPr>
        <p:txBody>
          <a:bodyPr>
            <a:normAutofit fontScale="92500" lnSpcReduction="10000"/>
          </a:bodyPr>
          <a:lstStyle/>
          <a:p>
            <a:pPr algn="just">
              <a:lnSpc>
                <a:spcPct val="80000"/>
              </a:lnSpc>
            </a:pPr>
            <a:endParaRPr lang="en-US" b="1" dirty="0" smtClean="0">
              <a:solidFill>
                <a:schemeClr val="tx2">
                  <a:lumMod val="50000"/>
                </a:schemeClr>
              </a:solidFill>
            </a:endParaRPr>
          </a:p>
          <a:p>
            <a:pPr>
              <a:lnSpc>
                <a:spcPct val="80000"/>
              </a:lnSpc>
            </a:pPr>
            <a:r>
              <a:rPr lang="el-GR" b="1" dirty="0" smtClean="0">
                <a:solidFill>
                  <a:srgbClr val="C00000"/>
                </a:solidFill>
              </a:rPr>
              <a:t>Γενική αντικειμενική</a:t>
            </a:r>
          </a:p>
          <a:p>
            <a:pPr algn="just">
              <a:lnSpc>
                <a:spcPct val="80000"/>
              </a:lnSpc>
            </a:pPr>
            <a:r>
              <a:rPr lang="el-GR" b="1" dirty="0" smtClean="0">
                <a:solidFill>
                  <a:srgbClr val="C00000"/>
                </a:solidFill>
              </a:rPr>
              <a:t>Η  γενική αντικειμενική </a:t>
            </a:r>
            <a:r>
              <a:rPr lang="el-GR" b="1" dirty="0" smtClean="0">
                <a:solidFill>
                  <a:schemeClr val="tx2">
                    <a:lumMod val="50000"/>
                  </a:schemeClr>
                </a:solidFill>
              </a:rPr>
              <a:t>προσδιορίζει ουσιαστικά ή επίθετα που δηλώνουν ενέργεια της  οποίας το αντικείμενο φανερώνει η γενική. </a:t>
            </a:r>
          </a:p>
          <a:p>
            <a:pPr algn="just">
              <a:lnSpc>
                <a:spcPct val="80000"/>
              </a:lnSpc>
            </a:pPr>
            <a:r>
              <a:rPr lang="en-US" b="1" dirty="0" smtClean="0">
                <a:solidFill>
                  <a:schemeClr val="tx2">
                    <a:lumMod val="50000"/>
                  </a:schemeClr>
                </a:solidFill>
              </a:rPr>
              <a:t> </a:t>
            </a:r>
            <a:r>
              <a:rPr lang="el-GR" b="1" dirty="0" smtClean="0">
                <a:solidFill>
                  <a:schemeClr val="tx2">
                    <a:lumMod val="50000"/>
                  </a:schemeClr>
                </a:solidFill>
              </a:rPr>
              <a:t>     </a:t>
            </a:r>
          </a:p>
          <a:p>
            <a:pPr algn="l">
              <a:lnSpc>
                <a:spcPct val="80000"/>
              </a:lnSpc>
            </a:pPr>
            <a:r>
              <a:rPr lang="el-GR" b="1" i="1" dirty="0" smtClean="0">
                <a:solidFill>
                  <a:schemeClr val="tx2">
                    <a:lumMod val="50000"/>
                  </a:schemeClr>
                </a:solidFill>
              </a:rPr>
              <a:t>Διδάσκαλος </a:t>
            </a:r>
            <a:r>
              <a:rPr lang="el-GR" b="1" i="1" dirty="0" err="1" smtClean="0">
                <a:solidFill>
                  <a:schemeClr val="tx2">
                    <a:lumMod val="50000"/>
                  </a:schemeClr>
                </a:solidFill>
              </a:rPr>
              <a:t>τῶν</a:t>
            </a:r>
            <a:r>
              <a:rPr lang="el-GR" b="1" i="1" dirty="0" smtClean="0">
                <a:solidFill>
                  <a:schemeClr val="tx2">
                    <a:lumMod val="50000"/>
                  </a:schemeClr>
                </a:solidFill>
              </a:rPr>
              <a:t> παίδων </a:t>
            </a:r>
            <a:r>
              <a:rPr lang="el-GR" b="1" i="1" dirty="0" err="1" smtClean="0">
                <a:solidFill>
                  <a:schemeClr val="tx2">
                    <a:lumMod val="50000"/>
                  </a:schemeClr>
                </a:solidFill>
              </a:rPr>
              <a:t>ἐγένετο</a:t>
            </a:r>
            <a:r>
              <a:rPr lang="el-GR" b="1" dirty="0" smtClean="0">
                <a:solidFill>
                  <a:schemeClr val="tx2">
                    <a:lumMod val="50000"/>
                  </a:schemeClr>
                </a:solidFill>
              </a:rPr>
              <a:t>.(</a:t>
            </a:r>
            <a:r>
              <a:rPr lang="el-GR" b="1" i="1" dirty="0" smtClean="0">
                <a:solidFill>
                  <a:schemeClr val="tx2">
                    <a:lumMod val="50000"/>
                  </a:schemeClr>
                </a:solidFill>
              </a:rPr>
              <a:t>διδάσκει </a:t>
            </a:r>
            <a:r>
              <a:rPr lang="el-GR" b="1" i="1" dirty="0" err="1" smtClean="0">
                <a:solidFill>
                  <a:schemeClr val="tx2">
                    <a:lumMod val="50000"/>
                  </a:schemeClr>
                </a:solidFill>
              </a:rPr>
              <a:t>τοὺς</a:t>
            </a:r>
            <a:r>
              <a:rPr lang="el-GR" b="1" i="1" dirty="0" smtClean="0">
                <a:solidFill>
                  <a:schemeClr val="tx2">
                    <a:lumMod val="50000"/>
                  </a:schemeClr>
                </a:solidFill>
              </a:rPr>
              <a:t> </a:t>
            </a:r>
            <a:r>
              <a:rPr lang="el-GR" b="1" i="1" dirty="0" err="1" smtClean="0">
                <a:solidFill>
                  <a:schemeClr val="tx2">
                    <a:lumMod val="50000"/>
                  </a:schemeClr>
                </a:solidFill>
              </a:rPr>
              <a:t>παῖδας</a:t>
            </a:r>
            <a:r>
              <a:rPr lang="el-GR" b="1" i="1" dirty="0" smtClean="0">
                <a:solidFill>
                  <a:schemeClr val="tx2">
                    <a:lumMod val="50000"/>
                  </a:schemeClr>
                </a:solidFill>
              </a:rPr>
              <a:t>) </a:t>
            </a:r>
            <a:endParaRPr lang="el-GR" b="1" dirty="0" smtClean="0">
              <a:solidFill>
                <a:schemeClr val="tx2">
                  <a:lumMod val="50000"/>
                </a:schemeClr>
              </a:solidFill>
            </a:endParaRPr>
          </a:p>
          <a:p>
            <a:pPr algn="just">
              <a:lnSpc>
                <a:spcPct val="80000"/>
              </a:lnSpc>
            </a:pPr>
            <a:r>
              <a:rPr lang="el-GR" b="1" i="1" dirty="0" err="1" smtClean="0">
                <a:solidFill>
                  <a:schemeClr val="tx2">
                    <a:lumMod val="50000"/>
                  </a:schemeClr>
                </a:solidFill>
              </a:rPr>
              <a:t>Τῆς</a:t>
            </a:r>
            <a:r>
              <a:rPr lang="el-GR" b="1" i="1" dirty="0" smtClean="0">
                <a:solidFill>
                  <a:schemeClr val="tx2">
                    <a:lumMod val="50000"/>
                  </a:schemeClr>
                </a:solidFill>
              </a:rPr>
              <a:t> </a:t>
            </a:r>
            <a:r>
              <a:rPr lang="el-GR" b="1" i="1" dirty="0" err="1" smtClean="0">
                <a:solidFill>
                  <a:schemeClr val="tx2">
                    <a:lumMod val="50000"/>
                  </a:schemeClr>
                </a:solidFill>
              </a:rPr>
              <a:t>ἁπάσης</a:t>
            </a:r>
            <a:r>
              <a:rPr lang="el-GR" b="1" i="1" dirty="0" smtClean="0">
                <a:solidFill>
                  <a:schemeClr val="tx2">
                    <a:lumMod val="50000"/>
                  </a:schemeClr>
                </a:solidFill>
              </a:rPr>
              <a:t> </a:t>
            </a:r>
            <a:r>
              <a:rPr lang="el-GR" b="1" i="1" dirty="0" err="1" smtClean="0">
                <a:solidFill>
                  <a:schemeClr val="tx2">
                    <a:lumMod val="50000"/>
                  </a:schemeClr>
                </a:solidFill>
              </a:rPr>
              <a:t>στρατιᾶς</a:t>
            </a:r>
            <a:r>
              <a:rPr lang="el-GR" b="1" i="1" dirty="0" smtClean="0">
                <a:solidFill>
                  <a:schemeClr val="tx2">
                    <a:lumMod val="50000"/>
                  </a:schemeClr>
                </a:solidFill>
              </a:rPr>
              <a:t> </a:t>
            </a:r>
            <a:r>
              <a:rPr lang="el-GR" b="1" i="1" dirty="0" err="1" smtClean="0">
                <a:solidFill>
                  <a:schemeClr val="tx2">
                    <a:lumMod val="50000"/>
                  </a:schemeClr>
                </a:solidFill>
              </a:rPr>
              <a:t>ἡγεμὼν</a:t>
            </a:r>
            <a:r>
              <a:rPr lang="el-GR" b="1" i="1" dirty="0" smtClean="0">
                <a:solidFill>
                  <a:schemeClr val="tx2">
                    <a:lumMod val="50000"/>
                  </a:schemeClr>
                </a:solidFill>
              </a:rPr>
              <a:t> </a:t>
            </a:r>
            <a:r>
              <a:rPr lang="el-GR" b="1" i="1" dirty="0" err="1" smtClean="0">
                <a:solidFill>
                  <a:schemeClr val="tx2">
                    <a:lumMod val="50000"/>
                  </a:schemeClr>
                </a:solidFill>
              </a:rPr>
              <a:t>ἦν</a:t>
            </a:r>
            <a:r>
              <a:rPr lang="el-GR" b="1" i="1" dirty="0" smtClean="0">
                <a:solidFill>
                  <a:schemeClr val="tx2">
                    <a:lumMod val="50000"/>
                  </a:schemeClr>
                </a:solidFill>
              </a:rPr>
              <a:t> ὁ πολέμαρχος. [</a:t>
            </a:r>
            <a:r>
              <a:rPr lang="el-GR" b="1" i="1" dirty="0" err="1" smtClean="0">
                <a:solidFill>
                  <a:schemeClr val="tx2">
                    <a:lumMod val="50000"/>
                  </a:schemeClr>
                </a:solidFill>
              </a:rPr>
              <a:t>ἡγεῖται</a:t>
            </a:r>
            <a:r>
              <a:rPr lang="el-GR" b="1" i="1" dirty="0" smtClean="0">
                <a:solidFill>
                  <a:schemeClr val="tx2">
                    <a:lumMod val="50000"/>
                  </a:schemeClr>
                </a:solidFill>
              </a:rPr>
              <a:t> </a:t>
            </a:r>
            <a:r>
              <a:rPr lang="el-GR" b="1" i="1" dirty="0" err="1" smtClean="0">
                <a:solidFill>
                  <a:schemeClr val="tx2">
                    <a:lumMod val="50000"/>
                  </a:schemeClr>
                </a:solidFill>
              </a:rPr>
              <a:t>τῆς</a:t>
            </a:r>
            <a:r>
              <a:rPr lang="el-GR" b="1" i="1" dirty="0" smtClean="0">
                <a:solidFill>
                  <a:schemeClr val="tx2">
                    <a:lumMod val="50000"/>
                  </a:schemeClr>
                </a:solidFill>
              </a:rPr>
              <a:t> </a:t>
            </a:r>
            <a:r>
              <a:rPr lang="el-GR" b="1" i="1" dirty="0" err="1" smtClean="0">
                <a:solidFill>
                  <a:schemeClr val="tx2">
                    <a:lumMod val="50000"/>
                  </a:schemeClr>
                </a:solidFill>
              </a:rPr>
              <a:t>στρατιᾶς</a:t>
            </a:r>
            <a:r>
              <a:rPr lang="el-GR" b="1" i="1" dirty="0" smtClean="0">
                <a:solidFill>
                  <a:schemeClr val="tx2">
                    <a:lumMod val="50000"/>
                  </a:schemeClr>
                </a:solidFill>
              </a:rPr>
              <a:t>]</a:t>
            </a:r>
          </a:p>
          <a:p>
            <a:pPr algn="l">
              <a:lnSpc>
                <a:spcPct val="80000"/>
              </a:lnSpc>
            </a:pPr>
            <a:r>
              <a:rPr lang="el-GR" b="1" i="1" dirty="0" err="1" smtClean="0">
                <a:solidFill>
                  <a:schemeClr val="tx2">
                    <a:lumMod val="50000"/>
                  </a:schemeClr>
                </a:solidFill>
              </a:rPr>
              <a:t>Οἰκοδόμος</a:t>
            </a:r>
            <a:r>
              <a:rPr lang="el-GR" b="1" i="1" dirty="0" smtClean="0">
                <a:solidFill>
                  <a:schemeClr val="tx2">
                    <a:lumMod val="50000"/>
                  </a:schemeClr>
                </a:solidFill>
              </a:rPr>
              <a:t> </a:t>
            </a:r>
            <a:r>
              <a:rPr lang="el-GR" b="1" i="1" dirty="0" err="1" smtClean="0">
                <a:solidFill>
                  <a:schemeClr val="tx2">
                    <a:lumMod val="50000"/>
                  </a:schemeClr>
                </a:solidFill>
              </a:rPr>
              <a:t>ἐστὶν</a:t>
            </a:r>
            <a:r>
              <a:rPr lang="el-GR" b="1" i="1" dirty="0" smtClean="0">
                <a:solidFill>
                  <a:schemeClr val="tx2">
                    <a:lumMod val="50000"/>
                  </a:schemeClr>
                </a:solidFill>
              </a:rPr>
              <a:t> </a:t>
            </a:r>
            <a:r>
              <a:rPr lang="el-GR" b="1" i="1" dirty="0" err="1" smtClean="0">
                <a:solidFill>
                  <a:schemeClr val="tx2">
                    <a:lumMod val="50000"/>
                  </a:schemeClr>
                </a:solidFill>
              </a:rPr>
              <a:t>ποιητικὸς</a:t>
            </a:r>
            <a:r>
              <a:rPr lang="el-GR" b="1" i="1" dirty="0" smtClean="0">
                <a:solidFill>
                  <a:schemeClr val="tx2">
                    <a:lumMod val="50000"/>
                  </a:schemeClr>
                </a:solidFill>
              </a:rPr>
              <a:t> </a:t>
            </a:r>
            <a:r>
              <a:rPr lang="el-GR" b="1" i="1" dirty="0" err="1" smtClean="0">
                <a:solidFill>
                  <a:schemeClr val="tx2">
                    <a:lumMod val="50000"/>
                  </a:schemeClr>
                </a:solidFill>
              </a:rPr>
              <a:t>οἰκίας</a:t>
            </a:r>
            <a:r>
              <a:rPr lang="el-GR" b="1" i="1" dirty="0" smtClean="0">
                <a:solidFill>
                  <a:schemeClr val="tx2">
                    <a:lumMod val="50000"/>
                  </a:schemeClr>
                </a:solidFill>
              </a:rPr>
              <a:t>. [</a:t>
            </a:r>
            <a:r>
              <a:rPr lang="el-GR" b="1" i="1" dirty="0" err="1" smtClean="0">
                <a:solidFill>
                  <a:schemeClr val="tx2">
                    <a:lumMod val="50000"/>
                  </a:schemeClr>
                </a:solidFill>
              </a:rPr>
              <a:t>ποιεῖ</a:t>
            </a:r>
            <a:r>
              <a:rPr lang="el-GR" b="1" i="1" dirty="0" smtClean="0">
                <a:solidFill>
                  <a:schemeClr val="tx2">
                    <a:lumMod val="50000"/>
                  </a:schemeClr>
                </a:solidFill>
              </a:rPr>
              <a:t> </a:t>
            </a:r>
            <a:r>
              <a:rPr lang="el-GR" b="1" i="1" dirty="0" err="1" smtClean="0">
                <a:solidFill>
                  <a:schemeClr val="tx2">
                    <a:lumMod val="50000"/>
                  </a:schemeClr>
                </a:solidFill>
              </a:rPr>
              <a:t>οἰκίαν</a:t>
            </a:r>
            <a:r>
              <a:rPr lang="el-GR" b="1" i="1" dirty="0" smtClean="0">
                <a:solidFill>
                  <a:schemeClr val="tx2">
                    <a:lumMod val="50000"/>
                  </a:schemeClr>
                </a:solidFill>
              </a:rPr>
              <a:t>]</a:t>
            </a:r>
          </a:p>
          <a:p>
            <a:pPr algn="l">
              <a:lnSpc>
                <a:spcPct val="80000"/>
              </a:lnSpc>
            </a:pPr>
            <a:r>
              <a:rPr lang="el-GR" b="1" i="1" dirty="0" smtClean="0">
                <a:solidFill>
                  <a:schemeClr val="tx2">
                    <a:lumMod val="50000"/>
                  </a:schemeClr>
                </a:solidFill>
              </a:rPr>
              <a:t>N.E.: Κάνει έλεγχο τιμών. [ελέγχει τις τιμές] </a:t>
            </a:r>
            <a:r>
              <a:rPr lang="en-US" b="1" i="1" dirty="0" smtClean="0">
                <a:solidFill>
                  <a:schemeClr val="tx2">
                    <a:lumMod val="50000"/>
                  </a:schemeClr>
                </a:solidFill>
              </a:rPr>
              <a:t> </a:t>
            </a:r>
            <a:endParaRPr lang="el-GR" b="1" i="1" dirty="0" smtClean="0">
              <a:solidFill>
                <a:schemeClr val="tx2">
                  <a:lumMod val="50000"/>
                </a:schemeClr>
              </a:solidFill>
            </a:endParaRPr>
          </a:p>
          <a:p>
            <a:pPr algn="just">
              <a:lnSpc>
                <a:spcPct val="80000"/>
              </a:lnSpc>
            </a:pPr>
            <a:endParaRPr lang="en-US" b="1" i="1" dirty="0" smtClean="0">
              <a:solidFill>
                <a:schemeClr val="tx2">
                  <a:lumMod val="50000"/>
                </a:schemeClr>
              </a:solidFill>
            </a:endParaRPr>
          </a:p>
          <a:p>
            <a:pPr algn="just">
              <a:lnSpc>
                <a:spcPct val="80000"/>
              </a:lnSpc>
              <a:buFont typeface="Wingdings" pitchFamily="2" charset="2"/>
              <a:buChar char="Ø"/>
            </a:pPr>
            <a:r>
              <a:rPr lang="el-GR" b="1" dirty="0" smtClean="0">
                <a:solidFill>
                  <a:srgbClr val="C00000"/>
                </a:solidFill>
              </a:rPr>
              <a:t>Η γενική αντικειμενική </a:t>
            </a:r>
            <a:r>
              <a:rPr lang="el-GR" b="1" dirty="0" smtClean="0">
                <a:solidFill>
                  <a:schemeClr val="tx2">
                    <a:lumMod val="50000"/>
                  </a:schemeClr>
                </a:solidFill>
              </a:rPr>
              <a:t>φανερώνει το αντικείμενο κάποιας ενέργειας· η ενέργεια δηλώνεται με τη λέξη που προσδιορίζει η γενική. </a:t>
            </a:r>
            <a:r>
              <a:rPr lang="en-US" b="1" dirty="0" smtClean="0">
                <a:solidFill>
                  <a:schemeClr val="tx2">
                    <a:lumMod val="50000"/>
                  </a:schemeClr>
                </a:solidFill>
              </a:rPr>
              <a:t> </a:t>
            </a:r>
            <a:endParaRPr lang="el-GR" b="1" dirty="0" smtClean="0">
              <a:solidFill>
                <a:schemeClr val="tx2">
                  <a:lumMod val="50000"/>
                </a:schemeClr>
              </a:solidFill>
            </a:endParaRPr>
          </a:p>
          <a:p>
            <a:pPr algn="just">
              <a:lnSpc>
                <a:spcPct val="80000"/>
              </a:lnSpc>
              <a:buFont typeface="Wingdings" pitchFamily="2" charset="2"/>
              <a:buChar char="Ø"/>
            </a:pPr>
            <a:r>
              <a:rPr lang="el-GR" b="1" dirty="0" smtClean="0">
                <a:solidFill>
                  <a:schemeClr val="tx2">
                    <a:lumMod val="50000"/>
                  </a:schemeClr>
                </a:solidFill>
              </a:rPr>
              <a:t>Αν μετατρέψουμε την προσδιοριζόμενη λέξη σε ρήμα ενεργητικής φωνής· τότε η γενική θα είναι το αντικείμενο του ρήματος.</a:t>
            </a:r>
            <a:r>
              <a:rPr lang="en-US" b="1" dirty="0" smtClean="0">
                <a:solidFill>
                  <a:schemeClr val="tx2">
                    <a:lumMod val="50000"/>
                  </a:schemeClr>
                </a:solidFill>
              </a:rPr>
              <a:t> </a:t>
            </a:r>
          </a:p>
          <a:p>
            <a:pPr algn="just">
              <a:lnSpc>
                <a:spcPct val="80000"/>
              </a:lnSpc>
            </a:pPr>
            <a:endParaRPr lang="en-US" b="1" dirty="0" smtClean="0">
              <a:solidFill>
                <a:schemeClr val="tx2">
                  <a:lumMod val="50000"/>
                </a:schemeClr>
              </a:solidFill>
            </a:endParaRPr>
          </a:p>
          <a:p>
            <a:pPr algn="just">
              <a:lnSpc>
                <a:spcPct val="80000"/>
              </a:lnSpc>
            </a:pPr>
            <a:endParaRPr lang="en-US" b="1" dirty="0" smtClean="0">
              <a:solidFill>
                <a:schemeClr val="tx2">
                  <a:lumMod val="50000"/>
                </a:schemeClr>
              </a:solidFill>
            </a:endParaRPr>
          </a:p>
          <a:p>
            <a:pPr algn="just">
              <a:lnSpc>
                <a:spcPct val="80000"/>
              </a:lnSpc>
            </a:pPr>
            <a:endParaRPr lang="en-US" b="1" dirty="0" smtClean="0">
              <a:solidFill>
                <a:schemeClr val="tx2">
                  <a:lumMod val="50000"/>
                </a:schemeClr>
              </a:solidFill>
            </a:endParaRPr>
          </a:p>
          <a:p>
            <a:pPr algn="just"/>
            <a:endParaRPr lang="el-GR" dirty="0">
              <a:solidFill>
                <a:schemeClr val="tx2">
                  <a:lumMod val="5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solidFill>
            <a:schemeClr val="tx2">
              <a:lumMod val="20000"/>
              <a:lumOff val="80000"/>
            </a:schemeClr>
          </a:solidFill>
        </p:spPr>
        <p:txBody>
          <a:bodyPr/>
          <a:lstStyle/>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solidFill>
            <a:schemeClr val="tx2">
              <a:lumMod val="20000"/>
              <a:lumOff val="80000"/>
            </a:schemeClr>
          </a:solidFill>
        </p:spPr>
        <p:txBody>
          <a:bodyPr>
            <a:normAutofit fontScale="62500" lnSpcReduction="20000"/>
          </a:bodyPr>
          <a:lstStyle/>
          <a:p>
            <a:pPr algn="just"/>
            <a:r>
              <a:rPr lang="el-GR" b="1" dirty="0" smtClean="0">
                <a:solidFill>
                  <a:srgbClr val="C00000"/>
                </a:solidFill>
              </a:rPr>
              <a:t>Τα ουσιαστικά και τα επίθετα που συντάσσονται με γενική αντικειμενική είναι ως προς τη σημασία </a:t>
            </a:r>
            <a:r>
              <a:rPr lang="el-GR" b="1" dirty="0">
                <a:solidFill>
                  <a:srgbClr val="C00000"/>
                </a:solidFill>
              </a:rPr>
              <a:t> </a:t>
            </a:r>
            <a:r>
              <a:rPr lang="el-GR" b="1" dirty="0" smtClean="0">
                <a:solidFill>
                  <a:srgbClr val="C00000"/>
                </a:solidFill>
              </a:rPr>
              <a:t>τους συνήθως αντίστοιχα των ρημάτων που συντάσσονται με αντικείμενο σε γενική,  δηλώνουν  δηλαδή:</a:t>
            </a:r>
          </a:p>
          <a:p>
            <a:pPr algn="just"/>
            <a:endParaRPr lang="el-GR" b="1" dirty="0" smtClean="0">
              <a:solidFill>
                <a:schemeClr val="tx2">
                  <a:lumMod val="50000"/>
                </a:schemeClr>
              </a:solidFill>
            </a:endParaRPr>
          </a:p>
          <a:p>
            <a:pPr algn="just">
              <a:buFont typeface="Wingdings" pitchFamily="2" charset="2"/>
              <a:buChar char="Ø"/>
            </a:pPr>
            <a:r>
              <a:rPr lang="el-GR" b="1" dirty="0" smtClean="0">
                <a:solidFill>
                  <a:schemeClr val="tx2">
                    <a:lumMod val="50000"/>
                  </a:schemeClr>
                </a:solidFill>
              </a:rPr>
              <a:t> μνήμη ή λήθη (μνήμων, </a:t>
            </a:r>
            <a:r>
              <a:rPr lang="el-GR" b="1" dirty="0" err="1" smtClean="0">
                <a:solidFill>
                  <a:schemeClr val="tx2">
                    <a:lumMod val="50000"/>
                  </a:schemeClr>
                </a:solidFill>
              </a:rPr>
              <a:t>ἀμνήμων</a:t>
            </a:r>
            <a:r>
              <a:rPr lang="el-GR" b="1" dirty="0" smtClean="0">
                <a:solidFill>
                  <a:schemeClr val="tx2">
                    <a:lumMod val="50000"/>
                  </a:schemeClr>
                </a:solidFill>
              </a:rPr>
              <a:t>, </a:t>
            </a:r>
            <a:r>
              <a:rPr lang="el-GR" b="1" dirty="0" err="1" smtClean="0">
                <a:solidFill>
                  <a:schemeClr val="tx2">
                    <a:lumMod val="50000"/>
                  </a:schemeClr>
                </a:solidFill>
              </a:rPr>
              <a:t>ἐπιλήσμων</a:t>
            </a:r>
            <a:r>
              <a:rPr lang="el-GR" b="1" dirty="0" smtClean="0">
                <a:solidFill>
                  <a:schemeClr val="tx2">
                    <a:lumMod val="50000"/>
                  </a:schemeClr>
                </a:solidFill>
              </a:rPr>
              <a:t>),</a:t>
            </a:r>
          </a:p>
          <a:p>
            <a:pPr algn="just"/>
            <a:endParaRPr lang="el-GR" b="1" dirty="0" smtClean="0">
              <a:solidFill>
                <a:schemeClr val="tx2">
                  <a:lumMod val="50000"/>
                </a:schemeClr>
              </a:solidFill>
            </a:endParaRPr>
          </a:p>
          <a:p>
            <a:pPr algn="just">
              <a:buFont typeface="Wingdings" pitchFamily="2" charset="2"/>
              <a:buChar char="Ø"/>
            </a:pPr>
            <a:r>
              <a:rPr lang="el-GR" b="1" dirty="0" smtClean="0">
                <a:solidFill>
                  <a:schemeClr val="tx2">
                    <a:lumMod val="50000"/>
                  </a:schemeClr>
                </a:solidFill>
              </a:rPr>
              <a:t> φροντίδα, επιμέλεια, φειδώ και τα αντίθετά τους (</a:t>
            </a:r>
            <a:r>
              <a:rPr lang="el-GR" b="1" dirty="0" err="1" smtClean="0">
                <a:solidFill>
                  <a:schemeClr val="tx2">
                    <a:lumMod val="50000"/>
                  </a:schemeClr>
                </a:solidFill>
              </a:rPr>
              <a:t>ἐπιμελής</a:t>
            </a:r>
            <a:r>
              <a:rPr lang="el-GR" b="1" dirty="0" smtClean="0">
                <a:solidFill>
                  <a:schemeClr val="tx2">
                    <a:lumMod val="50000"/>
                  </a:schemeClr>
                </a:solidFill>
              </a:rPr>
              <a:t>, </a:t>
            </a:r>
            <a:r>
              <a:rPr lang="el-GR" b="1" dirty="0" err="1" smtClean="0">
                <a:solidFill>
                  <a:schemeClr val="tx2">
                    <a:lumMod val="50000"/>
                  </a:schemeClr>
                </a:solidFill>
              </a:rPr>
              <a:t>ἀμελής</a:t>
            </a:r>
            <a:r>
              <a:rPr lang="el-GR" b="1" dirty="0" smtClean="0">
                <a:solidFill>
                  <a:schemeClr val="tx2">
                    <a:lumMod val="50000"/>
                  </a:schemeClr>
                </a:solidFill>
              </a:rPr>
              <a:t>, φειδωλός, </a:t>
            </a:r>
            <a:r>
              <a:rPr lang="el-GR" b="1" dirty="0" err="1" smtClean="0">
                <a:solidFill>
                  <a:schemeClr val="tx2">
                    <a:lumMod val="50000"/>
                  </a:schemeClr>
                </a:solidFill>
              </a:rPr>
              <a:t>ὀλίγωρος</a:t>
            </a:r>
            <a:r>
              <a:rPr lang="el-GR" b="1" dirty="0" smtClean="0">
                <a:solidFill>
                  <a:schemeClr val="tx2">
                    <a:lumMod val="50000"/>
                  </a:schemeClr>
                </a:solidFill>
              </a:rPr>
              <a:t>), </a:t>
            </a:r>
          </a:p>
          <a:p>
            <a:pPr algn="just">
              <a:buFont typeface="Wingdings" pitchFamily="2" charset="2"/>
              <a:buChar char="Ø"/>
            </a:pPr>
            <a:endParaRPr lang="el-GR" b="1" dirty="0" smtClean="0">
              <a:solidFill>
                <a:schemeClr val="tx2">
                  <a:lumMod val="50000"/>
                </a:schemeClr>
              </a:solidFill>
            </a:endParaRPr>
          </a:p>
          <a:p>
            <a:pPr algn="just">
              <a:buFont typeface="Wingdings" pitchFamily="2" charset="2"/>
              <a:buChar char="Ø"/>
            </a:pPr>
            <a:r>
              <a:rPr lang="el-GR" b="1" dirty="0" smtClean="0">
                <a:solidFill>
                  <a:schemeClr val="tx2">
                    <a:lumMod val="50000"/>
                  </a:schemeClr>
                </a:solidFill>
              </a:rPr>
              <a:t> συμμετοχή, πλησμονή ή στέρηση (μέτοχος, κοινωνός, πλήρης, μεστός, </a:t>
            </a:r>
            <a:r>
              <a:rPr lang="el-GR" b="1" dirty="0" err="1" smtClean="0">
                <a:solidFill>
                  <a:schemeClr val="tx2">
                    <a:lumMod val="50000"/>
                  </a:schemeClr>
                </a:solidFill>
              </a:rPr>
              <a:t>ἐνδεής</a:t>
            </a:r>
            <a:r>
              <a:rPr lang="el-GR" b="1" dirty="0" smtClean="0">
                <a:solidFill>
                  <a:schemeClr val="tx2">
                    <a:lumMod val="50000"/>
                  </a:schemeClr>
                </a:solidFill>
              </a:rPr>
              <a:t>, γυμνός, ψιλός, κενός, </a:t>
            </a:r>
            <a:r>
              <a:rPr lang="el-GR" b="1" dirty="0" err="1" smtClean="0">
                <a:solidFill>
                  <a:schemeClr val="tx2">
                    <a:lumMod val="50000"/>
                  </a:schemeClr>
                </a:solidFill>
              </a:rPr>
              <a:t>ὀρφανός</a:t>
            </a:r>
            <a:r>
              <a:rPr lang="el-GR" b="1" dirty="0" smtClean="0">
                <a:solidFill>
                  <a:schemeClr val="tx2">
                    <a:lumMod val="50000"/>
                  </a:schemeClr>
                </a:solidFill>
              </a:rPr>
              <a:t>), </a:t>
            </a:r>
          </a:p>
          <a:p>
            <a:pPr algn="just"/>
            <a:endParaRPr lang="el-GR" b="1" dirty="0" smtClean="0">
              <a:solidFill>
                <a:schemeClr val="tx2">
                  <a:lumMod val="50000"/>
                </a:schemeClr>
              </a:solidFill>
            </a:endParaRPr>
          </a:p>
          <a:p>
            <a:pPr algn="just">
              <a:buFont typeface="Wingdings" pitchFamily="2" charset="2"/>
              <a:buChar char="Ø"/>
            </a:pPr>
            <a:r>
              <a:rPr lang="el-GR" b="1" dirty="0" smtClean="0">
                <a:solidFill>
                  <a:schemeClr val="tx2">
                    <a:lumMod val="50000"/>
                  </a:schemeClr>
                </a:solidFill>
              </a:rPr>
              <a:t> χωρισμό, απομάκρυνση ή απαλλαγή (</a:t>
            </a:r>
            <a:r>
              <a:rPr lang="el-GR" b="1" dirty="0" err="1" smtClean="0">
                <a:solidFill>
                  <a:schemeClr val="tx2">
                    <a:lumMod val="50000"/>
                  </a:schemeClr>
                </a:solidFill>
              </a:rPr>
              <a:t>ἔρημος</a:t>
            </a:r>
            <a:r>
              <a:rPr lang="el-GR" b="1" dirty="0" smtClean="0">
                <a:solidFill>
                  <a:schemeClr val="tx2">
                    <a:lumMod val="50000"/>
                  </a:schemeClr>
                </a:solidFill>
              </a:rPr>
              <a:t>, </a:t>
            </a:r>
            <a:r>
              <a:rPr lang="el-GR" b="1" dirty="0" err="1" smtClean="0">
                <a:solidFill>
                  <a:schemeClr val="tx2">
                    <a:lumMod val="50000"/>
                  </a:schemeClr>
                </a:solidFill>
              </a:rPr>
              <a:t>ἐλεύθερος</a:t>
            </a:r>
            <a:r>
              <a:rPr lang="el-GR" b="1" dirty="0" smtClean="0">
                <a:solidFill>
                  <a:schemeClr val="tx2">
                    <a:lumMod val="50000"/>
                  </a:schemeClr>
                </a:solidFill>
              </a:rPr>
              <a:t>, </a:t>
            </a:r>
            <a:r>
              <a:rPr lang="el-GR" b="1" dirty="0" err="1" smtClean="0">
                <a:solidFill>
                  <a:schemeClr val="tx2">
                    <a:lumMod val="50000"/>
                  </a:schemeClr>
                </a:solidFill>
              </a:rPr>
              <a:t>ἄμικτος</a:t>
            </a:r>
            <a:r>
              <a:rPr lang="el-GR" b="1" dirty="0" smtClean="0">
                <a:solidFill>
                  <a:schemeClr val="tx2">
                    <a:lumMod val="50000"/>
                  </a:schemeClr>
                </a:solidFill>
              </a:rPr>
              <a:t>, </a:t>
            </a:r>
            <a:r>
              <a:rPr lang="el-GR" b="1" dirty="0" err="1" smtClean="0">
                <a:solidFill>
                  <a:schemeClr val="tx2">
                    <a:lumMod val="50000"/>
                  </a:schemeClr>
                </a:solidFill>
              </a:rPr>
              <a:t>ἄγευστος</a:t>
            </a:r>
            <a:r>
              <a:rPr lang="el-GR" b="1" dirty="0" smtClean="0">
                <a:solidFill>
                  <a:schemeClr val="tx2">
                    <a:lumMod val="50000"/>
                  </a:schemeClr>
                </a:solidFill>
              </a:rPr>
              <a:t>), </a:t>
            </a:r>
          </a:p>
          <a:p>
            <a:pPr algn="just"/>
            <a:endParaRPr lang="el-GR" b="1" dirty="0" smtClean="0">
              <a:solidFill>
                <a:schemeClr val="tx2">
                  <a:lumMod val="50000"/>
                </a:schemeClr>
              </a:solidFill>
            </a:endParaRPr>
          </a:p>
          <a:p>
            <a:pPr algn="just">
              <a:buFont typeface="Wingdings" pitchFamily="2" charset="2"/>
              <a:buChar char="Ø"/>
            </a:pPr>
            <a:r>
              <a:rPr lang="el-GR" b="1" dirty="0" smtClean="0">
                <a:solidFill>
                  <a:schemeClr val="tx2">
                    <a:lumMod val="50000"/>
                  </a:schemeClr>
                </a:solidFill>
              </a:rPr>
              <a:t> εμπειρία ή απειρία, επιτυχία ή αποτυχία (</a:t>
            </a:r>
            <a:r>
              <a:rPr lang="el-GR" b="1" dirty="0" err="1" smtClean="0">
                <a:solidFill>
                  <a:schemeClr val="tx2">
                    <a:lumMod val="50000"/>
                  </a:schemeClr>
                </a:solidFill>
              </a:rPr>
              <a:t>ἔμπειρος</a:t>
            </a:r>
            <a:r>
              <a:rPr lang="el-GR" b="1" dirty="0" smtClean="0">
                <a:solidFill>
                  <a:schemeClr val="tx2">
                    <a:lumMod val="50000"/>
                  </a:schemeClr>
                </a:solidFill>
              </a:rPr>
              <a:t>, </a:t>
            </a:r>
            <a:r>
              <a:rPr lang="el-GR" b="1" dirty="0" err="1" smtClean="0">
                <a:solidFill>
                  <a:schemeClr val="tx2">
                    <a:lumMod val="50000"/>
                  </a:schemeClr>
                </a:solidFill>
              </a:rPr>
              <a:t>ἄπειρος</a:t>
            </a:r>
            <a:r>
              <a:rPr lang="el-GR" b="1" dirty="0" smtClean="0">
                <a:solidFill>
                  <a:schemeClr val="tx2">
                    <a:lumMod val="50000"/>
                  </a:schemeClr>
                </a:solidFill>
              </a:rPr>
              <a:t>, </a:t>
            </a:r>
            <a:r>
              <a:rPr lang="el-GR" b="1" dirty="0" err="1" smtClean="0">
                <a:solidFill>
                  <a:schemeClr val="tx2">
                    <a:lumMod val="50000"/>
                  </a:schemeClr>
                </a:solidFill>
              </a:rPr>
              <a:t>ἐπιτυχής</a:t>
            </a:r>
            <a:r>
              <a:rPr lang="el-GR" b="1" dirty="0" smtClean="0">
                <a:solidFill>
                  <a:schemeClr val="tx2">
                    <a:lumMod val="50000"/>
                  </a:schemeClr>
                </a:solidFill>
              </a:rPr>
              <a:t>),</a:t>
            </a:r>
          </a:p>
          <a:p>
            <a:pPr algn="just">
              <a:buFont typeface="Wingdings" pitchFamily="2" charset="2"/>
              <a:buChar char="Ø"/>
            </a:pPr>
            <a:endParaRPr lang="el-GR" b="1" dirty="0" smtClean="0">
              <a:solidFill>
                <a:schemeClr val="tx2">
                  <a:lumMod val="50000"/>
                </a:schemeClr>
              </a:solidFill>
            </a:endParaRPr>
          </a:p>
          <a:p>
            <a:pPr algn="just">
              <a:buFont typeface="Wingdings" pitchFamily="2" charset="2"/>
              <a:buChar char="Ø"/>
            </a:pPr>
            <a:r>
              <a:rPr lang="el-GR" b="1" dirty="0" smtClean="0">
                <a:solidFill>
                  <a:schemeClr val="tx2">
                    <a:lumMod val="50000"/>
                  </a:schemeClr>
                </a:solidFill>
              </a:rPr>
              <a:t> εξουσία ή υποταγή (κύριος, </a:t>
            </a:r>
            <a:r>
              <a:rPr lang="el-GR" b="1" dirty="0" err="1" smtClean="0">
                <a:solidFill>
                  <a:schemeClr val="tx2">
                    <a:lumMod val="50000"/>
                  </a:schemeClr>
                </a:solidFill>
              </a:rPr>
              <a:t>ἡγεμών</a:t>
            </a:r>
            <a:r>
              <a:rPr lang="el-GR" b="1" dirty="0" smtClean="0">
                <a:solidFill>
                  <a:schemeClr val="tx2">
                    <a:lumMod val="50000"/>
                  </a:schemeClr>
                </a:solidFill>
              </a:rPr>
              <a:t>, </a:t>
            </a:r>
            <a:r>
              <a:rPr lang="el-GR" b="1" dirty="0" err="1" smtClean="0">
                <a:solidFill>
                  <a:schemeClr val="tx2">
                    <a:lumMod val="50000"/>
                  </a:schemeClr>
                </a:solidFill>
              </a:rPr>
              <a:t>ὑπήκοος</a:t>
            </a:r>
            <a:r>
              <a:rPr lang="el-GR" b="1" dirty="0" smtClean="0">
                <a:solidFill>
                  <a:schemeClr val="tx2">
                    <a:lumMod val="50000"/>
                  </a:schemeClr>
                </a:solidFill>
              </a:rPr>
              <a:t>),</a:t>
            </a:r>
          </a:p>
          <a:p>
            <a:pPr algn="just"/>
            <a:endParaRPr lang="el-GR" b="1" dirty="0" smtClean="0">
              <a:solidFill>
                <a:schemeClr val="tx2">
                  <a:lumMod val="50000"/>
                </a:schemeClr>
              </a:solidFill>
            </a:endParaRPr>
          </a:p>
          <a:p>
            <a:pPr algn="just">
              <a:buFont typeface="Wingdings" pitchFamily="2" charset="2"/>
              <a:buChar char="Ø"/>
            </a:pPr>
            <a:r>
              <a:rPr lang="el-GR" b="1" dirty="0" smtClean="0">
                <a:solidFill>
                  <a:schemeClr val="tx2">
                    <a:lumMod val="50000"/>
                  </a:schemeClr>
                </a:solidFill>
              </a:rPr>
              <a:t> διαφορά ή σύγκριση (διάφορος, </a:t>
            </a:r>
            <a:r>
              <a:rPr lang="el-GR" b="1" dirty="0" err="1" smtClean="0">
                <a:solidFill>
                  <a:schemeClr val="tx2">
                    <a:lumMod val="50000"/>
                  </a:schemeClr>
                </a:solidFill>
              </a:rPr>
              <a:t>ἕτερος</a:t>
            </a:r>
            <a:r>
              <a:rPr lang="el-GR" b="1" dirty="0" smtClean="0">
                <a:solidFill>
                  <a:schemeClr val="tx2">
                    <a:lumMod val="50000"/>
                  </a:schemeClr>
                </a:solidFill>
              </a:rPr>
              <a:t>, </a:t>
            </a:r>
            <a:r>
              <a:rPr lang="el-GR" b="1" dirty="0" err="1" smtClean="0">
                <a:solidFill>
                  <a:schemeClr val="tx2">
                    <a:lumMod val="50000"/>
                  </a:schemeClr>
                </a:solidFill>
              </a:rPr>
              <a:t>ἀλλότριος</a:t>
            </a:r>
            <a:r>
              <a:rPr lang="el-GR" b="1" dirty="0" smtClean="0">
                <a:solidFill>
                  <a:schemeClr val="tx2">
                    <a:lumMod val="50000"/>
                  </a:schemeClr>
                </a:solidFill>
              </a:rPr>
              <a:t>). </a:t>
            </a:r>
            <a:r>
              <a:rPr lang="en-US" b="1" dirty="0" smtClean="0">
                <a:solidFill>
                  <a:schemeClr val="tx2">
                    <a:lumMod val="50000"/>
                  </a:schemeClr>
                </a:solidFill>
              </a:rPr>
              <a:t> </a:t>
            </a:r>
            <a:endParaRPr lang="el-GR" b="1" dirty="0" smtClean="0">
              <a:solidFill>
                <a:schemeClr val="tx2">
                  <a:lumMod val="50000"/>
                </a:schemeClr>
              </a:solidFill>
            </a:endParaRPr>
          </a:p>
          <a:p>
            <a:pPr algn="just">
              <a:buFont typeface="Wingdings" pitchFamily="2" charset="2"/>
              <a:buChar char="Ø"/>
            </a:pPr>
            <a:endParaRPr lang="el-GR" b="1" dirty="0" smtClean="0">
              <a:solidFill>
                <a:schemeClr val="tx2">
                  <a:lumMod val="50000"/>
                </a:schemeClr>
              </a:solidFill>
            </a:endParaRPr>
          </a:p>
          <a:p>
            <a:pPr algn="just"/>
            <a:r>
              <a:rPr lang="el-GR" b="1" dirty="0" smtClean="0">
                <a:solidFill>
                  <a:schemeClr val="tx2">
                    <a:lumMod val="50000"/>
                  </a:schemeClr>
                </a:solidFill>
              </a:rPr>
              <a:t>Παραθετικά: Βαθμοί και  επιθέτων και επιρρημάτων</a:t>
            </a:r>
          </a:p>
          <a:p>
            <a:endParaRPr lang="el-GR" b="1" dirty="0" smtClean="0"/>
          </a:p>
          <a:p>
            <a:endParaRPr lang="el-GR" dirty="0" smtClean="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solidFill>
            <a:schemeClr val="tx2">
              <a:lumMod val="20000"/>
              <a:lumOff val="80000"/>
            </a:schemeClr>
          </a:solidFill>
        </p:spPr>
        <p:txBody>
          <a:bodyPr/>
          <a:lstStyle/>
          <a:p>
            <a:r>
              <a:rPr lang="el-GR" b="1" dirty="0" smtClean="0">
                <a:solidFill>
                  <a:schemeClr val="tx2">
                    <a:lumMod val="50000"/>
                  </a:schemeClr>
                </a:solidFill>
              </a:rPr>
              <a:t>Παραθετικά:</a:t>
            </a:r>
          </a:p>
          <a:p>
            <a:r>
              <a:rPr lang="el-GR" b="1" dirty="0" smtClean="0">
                <a:solidFill>
                  <a:schemeClr val="tx2">
                    <a:lumMod val="50000"/>
                  </a:schemeClr>
                </a:solidFill>
              </a:rPr>
              <a:t>  Βαθμοί και  επιθέτων και επιρρημάτων</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solidFill>
            <a:schemeClr val="tx2">
              <a:lumMod val="20000"/>
              <a:lumOff val="80000"/>
            </a:schemeClr>
          </a:solidFill>
        </p:spPr>
        <p:txBody>
          <a:bodyPr/>
          <a:lstStyle/>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solidFill>
            <a:schemeClr val="tx2">
              <a:lumMod val="20000"/>
              <a:lumOff val="80000"/>
            </a:schemeClr>
          </a:solidFill>
        </p:spPr>
        <p:txBody>
          <a:bodyPr/>
          <a:lstStyle/>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solidFill>
            <a:schemeClr val="tx2">
              <a:lumMod val="20000"/>
              <a:lumOff val="80000"/>
            </a:schemeClr>
          </a:solidFill>
        </p:spPr>
        <p:txBody>
          <a:bodyPr/>
          <a:lstStyle/>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solidFill>
            <a:schemeClr val="tx2">
              <a:lumMod val="20000"/>
              <a:lumOff val="80000"/>
            </a:schemeClr>
          </a:solidFill>
        </p:spPr>
        <p:txBody>
          <a:bodyPr>
            <a:normAutofit fontScale="92500" lnSpcReduction="20000"/>
          </a:bodyPr>
          <a:lstStyle/>
          <a:p>
            <a:pPr>
              <a:lnSpc>
                <a:spcPct val="80000"/>
              </a:lnSpc>
            </a:pPr>
            <a:endParaRPr lang="el-GR" sz="4000" b="1" dirty="0" smtClean="0">
              <a:solidFill>
                <a:srgbClr val="FF0000"/>
              </a:solidFill>
            </a:endParaRPr>
          </a:p>
          <a:p>
            <a:pPr>
              <a:lnSpc>
                <a:spcPct val="80000"/>
              </a:lnSpc>
            </a:pPr>
            <a:r>
              <a:rPr lang="el-GR" sz="4000" b="1" dirty="0" smtClean="0">
                <a:solidFill>
                  <a:srgbClr val="C00000"/>
                </a:solidFill>
              </a:rPr>
              <a:t>Ξενοφώντα Ελληνικά</a:t>
            </a:r>
            <a:r>
              <a:rPr lang="en-US" sz="4000" b="1" dirty="0" smtClean="0">
                <a:solidFill>
                  <a:srgbClr val="C00000"/>
                </a:solidFill>
              </a:rPr>
              <a:t>, </a:t>
            </a:r>
            <a:r>
              <a:rPr lang="el-GR" sz="4000" b="1" dirty="0" smtClean="0">
                <a:solidFill>
                  <a:srgbClr val="C00000"/>
                </a:solidFill>
              </a:rPr>
              <a:t>Βιβλίο 2. κεφ.2</a:t>
            </a:r>
            <a:r>
              <a:rPr lang="el-GR" sz="4000" b="1" dirty="0" smtClean="0">
                <a:solidFill>
                  <a:srgbClr val="C00000"/>
                </a:solidFill>
              </a:rPr>
              <a:t>.   </a:t>
            </a:r>
            <a:r>
              <a:rPr lang="el-GR" sz="4000" b="1" dirty="0" smtClean="0">
                <a:solidFill>
                  <a:srgbClr val="C00000"/>
                </a:solidFill>
              </a:rPr>
              <a:t>παρ.1-4 [σελ.63-69]</a:t>
            </a:r>
          </a:p>
          <a:p>
            <a:pPr>
              <a:lnSpc>
                <a:spcPct val="80000"/>
              </a:lnSpc>
            </a:pPr>
            <a:r>
              <a:rPr lang="el-GR" sz="4000" b="1" dirty="0" smtClean="0">
                <a:solidFill>
                  <a:srgbClr val="C00000"/>
                </a:solidFill>
              </a:rPr>
              <a:t>«Τα γεγονότα μετά την ήττα των Αθηναίων στους Αιγός Ποταμούς»</a:t>
            </a:r>
          </a:p>
          <a:p>
            <a:pPr>
              <a:lnSpc>
                <a:spcPct val="80000"/>
              </a:lnSpc>
            </a:pPr>
            <a:endParaRPr lang="el-GR" sz="4000" b="1" dirty="0" smtClean="0">
              <a:solidFill>
                <a:srgbClr val="C00000"/>
              </a:solidFill>
            </a:endParaRPr>
          </a:p>
          <a:p>
            <a:pPr algn="l">
              <a:lnSpc>
                <a:spcPct val="80000"/>
              </a:lnSpc>
            </a:pPr>
            <a:r>
              <a:rPr lang="el-GR" sz="4000" b="1" dirty="0" smtClean="0">
                <a:solidFill>
                  <a:schemeClr val="accent1">
                    <a:lumMod val="50000"/>
                  </a:schemeClr>
                </a:solidFill>
              </a:rPr>
              <a:t>                                    </a:t>
            </a:r>
            <a:endParaRPr lang="el-GR" sz="4000" b="1" dirty="0" smtClean="0">
              <a:solidFill>
                <a:srgbClr val="FF0000"/>
              </a:solidFill>
            </a:endParaRPr>
          </a:p>
          <a:p>
            <a:pPr>
              <a:lnSpc>
                <a:spcPct val="80000"/>
              </a:lnSpc>
            </a:pPr>
            <a:r>
              <a:rPr lang="el-GR" b="1" dirty="0" smtClean="0">
                <a:solidFill>
                  <a:srgbClr val="C00000"/>
                </a:solidFill>
              </a:rPr>
              <a:t>Πολιορκία και συνθηκολόγηση της </a:t>
            </a:r>
            <a:r>
              <a:rPr lang="el-GR" b="1" dirty="0" smtClean="0">
                <a:solidFill>
                  <a:srgbClr val="C00000"/>
                </a:solidFill>
              </a:rPr>
              <a:t>Αθήνας</a:t>
            </a:r>
          </a:p>
          <a:p>
            <a:pPr>
              <a:lnSpc>
                <a:spcPct val="80000"/>
              </a:lnSpc>
            </a:pPr>
            <a:r>
              <a:rPr lang="el-GR" b="1" dirty="0" smtClean="0">
                <a:solidFill>
                  <a:srgbClr val="C00000"/>
                </a:solidFill>
              </a:rPr>
              <a:t> </a:t>
            </a:r>
            <a:endParaRPr lang="el-GR" b="1" dirty="0" smtClean="0">
              <a:solidFill>
                <a:srgbClr val="C00000"/>
              </a:solidFill>
            </a:endParaRPr>
          </a:p>
          <a:p>
            <a:pPr algn="just">
              <a:lnSpc>
                <a:spcPct val="80000"/>
              </a:lnSpc>
            </a:pPr>
            <a:r>
              <a:rPr lang="el-GR" b="1" dirty="0" smtClean="0">
                <a:solidFill>
                  <a:schemeClr val="tx2">
                    <a:lumMod val="75000"/>
                  </a:schemeClr>
                </a:solidFill>
              </a:rPr>
              <a:t>Ο Λύσανδρος συνέτριψε τους Αθηναίους στους Αιγός ποταμούς (405 </a:t>
            </a:r>
            <a:r>
              <a:rPr lang="el-GR" b="1" dirty="0" err="1" smtClean="0">
                <a:solidFill>
                  <a:schemeClr val="tx2">
                    <a:lumMod val="75000"/>
                  </a:schemeClr>
                </a:solidFill>
              </a:rPr>
              <a:t>π.Χ.</a:t>
            </a:r>
            <a:r>
              <a:rPr lang="el-GR" b="1" dirty="0" smtClean="0">
                <a:solidFill>
                  <a:schemeClr val="tx2">
                    <a:lumMod val="75000"/>
                  </a:schemeClr>
                </a:solidFill>
              </a:rPr>
              <a:t>). Από την καταστροφή γλίτωσαν μόνο   εννέα αθηναϊκά πλοία με τα πληρώματά τους.  Ο Κόνων με τα οκτώ πήγε στην Κύπρο, και  ένα από αυτά, η Πάραλος, κατευθύνθηκε προς την Αθήνα, για να αναγγείλει το τραγικό για τους Αθηναίους νέο, ενώ ο Λύσανδρος πήγε  στη Λάμψακο, πόλη που είχε καταλάβει λίγες ημέρες νωρίτερα.</a:t>
            </a:r>
          </a:p>
          <a:p>
            <a:pPr algn="just">
              <a:lnSpc>
                <a:spcPct val="80000"/>
              </a:lnSpc>
            </a:pPr>
            <a:r>
              <a:rPr lang="el-GR" b="1" dirty="0" smtClean="0">
                <a:solidFill>
                  <a:schemeClr val="tx2">
                    <a:lumMod val="75000"/>
                  </a:schemeClr>
                </a:solidFill>
              </a:rPr>
              <a:t> </a:t>
            </a:r>
            <a:r>
              <a:rPr lang="en-US" b="1" dirty="0" smtClean="0">
                <a:solidFill>
                  <a:schemeClr val="tx2">
                    <a:lumMod val="75000"/>
                  </a:schemeClr>
                </a:solidFill>
              </a:rPr>
              <a:t>                                                  </a:t>
            </a:r>
            <a:endParaRPr lang="el-GR" b="1" dirty="0" smtClean="0">
              <a:solidFill>
                <a:schemeClr val="tx2">
                  <a:lumMod val="75000"/>
                </a:schemeClr>
              </a:solidFill>
            </a:endParaRPr>
          </a:p>
          <a:p>
            <a:pPr algn="just"/>
            <a:endParaRPr lang="el-GR" b="1" dirty="0">
              <a:solidFill>
                <a:schemeClr val="tx2">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solidFill>
            <a:schemeClr val="tx2">
              <a:lumMod val="20000"/>
              <a:lumOff val="80000"/>
            </a:schemeClr>
          </a:solidFill>
        </p:spPr>
        <p:txBody>
          <a:bodyPr>
            <a:normAutofit lnSpcReduction="10000"/>
          </a:bodyPr>
          <a:lstStyle/>
          <a:p>
            <a:pPr>
              <a:lnSpc>
                <a:spcPct val="80000"/>
              </a:lnSpc>
            </a:pPr>
            <a:endParaRPr lang="el-GR" sz="4000" b="1" dirty="0" smtClean="0">
              <a:solidFill>
                <a:srgbClr val="FF0000"/>
              </a:solidFill>
            </a:endParaRPr>
          </a:p>
          <a:p>
            <a:pPr>
              <a:lnSpc>
                <a:spcPct val="80000"/>
              </a:lnSpc>
            </a:pPr>
            <a:r>
              <a:rPr lang="el-GR" sz="2800" b="1" dirty="0" smtClean="0">
                <a:solidFill>
                  <a:srgbClr val="C00000"/>
                </a:solidFill>
              </a:rPr>
              <a:t>Ξενοφώντα Ελληνικά</a:t>
            </a:r>
            <a:r>
              <a:rPr lang="en-US" sz="2800" b="1" dirty="0" smtClean="0">
                <a:solidFill>
                  <a:srgbClr val="C00000"/>
                </a:solidFill>
              </a:rPr>
              <a:t>, </a:t>
            </a:r>
            <a:r>
              <a:rPr lang="el-GR" sz="2800" b="1" dirty="0" smtClean="0">
                <a:solidFill>
                  <a:srgbClr val="C00000"/>
                </a:solidFill>
              </a:rPr>
              <a:t>Βιβλίο 2. κεφ.2. παρ.1-4 [σελ.63-69]</a:t>
            </a:r>
          </a:p>
          <a:p>
            <a:pPr>
              <a:lnSpc>
                <a:spcPct val="80000"/>
              </a:lnSpc>
            </a:pPr>
            <a:r>
              <a:rPr lang="el-GR" sz="3000" b="1" dirty="0" smtClean="0">
                <a:solidFill>
                  <a:srgbClr val="C00000"/>
                </a:solidFill>
              </a:rPr>
              <a:t>«Τα γεγονότα μετά την ήττα των Αθηναίων στους Αιγός Ποταμούς»</a:t>
            </a:r>
          </a:p>
          <a:p>
            <a:pPr>
              <a:lnSpc>
                <a:spcPct val="80000"/>
              </a:lnSpc>
            </a:pPr>
            <a:endParaRPr lang="el-GR" sz="4000" b="1" dirty="0" smtClean="0">
              <a:solidFill>
                <a:srgbClr val="C00000"/>
              </a:solidFill>
            </a:endParaRPr>
          </a:p>
          <a:p>
            <a:pPr>
              <a:lnSpc>
                <a:spcPct val="80000"/>
              </a:lnSpc>
            </a:pPr>
            <a:r>
              <a:rPr lang="el-GR" b="1" dirty="0" smtClean="0">
                <a:solidFill>
                  <a:srgbClr val="C00000"/>
                </a:solidFill>
              </a:rPr>
              <a:t>Πολιορκία και συνθηκολόγηση της Αθήνας </a:t>
            </a:r>
          </a:p>
          <a:p>
            <a:pPr algn="just">
              <a:lnSpc>
                <a:spcPct val="80000"/>
              </a:lnSpc>
            </a:pPr>
            <a:r>
              <a:rPr lang="el-GR" b="1" dirty="0" smtClean="0">
                <a:solidFill>
                  <a:schemeClr val="tx2">
                    <a:lumMod val="50000"/>
                  </a:schemeClr>
                </a:solidFill>
              </a:rPr>
              <a:t>      </a:t>
            </a:r>
          </a:p>
          <a:p>
            <a:pPr algn="just">
              <a:lnSpc>
                <a:spcPct val="80000"/>
              </a:lnSpc>
            </a:pPr>
            <a:r>
              <a:rPr lang="el-GR" b="1" dirty="0">
                <a:solidFill>
                  <a:schemeClr val="tx2">
                    <a:lumMod val="50000"/>
                  </a:schemeClr>
                </a:solidFill>
              </a:rPr>
              <a:t> </a:t>
            </a:r>
            <a:r>
              <a:rPr lang="el-GR" b="1" dirty="0" smtClean="0">
                <a:solidFill>
                  <a:schemeClr val="tx2">
                    <a:lumMod val="50000"/>
                  </a:schemeClr>
                </a:solidFill>
              </a:rPr>
              <a:t>     Ο Λύσανδρος συνέτριψε τους Αθηναίους στους Αιγός ποταμούς (405 </a:t>
            </a:r>
            <a:r>
              <a:rPr lang="el-GR" b="1" dirty="0" err="1" smtClean="0">
                <a:solidFill>
                  <a:schemeClr val="tx2">
                    <a:lumMod val="50000"/>
                  </a:schemeClr>
                </a:solidFill>
              </a:rPr>
              <a:t>π.Χ.</a:t>
            </a:r>
            <a:r>
              <a:rPr lang="el-GR" b="1" dirty="0" smtClean="0">
                <a:solidFill>
                  <a:schemeClr val="tx2">
                    <a:lumMod val="50000"/>
                  </a:schemeClr>
                </a:solidFill>
              </a:rPr>
              <a:t>). Από την καταστροφή γλίτωσαν μόνο   εννέα αθηναϊκά πλοία με τα πληρώματά τους.  Ο Κόνων με τα οκτώ πήγε στην Κύπρο, και  ένα από αυτά, η Πάραλος, κατευθύνθηκε προς την Αθήνα, για να αναγγείλει το τραγικό για τους Αθηναίους νέο, ενώ ο Λύσανδρος πήγε  στη Λάμψακο, πόλη που είχε καταλάβει λίγες ημέρες νωρίτερα.</a:t>
            </a:r>
          </a:p>
          <a:p>
            <a:pPr algn="just">
              <a:lnSpc>
                <a:spcPct val="80000"/>
              </a:lnSpc>
            </a:pPr>
            <a:r>
              <a:rPr lang="el-GR" b="1" dirty="0" smtClean="0">
                <a:solidFill>
                  <a:schemeClr val="tx2">
                    <a:lumMod val="50000"/>
                  </a:schemeClr>
                </a:solidFill>
              </a:rPr>
              <a:t> </a:t>
            </a:r>
            <a:r>
              <a:rPr lang="en-US" b="1" dirty="0" smtClean="0">
                <a:solidFill>
                  <a:schemeClr val="tx2">
                    <a:lumMod val="50000"/>
                  </a:schemeClr>
                </a:solidFill>
              </a:rPr>
              <a:t>                                                  </a:t>
            </a:r>
            <a:endParaRPr lang="el-GR" b="1" dirty="0" smtClean="0">
              <a:solidFill>
                <a:schemeClr val="tx2">
                  <a:lumMod val="50000"/>
                </a:schemeClr>
              </a:solidFill>
            </a:endParaRPr>
          </a:p>
          <a:p>
            <a:pPr algn="just"/>
            <a:endParaRPr lang="el-GR" b="1" dirty="0">
              <a:solidFill>
                <a:schemeClr val="tx2">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body" idx="1"/>
          </p:nvPr>
        </p:nvSpPr>
        <p:spPr>
          <a:xfrm>
            <a:off x="0" y="1"/>
            <a:ext cx="4497388" cy="785793"/>
          </a:xfrm>
          <a:solidFill>
            <a:schemeClr val="tx2">
              <a:lumMod val="20000"/>
              <a:lumOff val="80000"/>
            </a:schemeClr>
          </a:solidFill>
        </p:spPr>
        <p:txBody>
          <a:bodyPr>
            <a:normAutofit fontScale="32500" lnSpcReduction="20000"/>
          </a:bodyPr>
          <a:lstStyle/>
          <a:p>
            <a:pPr>
              <a:lnSpc>
                <a:spcPct val="90000"/>
              </a:lnSpc>
            </a:pPr>
            <a:endParaRPr lang="el-GR" b="1" dirty="0" smtClean="0">
              <a:solidFill>
                <a:schemeClr val="tx2">
                  <a:lumMod val="50000"/>
                </a:schemeClr>
              </a:solidFill>
            </a:endParaRPr>
          </a:p>
          <a:p>
            <a:pPr algn="ctr">
              <a:lnSpc>
                <a:spcPct val="90000"/>
              </a:lnSpc>
            </a:pPr>
            <a:r>
              <a:rPr lang="el-GR" sz="4500" b="1" dirty="0" smtClean="0">
                <a:solidFill>
                  <a:srgbClr val="C00000"/>
                </a:solidFill>
              </a:rPr>
              <a:t>Ξενοφώντα Ελληνικά</a:t>
            </a:r>
            <a:r>
              <a:rPr lang="en-US" sz="4500" b="1" dirty="0" smtClean="0">
                <a:solidFill>
                  <a:srgbClr val="C00000"/>
                </a:solidFill>
              </a:rPr>
              <a:t>, </a:t>
            </a:r>
            <a:r>
              <a:rPr lang="el-GR" sz="4500" b="1" dirty="0" smtClean="0">
                <a:solidFill>
                  <a:srgbClr val="C00000"/>
                </a:solidFill>
              </a:rPr>
              <a:t>                                                                       Βιβλίο 2 κεφ.2</a:t>
            </a:r>
            <a:r>
              <a:rPr lang="el-GR" sz="4500" dirty="0" smtClean="0">
                <a:solidFill>
                  <a:srgbClr val="C00000"/>
                </a:solidFill>
              </a:rPr>
              <a:t> </a:t>
            </a:r>
            <a:r>
              <a:rPr lang="el-GR" sz="4500" b="1" dirty="0" smtClean="0">
                <a:solidFill>
                  <a:srgbClr val="C00000"/>
                </a:solidFill>
              </a:rPr>
              <a:t> παρ.1-4 [σελ.63-69]</a:t>
            </a:r>
          </a:p>
          <a:p>
            <a:pPr algn="ctr">
              <a:lnSpc>
                <a:spcPct val="90000"/>
              </a:lnSpc>
            </a:pPr>
            <a:r>
              <a:rPr lang="el-GR" sz="4500" b="1" dirty="0" smtClean="0">
                <a:solidFill>
                  <a:srgbClr val="C00000"/>
                </a:solidFill>
              </a:rPr>
              <a:t>Η αναγγελία της συμφοράς</a:t>
            </a:r>
          </a:p>
          <a:p>
            <a:pPr>
              <a:lnSpc>
                <a:spcPct val="90000"/>
              </a:lnSpc>
            </a:pPr>
            <a:endParaRPr lang="el-GR" sz="3300" b="1" dirty="0" smtClean="0">
              <a:solidFill>
                <a:schemeClr val="tx2">
                  <a:lumMod val="50000"/>
                </a:schemeClr>
              </a:solidFill>
            </a:endParaRPr>
          </a:p>
        </p:txBody>
      </p:sp>
      <p:sp>
        <p:nvSpPr>
          <p:cNvPr id="9" name="8 - Θέση περιεχομένου"/>
          <p:cNvSpPr>
            <a:spLocks noGrp="1"/>
          </p:cNvSpPr>
          <p:nvPr>
            <p:ph sz="half" idx="2"/>
          </p:nvPr>
        </p:nvSpPr>
        <p:spPr>
          <a:xfrm>
            <a:off x="0" y="785794"/>
            <a:ext cx="4497388" cy="6072206"/>
          </a:xfrm>
          <a:solidFill>
            <a:schemeClr val="tx2">
              <a:lumMod val="40000"/>
              <a:lumOff val="60000"/>
            </a:schemeClr>
          </a:solidFill>
        </p:spPr>
        <p:txBody>
          <a:bodyPr>
            <a:normAutofit lnSpcReduction="10000"/>
          </a:bodyPr>
          <a:lstStyle/>
          <a:p>
            <a:r>
              <a:rPr lang="el-GR" b="1" dirty="0" smtClean="0">
                <a:solidFill>
                  <a:schemeClr val="tx2">
                    <a:lumMod val="50000"/>
                  </a:schemeClr>
                </a:solidFill>
              </a:rPr>
              <a:t>[2.2.1] </a:t>
            </a:r>
            <a:r>
              <a:rPr lang="el-GR" b="1" dirty="0" err="1" smtClean="0">
                <a:solidFill>
                  <a:schemeClr val="tx2">
                    <a:lumMod val="50000"/>
                  </a:schemeClr>
                </a:solidFill>
              </a:rPr>
              <a:t>Ἐπεὶ</a:t>
            </a:r>
            <a:r>
              <a:rPr lang="el-GR" b="1" dirty="0" smtClean="0">
                <a:solidFill>
                  <a:schemeClr val="tx2">
                    <a:lumMod val="50000"/>
                  </a:schemeClr>
                </a:solidFill>
              </a:rPr>
              <a:t> </a:t>
            </a:r>
            <a:r>
              <a:rPr lang="el-GR" b="1" dirty="0" err="1" smtClean="0">
                <a:solidFill>
                  <a:schemeClr val="tx2">
                    <a:lumMod val="50000"/>
                  </a:schemeClr>
                </a:solidFill>
              </a:rPr>
              <a:t>δὲ</a:t>
            </a:r>
            <a:r>
              <a:rPr lang="el-GR" b="1" dirty="0" smtClean="0">
                <a:solidFill>
                  <a:schemeClr val="tx2">
                    <a:lumMod val="50000"/>
                  </a:schemeClr>
                </a:solidFill>
              </a:rPr>
              <a:t> </a:t>
            </a:r>
            <a:r>
              <a:rPr lang="el-GR" b="1" dirty="0" err="1" smtClean="0">
                <a:solidFill>
                  <a:schemeClr val="tx2">
                    <a:lumMod val="50000"/>
                  </a:schemeClr>
                </a:solidFill>
              </a:rPr>
              <a:t>τὰ</a:t>
            </a:r>
            <a:r>
              <a:rPr lang="el-GR" b="1" dirty="0" smtClean="0">
                <a:solidFill>
                  <a:schemeClr val="tx2">
                    <a:lumMod val="50000"/>
                  </a:schemeClr>
                </a:solidFill>
              </a:rPr>
              <a:t> </a:t>
            </a:r>
            <a:r>
              <a:rPr lang="el-GR" b="1" dirty="0" err="1" smtClean="0">
                <a:solidFill>
                  <a:schemeClr val="tx2">
                    <a:lumMod val="50000"/>
                  </a:schemeClr>
                </a:solidFill>
              </a:rPr>
              <a:t>ἐν</a:t>
            </a:r>
            <a:r>
              <a:rPr lang="el-GR" b="1" dirty="0" smtClean="0">
                <a:solidFill>
                  <a:schemeClr val="tx2">
                    <a:lumMod val="50000"/>
                  </a:schemeClr>
                </a:solidFill>
              </a:rPr>
              <a:t> </a:t>
            </a:r>
            <a:r>
              <a:rPr lang="el-GR" b="1" dirty="0" err="1" smtClean="0">
                <a:solidFill>
                  <a:schemeClr val="tx2">
                    <a:lumMod val="50000"/>
                  </a:schemeClr>
                </a:solidFill>
              </a:rPr>
              <a:t>τῇ</a:t>
            </a:r>
            <a:r>
              <a:rPr lang="el-GR" b="1" dirty="0" smtClean="0">
                <a:solidFill>
                  <a:schemeClr val="tx2">
                    <a:lumMod val="50000"/>
                  </a:schemeClr>
                </a:solidFill>
              </a:rPr>
              <a:t> </a:t>
            </a:r>
            <a:r>
              <a:rPr lang="el-GR" b="1" dirty="0" err="1" smtClean="0">
                <a:solidFill>
                  <a:schemeClr val="tx2">
                    <a:lumMod val="50000"/>
                  </a:schemeClr>
                </a:solidFill>
              </a:rPr>
              <a:t>Λαμψάκῳ</a:t>
            </a:r>
            <a:r>
              <a:rPr lang="el-GR" b="1" dirty="0" smtClean="0">
                <a:solidFill>
                  <a:schemeClr val="tx2">
                    <a:lumMod val="50000"/>
                  </a:schemeClr>
                </a:solidFill>
              </a:rPr>
              <a:t> </a:t>
            </a:r>
            <a:r>
              <a:rPr lang="el-GR" b="1" dirty="0" err="1" smtClean="0">
                <a:solidFill>
                  <a:schemeClr val="tx2">
                    <a:lumMod val="50000"/>
                  </a:schemeClr>
                </a:solidFill>
              </a:rPr>
              <a:t>κατεστήσατο</a:t>
            </a:r>
            <a:r>
              <a:rPr lang="el-GR" b="1" dirty="0" smtClean="0">
                <a:solidFill>
                  <a:schemeClr val="tx2">
                    <a:lumMod val="50000"/>
                  </a:schemeClr>
                </a:solidFill>
              </a:rPr>
              <a:t>, </a:t>
            </a:r>
          </a:p>
          <a:p>
            <a:pPr>
              <a:buNone/>
            </a:pPr>
            <a:r>
              <a:rPr lang="el-GR" b="1" dirty="0" smtClean="0">
                <a:solidFill>
                  <a:schemeClr val="tx2">
                    <a:lumMod val="50000"/>
                  </a:schemeClr>
                </a:solidFill>
              </a:rPr>
              <a:t>     </a:t>
            </a:r>
            <a:r>
              <a:rPr lang="el-GR" b="1" dirty="0" err="1" smtClean="0">
                <a:solidFill>
                  <a:schemeClr val="tx2">
                    <a:lumMod val="50000"/>
                  </a:schemeClr>
                </a:solidFill>
              </a:rPr>
              <a:t>ἔπλει</a:t>
            </a:r>
            <a:r>
              <a:rPr lang="el-GR" b="1" dirty="0" smtClean="0">
                <a:solidFill>
                  <a:schemeClr val="tx2">
                    <a:lumMod val="50000"/>
                  </a:schemeClr>
                </a:solidFill>
              </a:rPr>
              <a:t> </a:t>
            </a:r>
            <a:r>
              <a:rPr lang="el-GR" b="1" dirty="0" err="1" smtClean="0">
                <a:solidFill>
                  <a:schemeClr val="tx2">
                    <a:lumMod val="50000"/>
                  </a:schemeClr>
                </a:solidFill>
              </a:rPr>
              <a:t>ἐπὶ</a:t>
            </a:r>
            <a:r>
              <a:rPr lang="el-GR" b="1" dirty="0" smtClean="0">
                <a:solidFill>
                  <a:schemeClr val="tx2">
                    <a:lumMod val="50000"/>
                  </a:schemeClr>
                </a:solidFill>
              </a:rPr>
              <a:t> </a:t>
            </a:r>
            <a:r>
              <a:rPr lang="el-GR" b="1" dirty="0" err="1" smtClean="0">
                <a:solidFill>
                  <a:schemeClr val="tx2">
                    <a:lumMod val="50000"/>
                  </a:schemeClr>
                </a:solidFill>
              </a:rPr>
              <a:t>τὸ</a:t>
            </a:r>
            <a:r>
              <a:rPr lang="el-GR" b="1" dirty="0" smtClean="0">
                <a:solidFill>
                  <a:schemeClr val="tx2">
                    <a:lumMod val="50000"/>
                  </a:schemeClr>
                </a:solidFill>
              </a:rPr>
              <a:t> </a:t>
            </a:r>
            <a:r>
              <a:rPr lang="el-GR" b="1" dirty="0" err="1" smtClean="0">
                <a:solidFill>
                  <a:schemeClr val="tx2">
                    <a:lumMod val="50000"/>
                  </a:schemeClr>
                </a:solidFill>
              </a:rPr>
              <a:t>Βυζάντιον</a:t>
            </a:r>
            <a:r>
              <a:rPr lang="el-GR" b="1" dirty="0" smtClean="0">
                <a:solidFill>
                  <a:schemeClr val="tx2">
                    <a:lumMod val="50000"/>
                  </a:schemeClr>
                </a:solidFill>
              </a:rPr>
              <a:t>                           </a:t>
            </a:r>
            <a:r>
              <a:rPr lang="el-GR" b="1" dirty="0" err="1" smtClean="0">
                <a:solidFill>
                  <a:schemeClr val="tx2">
                    <a:lumMod val="50000"/>
                  </a:schemeClr>
                </a:solidFill>
              </a:rPr>
              <a:t>καὶ</a:t>
            </a:r>
            <a:r>
              <a:rPr lang="el-GR" b="1" dirty="0" smtClean="0">
                <a:solidFill>
                  <a:schemeClr val="tx2">
                    <a:lumMod val="50000"/>
                  </a:schemeClr>
                </a:solidFill>
              </a:rPr>
              <a:t> </a:t>
            </a:r>
            <a:r>
              <a:rPr lang="el-GR" b="1" dirty="0" err="1" smtClean="0">
                <a:solidFill>
                  <a:schemeClr val="tx2">
                    <a:lumMod val="50000"/>
                  </a:schemeClr>
                </a:solidFill>
              </a:rPr>
              <a:t>Καλχηδόνα</a:t>
            </a:r>
            <a:r>
              <a:rPr lang="el-GR" b="1" dirty="0" smtClean="0">
                <a:solidFill>
                  <a:schemeClr val="tx2">
                    <a:lumMod val="50000"/>
                  </a:schemeClr>
                </a:solidFill>
              </a:rPr>
              <a:t>.                                              </a:t>
            </a:r>
            <a:r>
              <a:rPr lang="el-GR" b="1" dirty="0" err="1" smtClean="0">
                <a:solidFill>
                  <a:schemeClr val="tx2">
                    <a:lumMod val="50000"/>
                  </a:schemeClr>
                </a:solidFill>
              </a:rPr>
              <a:t>οἱ</a:t>
            </a:r>
            <a:r>
              <a:rPr lang="el-GR" b="1" dirty="0" smtClean="0">
                <a:solidFill>
                  <a:schemeClr val="tx2">
                    <a:lumMod val="50000"/>
                  </a:schemeClr>
                </a:solidFill>
              </a:rPr>
              <a:t> δ’ </a:t>
            </a:r>
            <a:r>
              <a:rPr lang="el-GR" b="1" dirty="0" err="1" smtClean="0">
                <a:solidFill>
                  <a:schemeClr val="tx2">
                    <a:lumMod val="50000"/>
                  </a:schemeClr>
                </a:solidFill>
              </a:rPr>
              <a:t>αὐτὸν</a:t>
            </a:r>
            <a:r>
              <a:rPr lang="el-GR" b="1" dirty="0" smtClean="0">
                <a:solidFill>
                  <a:schemeClr val="tx2">
                    <a:lumMod val="50000"/>
                  </a:schemeClr>
                </a:solidFill>
              </a:rPr>
              <a:t> </a:t>
            </a:r>
            <a:r>
              <a:rPr lang="el-GR" b="1" dirty="0" err="1" smtClean="0">
                <a:solidFill>
                  <a:schemeClr val="tx2">
                    <a:lumMod val="50000"/>
                  </a:schemeClr>
                </a:solidFill>
              </a:rPr>
              <a:t>ὑπεδέχοντο</a:t>
            </a:r>
            <a:r>
              <a:rPr lang="el-GR" b="1" dirty="0" smtClean="0">
                <a:solidFill>
                  <a:schemeClr val="tx2">
                    <a:lumMod val="50000"/>
                  </a:schemeClr>
                </a:solidFill>
              </a:rPr>
              <a:t>,                            </a:t>
            </a:r>
            <a:r>
              <a:rPr lang="el-GR" b="1" dirty="0" err="1" smtClean="0">
                <a:solidFill>
                  <a:schemeClr val="tx2">
                    <a:lumMod val="50000"/>
                  </a:schemeClr>
                </a:solidFill>
              </a:rPr>
              <a:t>τοὺς</a:t>
            </a:r>
            <a:r>
              <a:rPr lang="el-GR" b="1" dirty="0" smtClean="0">
                <a:solidFill>
                  <a:schemeClr val="tx2">
                    <a:lumMod val="50000"/>
                  </a:schemeClr>
                </a:solidFill>
              </a:rPr>
              <a:t> </a:t>
            </a:r>
            <a:r>
              <a:rPr lang="el-GR" b="1" dirty="0" err="1" smtClean="0">
                <a:solidFill>
                  <a:schemeClr val="tx2">
                    <a:lumMod val="50000"/>
                  </a:schemeClr>
                </a:solidFill>
              </a:rPr>
              <a:t>τῶν</a:t>
            </a:r>
            <a:r>
              <a:rPr lang="el-GR" b="1" dirty="0" smtClean="0">
                <a:solidFill>
                  <a:schemeClr val="tx2">
                    <a:lumMod val="50000"/>
                  </a:schemeClr>
                </a:solidFill>
              </a:rPr>
              <a:t> </a:t>
            </a:r>
            <a:r>
              <a:rPr lang="el-GR" b="1" dirty="0" err="1" smtClean="0">
                <a:solidFill>
                  <a:schemeClr val="tx2">
                    <a:lumMod val="50000"/>
                  </a:schemeClr>
                </a:solidFill>
              </a:rPr>
              <a:t>Ἀθηναίων</a:t>
            </a:r>
            <a:r>
              <a:rPr lang="el-GR" b="1" dirty="0" smtClean="0">
                <a:solidFill>
                  <a:schemeClr val="tx2">
                    <a:lumMod val="50000"/>
                  </a:schemeClr>
                </a:solidFill>
              </a:rPr>
              <a:t> </a:t>
            </a:r>
            <a:r>
              <a:rPr lang="el-GR" b="1" dirty="0" err="1" smtClean="0">
                <a:solidFill>
                  <a:schemeClr val="tx2">
                    <a:lumMod val="50000"/>
                  </a:schemeClr>
                </a:solidFill>
              </a:rPr>
              <a:t>φρουροὺς</a:t>
            </a:r>
            <a:r>
              <a:rPr lang="el-GR" b="1" dirty="0" smtClean="0">
                <a:solidFill>
                  <a:schemeClr val="tx2">
                    <a:lumMod val="50000"/>
                  </a:schemeClr>
                </a:solidFill>
              </a:rPr>
              <a:t>  </a:t>
            </a:r>
            <a:r>
              <a:rPr lang="el-GR" b="1" dirty="0" err="1" smtClean="0">
                <a:solidFill>
                  <a:schemeClr val="tx2">
                    <a:lumMod val="50000"/>
                  </a:schemeClr>
                </a:solidFill>
              </a:rPr>
              <a:t>ὑποσπόνδους</a:t>
            </a:r>
            <a:r>
              <a:rPr lang="el-GR" b="1" dirty="0" smtClean="0">
                <a:solidFill>
                  <a:schemeClr val="tx2">
                    <a:lumMod val="50000"/>
                  </a:schemeClr>
                </a:solidFill>
              </a:rPr>
              <a:t>  </a:t>
            </a:r>
            <a:r>
              <a:rPr lang="el-GR" b="1" dirty="0" err="1" smtClean="0">
                <a:solidFill>
                  <a:schemeClr val="tx2">
                    <a:lumMod val="50000"/>
                  </a:schemeClr>
                </a:solidFill>
              </a:rPr>
              <a:t>ἀφέντες</a:t>
            </a:r>
            <a:r>
              <a:rPr lang="el-GR" b="1" dirty="0" smtClean="0">
                <a:solidFill>
                  <a:schemeClr val="tx2">
                    <a:lumMod val="50000"/>
                  </a:schemeClr>
                </a:solidFill>
              </a:rPr>
              <a:t>.                     </a:t>
            </a:r>
          </a:p>
          <a:p>
            <a:pPr>
              <a:buNone/>
            </a:pPr>
            <a:r>
              <a:rPr lang="el-GR" b="1" dirty="0" smtClean="0">
                <a:solidFill>
                  <a:schemeClr val="tx2">
                    <a:lumMod val="50000"/>
                  </a:schemeClr>
                </a:solidFill>
              </a:rPr>
              <a:t>    </a:t>
            </a:r>
          </a:p>
          <a:p>
            <a:pPr>
              <a:buNone/>
            </a:pPr>
            <a:r>
              <a:rPr lang="el-GR" b="1" dirty="0" smtClean="0">
                <a:solidFill>
                  <a:schemeClr val="tx2">
                    <a:lumMod val="50000"/>
                  </a:schemeClr>
                </a:solidFill>
              </a:rPr>
              <a:t>     </a:t>
            </a:r>
            <a:r>
              <a:rPr lang="el-GR" b="1" dirty="0" err="1" smtClean="0">
                <a:solidFill>
                  <a:schemeClr val="tx2">
                    <a:lumMod val="50000"/>
                  </a:schemeClr>
                </a:solidFill>
              </a:rPr>
              <a:t>οἱ</a:t>
            </a:r>
            <a:r>
              <a:rPr lang="el-GR" b="1" dirty="0" smtClean="0">
                <a:solidFill>
                  <a:schemeClr val="tx2">
                    <a:lumMod val="50000"/>
                  </a:schemeClr>
                </a:solidFill>
              </a:rPr>
              <a:t> </a:t>
            </a:r>
            <a:r>
              <a:rPr lang="el-GR" b="1" dirty="0" err="1" smtClean="0">
                <a:solidFill>
                  <a:schemeClr val="tx2">
                    <a:lumMod val="50000"/>
                  </a:schemeClr>
                </a:solidFill>
              </a:rPr>
              <a:t>δὲ</a:t>
            </a:r>
            <a:r>
              <a:rPr lang="el-GR" b="1" dirty="0" smtClean="0">
                <a:solidFill>
                  <a:schemeClr val="tx2">
                    <a:lumMod val="50000"/>
                  </a:schemeClr>
                </a:solidFill>
              </a:rPr>
              <a:t>  </a:t>
            </a:r>
            <a:r>
              <a:rPr lang="el-GR" b="1" dirty="0" err="1" smtClean="0">
                <a:solidFill>
                  <a:schemeClr val="tx2">
                    <a:lumMod val="50000"/>
                  </a:schemeClr>
                </a:solidFill>
              </a:rPr>
              <a:t>προδόντες</a:t>
            </a:r>
            <a:r>
              <a:rPr lang="el-GR" b="1" dirty="0" smtClean="0">
                <a:solidFill>
                  <a:schemeClr val="tx2">
                    <a:lumMod val="50000"/>
                  </a:schemeClr>
                </a:solidFill>
              </a:rPr>
              <a:t> </a:t>
            </a:r>
            <a:r>
              <a:rPr lang="el-GR" b="1" dirty="0" err="1" smtClean="0">
                <a:solidFill>
                  <a:schemeClr val="tx2">
                    <a:lumMod val="50000"/>
                  </a:schemeClr>
                </a:solidFill>
              </a:rPr>
              <a:t>Ἀλκιβιάδῃ</a:t>
            </a:r>
            <a:r>
              <a:rPr lang="el-GR" b="1" dirty="0" smtClean="0">
                <a:solidFill>
                  <a:schemeClr val="tx2">
                    <a:lumMod val="50000"/>
                  </a:schemeClr>
                </a:solidFill>
              </a:rPr>
              <a:t>   </a:t>
            </a:r>
            <a:r>
              <a:rPr lang="el-GR" b="1" dirty="0" err="1" smtClean="0">
                <a:solidFill>
                  <a:schemeClr val="tx2">
                    <a:lumMod val="50000"/>
                  </a:schemeClr>
                </a:solidFill>
              </a:rPr>
              <a:t>τὸ</a:t>
            </a:r>
            <a:r>
              <a:rPr lang="el-GR" b="1" dirty="0" smtClean="0">
                <a:solidFill>
                  <a:schemeClr val="tx2">
                    <a:lumMod val="50000"/>
                  </a:schemeClr>
                </a:solidFill>
              </a:rPr>
              <a:t> </a:t>
            </a:r>
            <a:r>
              <a:rPr lang="el-GR" b="1" dirty="0" err="1" smtClean="0">
                <a:solidFill>
                  <a:schemeClr val="tx2">
                    <a:lumMod val="50000"/>
                  </a:schemeClr>
                </a:solidFill>
              </a:rPr>
              <a:t>Βυζάντιον</a:t>
            </a:r>
            <a:r>
              <a:rPr lang="el-GR" b="1" dirty="0" smtClean="0">
                <a:solidFill>
                  <a:schemeClr val="tx2">
                    <a:lumMod val="50000"/>
                  </a:schemeClr>
                </a:solidFill>
              </a:rPr>
              <a:t>  </a:t>
            </a:r>
            <a:r>
              <a:rPr lang="el-GR" b="1" dirty="0" err="1" smtClean="0">
                <a:solidFill>
                  <a:schemeClr val="tx2">
                    <a:lumMod val="50000"/>
                  </a:schemeClr>
                </a:solidFill>
              </a:rPr>
              <a:t>τότε</a:t>
            </a:r>
            <a:r>
              <a:rPr lang="el-GR" b="1" dirty="0" smtClean="0">
                <a:solidFill>
                  <a:schemeClr val="tx2">
                    <a:lumMod val="50000"/>
                  </a:schemeClr>
                </a:solidFill>
              </a:rPr>
              <a:t> </a:t>
            </a:r>
            <a:r>
              <a:rPr lang="el-GR" b="1" dirty="0" err="1" smtClean="0">
                <a:solidFill>
                  <a:schemeClr val="tx2">
                    <a:lumMod val="50000"/>
                  </a:schemeClr>
                </a:solidFill>
              </a:rPr>
              <a:t>μὲν</a:t>
            </a:r>
            <a:r>
              <a:rPr lang="el-GR" b="1" dirty="0" smtClean="0">
                <a:solidFill>
                  <a:schemeClr val="tx2">
                    <a:lumMod val="50000"/>
                  </a:schemeClr>
                </a:solidFill>
              </a:rPr>
              <a:t>            </a:t>
            </a:r>
            <a:r>
              <a:rPr lang="el-GR" b="1" dirty="0" err="1" smtClean="0">
                <a:solidFill>
                  <a:schemeClr val="tx2">
                    <a:lumMod val="50000"/>
                  </a:schemeClr>
                </a:solidFill>
              </a:rPr>
              <a:t>ἔφυγον</a:t>
            </a:r>
            <a:r>
              <a:rPr lang="el-GR" b="1" dirty="0" smtClean="0">
                <a:solidFill>
                  <a:schemeClr val="tx2">
                    <a:lumMod val="50000"/>
                  </a:schemeClr>
                </a:solidFill>
              </a:rPr>
              <a:t>  </a:t>
            </a:r>
            <a:r>
              <a:rPr lang="el-GR" b="1" dirty="0" err="1" smtClean="0">
                <a:solidFill>
                  <a:schemeClr val="tx2">
                    <a:lumMod val="50000"/>
                  </a:schemeClr>
                </a:solidFill>
              </a:rPr>
              <a:t>εἰς</a:t>
            </a:r>
            <a:r>
              <a:rPr lang="el-GR" b="1" dirty="0" smtClean="0">
                <a:solidFill>
                  <a:schemeClr val="tx2">
                    <a:lumMod val="50000"/>
                  </a:schemeClr>
                </a:solidFill>
              </a:rPr>
              <a:t> </a:t>
            </a:r>
            <a:r>
              <a:rPr lang="el-GR" b="1" dirty="0" err="1" smtClean="0">
                <a:solidFill>
                  <a:schemeClr val="tx2">
                    <a:lumMod val="50000"/>
                  </a:schemeClr>
                </a:solidFill>
              </a:rPr>
              <a:t>τὸν</a:t>
            </a:r>
            <a:r>
              <a:rPr lang="el-GR" b="1" dirty="0" smtClean="0">
                <a:solidFill>
                  <a:schemeClr val="tx2">
                    <a:lumMod val="50000"/>
                  </a:schemeClr>
                </a:solidFill>
              </a:rPr>
              <a:t> </a:t>
            </a:r>
            <a:r>
              <a:rPr lang="el-GR" b="1" dirty="0" err="1" smtClean="0">
                <a:solidFill>
                  <a:schemeClr val="tx2">
                    <a:lumMod val="50000"/>
                  </a:schemeClr>
                </a:solidFill>
              </a:rPr>
              <a:t>Πόντον</a:t>
            </a:r>
            <a:r>
              <a:rPr lang="el-GR" b="1" dirty="0" smtClean="0">
                <a:solidFill>
                  <a:schemeClr val="tx2">
                    <a:lumMod val="50000"/>
                  </a:schemeClr>
                </a:solidFill>
              </a:rPr>
              <a:t>,                               </a:t>
            </a:r>
            <a:r>
              <a:rPr lang="el-GR" b="1" dirty="0" err="1" smtClean="0">
                <a:solidFill>
                  <a:schemeClr val="tx2">
                    <a:lumMod val="50000"/>
                  </a:schemeClr>
                </a:solidFill>
              </a:rPr>
              <a:t>ὕστερον</a:t>
            </a:r>
            <a:r>
              <a:rPr lang="el-GR" b="1" dirty="0" smtClean="0">
                <a:solidFill>
                  <a:schemeClr val="tx2">
                    <a:lumMod val="50000"/>
                  </a:schemeClr>
                </a:solidFill>
              </a:rPr>
              <a:t> δ’  </a:t>
            </a:r>
            <a:r>
              <a:rPr lang="el-GR" b="1" dirty="0" err="1" smtClean="0">
                <a:solidFill>
                  <a:schemeClr val="tx2">
                    <a:lumMod val="50000"/>
                  </a:schemeClr>
                </a:solidFill>
              </a:rPr>
              <a:t>εἰς</a:t>
            </a:r>
            <a:r>
              <a:rPr lang="el-GR" b="1" dirty="0" smtClean="0">
                <a:solidFill>
                  <a:schemeClr val="tx2">
                    <a:lumMod val="50000"/>
                  </a:schemeClr>
                </a:solidFill>
              </a:rPr>
              <a:t> </a:t>
            </a:r>
            <a:r>
              <a:rPr lang="el-GR" b="1" dirty="0" err="1" smtClean="0">
                <a:solidFill>
                  <a:schemeClr val="tx2">
                    <a:lumMod val="50000"/>
                  </a:schemeClr>
                </a:solidFill>
              </a:rPr>
              <a:t>Ἀθήνας</a:t>
            </a:r>
            <a:r>
              <a:rPr lang="el-GR" b="1" dirty="0" smtClean="0">
                <a:solidFill>
                  <a:schemeClr val="tx2">
                    <a:lumMod val="50000"/>
                  </a:schemeClr>
                </a:solidFill>
              </a:rPr>
              <a:t>                        </a:t>
            </a:r>
            <a:r>
              <a:rPr lang="el-GR" b="1" dirty="0" err="1" smtClean="0">
                <a:solidFill>
                  <a:schemeClr val="tx2">
                    <a:lumMod val="50000"/>
                  </a:schemeClr>
                </a:solidFill>
              </a:rPr>
              <a:t>καὶ</a:t>
            </a:r>
            <a:r>
              <a:rPr lang="el-GR" b="1" dirty="0" smtClean="0">
                <a:solidFill>
                  <a:schemeClr val="tx2">
                    <a:lumMod val="50000"/>
                  </a:schemeClr>
                </a:solidFill>
              </a:rPr>
              <a:t>  </a:t>
            </a:r>
            <a:r>
              <a:rPr lang="el-GR" b="1" dirty="0" err="1" smtClean="0">
                <a:solidFill>
                  <a:schemeClr val="tx2">
                    <a:lumMod val="50000"/>
                  </a:schemeClr>
                </a:solidFill>
              </a:rPr>
              <a:t>ἐγένοντο</a:t>
            </a:r>
            <a:r>
              <a:rPr lang="el-GR" b="1" dirty="0" smtClean="0">
                <a:solidFill>
                  <a:schemeClr val="tx2">
                    <a:lumMod val="50000"/>
                  </a:schemeClr>
                </a:solidFill>
              </a:rPr>
              <a:t> </a:t>
            </a:r>
            <a:r>
              <a:rPr lang="el-GR" b="1" dirty="0" err="1" smtClean="0">
                <a:solidFill>
                  <a:schemeClr val="tx2">
                    <a:lumMod val="50000"/>
                  </a:schemeClr>
                </a:solidFill>
              </a:rPr>
              <a:t>Ἀθηναῖοι</a:t>
            </a:r>
            <a:r>
              <a:rPr lang="el-GR" b="1" dirty="0" smtClean="0">
                <a:solidFill>
                  <a:schemeClr val="tx2">
                    <a:lumMod val="50000"/>
                  </a:schemeClr>
                </a:solidFill>
              </a:rPr>
              <a:t>.</a:t>
            </a:r>
          </a:p>
          <a:p>
            <a:pPr>
              <a:buNone/>
            </a:pPr>
            <a:r>
              <a:rPr lang="el-GR" b="1" dirty="0" smtClean="0">
                <a:solidFill>
                  <a:schemeClr val="tx2">
                    <a:lumMod val="50000"/>
                  </a:schemeClr>
                </a:solidFill>
              </a:rPr>
              <a:t>   </a:t>
            </a:r>
          </a:p>
          <a:p>
            <a:pPr>
              <a:buNone/>
            </a:pPr>
            <a:r>
              <a:rPr lang="el-GR" b="1" dirty="0" smtClean="0">
                <a:solidFill>
                  <a:schemeClr val="tx2">
                    <a:lumMod val="50000"/>
                  </a:schemeClr>
                </a:solidFill>
              </a:rPr>
              <a:t>     [</a:t>
            </a:r>
            <a:r>
              <a:rPr lang="el-GR" b="1" dirty="0" err="1" smtClean="0">
                <a:solidFill>
                  <a:srgbClr val="C00000"/>
                </a:solidFill>
              </a:rPr>
              <a:t>ὑπόσπονδοι</a:t>
            </a:r>
            <a:r>
              <a:rPr lang="el-GR" b="1" dirty="0" smtClean="0">
                <a:solidFill>
                  <a:srgbClr val="C00000"/>
                </a:solidFill>
              </a:rPr>
              <a:t>: </a:t>
            </a:r>
            <a:r>
              <a:rPr lang="el-GR" b="1" dirty="0" smtClean="0">
                <a:solidFill>
                  <a:schemeClr val="tx2">
                    <a:lumMod val="50000"/>
                  </a:schemeClr>
                </a:solidFill>
              </a:rPr>
              <a:t>ηττημένοι Αθηναίοι που παραδόθηκαν στους νικητές Σπαρτιάτες] </a:t>
            </a:r>
            <a:endParaRPr lang="el-GR" dirty="0"/>
          </a:p>
        </p:txBody>
      </p:sp>
      <p:sp>
        <p:nvSpPr>
          <p:cNvPr id="10" name="9 - Θέση κειμένου"/>
          <p:cNvSpPr>
            <a:spLocks noGrp="1"/>
          </p:cNvSpPr>
          <p:nvPr>
            <p:ph type="body" sz="quarter" idx="3"/>
          </p:nvPr>
        </p:nvSpPr>
        <p:spPr>
          <a:xfrm>
            <a:off x="4500563" y="1"/>
            <a:ext cx="4643438" cy="571479"/>
          </a:xfrm>
          <a:solidFill>
            <a:schemeClr val="tx2">
              <a:lumMod val="40000"/>
              <a:lumOff val="60000"/>
            </a:schemeClr>
          </a:solidFill>
        </p:spPr>
        <p:txBody>
          <a:bodyPr/>
          <a:lstStyle/>
          <a:p>
            <a:pPr algn="ctr"/>
            <a:r>
              <a:rPr lang="el-GR" dirty="0" smtClean="0">
                <a:solidFill>
                  <a:srgbClr val="C00000"/>
                </a:solidFill>
              </a:rPr>
              <a:t>Μετάφραση </a:t>
            </a:r>
            <a:r>
              <a:rPr lang="el-GR" dirty="0" smtClean="0">
                <a:solidFill>
                  <a:schemeClr val="tx2">
                    <a:lumMod val="50000"/>
                  </a:schemeClr>
                </a:solidFill>
              </a:rPr>
              <a:t> [2.2.1] </a:t>
            </a:r>
            <a:endParaRPr lang="el-GR" dirty="0">
              <a:solidFill>
                <a:srgbClr val="C00000"/>
              </a:solidFill>
            </a:endParaRPr>
          </a:p>
        </p:txBody>
      </p:sp>
      <p:sp>
        <p:nvSpPr>
          <p:cNvPr id="11" name="10 - Θέση περιεχομένου"/>
          <p:cNvSpPr>
            <a:spLocks noGrp="1"/>
          </p:cNvSpPr>
          <p:nvPr>
            <p:ph sz="quarter" idx="4"/>
          </p:nvPr>
        </p:nvSpPr>
        <p:spPr>
          <a:xfrm>
            <a:off x="4500562" y="571480"/>
            <a:ext cx="4643437" cy="6286520"/>
          </a:xfrm>
          <a:solidFill>
            <a:schemeClr val="tx2">
              <a:lumMod val="20000"/>
              <a:lumOff val="80000"/>
            </a:schemeClr>
          </a:solidFill>
        </p:spPr>
        <p:txBody>
          <a:bodyPr>
            <a:normAutofit/>
          </a:bodyPr>
          <a:lstStyle/>
          <a:p>
            <a:pPr>
              <a:buNone/>
            </a:pPr>
            <a:r>
              <a:rPr lang="el-GR" b="1" dirty="0" smtClean="0">
                <a:solidFill>
                  <a:schemeClr val="tx2">
                    <a:lumMod val="50000"/>
                  </a:schemeClr>
                </a:solidFill>
              </a:rPr>
              <a:t>     Αφού ρύθμισε την κατάσταση στη Λάμψακο τοποθετώντας δικούς του ανθρώπους,                       έπλεε εναντίον του Βυζαντίου και της </a:t>
            </a:r>
            <a:r>
              <a:rPr lang="el-GR" b="1" dirty="0" err="1" smtClean="0">
                <a:solidFill>
                  <a:schemeClr val="tx2">
                    <a:lumMod val="50000"/>
                  </a:schemeClr>
                </a:solidFill>
              </a:rPr>
              <a:t>Καλχηδόνας</a:t>
            </a:r>
            <a:r>
              <a:rPr lang="el-GR" b="1" dirty="0" smtClean="0">
                <a:solidFill>
                  <a:schemeClr val="tx2">
                    <a:lumMod val="50000"/>
                  </a:schemeClr>
                </a:solidFill>
              </a:rPr>
              <a:t> και  αυτοί (οι κάτοικοι) τον υποδέχονταν, αφού απελευθέρωσαν ύστερα από επίσημη  συμφωνία  τους φρουρούς των Αθηναίων. Εκείνοι  όμως  που παρέδωσαν με προδοσία το Βυζάντιο στον Αλκιβιάδη,  κατέφυγαν τότε στον Πόντο κι αργότερα στην  Αθήνα  και  έγιναν Αθηναίοι πολίτες.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body" idx="1"/>
          </p:nvPr>
        </p:nvSpPr>
        <p:spPr>
          <a:xfrm>
            <a:off x="0" y="1"/>
            <a:ext cx="4497388" cy="785793"/>
          </a:xfrm>
          <a:solidFill>
            <a:schemeClr val="tx2">
              <a:lumMod val="20000"/>
              <a:lumOff val="80000"/>
            </a:schemeClr>
          </a:solidFill>
        </p:spPr>
        <p:txBody>
          <a:bodyPr>
            <a:normAutofit fontScale="32500" lnSpcReduction="20000"/>
          </a:bodyPr>
          <a:lstStyle/>
          <a:p>
            <a:pPr>
              <a:lnSpc>
                <a:spcPct val="90000"/>
              </a:lnSpc>
            </a:pPr>
            <a:endParaRPr lang="el-GR" b="1" dirty="0" smtClean="0">
              <a:solidFill>
                <a:schemeClr val="tx2">
                  <a:lumMod val="50000"/>
                </a:schemeClr>
              </a:solidFill>
            </a:endParaRPr>
          </a:p>
          <a:p>
            <a:pPr algn="ctr">
              <a:lnSpc>
                <a:spcPct val="90000"/>
              </a:lnSpc>
            </a:pPr>
            <a:r>
              <a:rPr lang="el-GR" sz="4500" b="1" dirty="0" smtClean="0">
                <a:solidFill>
                  <a:srgbClr val="C00000"/>
                </a:solidFill>
              </a:rPr>
              <a:t>Ξενοφώντα Ελληνικά</a:t>
            </a:r>
            <a:r>
              <a:rPr lang="en-US" sz="4500" b="1" dirty="0" smtClean="0">
                <a:solidFill>
                  <a:srgbClr val="C00000"/>
                </a:solidFill>
              </a:rPr>
              <a:t>, </a:t>
            </a:r>
            <a:r>
              <a:rPr lang="el-GR" sz="4500" b="1" dirty="0" smtClean="0">
                <a:solidFill>
                  <a:srgbClr val="C00000"/>
                </a:solidFill>
              </a:rPr>
              <a:t>                                                                       Βιβλίο 2 κεφ.2</a:t>
            </a:r>
            <a:r>
              <a:rPr lang="el-GR" sz="4500" dirty="0" smtClean="0">
                <a:solidFill>
                  <a:srgbClr val="C00000"/>
                </a:solidFill>
              </a:rPr>
              <a:t> </a:t>
            </a:r>
            <a:r>
              <a:rPr lang="el-GR" sz="4500" b="1" dirty="0" smtClean="0">
                <a:solidFill>
                  <a:srgbClr val="C00000"/>
                </a:solidFill>
              </a:rPr>
              <a:t> παρ.1-4 [σελ.63-69]</a:t>
            </a:r>
          </a:p>
          <a:p>
            <a:pPr algn="ctr">
              <a:lnSpc>
                <a:spcPct val="90000"/>
              </a:lnSpc>
            </a:pPr>
            <a:r>
              <a:rPr lang="el-GR" sz="4500" b="1" dirty="0" smtClean="0">
                <a:solidFill>
                  <a:srgbClr val="C00000"/>
                </a:solidFill>
              </a:rPr>
              <a:t>Η αναγγελία της συμφοράς</a:t>
            </a:r>
          </a:p>
          <a:p>
            <a:pPr>
              <a:lnSpc>
                <a:spcPct val="90000"/>
              </a:lnSpc>
            </a:pPr>
            <a:endParaRPr lang="el-GR" sz="3300" b="1" dirty="0" smtClean="0">
              <a:solidFill>
                <a:schemeClr val="tx2">
                  <a:lumMod val="50000"/>
                </a:schemeClr>
              </a:solidFill>
            </a:endParaRPr>
          </a:p>
        </p:txBody>
      </p:sp>
      <p:sp>
        <p:nvSpPr>
          <p:cNvPr id="9" name="8 - Θέση περιεχομένου"/>
          <p:cNvSpPr>
            <a:spLocks noGrp="1"/>
          </p:cNvSpPr>
          <p:nvPr>
            <p:ph sz="half" idx="2"/>
          </p:nvPr>
        </p:nvSpPr>
        <p:spPr>
          <a:xfrm>
            <a:off x="0" y="785794"/>
            <a:ext cx="4497388" cy="6072206"/>
          </a:xfrm>
          <a:solidFill>
            <a:schemeClr val="tx2">
              <a:lumMod val="40000"/>
              <a:lumOff val="60000"/>
            </a:schemeClr>
          </a:solidFill>
        </p:spPr>
        <p:txBody>
          <a:bodyPr/>
          <a:lstStyle/>
          <a:p>
            <a:pPr>
              <a:buNone/>
            </a:pPr>
            <a:r>
              <a:rPr lang="el-GR" b="1" dirty="0" smtClean="0">
                <a:solidFill>
                  <a:schemeClr val="tx2">
                    <a:lumMod val="50000"/>
                  </a:schemeClr>
                </a:solidFill>
              </a:rPr>
              <a:t> [2.2.2]  </a:t>
            </a:r>
            <a:r>
              <a:rPr lang="el-GR" b="1" dirty="0" err="1" smtClean="0">
                <a:solidFill>
                  <a:schemeClr val="tx2">
                    <a:lumMod val="50000"/>
                  </a:schemeClr>
                </a:solidFill>
              </a:rPr>
              <a:t>Λύσανδρος</a:t>
            </a:r>
            <a:r>
              <a:rPr lang="el-GR" b="1" dirty="0" smtClean="0">
                <a:solidFill>
                  <a:schemeClr val="tx2">
                    <a:lumMod val="50000"/>
                  </a:schemeClr>
                </a:solidFill>
              </a:rPr>
              <a:t> </a:t>
            </a:r>
            <a:r>
              <a:rPr lang="el-GR" b="1" dirty="0" err="1" smtClean="0">
                <a:solidFill>
                  <a:schemeClr val="tx2">
                    <a:lumMod val="50000"/>
                  </a:schemeClr>
                </a:solidFill>
              </a:rPr>
              <a:t>δὲ</a:t>
            </a:r>
            <a:r>
              <a:rPr lang="el-GR" b="1" dirty="0" smtClean="0">
                <a:solidFill>
                  <a:schemeClr val="tx2">
                    <a:lumMod val="50000"/>
                  </a:schemeClr>
                </a:solidFill>
              </a:rPr>
              <a:t>   </a:t>
            </a:r>
            <a:r>
              <a:rPr lang="el-GR" b="1" dirty="0" err="1" smtClean="0">
                <a:solidFill>
                  <a:schemeClr val="tx2">
                    <a:lumMod val="50000"/>
                  </a:schemeClr>
                </a:solidFill>
              </a:rPr>
              <a:t>τούς</a:t>
            </a:r>
            <a:r>
              <a:rPr lang="el-GR" b="1" dirty="0" smtClean="0">
                <a:solidFill>
                  <a:schemeClr val="tx2">
                    <a:lumMod val="50000"/>
                  </a:schemeClr>
                </a:solidFill>
              </a:rPr>
              <a:t>  </a:t>
            </a:r>
            <a:r>
              <a:rPr lang="el-GR" b="1" dirty="0" err="1" smtClean="0">
                <a:solidFill>
                  <a:schemeClr val="tx2">
                    <a:lumMod val="50000"/>
                  </a:schemeClr>
                </a:solidFill>
              </a:rPr>
              <a:t>τε</a:t>
            </a:r>
            <a:r>
              <a:rPr lang="el-GR" b="1" dirty="0" smtClean="0">
                <a:solidFill>
                  <a:schemeClr val="tx2">
                    <a:lumMod val="50000"/>
                  </a:schemeClr>
                </a:solidFill>
              </a:rPr>
              <a:t> </a:t>
            </a:r>
            <a:r>
              <a:rPr lang="el-GR" b="1" dirty="0" err="1" smtClean="0">
                <a:solidFill>
                  <a:schemeClr val="tx2">
                    <a:lumMod val="50000"/>
                  </a:schemeClr>
                </a:solidFill>
              </a:rPr>
              <a:t>φρουροὺς</a:t>
            </a:r>
            <a:r>
              <a:rPr lang="el-GR" b="1" dirty="0" smtClean="0">
                <a:solidFill>
                  <a:schemeClr val="tx2">
                    <a:lumMod val="50000"/>
                  </a:schemeClr>
                </a:solidFill>
              </a:rPr>
              <a:t>   </a:t>
            </a:r>
            <a:r>
              <a:rPr lang="el-GR" b="1" dirty="0" err="1" smtClean="0">
                <a:solidFill>
                  <a:schemeClr val="tx2">
                    <a:lumMod val="50000"/>
                  </a:schemeClr>
                </a:solidFill>
              </a:rPr>
              <a:t>τῶν</a:t>
            </a:r>
            <a:r>
              <a:rPr lang="el-GR" b="1" dirty="0" smtClean="0">
                <a:solidFill>
                  <a:schemeClr val="tx2">
                    <a:lumMod val="50000"/>
                  </a:schemeClr>
                </a:solidFill>
              </a:rPr>
              <a:t> </a:t>
            </a:r>
            <a:r>
              <a:rPr lang="el-GR" b="1" dirty="0" err="1" smtClean="0">
                <a:solidFill>
                  <a:schemeClr val="tx2">
                    <a:lumMod val="50000"/>
                  </a:schemeClr>
                </a:solidFill>
              </a:rPr>
              <a:t>Ἀθηναίων</a:t>
            </a:r>
            <a:r>
              <a:rPr lang="el-GR" b="1" dirty="0" smtClean="0">
                <a:solidFill>
                  <a:schemeClr val="tx2">
                    <a:lumMod val="50000"/>
                  </a:schemeClr>
                </a:solidFill>
              </a:rPr>
              <a:t>    </a:t>
            </a:r>
            <a:r>
              <a:rPr lang="el-GR" b="1" dirty="0" err="1" smtClean="0">
                <a:solidFill>
                  <a:schemeClr val="tx2">
                    <a:lumMod val="50000"/>
                  </a:schemeClr>
                </a:solidFill>
              </a:rPr>
              <a:t>καὶ</a:t>
            </a:r>
            <a:r>
              <a:rPr lang="el-GR" b="1" dirty="0" smtClean="0">
                <a:solidFill>
                  <a:schemeClr val="tx2">
                    <a:lumMod val="50000"/>
                  </a:schemeClr>
                </a:solidFill>
              </a:rPr>
              <a:t>  </a:t>
            </a:r>
            <a:r>
              <a:rPr lang="el-GR" b="1" dirty="0" err="1" smtClean="0">
                <a:solidFill>
                  <a:srgbClr val="C00000"/>
                </a:solidFill>
              </a:rPr>
              <a:t>εἴ</a:t>
            </a:r>
            <a:r>
              <a:rPr lang="el-GR" b="1" dirty="0" smtClean="0">
                <a:solidFill>
                  <a:srgbClr val="C00000"/>
                </a:solidFill>
              </a:rPr>
              <a:t>  </a:t>
            </a:r>
            <a:r>
              <a:rPr lang="el-GR" b="1" dirty="0" err="1" smtClean="0">
                <a:solidFill>
                  <a:srgbClr val="C00000"/>
                </a:solidFill>
              </a:rPr>
              <a:t>τινά</a:t>
            </a:r>
            <a:r>
              <a:rPr lang="el-GR" b="1" dirty="0" smtClean="0">
                <a:solidFill>
                  <a:srgbClr val="C00000"/>
                </a:solidFill>
              </a:rPr>
              <a:t> που </a:t>
            </a:r>
            <a:r>
              <a:rPr lang="el-GR" b="1" dirty="0" err="1" smtClean="0">
                <a:solidFill>
                  <a:srgbClr val="C00000"/>
                </a:solidFill>
              </a:rPr>
              <a:t>ἄλλον</a:t>
            </a:r>
            <a:r>
              <a:rPr lang="el-GR" b="1" dirty="0" smtClean="0">
                <a:solidFill>
                  <a:srgbClr val="C00000"/>
                </a:solidFill>
              </a:rPr>
              <a:t> </a:t>
            </a:r>
            <a:r>
              <a:rPr lang="el-GR" b="1" dirty="0" err="1" smtClean="0">
                <a:solidFill>
                  <a:srgbClr val="C00000"/>
                </a:solidFill>
              </a:rPr>
              <a:t>ἴδοι</a:t>
            </a:r>
            <a:r>
              <a:rPr lang="el-GR" b="1" dirty="0" smtClean="0">
                <a:solidFill>
                  <a:srgbClr val="C00000"/>
                </a:solidFill>
              </a:rPr>
              <a:t> </a:t>
            </a:r>
            <a:r>
              <a:rPr lang="el-GR" b="1" dirty="0" err="1" smtClean="0">
                <a:solidFill>
                  <a:srgbClr val="C00000"/>
                </a:solidFill>
              </a:rPr>
              <a:t>Ἀθηναῖον</a:t>
            </a:r>
            <a:r>
              <a:rPr lang="el-GR" b="1" dirty="0" smtClean="0">
                <a:solidFill>
                  <a:srgbClr val="C00000"/>
                </a:solidFill>
              </a:rPr>
              <a:t>,  </a:t>
            </a:r>
            <a:r>
              <a:rPr lang="el-GR" b="1" dirty="0" err="1" smtClean="0">
                <a:solidFill>
                  <a:schemeClr val="tx2">
                    <a:lumMod val="50000"/>
                  </a:schemeClr>
                </a:solidFill>
              </a:rPr>
              <a:t>ἀπέπεμπεν</a:t>
            </a:r>
            <a:r>
              <a:rPr lang="el-GR" b="1" dirty="0" smtClean="0">
                <a:solidFill>
                  <a:schemeClr val="tx2">
                    <a:lumMod val="50000"/>
                  </a:schemeClr>
                </a:solidFill>
              </a:rPr>
              <a:t>    </a:t>
            </a:r>
            <a:r>
              <a:rPr lang="el-GR" b="1" dirty="0" err="1" smtClean="0">
                <a:solidFill>
                  <a:schemeClr val="tx2">
                    <a:lumMod val="50000"/>
                  </a:schemeClr>
                </a:solidFill>
              </a:rPr>
              <a:t>εἰς</a:t>
            </a:r>
            <a:r>
              <a:rPr lang="el-GR" b="1" dirty="0" smtClean="0">
                <a:solidFill>
                  <a:schemeClr val="tx2">
                    <a:lumMod val="50000"/>
                  </a:schemeClr>
                </a:solidFill>
              </a:rPr>
              <a:t> </a:t>
            </a:r>
            <a:r>
              <a:rPr lang="el-GR" b="1" dirty="0" err="1" smtClean="0">
                <a:solidFill>
                  <a:schemeClr val="tx2">
                    <a:lumMod val="50000"/>
                  </a:schemeClr>
                </a:solidFill>
              </a:rPr>
              <a:t>τὰς</a:t>
            </a:r>
            <a:r>
              <a:rPr lang="el-GR" b="1" dirty="0" smtClean="0">
                <a:solidFill>
                  <a:schemeClr val="tx2">
                    <a:lumMod val="50000"/>
                  </a:schemeClr>
                </a:solidFill>
              </a:rPr>
              <a:t>  </a:t>
            </a:r>
            <a:r>
              <a:rPr lang="el-GR" b="1" dirty="0" err="1" smtClean="0">
                <a:solidFill>
                  <a:schemeClr val="tx2">
                    <a:lumMod val="50000"/>
                  </a:schemeClr>
                </a:solidFill>
              </a:rPr>
              <a:t>Ἀθήνας</a:t>
            </a:r>
            <a:r>
              <a:rPr lang="el-GR" b="1" dirty="0" smtClean="0">
                <a:solidFill>
                  <a:schemeClr val="tx2">
                    <a:lumMod val="50000"/>
                  </a:schemeClr>
                </a:solidFill>
              </a:rPr>
              <a:t>,   </a:t>
            </a:r>
            <a:r>
              <a:rPr lang="el-GR" b="1" dirty="0" err="1" smtClean="0">
                <a:solidFill>
                  <a:schemeClr val="tx2">
                    <a:lumMod val="50000"/>
                  </a:schemeClr>
                </a:solidFill>
              </a:rPr>
              <a:t>διδοὺς</a:t>
            </a:r>
            <a:r>
              <a:rPr lang="el-GR" b="1" dirty="0" smtClean="0">
                <a:solidFill>
                  <a:schemeClr val="tx2">
                    <a:lumMod val="50000"/>
                  </a:schemeClr>
                </a:solidFill>
              </a:rPr>
              <a:t>    </a:t>
            </a:r>
            <a:r>
              <a:rPr lang="el-GR" b="1" dirty="0" err="1" smtClean="0">
                <a:solidFill>
                  <a:schemeClr val="tx2">
                    <a:lumMod val="50000"/>
                  </a:schemeClr>
                </a:solidFill>
              </a:rPr>
              <a:t>ἐκεῖσε</a:t>
            </a:r>
            <a:r>
              <a:rPr lang="el-GR" b="1" dirty="0" smtClean="0">
                <a:solidFill>
                  <a:schemeClr val="tx2">
                    <a:lumMod val="50000"/>
                  </a:schemeClr>
                </a:solidFill>
              </a:rPr>
              <a:t>    </a:t>
            </a:r>
            <a:r>
              <a:rPr lang="el-GR" b="1" dirty="0" err="1" smtClean="0">
                <a:solidFill>
                  <a:schemeClr val="tx2">
                    <a:lumMod val="50000"/>
                  </a:schemeClr>
                </a:solidFill>
              </a:rPr>
              <a:t>μόνον</a:t>
            </a:r>
            <a:r>
              <a:rPr lang="el-GR" b="1" dirty="0" smtClean="0">
                <a:solidFill>
                  <a:schemeClr val="tx2">
                    <a:lumMod val="50000"/>
                  </a:schemeClr>
                </a:solidFill>
              </a:rPr>
              <a:t>    </a:t>
            </a:r>
            <a:r>
              <a:rPr lang="el-GR" b="1" dirty="0" err="1" smtClean="0">
                <a:solidFill>
                  <a:schemeClr val="tx2">
                    <a:lumMod val="50000"/>
                  </a:schemeClr>
                </a:solidFill>
              </a:rPr>
              <a:t>πλέουσιν</a:t>
            </a:r>
            <a:r>
              <a:rPr lang="el-GR" b="1" dirty="0" smtClean="0">
                <a:solidFill>
                  <a:schemeClr val="tx2">
                    <a:lumMod val="50000"/>
                  </a:schemeClr>
                </a:solidFill>
              </a:rPr>
              <a:t>  </a:t>
            </a:r>
            <a:r>
              <a:rPr lang="el-GR" b="1" dirty="0" err="1" smtClean="0">
                <a:solidFill>
                  <a:schemeClr val="tx2">
                    <a:lumMod val="50000"/>
                  </a:schemeClr>
                </a:solidFill>
              </a:rPr>
              <a:t>ἀσφάλειαν</a:t>
            </a:r>
            <a:r>
              <a:rPr lang="el-GR" b="1" dirty="0" smtClean="0">
                <a:solidFill>
                  <a:schemeClr val="tx2">
                    <a:lumMod val="50000"/>
                  </a:schemeClr>
                </a:solidFill>
              </a:rPr>
              <a:t>,   </a:t>
            </a:r>
            <a:r>
              <a:rPr lang="el-GR" b="1" dirty="0" err="1" smtClean="0">
                <a:solidFill>
                  <a:schemeClr val="tx2">
                    <a:lumMod val="50000"/>
                  </a:schemeClr>
                </a:solidFill>
              </a:rPr>
              <a:t>ἄλλοθι</a:t>
            </a:r>
            <a:r>
              <a:rPr lang="el-GR" b="1" dirty="0" smtClean="0">
                <a:solidFill>
                  <a:schemeClr val="tx2">
                    <a:lumMod val="50000"/>
                  </a:schemeClr>
                </a:solidFill>
              </a:rPr>
              <a:t>  δ’  </a:t>
            </a:r>
            <a:r>
              <a:rPr lang="el-GR" b="1" dirty="0" err="1" smtClean="0">
                <a:solidFill>
                  <a:schemeClr val="tx2">
                    <a:lumMod val="50000"/>
                  </a:schemeClr>
                </a:solidFill>
              </a:rPr>
              <a:t>οὔ</a:t>
            </a:r>
            <a:r>
              <a:rPr lang="el-GR" b="1" dirty="0" smtClean="0">
                <a:solidFill>
                  <a:schemeClr val="tx2">
                    <a:lumMod val="50000"/>
                  </a:schemeClr>
                </a:solidFill>
              </a:rPr>
              <a:t>,  </a:t>
            </a:r>
            <a:r>
              <a:rPr lang="el-GR" b="1" dirty="0" err="1" smtClean="0">
                <a:solidFill>
                  <a:schemeClr val="tx2">
                    <a:lumMod val="50000"/>
                  </a:schemeClr>
                </a:solidFill>
              </a:rPr>
              <a:t>εἰδὼς</a:t>
            </a:r>
            <a:r>
              <a:rPr lang="el-GR" b="1" dirty="0" smtClean="0">
                <a:solidFill>
                  <a:schemeClr val="tx2">
                    <a:lumMod val="50000"/>
                  </a:schemeClr>
                </a:solidFill>
              </a:rPr>
              <a:t> </a:t>
            </a:r>
            <a:r>
              <a:rPr lang="el-GR" b="1" dirty="0" err="1" smtClean="0">
                <a:solidFill>
                  <a:srgbClr val="C00000"/>
                </a:solidFill>
              </a:rPr>
              <a:t>ὅτι</a:t>
            </a:r>
            <a:r>
              <a:rPr lang="el-GR" b="1" dirty="0" smtClean="0">
                <a:solidFill>
                  <a:srgbClr val="C00000"/>
                </a:solidFill>
              </a:rPr>
              <a:t>    </a:t>
            </a:r>
            <a:r>
              <a:rPr lang="el-GR" b="1" dirty="0" err="1" smtClean="0">
                <a:solidFill>
                  <a:srgbClr val="C00000"/>
                </a:solidFill>
              </a:rPr>
              <a:t>ὅσῳ</a:t>
            </a:r>
            <a:r>
              <a:rPr lang="el-GR" b="1" dirty="0" smtClean="0">
                <a:solidFill>
                  <a:srgbClr val="C00000"/>
                </a:solidFill>
              </a:rPr>
              <a:t>   </a:t>
            </a:r>
            <a:r>
              <a:rPr lang="el-GR" b="1" dirty="0" err="1" smtClean="0">
                <a:solidFill>
                  <a:srgbClr val="C00000"/>
                </a:solidFill>
              </a:rPr>
              <a:t>ἂν</a:t>
            </a:r>
            <a:r>
              <a:rPr lang="el-GR" b="1" dirty="0" smtClean="0">
                <a:solidFill>
                  <a:srgbClr val="C00000"/>
                </a:solidFill>
              </a:rPr>
              <a:t> </a:t>
            </a:r>
            <a:r>
              <a:rPr lang="el-GR" b="1" dirty="0" err="1" smtClean="0">
                <a:solidFill>
                  <a:srgbClr val="C00000"/>
                </a:solidFill>
              </a:rPr>
              <a:t>πλείους</a:t>
            </a:r>
            <a:r>
              <a:rPr lang="el-GR" b="1" dirty="0" smtClean="0">
                <a:solidFill>
                  <a:srgbClr val="C00000"/>
                </a:solidFill>
              </a:rPr>
              <a:t>   </a:t>
            </a:r>
            <a:r>
              <a:rPr lang="el-GR" b="1" dirty="0" err="1" smtClean="0">
                <a:solidFill>
                  <a:srgbClr val="C00000"/>
                </a:solidFill>
              </a:rPr>
              <a:t>συλλεγῶσιν</a:t>
            </a:r>
            <a:r>
              <a:rPr lang="el-GR" b="1" dirty="0" smtClean="0">
                <a:solidFill>
                  <a:srgbClr val="C00000"/>
                </a:solidFill>
              </a:rPr>
              <a:t>     </a:t>
            </a:r>
            <a:r>
              <a:rPr lang="el-GR" b="1" dirty="0" err="1" smtClean="0">
                <a:solidFill>
                  <a:srgbClr val="C00000"/>
                </a:solidFill>
              </a:rPr>
              <a:t>εἰς</a:t>
            </a:r>
            <a:r>
              <a:rPr lang="el-GR" b="1" dirty="0" smtClean="0">
                <a:solidFill>
                  <a:srgbClr val="C00000"/>
                </a:solidFill>
              </a:rPr>
              <a:t> </a:t>
            </a:r>
            <a:r>
              <a:rPr lang="el-GR" b="1" dirty="0" err="1" smtClean="0">
                <a:solidFill>
                  <a:srgbClr val="C00000"/>
                </a:solidFill>
              </a:rPr>
              <a:t>τὸ</a:t>
            </a:r>
            <a:r>
              <a:rPr lang="el-GR" b="1" dirty="0" smtClean="0">
                <a:solidFill>
                  <a:srgbClr val="C00000"/>
                </a:solidFill>
              </a:rPr>
              <a:t> </a:t>
            </a:r>
            <a:r>
              <a:rPr lang="el-GR" b="1" dirty="0" err="1" smtClean="0">
                <a:solidFill>
                  <a:srgbClr val="C00000"/>
                </a:solidFill>
              </a:rPr>
              <a:t>ἄστυ</a:t>
            </a:r>
            <a:r>
              <a:rPr lang="el-GR" b="1" dirty="0" smtClean="0">
                <a:solidFill>
                  <a:srgbClr val="C00000"/>
                </a:solidFill>
              </a:rPr>
              <a:t> </a:t>
            </a:r>
            <a:r>
              <a:rPr lang="el-GR" b="1" dirty="0" err="1" smtClean="0">
                <a:solidFill>
                  <a:srgbClr val="C00000"/>
                </a:solidFill>
              </a:rPr>
              <a:t>καὶ</a:t>
            </a:r>
            <a:r>
              <a:rPr lang="el-GR" b="1" dirty="0" smtClean="0">
                <a:solidFill>
                  <a:srgbClr val="C00000"/>
                </a:solidFill>
              </a:rPr>
              <a:t> </a:t>
            </a:r>
            <a:r>
              <a:rPr lang="el-GR" b="1" dirty="0" err="1" smtClean="0">
                <a:solidFill>
                  <a:srgbClr val="C00000"/>
                </a:solidFill>
              </a:rPr>
              <a:t>τὸν</a:t>
            </a:r>
            <a:r>
              <a:rPr lang="el-GR" b="1" dirty="0" smtClean="0">
                <a:solidFill>
                  <a:srgbClr val="C00000"/>
                </a:solidFill>
              </a:rPr>
              <a:t> </a:t>
            </a:r>
            <a:r>
              <a:rPr lang="el-GR" b="1" dirty="0" err="1" smtClean="0">
                <a:solidFill>
                  <a:srgbClr val="C00000"/>
                </a:solidFill>
              </a:rPr>
              <a:t>Πειραιᾶ</a:t>
            </a:r>
            <a:r>
              <a:rPr lang="el-GR" b="1" dirty="0" smtClean="0">
                <a:solidFill>
                  <a:srgbClr val="C00000"/>
                </a:solidFill>
              </a:rPr>
              <a:t> </a:t>
            </a:r>
            <a:r>
              <a:rPr lang="el-GR" b="1" dirty="0" smtClean="0">
                <a:solidFill>
                  <a:schemeClr val="tx2">
                    <a:lumMod val="50000"/>
                  </a:schemeClr>
                </a:solidFill>
              </a:rPr>
              <a:t>,   (</a:t>
            </a:r>
            <a:r>
              <a:rPr lang="el-GR" b="1" dirty="0" err="1" smtClean="0">
                <a:solidFill>
                  <a:srgbClr val="FFFF00"/>
                </a:solidFill>
              </a:rPr>
              <a:t>ὅτι</a:t>
            </a:r>
            <a:r>
              <a:rPr lang="el-GR" b="1" dirty="0" smtClean="0">
                <a:solidFill>
                  <a:srgbClr val="FFFF00"/>
                </a:solidFill>
              </a:rPr>
              <a:t>) </a:t>
            </a:r>
            <a:r>
              <a:rPr lang="el-GR" b="1" dirty="0" err="1" smtClean="0">
                <a:solidFill>
                  <a:srgbClr val="FFFF00"/>
                </a:solidFill>
              </a:rPr>
              <a:t>θᾶττον</a:t>
            </a:r>
            <a:r>
              <a:rPr lang="el-GR" b="1" dirty="0" smtClean="0">
                <a:solidFill>
                  <a:srgbClr val="FFFF00"/>
                </a:solidFill>
              </a:rPr>
              <a:t>    </a:t>
            </a:r>
            <a:r>
              <a:rPr lang="el-GR" b="1" dirty="0" err="1" smtClean="0">
                <a:solidFill>
                  <a:srgbClr val="FFFF00"/>
                </a:solidFill>
              </a:rPr>
              <a:t>τῶν</a:t>
            </a:r>
            <a:r>
              <a:rPr lang="el-GR" b="1" dirty="0" smtClean="0">
                <a:solidFill>
                  <a:srgbClr val="FFFF00"/>
                </a:solidFill>
              </a:rPr>
              <a:t> </a:t>
            </a:r>
            <a:r>
              <a:rPr lang="el-GR" b="1" dirty="0" err="1" smtClean="0">
                <a:solidFill>
                  <a:srgbClr val="FFFF00"/>
                </a:solidFill>
              </a:rPr>
              <a:t>ἐπιτηδείων</a:t>
            </a:r>
            <a:r>
              <a:rPr lang="el-GR" b="1" dirty="0" smtClean="0">
                <a:solidFill>
                  <a:srgbClr val="FFFF00"/>
                </a:solidFill>
              </a:rPr>
              <a:t>  </a:t>
            </a:r>
            <a:r>
              <a:rPr lang="el-GR" b="1" dirty="0" err="1" smtClean="0">
                <a:solidFill>
                  <a:srgbClr val="FFFF00"/>
                </a:solidFill>
              </a:rPr>
              <a:t>ἔνδειαν</a:t>
            </a:r>
            <a:r>
              <a:rPr lang="el-GR" b="1" dirty="0" smtClean="0">
                <a:solidFill>
                  <a:srgbClr val="FFFF00"/>
                </a:solidFill>
              </a:rPr>
              <a:t>  </a:t>
            </a:r>
            <a:r>
              <a:rPr lang="el-GR" b="1" dirty="0" err="1" smtClean="0">
                <a:solidFill>
                  <a:srgbClr val="FFFF00"/>
                </a:solidFill>
              </a:rPr>
              <a:t>ἔσεσθαι</a:t>
            </a:r>
            <a:r>
              <a:rPr lang="el-GR" b="1" dirty="0" smtClean="0">
                <a:solidFill>
                  <a:srgbClr val="FFFF00"/>
                </a:solidFill>
              </a:rPr>
              <a:t> (αντί </a:t>
            </a:r>
            <a:r>
              <a:rPr lang="el-GR" b="1" dirty="0" err="1" smtClean="0">
                <a:solidFill>
                  <a:srgbClr val="FFFF00"/>
                </a:solidFill>
              </a:rPr>
              <a:t>ἔσται</a:t>
            </a:r>
            <a:r>
              <a:rPr lang="el-GR" b="1" dirty="0" smtClean="0">
                <a:solidFill>
                  <a:srgbClr val="FFFF00"/>
                </a:solidFill>
              </a:rPr>
              <a:t>). </a:t>
            </a:r>
            <a:r>
              <a:rPr lang="el-GR" b="1" dirty="0" err="1" smtClean="0">
                <a:solidFill>
                  <a:schemeClr val="tx2">
                    <a:lumMod val="50000"/>
                  </a:schemeClr>
                </a:solidFill>
              </a:rPr>
              <a:t>καταλιπὼν</a:t>
            </a:r>
            <a:r>
              <a:rPr lang="el-GR" b="1" dirty="0" smtClean="0">
                <a:solidFill>
                  <a:schemeClr val="tx2">
                    <a:lumMod val="50000"/>
                  </a:schemeClr>
                </a:solidFill>
              </a:rPr>
              <a:t> </a:t>
            </a:r>
            <a:r>
              <a:rPr lang="el-GR" b="1" dirty="0" err="1" smtClean="0">
                <a:solidFill>
                  <a:schemeClr val="tx2">
                    <a:lumMod val="50000"/>
                  </a:schemeClr>
                </a:solidFill>
              </a:rPr>
              <a:t>δὲ</a:t>
            </a:r>
            <a:r>
              <a:rPr lang="el-GR" b="1" dirty="0" smtClean="0">
                <a:solidFill>
                  <a:schemeClr val="tx2">
                    <a:lumMod val="50000"/>
                  </a:schemeClr>
                </a:solidFill>
              </a:rPr>
              <a:t>  </a:t>
            </a:r>
            <a:r>
              <a:rPr lang="el-GR" b="1" dirty="0" err="1" smtClean="0">
                <a:solidFill>
                  <a:schemeClr val="tx2">
                    <a:lumMod val="50000"/>
                  </a:schemeClr>
                </a:solidFill>
              </a:rPr>
              <a:t>Βυζαντίου</a:t>
            </a:r>
            <a:r>
              <a:rPr lang="el-GR" b="1" dirty="0" smtClean="0">
                <a:solidFill>
                  <a:schemeClr val="tx2">
                    <a:lumMod val="50000"/>
                  </a:schemeClr>
                </a:solidFill>
              </a:rPr>
              <a:t> </a:t>
            </a:r>
            <a:r>
              <a:rPr lang="el-GR" b="1" dirty="0" err="1" smtClean="0">
                <a:solidFill>
                  <a:schemeClr val="tx2">
                    <a:lumMod val="50000"/>
                  </a:schemeClr>
                </a:solidFill>
              </a:rPr>
              <a:t>καὶ</a:t>
            </a:r>
            <a:r>
              <a:rPr lang="el-GR" b="1" dirty="0" smtClean="0">
                <a:solidFill>
                  <a:schemeClr val="tx2">
                    <a:lumMod val="50000"/>
                  </a:schemeClr>
                </a:solidFill>
              </a:rPr>
              <a:t> </a:t>
            </a:r>
            <a:r>
              <a:rPr lang="el-GR" b="1" dirty="0" err="1" smtClean="0">
                <a:solidFill>
                  <a:schemeClr val="tx2">
                    <a:lumMod val="50000"/>
                  </a:schemeClr>
                </a:solidFill>
              </a:rPr>
              <a:t>Καλχηδόνος</a:t>
            </a:r>
            <a:r>
              <a:rPr lang="el-GR" b="1" dirty="0" smtClean="0">
                <a:solidFill>
                  <a:schemeClr val="tx2">
                    <a:lumMod val="50000"/>
                  </a:schemeClr>
                </a:solidFill>
              </a:rPr>
              <a:t>  </a:t>
            </a:r>
            <a:r>
              <a:rPr lang="el-GR" b="1" dirty="0" err="1" smtClean="0">
                <a:solidFill>
                  <a:schemeClr val="tx2">
                    <a:lumMod val="50000"/>
                  </a:schemeClr>
                </a:solidFill>
              </a:rPr>
              <a:t>Σθενέλαον</a:t>
            </a:r>
            <a:r>
              <a:rPr lang="el-GR" b="1" dirty="0" smtClean="0">
                <a:solidFill>
                  <a:schemeClr val="tx2">
                    <a:lumMod val="50000"/>
                  </a:schemeClr>
                </a:solidFill>
              </a:rPr>
              <a:t>  </a:t>
            </a:r>
            <a:r>
              <a:rPr lang="el-GR" b="1" dirty="0" err="1" smtClean="0">
                <a:solidFill>
                  <a:schemeClr val="tx2">
                    <a:lumMod val="50000"/>
                  </a:schemeClr>
                </a:solidFill>
              </a:rPr>
              <a:t>ἁρμοστὴν</a:t>
            </a:r>
            <a:r>
              <a:rPr lang="el-GR" b="1" dirty="0" smtClean="0">
                <a:solidFill>
                  <a:schemeClr val="tx2">
                    <a:lumMod val="50000"/>
                  </a:schemeClr>
                </a:solidFill>
              </a:rPr>
              <a:t>  </a:t>
            </a:r>
            <a:r>
              <a:rPr lang="el-GR" b="1" dirty="0" err="1" smtClean="0">
                <a:solidFill>
                  <a:schemeClr val="tx2">
                    <a:lumMod val="50000"/>
                  </a:schemeClr>
                </a:solidFill>
              </a:rPr>
              <a:t>Λάκωνα</a:t>
            </a:r>
            <a:r>
              <a:rPr lang="el-GR" b="1" dirty="0" smtClean="0">
                <a:solidFill>
                  <a:schemeClr val="tx2">
                    <a:lumMod val="50000"/>
                  </a:schemeClr>
                </a:solidFill>
              </a:rPr>
              <a:t>, </a:t>
            </a:r>
            <a:r>
              <a:rPr lang="el-GR" b="1" dirty="0" err="1" smtClean="0">
                <a:solidFill>
                  <a:schemeClr val="tx2">
                    <a:lumMod val="50000"/>
                  </a:schemeClr>
                </a:solidFill>
              </a:rPr>
              <a:t>αὐτὸς</a:t>
            </a:r>
            <a:r>
              <a:rPr lang="el-GR" b="1" dirty="0" smtClean="0">
                <a:solidFill>
                  <a:schemeClr val="tx2">
                    <a:lumMod val="50000"/>
                  </a:schemeClr>
                </a:solidFill>
              </a:rPr>
              <a:t> </a:t>
            </a:r>
            <a:r>
              <a:rPr lang="el-GR" b="1" dirty="0" err="1" smtClean="0">
                <a:solidFill>
                  <a:schemeClr val="tx2">
                    <a:lumMod val="50000"/>
                  </a:schemeClr>
                </a:solidFill>
              </a:rPr>
              <a:t>ἀποπλεύσας</a:t>
            </a:r>
            <a:r>
              <a:rPr lang="el-GR" b="1" dirty="0" smtClean="0">
                <a:solidFill>
                  <a:schemeClr val="tx2">
                    <a:lumMod val="50000"/>
                  </a:schemeClr>
                </a:solidFill>
              </a:rPr>
              <a:t> </a:t>
            </a:r>
            <a:r>
              <a:rPr lang="el-GR" b="1" dirty="0" err="1" smtClean="0">
                <a:solidFill>
                  <a:schemeClr val="tx2">
                    <a:lumMod val="50000"/>
                  </a:schemeClr>
                </a:solidFill>
              </a:rPr>
              <a:t>εἰς</a:t>
            </a:r>
            <a:r>
              <a:rPr lang="el-GR" b="1" dirty="0" smtClean="0">
                <a:solidFill>
                  <a:schemeClr val="tx2">
                    <a:lumMod val="50000"/>
                  </a:schemeClr>
                </a:solidFill>
              </a:rPr>
              <a:t> </a:t>
            </a:r>
            <a:r>
              <a:rPr lang="el-GR" b="1" dirty="0" err="1" smtClean="0">
                <a:solidFill>
                  <a:schemeClr val="tx2">
                    <a:lumMod val="50000"/>
                  </a:schemeClr>
                </a:solidFill>
              </a:rPr>
              <a:t>Λάμψακον</a:t>
            </a:r>
            <a:r>
              <a:rPr lang="el-GR" b="1" dirty="0" smtClean="0">
                <a:solidFill>
                  <a:schemeClr val="tx2">
                    <a:lumMod val="50000"/>
                  </a:schemeClr>
                </a:solidFill>
              </a:rPr>
              <a:t> </a:t>
            </a:r>
            <a:r>
              <a:rPr lang="el-GR" b="1" dirty="0" err="1" smtClean="0">
                <a:solidFill>
                  <a:schemeClr val="tx2">
                    <a:lumMod val="50000"/>
                  </a:schemeClr>
                </a:solidFill>
              </a:rPr>
              <a:t>τὰς</a:t>
            </a:r>
            <a:r>
              <a:rPr lang="el-GR" b="1" dirty="0" smtClean="0">
                <a:solidFill>
                  <a:schemeClr val="tx2">
                    <a:lumMod val="50000"/>
                  </a:schemeClr>
                </a:solidFill>
              </a:rPr>
              <a:t> </a:t>
            </a:r>
            <a:r>
              <a:rPr lang="el-GR" b="1" dirty="0" err="1" smtClean="0">
                <a:solidFill>
                  <a:schemeClr val="tx2">
                    <a:lumMod val="50000"/>
                  </a:schemeClr>
                </a:solidFill>
              </a:rPr>
              <a:t>ναῦς</a:t>
            </a:r>
            <a:r>
              <a:rPr lang="el-GR" b="1" dirty="0" smtClean="0">
                <a:solidFill>
                  <a:schemeClr val="tx2">
                    <a:lumMod val="50000"/>
                  </a:schemeClr>
                </a:solidFill>
              </a:rPr>
              <a:t> </a:t>
            </a:r>
            <a:r>
              <a:rPr lang="el-GR" b="1" dirty="0" err="1" smtClean="0">
                <a:solidFill>
                  <a:schemeClr val="tx2">
                    <a:lumMod val="50000"/>
                  </a:schemeClr>
                </a:solidFill>
              </a:rPr>
              <a:t>ἐπεσκεύαζεν</a:t>
            </a:r>
            <a:r>
              <a:rPr lang="el-GR" b="1" dirty="0" smtClean="0">
                <a:solidFill>
                  <a:schemeClr val="tx2">
                    <a:lumMod val="50000"/>
                  </a:schemeClr>
                </a:solidFill>
              </a:rPr>
              <a:t>.</a:t>
            </a:r>
            <a:endParaRPr lang="el-GR" dirty="0"/>
          </a:p>
        </p:txBody>
      </p:sp>
      <p:sp>
        <p:nvSpPr>
          <p:cNvPr id="10" name="9 - Θέση κειμένου"/>
          <p:cNvSpPr>
            <a:spLocks noGrp="1"/>
          </p:cNvSpPr>
          <p:nvPr>
            <p:ph type="body" sz="quarter" idx="3"/>
          </p:nvPr>
        </p:nvSpPr>
        <p:spPr>
          <a:xfrm>
            <a:off x="4500563" y="1"/>
            <a:ext cx="4643438" cy="571479"/>
          </a:xfrm>
          <a:solidFill>
            <a:schemeClr val="tx2">
              <a:lumMod val="40000"/>
              <a:lumOff val="60000"/>
            </a:schemeClr>
          </a:solidFill>
        </p:spPr>
        <p:txBody>
          <a:bodyPr/>
          <a:lstStyle/>
          <a:p>
            <a:pPr algn="ctr"/>
            <a:r>
              <a:rPr lang="el-GR" dirty="0" smtClean="0">
                <a:solidFill>
                  <a:srgbClr val="C00000"/>
                </a:solidFill>
              </a:rPr>
              <a:t>Μετάφραση </a:t>
            </a:r>
            <a:r>
              <a:rPr lang="el-GR" dirty="0" smtClean="0">
                <a:solidFill>
                  <a:schemeClr val="tx2">
                    <a:lumMod val="50000"/>
                  </a:schemeClr>
                </a:solidFill>
              </a:rPr>
              <a:t> [2.2.2] </a:t>
            </a:r>
            <a:endParaRPr lang="el-GR" dirty="0">
              <a:solidFill>
                <a:srgbClr val="C00000"/>
              </a:solidFill>
            </a:endParaRPr>
          </a:p>
        </p:txBody>
      </p:sp>
      <p:sp>
        <p:nvSpPr>
          <p:cNvPr id="11" name="10 - Θέση περιεχομένου"/>
          <p:cNvSpPr>
            <a:spLocks noGrp="1"/>
          </p:cNvSpPr>
          <p:nvPr>
            <p:ph sz="quarter" idx="4"/>
          </p:nvPr>
        </p:nvSpPr>
        <p:spPr>
          <a:xfrm>
            <a:off x="4500562" y="571480"/>
            <a:ext cx="4643437" cy="6286520"/>
          </a:xfrm>
          <a:solidFill>
            <a:schemeClr val="tx2">
              <a:lumMod val="20000"/>
              <a:lumOff val="80000"/>
            </a:schemeClr>
          </a:solidFill>
        </p:spPr>
        <p:txBody>
          <a:bodyPr>
            <a:normAutofit lnSpcReduction="10000"/>
          </a:bodyPr>
          <a:lstStyle/>
          <a:p>
            <a:pPr>
              <a:lnSpc>
                <a:spcPct val="90000"/>
              </a:lnSpc>
            </a:pPr>
            <a:r>
              <a:rPr lang="el-GR" b="1" dirty="0" smtClean="0">
                <a:solidFill>
                  <a:schemeClr val="tx2">
                    <a:lumMod val="50000"/>
                  </a:schemeClr>
                </a:solidFill>
              </a:rPr>
              <a:t>Και ο  Λύσανδρος  και τους Αθηναίους φρουρούς  και αν κάπου έβλεπε κάποιον άλλο  Αθηναίο,                                                   τους έστελνε στην Αθήνα, παρέχοντας ασφάλεια σε εκείνους που έπλεαν μόνο  για εκεί , για  άλλο μέρος όμως όχι, γνωρίζοντας (:γιατί ήξερε) ότι, όσο περισσότεροι </a:t>
            </a:r>
            <a:r>
              <a:rPr lang="el-GR" b="1" dirty="0" err="1" smtClean="0">
                <a:solidFill>
                  <a:schemeClr val="tx2">
                    <a:lumMod val="50000"/>
                  </a:schemeClr>
                </a:solidFill>
              </a:rPr>
              <a:t>συγκεντρω</a:t>
            </a:r>
            <a:r>
              <a:rPr lang="el-GR" b="1" dirty="0" smtClean="0">
                <a:solidFill>
                  <a:schemeClr val="tx2">
                    <a:lumMod val="50000"/>
                  </a:schemeClr>
                </a:solidFill>
              </a:rPr>
              <a:t>-</a:t>
            </a:r>
            <a:r>
              <a:rPr lang="el-GR" b="1" dirty="0" err="1" smtClean="0">
                <a:solidFill>
                  <a:schemeClr val="tx2">
                    <a:lumMod val="50000"/>
                  </a:schemeClr>
                </a:solidFill>
              </a:rPr>
              <a:t>θούν</a:t>
            </a:r>
            <a:r>
              <a:rPr lang="el-GR" b="1" dirty="0" smtClean="0">
                <a:solidFill>
                  <a:schemeClr val="tx2">
                    <a:lumMod val="50000"/>
                  </a:schemeClr>
                </a:solidFill>
              </a:rPr>
              <a:t> στην πόλη  και στον Πειραιά, τόσο γρηγορότερα                θα  υπάρξει έλλειψη τροφίμων. </a:t>
            </a:r>
          </a:p>
          <a:p>
            <a:pPr>
              <a:lnSpc>
                <a:spcPct val="90000"/>
              </a:lnSpc>
              <a:buNone/>
            </a:pPr>
            <a:r>
              <a:rPr lang="el-GR" b="1" dirty="0" smtClean="0">
                <a:solidFill>
                  <a:schemeClr val="tx2">
                    <a:lumMod val="50000"/>
                  </a:schemeClr>
                </a:solidFill>
              </a:rPr>
              <a:t>     </a:t>
            </a:r>
          </a:p>
          <a:p>
            <a:pPr>
              <a:lnSpc>
                <a:spcPct val="90000"/>
              </a:lnSpc>
              <a:buNone/>
            </a:pPr>
            <a:r>
              <a:rPr lang="el-GR" b="1" dirty="0" smtClean="0">
                <a:solidFill>
                  <a:schemeClr val="tx2">
                    <a:lumMod val="50000"/>
                  </a:schemeClr>
                </a:solidFill>
              </a:rPr>
              <a:t>     Και αφού άφησε ως διοικητή  στο Βυζάντιο και στην </a:t>
            </a:r>
            <a:r>
              <a:rPr lang="el-GR" b="1" dirty="0" err="1" smtClean="0">
                <a:solidFill>
                  <a:schemeClr val="tx2">
                    <a:lumMod val="50000"/>
                  </a:schemeClr>
                </a:solidFill>
              </a:rPr>
              <a:t>Καλχηδόνα</a:t>
            </a:r>
            <a:r>
              <a:rPr lang="el-GR" b="1" dirty="0" smtClean="0">
                <a:solidFill>
                  <a:schemeClr val="tx2">
                    <a:lumMod val="50000"/>
                  </a:schemeClr>
                </a:solidFill>
              </a:rPr>
              <a:t>  τον Λάκωνα Σθενέλαο,  αφού έπλευσε πίσω  στη Λάμψακο, </a:t>
            </a:r>
          </a:p>
          <a:p>
            <a:pPr>
              <a:lnSpc>
                <a:spcPct val="90000"/>
              </a:lnSpc>
              <a:buNone/>
            </a:pPr>
            <a:r>
              <a:rPr lang="el-GR" b="1" dirty="0" smtClean="0">
                <a:solidFill>
                  <a:schemeClr val="tx2">
                    <a:lumMod val="50000"/>
                  </a:schemeClr>
                </a:solidFill>
              </a:rPr>
              <a:t>     επισκεύαζε τα πλοία του.</a:t>
            </a:r>
            <a:r>
              <a:rPr lang="el-GR" dirty="0" smtClean="0">
                <a:solidFill>
                  <a:schemeClr val="tx2">
                    <a:lumMod val="50000"/>
                  </a:schemeClr>
                </a:solidFill>
              </a:rPr>
              <a:t>  </a:t>
            </a:r>
            <a:endParaRPr lang="el-GR" b="1" dirty="0" smtClean="0">
              <a:solidFill>
                <a:schemeClr val="tx2">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body" idx="1"/>
          </p:nvPr>
        </p:nvSpPr>
        <p:spPr>
          <a:xfrm>
            <a:off x="0" y="1"/>
            <a:ext cx="4497388" cy="785793"/>
          </a:xfrm>
          <a:solidFill>
            <a:schemeClr val="tx2">
              <a:lumMod val="20000"/>
              <a:lumOff val="80000"/>
            </a:schemeClr>
          </a:solidFill>
        </p:spPr>
        <p:txBody>
          <a:bodyPr>
            <a:normAutofit fontScale="32500" lnSpcReduction="20000"/>
          </a:bodyPr>
          <a:lstStyle/>
          <a:p>
            <a:pPr>
              <a:lnSpc>
                <a:spcPct val="90000"/>
              </a:lnSpc>
            </a:pPr>
            <a:endParaRPr lang="el-GR" b="1" dirty="0" smtClean="0">
              <a:solidFill>
                <a:schemeClr val="tx2">
                  <a:lumMod val="50000"/>
                </a:schemeClr>
              </a:solidFill>
            </a:endParaRPr>
          </a:p>
          <a:p>
            <a:pPr algn="ctr">
              <a:lnSpc>
                <a:spcPct val="90000"/>
              </a:lnSpc>
            </a:pPr>
            <a:r>
              <a:rPr lang="el-GR" sz="4500" b="1" dirty="0" smtClean="0">
                <a:solidFill>
                  <a:srgbClr val="C00000"/>
                </a:solidFill>
              </a:rPr>
              <a:t>Ξενοφώντα Ελληνικά</a:t>
            </a:r>
            <a:r>
              <a:rPr lang="en-US" sz="4500" b="1" dirty="0" smtClean="0">
                <a:solidFill>
                  <a:srgbClr val="C00000"/>
                </a:solidFill>
              </a:rPr>
              <a:t>, </a:t>
            </a:r>
            <a:r>
              <a:rPr lang="el-GR" sz="4500" b="1" dirty="0" smtClean="0">
                <a:solidFill>
                  <a:srgbClr val="C00000"/>
                </a:solidFill>
              </a:rPr>
              <a:t>                                                                       Βιβλίο 2 κεφ.2</a:t>
            </a:r>
            <a:r>
              <a:rPr lang="el-GR" sz="4500" dirty="0" smtClean="0">
                <a:solidFill>
                  <a:srgbClr val="C00000"/>
                </a:solidFill>
              </a:rPr>
              <a:t> </a:t>
            </a:r>
            <a:r>
              <a:rPr lang="el-GR" sz="4500" b="1" dirty="0" smtClean="0">
                <a:solidFill>
                  <a:srgbClr val="C00000"/>
                </a:solidFill>
              </a:rPr>
              <a:t> παρ.1-4 [σελ.63-69]</a:t>
            </a:r>
          </a:p>
          <a:p>
            <a:pPr algn="ctr">
              <a:lnSpc>
                <a:spcPct val="90000"/>
              </a:lnSpc>
            </a:pPr>
            <a:r>
              <a:rPr lang="el-GR" sz="4500" b="1" dirty="0" smtClean="0">
                <a:solidFill>
                  <a:srgbClr val="C00000"/>
                </a:solidFill>
              </a:rPr>
              <a:t>Η αναγγελία της συμφοράς</a:t>
            </a:r>
          </a:p>
          <a:p>
            <a:pPr>
              <a:lnSpc>
                <a:spcPct val="90000"/>
              </a:lnSpc>
            </a:pPr>
            <a:endParaRPr lang="el-GR" sz="3300" b="1" dirty="0" smtClean="0">
              <a:solidFill>
                <a:schemeClr val="tx2">
                  <a:lumMod val="50000"/>
                </a:schemeClr>
              </a:solidFill>
            </a:endParaRPr>
          </a:p>
        </p:txBody>
      </p:sp>
      <p:sp>
        <p:nvSpPr>
          <p:cNvPr id="9" name="8 - Θέση περιεχομένου"/>
          <p:cNvSpPr>
            <a:spLocks noGrp="1"/>
          </p:cNvSpPr>
          <p:nvPr>
            <p:ph sz="half" idx="2"/>
          </p:nvPr>
        </p:nvSpPr>
        <p:spPr>
          <a:xfrm>
            <a:off x="0" y="785794"/>
            <a:ext cx="4497388" cy="6072206"/>
          </a:xfrm>
          <a:solidFill>
            <a:schemeClr val="tx2">
              <a:lumMod val="40000"/>
              <a:lumOff val="60000"/>
            </a:schemeClr>
          </a:solidFill>
        </p:spPr>
        <p:txBody>
          <a:bodyPr>
            <a:normAutofit fontScale="92500"/>
          </a:bodyPr>
          <a:lstStyle/>
          <a:p>
            <a:r>
              <a:rPr lang="el-GR" b="1" dirty="0" smtClean="0">
                <a:solidFill>
                  <a:srgbClr val="FF0000"/>
                </a:solidFill>
              </a:rPr>
              <a:t>[</a:t>
            </a:r>
            <a:r>
              <a:rPr lang="el-GR" b="1" dirty="0" smtClean="0">
                <a:solidFill>
                  <a:schemeClr val="tx2">
                    <a:lumMod val="50000"/>
                  </a:schemeClr>
                </a:solidFill>
              </a:rPr>
              <a:t>2.2.3]  </a:t>
            </a:r>
            <a:r>
              <a:rPr lang="el-GR" b="1" dirty="0" err="1" smtClean="0">
                <a:solidFill>
                  <a:schemeClr val="tx2">
                    <a:lumMod val="50000"/>
                  </a:schemeClr>
                </a:solidFill>
              </a:rPr>
              <a:t>Ἐν</a:t>
            </a:r>
            <a:r>
              <a:rPr lang="el-GR" b="1" dirty="0" smtClean="0">
                <a:solidFill>
                  <a:schemeClr val="tx2">
                    <a:lumMod val="50000"/>
                  </a:schemeClr>
                </a:solidFill>
              </a:rPr>
              <a:t> </a:t>
            </a:r>
            <a:r>
              <a:rPr lang="el-GR" b="1" dirty="0" err="1" smtClean="0">
                <a:solidFill>
                  <a:schemeClr val="tx2">
                    <a:lumMod val="50000"/>
                  </a:schemeClr>
                </a:solidFill>
              </a:rPr>
              <a:t>δὲ</a:t>
            </a:r>
            <a:r>
              <a:rPr lang="el-GR" b="1" dirty="0" smtClean="0">
                <a:solidFill>
                  <a:schemeClr val="tx2">
                    <a:lumMod val="50000"/>
                  </a:schemeClr>
                </a:solidFill>
              </a:rPr>
              <a:t> </a:t>
            </a:r>
            <a:r>
              <a:rPr lang="el-GR" b="1" dirty="0" err="1" smtClean="0">
                <a:solidFill>
                  <a:schemeClr val="tx2">
                    <a:lumMod val="50000"/>
                  </a:schemeClr>
                </a:solidFill>
              </a:rPr>
              <a:t>ταῖς</a:t>
            </a:r>
            <a:r>
              <a:rPr lang="el-GR" b="1" dirty="0" smtClean="0">
                <a:solidFill>
                  <a:schemeClr val="tx2">
                    <a:lumMod val="50000"/>
                  </a:schemeClr>
                </a:solidFill>
              </a:rPr>
              <a:t> </a:t>
            </a:r>
            <a:r>
              <a:rPr lang="el-GR" b="1" dirty="0" err="1" smtClean="0">
                <a:solidFill>
                  <a:schemeClr val="tx2">
                    <a:lumMod val="50000"/>
                  </a:schemeClr>
                </a:solidFill>
              </a:rPr>
              <a:t>Ἀθήναις</a:t>
            </a:r>
            <a:r>
              <a:rPr lang="el-GR" b="1" dirty="0" smtClean="0">
                <a:solidFill>
                  <a:schemeClr val="tx2">
                    <a:lumMod val="50000"/>
                  </a:schemeClr>
                </a:solidFill>
              </a:rPr>
              <a:t> </a:t>
            </a:r>
            <a:r>
              <a:rPr lang="el-GR" b="1" dirty="0" err="1" smtClean="0">
                <a:solidFill>
                  <a:schemeClr val="tx2">
                    <a:lumMod val="50000"/>
                  </a:schemeClr>
                </a:solidFill>
              </a:rPr>
              <a:t>τῆς</a:t>
            </a:r>
            <a:r>
              <a:rPr lang="el-GR" b="1" dirty="0" smtClean="0">
                <a:solidFill>
                  <a:schemeClr val="tx2">
                    <a:lumMod val="50000"/>
                  </a:schemeClr>
                </a:solidFill>
              </a:rPr>
              <a:t> </a:t>
            </a:r>
            <a:r>
              <a:rPr lang="el-GR" b="1" dirty="0" err="1" smtClean="0">
                <a:solidFill>
                  <a:schemeClr val="tx2">
                    <a:lumMod val="50000"/>
                  </a:schemeClr>
                </a:solidFill>
              </a:rPr>
              <a:t>Παράλου</a:t>
            </a:r>
            <a:r>
              <a:rPr lang="el-GR" b="1" dirty="0" smtClean="0">
                <a:solidFill>
                  <a:schemeClr val="tx2">
                    <a:lumMod val="50000"/>
                  </a:schemeClr>
                </a:solidFill>
              </a:rPr>
              <a:t> </a:t>
            </a:r>
            <a:r>
              <a:rPr lang="el-GR" b="1" dirty="0" err="1" smtClean="0">
                <a:solidFill>
                  <a:schemeClr val="tx2">
                    <a:lumMod val="50000"/>
                  </a:schemeClr>
                </a:solidFill>
              </a:rPr>
              <a:t>ἀφικομένης</a:t>
            </a:r>
            <a:r>
              <a:rPr lang="el-GR" b="1" dirty="0" smtClean="0">
                <a:solidFill>
                  <a:schemeClr val="tx2">
                    <a:lumMod val="50000"/>
                  </a:schemeClr>
                </a:solidFill>
              </a:rPr>
              <a:t> </a:t>
            </a:r>
            <a:r>
              <a:rPr lang="el-GR" b="1" dirty="0" err="1" smtClean="0">
                <a:solidFill>
                  <a:schemeClr val="tx2">
                    <a:lumMod val="50000"/>
                  </a:schemeClr>
                </a:solidFill>
              </a:rPr>
              <a:t>νυκτὸς</a:t>
            </a:r>
            <a:r>
              <a:rPr lang="el-GR" b="1" dirty="0" smtClean="0">
                <a:solidFill>
                  <a:schemeClr val="tx2">
                    <a:lumMod val="50000"/>
                  </a:schemeClr>
                </a:solidFill>
              </a:rPr>
              <a:t> </a:t>
            </a:r>
            <a:r>
              <a:rPr lang="el-GR" b="1" dirty="0" err="1" smtClean="0">
                <a:solidFill>
                  <a:schemeClr val="tx2">
                    <a:lumMod val="50000"/>
                  </a:schemeClr>
                </a:solidFill>
              </a:rPr>
              <a:t>ἐλέγετο</a:t>
            </a:r>
            <a:r>
              <a:rPr lang="el-GR" b="1" dirty="0" smtClean="0">
                <a:solidFill>
                  <a:schemeClr val="tx2">
                    <a:lumMod val="50000"/>
                  </a:schemeClr>
                </a:solidFill>
              </a:rPr>
              <a:t> ἡ </a:t>
            </a:r>
            <a:r>
              <a:rPr lang="el-GR" b="1" dirty="0" err="1" smtClean="0">
                <a:solidFill>
                  <a:schemeClr val="tx2">
                    <a:lumMod val="50000"/>
                  </a:schemeClr>
                </a:solidFill>
              </a:rPr>
              <a:t>συμφορά,καὶ</a:t>
            </a:r>
            <a:r>
              <a:rPr lang="el-GR" b="1" dirty="0" smtClean="0">
                <a:solidFill>
                  <a:schemeClr val="tx2">
                    <a:lumMod val="50000"/>
                  </a:schemeClr>
                </a:solidFill>
              </a:rPr>
              <a:t> </a:t>
            </a:r>
            <a:r>
              <a:rPr lang="el-GR" b="1" dirty="0" err="1" smtClean="0">
                <a:solidFill>
                  <a:schemeClr val="tx2">
                    <a:lumMod val="50000"/>
                  </a:schemeClr>
                </a:solidFill>
              </a:rPr>
              <a:t>οἰμωγὴ</a:t>
            </a:r>
            <a:r>
              <a:rPr lang="el-GR" b="1" dirty="0" smtClean="0">
                <a:solidFill>
                  <a:schemeClr val="tx2">
                    <a:lumMod val="50000"/>
                  </a:schemeClr>
                </a:solidFill>
              </a:rPr>
              <a:t> </a:t>
            </a:r>
            <a:r>
              <a:rPr lang="el-GR" b="1" dirty="0" err="1" smtClean="0">
                <a:solidFill>
                  <a:schemeClr val="tx2">
                    <a:lumMod val="50000"/>
                  </a:schemeClr>
                </a:solidFill>
              </a:rPr>
              <a:t>ἐκ</a:t>
            </a:r>
            <a:r>
              <a:rPr lang="el-GR" b="1" dirty="0" smtClean="0">
                <a:solidFill>
                  <a:schemeClr val="tx2">
                    <a:lumMod val="50000"/>
                  </a:schemeClr>
                </a:solidFill>
              </a:rPr>
              <a:t>  </a:t>
            </a:r>
            <a:r>
              <a:rPr lang="el-GR" b="1" dirty="0" err="1" smtClean="0">
                <a:solidFill>
                  <a:schemeClr val="tx2">
                    <a:lumMod val="50000"/>
                  </a:schemeClr>
                </a:solidFill>
              </a:rPr>
              <a:t>τοῦ</a:t>
            </a:r>
            <a:r>
              <a:rPr lang="el-GR" b="1" dirty="0" smtClean="0">
                <a:solidFill>
                  <a:schemeClr val="tx2">
                    <a:lumMod val="50000"/>
                  </a:schemeClr>
                </a:solidFill>
              </a:rPr>
              <a:t> </a:t>
            </a:r>
            <a:r>
              <a:rPr lang="el-GR" b="1" dirty="0" err="1" smtClean="0">
                <a:solidFill>
                  <a:schemeClr val="tx2">
                    <a:lumMod val="50000"/>
                  </a:schemeClr>
                </a:solidFill>
              </a:rPr>
              <a:t>Πειραιῶς</a:t>
            </a:r>
            <a:r>
              <a:rPr lang="el-GR" b="1" dirty="0" smtClean="0">
                <a:solidFill>
                  <a:schemeClr val="tx2">
                    <a:lumMod val="50000"/>
                  </a:schemeClr>
                </a:solidFill>
              </a:rPr>
              <a:t> </a:t>
            </a:r>
            <a:r>
              <a:rPr lang="el-GR" b="1" dirty="0" err="1" smtClean="0">
                <a:solidFill>
                  <a:schemeClr val="tx2">
                    <a:lumMod val="50000"/>
                  </a:schemeClr>
                </a:solidFill>
              </a:rPr>
              <a:t>διὰ</a:t>
            </a:r>
            <a:r>
              <a:rPr lang="el-GR" b="1" dirty="0" smtClean="0">
                <a:solidFill>
                  <a:schemeClr val="tx2">
                    <a:lumMod val="50000"/>
                  </a:schemeClr>
                </a:solidFill>
              </a:rPr>
              <a:t> </a:t>
            </a:r>
            <a:r>
              <a:rPr lang="el-GR" b="1" dirty="0" err="1" smtClean="0">
                <a:solidFill>
                  <a:schemeClr val="tx2">
                    <a:lumMod val="50000"/>
                  </a:schemeClr>
                </a:solidFill>
              </a:rPr>
              <a:t>τῶν</a:t>
            </a:r>
            <a:r>
              <a:rPr lang="el-GR" b="1" dirty="0" smtClean="0">
                <a:solidFill>
                  <a:schemeClr val="tx2">
                    <a:lumMod val="50000"/>
                  </a:schemeClr>
                </a:solidFill>
              </a:rPr>
              <a:t> </a:t>
            </a:r>
            <a:r>
              <a:rPr lang="el-GR" b="1" dirty="0" err="1" smtClean="0">
                <a:solidFill>
                  <a:schemeClr val="tx2">
                    <a:lumMod val="50000"/>
                  </a:schemeClr>
                </a:solidFill>
              </a:rPr>
              <a:t>μακρῶν</a:t>
            </a:r>
            <a:r>
              <a:rPr lang="el-GR" b="1" dirty="0" smtClean="0">
                <a:solidFill>
                  <a:schemeClr val="tx2">
                    <a:lumMod val="50000"/>
                  </a:schemeClr>
                </a:solidFill>
              </a:rPr>
              <a:t> </a:t>
            </a:r>
            <a:r>
              <a:rPr lang="el-GR" b="1" dirty="0" err="1" smtClean="0">
                <a:solidFill>
                  <a:schemeClr val="tx2">
                    <a:lumMod val="50000"/>
                  </a:schemeClr>
                </a:solidFill>
              </a:rPr>
              <a:t>τειχῶν</a:t>
            </a:r>
            <a:r>
              <a:rPr lang="el-GR" b="1" dirty="0" smtClean="0">
                <a:solidFill>
                  <a:schemeClr val="tx2">
                    <a:lumMod val="50000"/>
                  </a:schemeClr>
                </a:solidFill>
              </a:rPr>
              <a:t> </a:t>
            </a:r>
            <a:r>
              <a:rPr lang="el-GR" b="1" dirty="0" err="1" smtClean="0">
                <a:solidFill>
                  <a:schemeClr val="tx2">
                    <a:lumMod val="50000"/>
                  </a:schemeClr>
                </a:solidFill>
              </a:rPr>
              <a:t>εἰς</a:t>
            </a:r>
            <a:r>
              <a:rPr lang="el-GR" b="1" dirty="0" smtClean="0">
                <a:solidFill>
                  <a:schemeClr val="tx2">
                    <a:lumMod val="50000"/>
                  </a:schemeClr>
                </a:solidFill>
              </a:rPr>
              <a:t> </a:t>
            </a:r>
            <a:r>
              <a:rPr lang="el-GR" b="1" dirty="0" err="1" smtClean="0">
                <a:solidFill>
                  <a:schemeClr val="tx2">
                    <a:lumMod val="50000"/>
                  </a:schemeClr>
                </a:solidFill>
              </a:rPr>
              <a:t>ἄστυ</a:t>
            </a:r>
            <a:r>
              <a:rPr lang="el-GR" b="1" dirty="0" smtClean="0">
                <a:solidFill>
                  <a:schemeClr val="tx2">
                    <a:lumMod val="50000"/>
                  </a:schemeClr>
                </a:solidFill>
              </a:rPr>
              <a:t> </a:t>
            </a:r>
            <a:r>
              <a:rPr lang="el-GR" b="1" dirty="0" err="1" smtClean="0">
                <a:solidFill>
                  <a:schemeClr val="tx2">
                    <a:lumMod val="50000"/>
                  </a:schemeClr>
                </a:solidFill>
              </a:rPr>
              <a:t>διῆκεν</a:t>
            </a:r>
            <a:r>
              <a:rPr lang="el-GR" b="1" dirty="0" smtClean="0">
                <a:solidFill>
                  <a:schemeClr val="tx2">
                    <a:lumMod val="50000"/>
                  </a:schemeClr>
                </a:solidFill>
              </a:rPr>
              <a:t>, ὁ </a:t>
            </a:r>
            <a:r>
              <a:rPr lang="el-GR" b="1" dirty="0" err="1" smtClean="0">
                <a:solidFill>
                  <a:schemeClr val="tx2">
                    <a:lumMod val="50000"/>
                  </a:schemeClr>
                </a:solidFill>
              </a:rPr>
              <a:t>ἕτερος</a:t>
            </a:r>
            <a:r>
              <a:rPr lang="el-GR" b="1" dirty="0" smtClean="0">
                <a:solidFill>
                  <a:schemeClr val="tx2">
                    <a:lumMod val="50000"/>
                  </a:schemeClr>
                </a:solidFill>
              </a:rPr>
              <a:t> </a:t>
            </a:r>
            <a:r>
              <a:rPr lang="el-GR" b="1" dirty="0" err="1" smtClean="0">
                <a:solidFill>
                  <a:schemeClr val="tx2">
                    <a:lumMod val="50000"/>
                  </a:schemeClr>
                </a:solidFill>
              </a:rPr>
              <a:t>τῷ</a:t>
            </a:r>
            <a:r>
              <a:rPr lang="el-GR" b="1" dirty="0" smtClean="0">
                <a:solidFill>
                  <a:schemeClr val="tx2">
                    <a:lumMod val="50000"/>
                  </a:schemeClr>
                </a:solidFill>
              </a:rPr>
              <a:t> </a:t>
            </a:r>
            <a:r>
              <a:rPr lang="el-GR" b="1" dirty="0" err="1" smtClean="0">
                <a:solidFill>
                  <a:schemeClr val="tx2">
                    <a:lumMod val="50000"/>
                  </a:schemeClr>
                </a:solidFill>
              </a:rPr>
              <a:t>ἑτέρω</a:t>
            </a:r>
            <a:r>
              <a:rPr lang="el-GR" b="1" dirty="0" smtClean="0">
                <a:solidFill>
                  <a:schemeClr val="tx2">
                    <a:lumMod val="50000"/>
                  </a:schemeClr>
                </a:solidFill>
              </a:rPr>
              <a:t> </a:t>
            </a:r>
            <a:r>
              <a:rPr lang="el-GR" b="1" dirty="0" err="1" smtClean="0">
                <a:solidFill>
                  <a:schemeClr val="tx2">
                    <a:lumMod val="50000"/>
                  </a:schemeClr>
                </a:solidFill>
              </a:rPr>
              <a:t>παραγγέλλων</a:t>
            </a:r>
            <a:r>
              <a:rPr lang="el-GR" b="1" dirty="0" smtClean="0">
                <a:solidFill>
                  <a:schemeClr val="tx2">
                    <a:lumMod val="50000"/>
                  </a:schemeClr>
                </a:solidFill>
              </a:rPr>
              <a:t>·  </a:t>
            </a:r>
            <a:r>
              <a:rPr lang="el-GR" b="1" dirty="0" err="1" smtClean="0">
                <a:solidFill>
                  <a:schemeClr val="tx2">
                    <a:lumMod val="50000"/>
                  </a:schemeClr>
                </a:solidFill>
              </a:rPr>
              <a:t>ὥστ</a:t>
            </a:r>
            <a:r>
              <a:rPr lang="el-GR" b="1" dirty="0" smtClean="0">
                <a:solidFill>
                  <a:schemeClr val="tx2">
                    <a:lumMod val="50000"/>
                  </a:schemeClr>
                </a:solidFill>
              </a:rPr>
              <a:t>’ </a:t>
            </a:r>
            <a:r>
              <a:rPr lang="el-GR" b="1" dirty="0" err="1" smtClean="0">
                <a:solidFill>
                  <a:schemeClr val="tx2">
                    <a:lumMod val="50000"/>
                  </a:schemeClr>
                </a:solidFill>
              </a:rPr>
              <a:t>ἐκείνης</a:t>
            </a:r>
            <a:r>
              <a:rPr lang="el-GR" b="1" dirty="0" smtClean="0">
                <a:solidFill>
                  <a:schemeClr val="tx2">
                    <a:lumMod val="50000"/>
                  </a:schemeClr>
                </a:solidFill>
              </a:rPr>
              <a:t> </a:t>
            </a:r>
            <a:r>
              <a:rPr lang="el-GR" b="1" dirty="0" err="1" smtClean="0">
                <a:solidFill>
                  <a:schemeClr val="tx2">
                    <a:lumMod val="50000"/>
                  </a:schemeClr>
                </a:solidFill>
              </a:rPr>
              <a:t>τῆς</a:t>
            </a:r>
            <a:r>
              <a:rPr lang="el-GR" b="1" dirty="0" smtClean="0">
                <a:solidFill>
                  <a:schemeClr val="tx2">
                    <a:lumMod val="50000"/>
                  </a:schemeClr>
                </a:solidFill>
              </a:rPr>
              <a:t> </a:t>
            </a:r>
            <a:r>
              <a:rPr lang="el-GR" b="1" dirty="0" err="1" smtClean="0">
                <a:solidFill>
                  <a:schemeClr val="tx2">
                    <a:lumMod val="50000"/>
                  </a:schemeClr>
                </a:solidFill>
              </a:rPr>
              <a:t>νυκτὸς</a:t>
            </a:r>
            <a:r>
              <a:rPr lang="el-GR" b="1" dirty="0" smtClean="0">
                <a:solidFill>
                  <a:schemeClr val="tx2">
                    <a:lumMod val="50000"/>
                  </a:schemeClr>
                </a:solidFill>
              </a:rPr>
              <a:t> </a:t>
            </a:r>
            <a:r>
              <a:rPr lang="el-GR" b="1" dirty="0" err="1" smtClean="0">
                <a:solidFill>
                  <a:schemeClr val="tx2">
                    <a:lumMod val="50000"/>
                  </a:schemeClr>
                </a:solidFill>
              </a:rPr>
              <a:t>οὐδεὶς</a:t>
            </a:r>
            <a:r>
              <a:rPr lang="el-GR" b="1" dirty="0" smtClean="0">
                <a:solidFill>
                  <a:schemeClr val="tx2">
                    <a:lumMod val="50000"/>
                  </a:schemeClr>
                </a:solidFill>
              </a:rPr>
              <a:t> </a:t>
            </a:r>
            <a:r>
              <a:rPr lang="el-GR" b="1" dirty="0" err="1" smtClean="0">
                <a:solidFill>
                  <a:schemeClr val="tx2">
                    <a:lumMod val="50000"/>
                  </a:schemeClr>
                </a:solidFill>
              </a:rPr>
              <a:t>ἐκοιμήθη</a:t>
            </a:r>
            <a:r>
              <a:rPr lang="el-GR" b="1" dirty="0" smtClean="0">
                <a:solidFill>
                  <a:schemeClr val="tx2">
                    <a:lumMod val="50000"/>
                  </a:schemeClr>
                </a:solidFill>
              </a:rPr>
              <a:t>, </a:t>
            </a:r>
            <a:r>
              <a:rPr lang="el-GR" b="1" dirty="0" err="1" smtClean="0">
                <a:solidFill>
                  <a:schemeClr val="tx2">
                    <a:lumMod val="50000"/>
                  </a:schemeClr>
                </a:solidFill>
              </a:rPr>
              <a:t>οὐ</a:t>
            </a:r>
            <a:r>
              <a:rPr lang="el-GR" b="1" dirty="0" smtClean="0">
                <a:solidFill>
                  <a:schemeClr val="tx2">
                    <a:lumMod val="50000"/>
                  </a:schemeClr>
                </a:solidFill>
              </a:rPr>
              <a:t> </a:t>
            </a:r>
            <a:r>
              <a:rPr lang="el-GR" b="1" dirty="0" err="1" smtClean="0">
                <a:solidFill>
                  <a:schemeClr val="tx2">
                    <a:lumMod val="50000"/>
                  </a:schemeClr>
                </a:solidFill>
              </a:rPr>
              <a:t>μόνον</a:t>
            </a:r>
            <a:r>
              <a:rPr lang="el-GR" b="1" dirty="0" smtClean="0">
                <a:solidFill>
                  <a:schemeClr val="tx2">
                    <a:lumMod val="50000"/>
                  </a:schemeClr>
                </a:solidFill>
              </a:rPr>
              <a:t> </a:t>
            </a:r>
            <a:r>
              <a:rPr lang="el-GR" b="1" dirty="0" err="1" smtClean="0">
                <a:solidFill>
                  <a:schemeClr val="tx2">
                    <a:lumMod val="50000"/>
                  </a:schemeClr>
                </a:solidFill>
              </a:rPr>
              <a:t>τοὺς</a:t>
            </a:r>
            <a:r>
              <a:rPr lang="el-GR" b="1" dirty="0" smtClean="0">
                <a:solidFill>
                  <a:schemeClr val="tx2">
                    <a:lumMod val="50000"/>
                  </a:schemeClr>
                </a:solidFill>
              </a:rPr>
              <a:t> </a:t>
            </a:r>
            <a:r>
              <a:rPr lang="el-GR" b="1" dirty="0" err="1" smtClean="0">
                <a:solidFill>
                  <a:schemeClr val="tx2">
                    <a:lumMod val="50000"/>
                  </a:schemeClr>
                </a:solidFill>
              </a:rPr>
              <a:t>ἀπολωλότας</a:t>
            </a:r>
            <a:r>
              <a:rPr lang="el-GR" b="1" dirty="0" smtClean="0">
                <a:solidFill>
                  <a:schemeClr val="tx2">
                    <a:lumMod val="50000"/>
                  </a:schemeClr>
                </a:solidFill>
              </a:rPr>
              <a:t> </a:t>
            </a:r>
            <a:r>
              <a:rPr lang="el-GR" b="1" dirty="0" err="1" smtClean="0">
                <a:solidFill>
                  <a:schemeClr val="tx2">
                    <a:lumMod val="50000"/>
                  </a:schemeClr>
                </a:solidFill>
              </a:rPr>
              <a:t>πενθοῦντες</a:t>
            </a:r>
            <a:r>
              <a:rPr lang="el-GR" b="1" dirty="0" smtClean="0">
                <a:solidFill>
                  <a:schemeClr val="tx2">
                    <a:lumMod val="50000"/>
                  </a:schemeClr>
                </a:solidFill>
              </a:rPr>
              <a:t>, </a:t>
            </a:r>
            <a:r>
              <a:rPr lang="el-GR" b="1" dirty="0" err="1" smtClean="0">
                <a:solidFill>
                  <a:schemeClr val="tx2">
                    <a:lumMod val="50000"/>
                  </a:schemeClr>
                </a:solidFill>
              </a:rPr>
              <a:t>ἀλλὰ</a:t>
            </a:r>
            <a:r>
              <a:rPr lang="el-GR" b="1" dirty="0" smtClean="0">
                <a:solidFill>
                  <a:schemeClr val="tx2">
                    <a:lumMod val="50000"/>
                  </a:schemeClr>
                </a:solidFill>
              </a:rPr>
              <a:t> </a:t>
            </a:r>
            <a:r>
              <a:rPr lang="el-GR" b="1" dirty="0" err="1" smtClean="0">
                <a:solidFill>
                  <a:schemeClr val="tx2">
                    <a:lumMod val="50000"/>
                  </a:schemeClr>
                </a:solidFill>
              </a:rPr>
              <a:t>πολὺ</a:t>
            </a:r>
            <a:r>
              <a:rPr lang="el-GR" b="1" dirty="0" smtClean="0">
                <a:solidFill>
                  <a:schemeClr val="tx2">
                    <a:lumMod val="50000"/>
                  </a:schemeClr>
                </a:solidFill>
              </a:rPr>
              <a:t> </a:t>
            </a:r>
            <a:r>
              <a:rPr lang="el-GR" b="1" dirty="0" err="1" smtClean="0">
                <a:solidFill>
                  <a:schemeClr val="tx2">
                    <a:lumMod val="50000"/>
                  </a:schemeClr>
                </a:solidFill>
              </a:rPr>
              <a:t>μᾶλλον</a:t>
            </a:r>
            <a:r>
              <a:rPr lang="el-GR" b="1" dirty="0" smtClean="0">
                <a:solidFill>
                  <a:schemeClr val="tx2">
                    <a:lumMod val="50000"/>
                  </a:schemeClr>
                </a:solidFill>
              </a:rPr>
              <a:t>  </a:t>
            </a:r>
            <a:r>
              <a:rPr lang="el-GR" b="1" dirty="0" err="1" smtClean="0">
                <a:solidFill>
                  <a:schemeClr val="tx2">
                    <a:lumMod val="50000"/>
                  </a:schemeClr>
                </a:solidFill>
              </a:rPr>
              <a:t>ἔτι</a:t>
            </a:r>
            <a:r>
              <a:rPr lang="el-GR" b="1" dirty="0" smtClean="0">
                <a:solidFill>
                  <a:schemeClr val="tx2">
                    <a:lumMod val="50000"/>
                  </a:schemeClr>
                </a:solidFill>
              </a:rPr>
              <a:t> </a:t>
            </a:r>
            <a:r>
              <a:rPr lang="el-GR" b="1" dirty="0" err="1" smtClean="0">
                <a:solidFill>
                  <a:schemeClr val="tx2">
                    <a:lumMod val="50000"/>
                  </a:schemeClr>
                </a:solidFill>
              </a:rPr>
              <a:t>αὐτοὶ</a:t>
            </a:r>
            <a:r>
              <a:rPr lang="el-GR" b="1" dirty="0" smtClean="0">
                <a:solidFill>
                  <a:schemeClr val="tx2">
                    <a:lumMod val="50000"/>
                  </a:schemeClr>
                </a:solidFill>
              </a:rPr>
              <a:t> </a:t>
            </a:r>
            <a:r>
              <a:rPr lang="el-GR" b="1" dirty="0" err="1" smtClean="0">
                <a:solidFill>
                  <a:schemeClr val="tx2">
                    <a:lumMod val="50000"/>
                  </a:schemeClr>
                </a:solidFill>
              </a:rPr>
              <a:t>ἑαυτούς</a:t>
            </a:r>
            <a:r>
              <a:rPr lang="el-GR" b="1" dirty="0" smtClean="0">
                <a:solidFill>
                  <a:schemeClr val="tx2">
                    <a:lumMod val="50000"/>
                  </a:schemeClr>
                </a:solidFill>
              </a:rPr>
              <a:t>, </a:t>
            </a:r>
            <a:r>
              <a:rPr lang="el-GR" b="1" dirty="0" err="1" smtClean="0">
                <a:solidFill>
                  <a:schemeClr val="tx2">
                    <a:lumMod val="50000"/>
                  </a:schemeClr>
                </a:solidFill>
              </a:rPr>
              <a:t>πείσεσθαι</a:t>
            </a:r>
            <a:r>
              <a:rPr lang="el-GR" b="1" dirty="0" smtClean="0">
                <a:solidFill>
                  <a:schemeClr val="tx2">
                    <a:lumMod val="50000"/>
                  </a:schemeClr>
                </a:solidFill>
              </a:rPr>
              <a:t> </a:t>
            </a:r>
            <a:r>
              <a:rPr lang="el-GR" b="1" dirty="0" err="1" smtClean="0">
                <a:solidFill>
                  <a:schemeClr val="tx2">
                    <a:lumMod val="50000"/>
                  </a:schemeClr>
                </a:solidFill>
              </a:rPr>
              <a:t>νομίζοντες</a:t>
            </a:r>
            <a:r>
              <a:rPr lang="el-GR" b="1" dirty="0" smtClean="0">
                <a:solidFill>
                  <a:schemeClr val="tx2">
                    <a:lumMod val="50000"/>
                  </a:schemeClr>
                </a:solidFill>
              </a:rPr>
              <a:t> </a:t>
            </a:r>
            <a:r>
              <a:rPr lang="el-GR" b="1" dirty="0" err="1" smtClean="0">
                <a:solidFill>
                  <a:schemeClr val="tx2">
                    <a:lumMod val="50000"/>
                  </a:schemeClr>
                </a:solidFill>
              </a:rPr>
              <a:t>οἷα</a:t>
            </a:r>
            <a:r>
              <a:rPr lang="el-GR" b="1" dirty="0" smtClean="0">
                <a:solidFill>
                  <a:schemeClr val="tx2">
                    <a:lumMod val="50000"/>
                  </a:schemeClr>
                </a:solidFill>
              </a:rPr>
              <a:t> </a:t>
            </a:r>
            <a:r>
              <a:rPr lang="el-GR" b="1" dirty="0" err="1" smtClean="0">
                <a:solidFill>
                  <a:schemeClr val="tx2">
                    <a:lumMod val="50000"/>
                  </a:schemeClr>
                </a:solidFill>
              </a:rPr>
              <a:t>ἐποίησαν</a:t>
            </a:r>
            <a:r>
              <a:rPr lang="el-GR" b="1" dirty="0" smtClean="0">
                <a:solidFill>
                  <a:schemeClr val="tx2">
                    <a:lumMod val="50000"/>
                  </a:schemeClr>
                </a:solidFill>
              </a:rPr>
              <a:t> </a:t>
            </a:r>
            <a:r>
              <a:rPr lang="el-GR" b="1" dirty="0" err="1" smtClean="0">
                <a:solidFill>
                  <a:schemeClr val="tx2">
                    <a:lumMod val="50000"/>
                  </a:schemeClr>
                </a:solidFill>
              </a:rPr>
              <a:t>Μηλίους</a:t>
            </a:r>
            <a:r>
              <a:rPr lang="el-GR" b="1" dirty="0" smtClean="0">
                <a:solidFill>
                  <a:schemeClr val="tx2">
                    <a:lumMod val="50000"/>
                  </a:schemeClr>
                </a:solidFill>
              </a:rPr>
              <a:t> τε </a:t>
            </a:r>
            <a:r>
              <a:rPr lang="el-GR" b="1" dirty="0" err="1" smtClean="0">
                <a:solidFill>
                  <a:schemeClr val="tx2">
                    <a:lumMod val="50000"/>
                  </a:schemeClr>
                </a:solidFill>
              </a:rPr>
              <a:t>Λακεδαιμονίων</a:t>
            </a:r>
            <a:r>
              <a:rPr lang="el-GR" b="1" dirty="0" smtClean="0">
                <a:solidFill>
                  <a:schemeClr val="tx2">
                    <a:lumMod val="50000"/>
                  </a:schemeClr>
                </a:solidFill>
              </a:rPr>
              <a:t> </a:t>
            </a:r>
            <a:r>
              <a:rPr lang="el-GR" b="1" dirty="0" err="1" smtClean="0">
                <a:solidFill>
                  <a:schemeClr val="tx2">
                    <a:lumMod val="50000"/>
                  </a:schemeClr>
                </a:solidFill>
              </a:rPr>
              <a:t>ἀποίκους</a:t>
            </a:r>
            <a:r>
              <a:rPr lang="el-GR" b="1" dirty="0" smtClean="0">
                <a:solidFill>
                  <a:schemeClr val="tx2">
                    <a:lumMod val="50000"/>
                  </a:schemeClr>
                </a:solidFill>
              </a:rPr>
              <a:t> </a:t>
            </a:r>
            <a:r>
              <a:rPr lang="el-GR" b="1" dirty="0" err="1" smtClean="0">
                <a:solidFill>
                  <a:schemeClr val="tx2">
                    <a:lumMod val="50000"/>
                  </a:schemeClr>
                </a:solidFill>
              </a:rPr>
              <a:t>ὄντας</a:t>
            </a:r>
            <a:r>
              <a:rPr lang="el-GR" b="1" dirty="0" smtClean="0">
                <a:solidFill>
                  <a:schemeClr val="tx2">
                    <a:lumMod val="50000"/>
                  </a:schemeClr>
                </a:solidFill>
              </a:rPr>
              <a:t>,  </a:t>
            </a:r>
            <a:r>
              <a:rPr lang="el-GR" b="1" dirty="0" err="1" smtClean="0">
                <a:solidFill>
                  <a:schemeClr val="tx2">
                    <a:lumMod val="50000"/>
                  </a:schemeClr>
                </a:solidFill>
              </a:rPr>
              <a:t>κρατήσαντες</a:t>
            </a:r>
            <a:r>
              <a:rPr lang="el-GR" b="1" dirty="0" smtClean="0">
                <a:solidFill>
                  <a:schemeClr val="tx2">
                    <a:lumMod val="50000"/>
                  </a:schemeClr>
                </a:solidFill>
              </a:rPr>
              <a:t> </a:t>
            </a:r>
            <a:r>
              <a:rPr lang="el-GR" b="1" dirty="0" err="1" smtClean="0">
                <a:solidFill>
                  <a:schemeClr val="tx2">
                    <a:lumMod val="50000"/>
                  </a:schemeClr>
                </a:solidFill>
              </a:rPr>
              <a:t>πολιορκίᾳ</a:t>
            </a:r>
            <a:r>
              <a:rPr lang="el-GR" b="1" dirty="0" smtClean="0">
                <a:solidFill>
                  <a:schemeClr val="tx2">
                    <a:lumMod val="50000"/>
                  </a:schemeClr>
                </a:solidFill>
              </a:rPr>
              <a:t>, </a:t>
            </a:r>
            <a:r>
              <a:rPr lang="el-GR" b="1" dirty="0" err="1" smtClean="0">
                <a:solidFill>
                  <a:schemeClr val="tx2">
                    <a:lumMod val="50000"/>
                  </a:schemeClr>
                </a:solidFill>
              </a:rPr>
              <a:t>καὶ</a:t>
            </a:r>
            <a:r>
              <a:rPr lang="el-GR" b="1" dirty="0" smtClean="0">
                <a:solidFill>
                  <a:schemeClr val="tx2">
                    <a:lumMod val="50000"/>
                  </a:schemeClr>
                </a:solidFill>
              </a:rPr>
              <a:t> </a:t>
            </a:r>
            <a:r>
              <a:rPr lang="el-GR" b="1" dirty="0" err="1" smtClean="0">
                <a:solidFill>
                  <a:schemeClr val="tx2">
                    <a:lumMod val="50000"/>
                  </a:schemeClr>
                </a:solidFill>
              </a:rPr>
              <a:t>Ἱστιαιέας</a:t>
            </a:r>
            <a:r>
              <a:rPr lang="el-GR" b="1" dirty="0" smtClean="0">
                <a:solidFill>
                  <a:schemeClr val="tx2">
                    <a:lumMod val="50000"/>
                  </a:schemeClr>
                </a:solidFill>
              </a:rPr>
              <a:t> </a:t>
            </a:r>
            <a:r>
              <a:rPr lang="el-GR" b="1" dirty="0" err="1" smtClean="0">
                <a:solidFill>
                  <a:schemeClr val="tx2">
                    <a:lumMod val="50000"/>
                  </a:schemeClr>
                </a:solidFill>
              </a:rPr>
              <a:t>καὶ</a:t>
            </a:r>
            <a:r>
              <a:rPr lang="el-GR" b="1" dirty="0" smtClean="0">
                <a:solidFill>
                  <a:schemeClr val="tx2">
                    <a:lumMod val="50000"/>
                  </a:schemeClr>
                </a:solidFill>
              </a:rPr>
              <a:t> </a:t>
            </a:r>
            <a:r>
              <a:rPr lang="el-GR" b="1" dirty="0" err="1" smtClean="0">
                <a:solidFill>
                  <a:schemeClr val="tx2">
                    <a:lumMod val="50000"/>
                  </a:schemeClr>
                </a:solidFill>
              </a:rPr>
              <a:t>Σκιωναίους</a:t>
            </a:r>
            <a:r>
              <a:rPr lang="el-GR" b="1" dirty="0" smtClean="0">
                <a:solidFill>
                  <a:schemeClr val="tx2">
                    <a:lumMod val="50000"/>
                  </a:schemeClr>
                </a:solidFill>
              </a:rPr>
              <a:t> </a:t>
            </a:r>
            <a:r>
              <a:rPr lang="el-GR" b="1" dirty="0" err="1" smtClean="0">
                <a:solidFill>
                  <a:schemeClr val="tx2">
                    <a:lumMod val="50000"/>
                  </a:schemeClr>
                </a:solidFill>
              </a:rPr>
              <a:t>καὶ</a:t>
            </a:r>
            <a:r>
              <a:rPr lang="el-GR" b="1" dirty="0" smtClean="0">
                <a:solidFill>
                  <a:schemeClr val="tx2">
                    <a:lumMod val="50000"/>
                  </a:schemeClr>
                </a:solidFill>
              </a:rPr>
              <a:t> </a:t>
            </a:r>
            <a:r>
              <a:rPr lang="el-GR" b="1" dirty="0" err="1" smtClean="0">
                <a:solidFill>
                  <a:schemeClr val="tx2">
                    <a:lumMod val="50000"/>
                  </a:schemeClr>
                </a:solidFill>
              </a:rPr>
              <a:t>Τορωναίους</a:t>
            </a:r>
            <a:r>
              <a:rPr lang="el-GR" b="1" dirty="0" smtClean="0">
                <a:solidFill>
                  <a:schemeClr val="tx2">
                    <a:lumMod val="50000"/>
                  </a:schemeClr>
                </a:solidFill>
              </a:rPr>
              <a:t> </a:t>
            </a:r>
            <a:r>
              <a:rPr lang="el-GR" b="1" dirty="0" err="1" smtClean="0">
                <a:solidFill>
                  <a:schemeClr val="tx2">
                    <a:lumMod val="50000"/>
                  </a:schemeClr>
                </a:solidFill>
              </a:rPr>
              <a:t>καὶ</a:t>
            </a:r>
            <a:r>
              <a:rPr lang="el-GR" b="1" dirty="0" smtClean="0">
                <a:solidFill>
                  <a:schemeClr val="tx2">
                    <a:lumMod val="50000"/>
                  </a:schemeClr>
                </a:solidFill>
              </a:rPr>
              <a:t> </a:t>
            </a:r>
            <a:r>
              <a:rPr lang="el-GR" b="1" dirty="0" err="1" smtClean="0">
                <a:solidFill>
                  <a:schemeClr val="tx2">
                    <a:lumMod val="50000"/>
                  </a:schemeClr>
                </a:solidFill>
              </a:rPr>
              <a:t>Αἰγινήτας</a:t>
            </a:r>
            <a:r>
              <a:rPr lang="el-GR" b="1" dirty="0" smtClean="0">
                <a:solidFill>
                  <a:schemeClr val="tx2">
                    <a:lumMod val="50000"/>
                  </a:schemeClr>
                </a:solidFill>
              </a:rPr>
              <a:t> </a:t>
            </a:r>
            <a:r>
              <a:rPr lang="el-GR" b="1" dirty="0" err="1" smtClean="0">
                <a:solidFill>
                  <a:schemeClr val="tx2">
                    <a:lumMod val="50000"/>
                  </a:schemeClr>
                </a:solidFill>
              </a:rPr>
              <a:t>καὶ</a:t>
            </a:r>
            <a:r>
              <a:rPr lang="el-GR" b="1" dirty="0" smtClean="0">
                <a:solidFill>
                  <a:schemeClr val="tx2">
                    <a:lumMod val="50000"/>
                  </a:schemeClr>
                </a:solidFill>
              </a:rPr>
              <a:t> </a:t>
            </a:r>
            <a:r>
              <a:rPr lang="el-GR" b="1" dirty="0" err="1" smtClean="0">
                <a:solidFill>
                  <a:schemeClr val="tx2">
                    <a:lumMod val="50000"/>
                  </a:schemeClr>
                </a:solidFill>
              </a:rPr>
              <a:t>ἄλλους</a:t>
            </a:r>
            <a:r>
              <a:rPr lang="el-GR" b="1" dirty="0" smtClean="0">
                <a:solidFill>
                  <a:schemeClr val="tx2">
                    <a:lumMod val="50000"/>
                  </a:schemeClr>
                </a:solidFill>
              </a:rPr>
              <a:t> </a:t>
            </a:r>
            <a:r>
              <a:rPr lang="el-GR" b="1" dirty="0" err="1" smtClean="0">
                <a:solidFill>
                  <a:schemeClr val="tx2">
                    <a:lumMod val="50000"/>
                  </a:schemeClr>
                </a:solidFill>
              </a:rPr>
              <a:t>πολλοὺς</a:t>
            </a:r>
            <a:r>
              <a:rPr lang="el-GR" b="1" dirty="0" smtClean="0">
                <a:solidFill>
                  <a:schemeClr val="tx2">
                    <a:lumMod val="50000"/>
                  </a:schemeClr>
                </a:solidFill>
              </a:rPr>
              <a:t> </a:t>
            </a:r>
            <a:r>
              <a:rPr lang="el-GR" b="1" dirty="0" err="1" smtClean="0">
                <a:solidFill>
                  <a:schemeClr val="tx2">
                    <a:lumMod val="50000"/>
                  </a:schemeClr>
                </a:solidFill>
              </a:rPr>
              <a:t>τῶν</a:t>
            </a:r>
            <a:r>
              <a:rPr lang="el-GR" b="1" dirty="0" smtClean="0">
                <a:solidFill>
                  <a:schemeClr val="tx2">
                    <a:lumMod val="50000"/>
                  </a:schemeClr>
                </a:solidFill>
              </a:rPr>
              <a:t> </a:t>
            </a:r>
            <a:r>
              <a:rPr lang="el-GR" b="1" dirty="0" err="1" smtClean="0">
                <a:solidFill>
                  <a:schemeClr val="tx2">
                    <a:lumMod val="50000"/>
                  </a:schemeClr>
                </a:solidFill>
              </a:rPr>
              <a:t>Ἑλλήνων</a:t>
            </a:r>
            <a:r>
              <a:rPr lang="el-GR" b="1" dirty="0" smtClean="0">
                <a:solidFill>
                  <a:schemeClr val="tx2">
                    <a:lumMod val="50000"/>
                  </a:schemeClr>
                </a:solidFill>
              </a:rPr>
              <a:t>.  </a:t>
            </a:r>
          </a:p>
          <a:p>
            <a:endParaRPr lang="el-GR" dirty="0"/>
          </a:p>
        </p:txBody>
      </p:sp>
      <p:sp>
        <p:nvSpPr>
          <p:cNvPr id="10" name="9 - Θέση κειμένου"/>
          <p:cNvSpPr>
            <a:spLocks noGrp="1"/>
          </p:cNvSpPr>
          <p:nvPr>
            <p:ph type="body" sz="quarter" idx="3"/>
          </p:nvPr>
        </p:nvSpPr>
        <p:spPr>
          <a:xfrm>
            <a:off x="4500563" y="1"/>
            <a:ext cx="4643438" cy="571479"/>
          </a:xfrm>
          <a:solidFill>
            <a:schemeClr val="tx2">
              <a:lumMod val="40000"/>
              <a:lumOff val="60000"/>
            </a:schemeClr>
          </a:solidFill>
        </p:spPr>
        <p:txBody>
          <a:bodyPr/>
          <a:lstStyle/>
          <a:p>
            <a:pPr algn="ctr"/>
            <a:r>
              <a:rPr lang="el-GR" dirty="0" smtClean="0">
                <a:solidFill>
                  <a:srgbClr val="C00000"/>
                </a:solidFill>
              </a:rPr>
              <a:t>Μετάφραση </a:t>
            </a:r>
            <a:r>
              <a:rPr lang="el-GR" dirty="0" smtClean="0">
                <a:solidFill>
                  <a:schemeClr val="tx2">
                    <a:lumMod val="50000"/>
                  </a:schemeClr>
                </a:solidFill>
              </a:rPr>
              <a:t> [2.2.3] </a:t>
            </a:r>
            <a:endParaRPr lang="el-GR" dirty="0">
              <a:solidFill>
                <a:srgbClr val="C00000"/>
              </a:solidFill>
            </a:endParaRPr>
          </a:p>
        </p:txBody>
      </p:sp>
      <p:sp>
        <p:nvSpPr>
          <p:cNvPr id="11" name="10 - Θέση περιεχομένου"/>
          <p:cNvSpPr>
            <a:spLocks noGrp="1"/>
          </p:cNvSpPr>
          <p:nvPr>
            <p:ph sz="quarter" idx="4"/>
          </p:nvPr>
        </p:nvSpPr>
        <p:spPr>
          <a:xfrm>
            <a:off x="4500562" y="571480"/>
            <a:ext cx="4643437" cy="6286520"/>
          </a:xfrm>
          <a:solidFill>
            <a:schemeClr val="tx2">
              <a:lumMod val="20000"/>
              <a:lumOff val="80000"/>
            </a:schemeClr>
          </a:solidFill>
        </p:spPr>
        <p:txBody>
          <a:bodyPr>
            <a:normAutofit fontScale="92500" lnSpcReduction="20000"/>
          </a:bodyPr>
          <a:lstStyle/>
          <a:p>
            <a:pPr>
              <a:buNone/>
            </a:pPr>
            <a:r>
              <a:rPr lang="el-GR" b="1" dirty="0" smtClean="0">
                <a:solidFill>
                  <a:schemeClr val="tx2">
                    <a:lumMod val="50000"/>
                  </a:schemeClr>
                </a:solidFill>
              </a:rPr>
              <a:t>     Και στην Αθήνα όταν έφτασε η Πάραλος τη νύχτα διαδίδονταν η συμφορά και ο θρήνος  από τον Πειραιά έφτασε στην πόλη (:στην Αθήνα)  διαμέσου των μακρών τειχών, καθώς  ένας το  έλεγε στον άλλο, ώστε  κανένας δεν κοιμήθηκε εκείνη τη νύχτα, όχι μόνο γιατί έκλαιγαν αυτούς που είχαν χαθεί (: τους νεκρούς τους)  αλλά πολύ  περισσότερο ακόμη [γιατί οι ίδιοι πενθούσαν]  τον  εαυτό τους  επειδή νόμιζαν ότι θα πάθουν όσα έκαναν  στους </a:t>
            </a:r>
            <a:r>
              <a:rPr lang="el-GR" b="1" dirty="0" err="1" smtClean="0">
                <a:solidFill>
                  <a:schemeClr val="tx2">
                    <a:lumMod val="50000"/>
                  </a:schemeClr>
                </a:solidFill>
              </a:rPr>
              <a:t>Μηλίους</a:t>
            </a:r>
            <a:r>
              <a:rPr lang="el-GR" b="1" dirty="0" smtClean="0">
                <a:solidFill>
                  <a:schemeClr val="tx2">
                    <a:lumMod val="50000"/>
                  </a:schemeClr>
                </a:solidFill>
              </a:rPr>
              <a:t>, που ήταν άποικοι των  Λακεδαιμονίων, όταν τους νίκησαν με  πολιορκία, και στους κατοίκους της  </a:t>
            </a:r>
            <a:r>
              <a:rPr lang="el-GR" b="1" dirty="0" err="1" smtClean="0">
                <a:solidFill>
                  <a:schemeClr val="tx2">
                    <a:lumMod val="50000"/>
                  </a:schemeClr>
                </a:solidFill>
              </a:rPr>
              <a:t>Iστιαίας</a:t>
            </a:r>
            <a:r>
              <a:rPr lang="el-GR" b="1" dirty="0" smtClean="0">
                <a:solidFill>
                  <a:schemeClr val="tx2">
                    <a:lumMod val="50000"/>
                  </a:schemeClr>
                </a:solidFill>
              </a:rPr>
              <a:t>, και της  Σκιώνης,  και της  </a:t>
            </a:r>
            <a:r>
              <a:rPr lang="el-GR" b="1" dirty="0" err="1" smtClean="0">
                <a:solidFill>
                  <a:schemeClr val="tx2">
                    <a:lumMod val="50000"/>
                  </a:schemeClr>
                </a:solidFill>
              </a:rPr>
              <a:t>Τορώνης</a:t>
            </a:r>
            <a:r>
              <a:rPr lang="el-GR" b="1" dirty="0" smtClean="0">
                <a:solidFill>
                  <a:schemeClr val="tx2">
                    <a:lumMod val="50000"/>
                  </a:schemeClr>
                </a:solidFill>
              </a:rPr>
              <a:t>, και της  Αίγινας και σε πολλούς άλλους από τους Έλληνες.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body" idx="1"/>
          </p:nvPr>
        </p:nvSpPr>
        <p:spPr>
          <a:xfrm>
            <a:off x="0" y="1"/>
            <a:ext cx="4497388" cy="785793"/>
          </a:xfrm>
          <a:solidFill>
            <a:schemeClr val="tx2">
              <a:lumMod val="20000"/>
              <a:lumOff val="80000"/>
            </a:schemeClr>
          </a:solidFill>
        </p:spPr>
        <p:txBody>
          <a:bodyPr>
            <a:normAutofit fontScale="32500" lnSpcReduction="20000"/>
          </a:bodyPr>
          <a:lstStyle/>
          <a:p>
            <a:pPr>
              <a:lnSpc>
                <a:spcPct val="90000"/>
              </a:lnSpc>
            </a:pPr>
            <a:endParaRPr lang="el-GR" b="1" dirty="0" smtClean="0">
              <a:solidFill>
                <a:schemeClr val="tx2">
                  <a:lumMod val="50000"/>
                </a:schemeClr>
              </a:solidFill>
            </a:endParaRPr>
          </a:p>
          <a:p>
            <a:pPr algn="ctr">
              <a:lnSpc>
                <a:spcPct val="90000"/>
              </a:lnSpc>
            </a:pPr>
            <a:r>
              <a:rPr lang="el-GR" sz="4500" b="1" dirty="0" smtClean="0">
                <a:solidFill>
                  <a:srgbClr val="C00000"/>
                </a:solidFill>
              </a:rPr>
              <a:t>Ξενοφώντα Ελληνικά</a:t>
            </a:r>
            <a:r>
              <a:rPr lang="en-US" sz="4500" b="1" dirty="0" smtClean="0">
                <a:solidFill>
                  <a:srgbClr val="C00000"/>
                </a:solidFill>
              </a:rPr>
              <a:t>, </a:t>
            </a:r>
            <a:r>
              <a:rPr lang="el-GR" sz="4500" b="1" dirty="0" smtClean="0">
                <a:solidFill>
                  <a:srgbClr val="C00000"/>
                </a:solidFill>
              </a:rPr>
              <a:t>                                                                       Βιβλίο 2 κεφ.2</a:t>
            </a:r>
            <a:r>
              <a:rPr lang="el-GR" sz="4500" dirty="0" smtClean="0">
                <a:solidFill>
                  <a:srgbClr val="C00000"/>
                </a:solidFill>
              </a:rPr>
              <a:t> </a:t>
            </a:r>
            <a:r>
              <a:rPr lang="el-GR" sz="4500" b="1" dirty="0" smtClean="0">
                <a:solidFill>
                  <a:srgbClr val="C00000"/>
                </a:solidFill>
              </a:rPr>
              <a:t> παρ.1-4 [σελ.63-69]</a:t>
            </a:r>
          </a:p>
          <a:p>
            <a:pPr algn="ctr">
              <a:lnSpc>
                <a:spcPct val="90000"/>
              </a:lnSpc>
            </a:pPr>
            <a:r>
              <a:rPr lang="el-GR" sz="4500" b="1" dirty="0" smtClean="0">
                <a:solidFill>
                  <a:srgbClr val="C00000"/>
                </a:solidFill>
              </a:rPr>
              <a:t>Η αναγγελία της συμφοράς</a:t>
            </a:r>
          </a:p>
          <a:p>
            <a:pPr>
              <a:lnSpc>
                <a:spcPct val="90000"/>
              </a:lnSpc>
            </a:pPr>
            <a:endParaRPr lang="el-GR" sz="3300" b="1" dirty="0" smtClean="0">
              <a:solidFill>
                <a:schemeClr val="tx2">
                  <a:lumMod val="50000"/>
                </a:schemeClr>
              </a:solidFill>
            </a:endParaRPr>
          </a:p>
        </p:txBody>
      </p:sp>
      <p:sp>
        <p:nvSpPr>
          <p:cNvPr id="9" name="8 - Θέση περιεχομένου"/>
          <p:cNvSpPr>
            <a:spLocks noGrp="1"/>
          </p:cNvSpPr>
          <p:nvPr>
            <p:ph sz="half" idx="2"/>
          </p:nvPr>
        </p:nvSpPr>
        <p:spPr>
          <a:xfrm>
            <a:off x="0" y="785794"/>
            <a:ext cx="4497388" cy="6072206"/>
          </a:xfrm>
          <a:solidFill>
            <a:schemeClr val="tx2">
              <a:lumMod val="40000"/>
              <a:lumOff val="60000"/>
            </a:schemeClr>
          </a:solidFill>
        </p:spPr>
        <p:txBody>
          <a:bodyPr/>
          <a:lstStyle/>
          <a:p>
            <a:pPr algn="just">
              <a:lnSpc>
                <a:spcPct val="80000"/>
              </a:lnSpc>
            </a:pPr>
            <a:r>
              <a:rPr lang="el-GR" b="1" dirty="0" smtClean="0">
                <a:solidFill>
                  <a:schemeClr val="tx2">
                    <a:lumMod val="50000"/>
                  </a:schemeClr>
                </a:solidFill>
              </a:rPr>
              <a:t>[2.2.4] </a:t>
            </a:r>
            <a:r>
              <a:rPr lang="el-GR" b="1" dirty="0" err="1" smtClean="0">
                <a:solidFill>
                  <a:schemeClr val="tx2">
                    <a:lumMod val="50000"/>
                  </a:schemeClr>
                </a:solidFill>
              </a:rPr>
              <a:t>τῇ</a:t>
            </a:r>
            <a:r>
              <a:rPr lang="el-GR" b="1" dirty="0" smtClean="0">
                <a:solidFill>
                  <a:schemeClr val="tx2">
                    <a:lumMod val="50000"/>
                  </a:schemeClr>
                </a:solidFill>
              </a:rPr>
              <a:t> δ’ </a:t>
            </a:r>
            <a:r>
              <a:rPr lang="el-GR" b="1" dirty="0" err="1" smtClean="0">
                <a:solidFill>
                  <a:schemeClr val="tx2">
                    <a:lumMod val="50000"/>
                  </a:schemeClr>
                </a:solidFill>
              </a:rPr>
              <a:t>ὑστεραίᾳ</a:t>
            </a:r>
            <a:r>
              <a:rPr lang="el-GR" b="1" dirty="0" smtClean="0">
                <a:solidFill>
                  <a:schemeClr val="tx2">
                    <a:lumMod val="50000"/>
                  </a:schemeClr>
                </a:solidFill>
              </a:rPr>
              <a:t> </a:t>
            </a:r>
            <a:r>
              <a:rPr lang="el-GR" b="1" dirty="0" err="1" smtClean="0">
                <a:solidFill>
                  <a:schemeClr val="tx2">
                    <a:lumMod val="50000"/>
                  </a:schemeClr>
                </a:solidFill>
              </a:rPr>
              <a:t>ἐκκλησίαν</a:t>
            </a:r>
            <a:r>
              <a:rPr lang="el-GR" b="1" dirty="0" smtClean="0">
                <a:solidFill>
                  <a:schemeClr val="tx2">
                    <a:lumMod val="50000"/>
                  </a:schemeClr>
                </a:solidFill>
              </a:rPr>
              <a:t> </a:t>
            </a:r>
            <a:r>
              <a:rPr lang="el-GR" b="1" dirty="0" err="1" smtClean="0">
                <a:solidFill>
                  <a:schemeClr val="tx2">
                    <a:lumMod val="50000"/>
                  </a:schemeClr>
                </a:solidFill>
              </a:rPr>
              <a:t>ἐποίησαν</a:t>
            </a:r>
            <a:r>
              <a:rPr lang="el-GR" b="1" dirty="0" smtClean="0">
                <a:solidFill>
                  <a:schemeClr val="tx2">
                    <a:lumMod val="50000"/>
                  </a:schemeClr>
                </a:solidFill>
              </a:rPr>
              <a:t>,       </a:t>
            </a:r>
            <a:r>
              <a:rPr lang="el-GR" b="1" dirty="0" err="1" smtClean="0">
                <a:solidFill>
                  <a:schemeClr val="tx2">
                    <a:lumMod val="50000"/>
                  </a:schemeClr>
                </a:solidFill>
              </a:rPr>
              <a:t>ἐν</a:t>
            </a:r>
            <a:r>
              <a:rPr lang="el-GR" b="1" dirty="0" smtClean="0">
                <a:solidFill>
                  <a:schemeClr val="tx2">
                    <a:lumMod val="50000"/>
                  </a:schemeClr>
                </a:solidFill>
              </a:rPr>
              <a:t> ᾗ </a:t>
            </a:r>
            <a:r>
              <a:rPr lang="el-GR" b="1" dirty="0" err="1" smtClean="0">
                <a:solidFill>
                  <a:schemeClr val="tx2">
                    <a:lumMod val="50000"/>
                  </a:schemeClr>
                </a:solidFill>
              </a:rPr>
              <a:t>ἔδοξε</a:t>
            </a:r>
            <a:r>
              <a:rPr lang="el-GR" b="1" dirty="0" smtClean="0">
                <a:solidFill>
                  <a:schemeClr val="tx2">
                    <a:lumMod val="50000"/>
                  </a:schemeClr>
                </a:solidFill>
              </a:rPr>
              <a:t> </a:t>
            </a:r>
            <a:r>
              <a:rPr lang="el-GR" b="1" dirty="0" err="1" smtClean="0">
                <a:solidFill>
                  <a:schemeClr val="tx2">
                    <a:lumMod val="50000"/>
                  </a:schemeClr>
                </a:solidFill>
              </a:rPr>
              <a:t>τούς</a:t>
            </a:r>
            <a:r>
              <a:rPr lang="el-GR" b="1" dirty="0" smtClean="0">
                <a:solidFill>
                  <a:schemeClr val="tx2">
                    <a:lumMod val="50000"/>
                  </a:schemeClr>
                </a:solidFill>
              </a:rPr>
              <a:t> τε </a:t>
            </a:r>
            <a:r>
              <a:rPr lang="el-GR" b="1" dirty="0" err="1" smtClean="0">
                <a:solidFill>
                  <a:schemeClr val="tx2">
                    <a:lumMod val="50000"/>
                  </a:schemeClr>
                </a:solidFill>
              </a:rPr>
              <a:t>λιμένας</a:t>
            </a:r>
            <a:r>
              <a:rPr lang="el-GR" b="1" dirty="0" smtClean="0">
                <a:solidFill>
                  <a:schemeClr val="tx2">
                    <a:lumMod val="50000"/>
                  </a:schemeClr>
                </a:solidFill>
              </a:rPr>
              <a:t> </a:t>
            </a:r>
            <a:r>
              <a:rPr lang="el-GR" b="1" dirty="0" err="1" smtClean="0">
                <a:solidFill>
                  <a:schemeClr val="tx2">
                    <a:lumMod val="50000"/>
                  </a:schemeClr>
                </a:solidFill>
              </a:rPr>
              <a:t>ἀποχῶσαι</a:t>
            </a:r>
            <a:r>
              <a:rPr lang="el-GR" b="1" dirty="0" smtClean="0">
                <a:solidFill>
                  <a:schemeClr val="tx2">
                    <a:lumMod val="50000"/>
                  </a:schemeClr>
                </a:solidFill>
              </a:rPr>
              <a:t>  </a:t>
            </a:r>
            <a:r>
              <a:rPr lang="el-GR" b="1" dirty="0" err="1" smtClean="0">
                <a:solidFill>
                  <a:schemeClr val="tx2">
                    <a:lumMod val="50000"/>
                  </a:schemeClr>
                </a:solidFill>
              </a:rPr>
              <a:t>πλὴν</a:t>
            </a:r>
            <a:r>
              <a:rPr lang="el-GR" b="1" dirty="0" smtClean="0">
                <a:solidFill>
                  <a:schemeClr val="tx2">
                    <a:lumMod val="50000"/>
                  </a:schemeClr>
                </a:solidFill>
              </a:rPr>
              <a:t> </a:t>
            </a:r>
            <a:r>
              <a:rPr lang="el-GR" b="1" dirty="0" err="1" smtClean="0">
                <a:solidFill>
                  <a:schemeClr val="tx2">
                    <a:lumMod val="50000"/>
                  </a:schemeClr>
                </a:solidFill>
              </a:rPr>
              <a:t>ἑνὸς</a:t>
            </a:r>
            <a:endParaRPr lang="el-GR" b="1" dirty="0" smtClean="0">
              <a:solidFill>
                <a:schemeClr val="tx2">
                  <a:lumMod val="50000"/>
                </a:schemeClr>
              </a:solidFill>
            </a:endParaRPr>
          </a:p>
          <a:p>
            <a:pPr algn="just">
              <a:lnSpc>
                <a:spcPct val="80000"/>
              </a:lnSpc>
              <a:buNone/>
            </a:pPr>
            <a:r>
              <a:rPr lang="el-GR" b="1" dirty="0" smtClean="0">
                <a:solidFill>
                  <a:schemeClr val="tx2">
                    <a:lumMod val="50000"/>
                  </a:schemeClr>
                </a:solidFill>
              </a:rPr>
              <a:t>     </a:t>
            </a:r>
            <a:r>
              <a:rPr lang="el-GR" b="1" dirty="0" err="1" smtClean="0">
                <a:solidFill>
                  <a:schemeClr val="tx2">
                    <a:lumMod val="50000"/>
                  </a:schemeClr>
                </a:solidFill>
              </a:rPr>
              <a:t>καὶ</a:t>
            </a:r>
            <a:r>
              <a:rPr lang="el-GR" b="1" dirty="0" smtClean="0">
                <a:solidFill>
                  <a:schemeClr val="tx2">
                    <a:lumMod val="50000"/>
                  </a:schemeClr>
                </a:solidFill>
              </a:rPr>
              <a:t>   </a:t>
            </a:r>
            <a:r>
              <a:rPr lang="el-GR" b="1" dirty="0" err="1" smtClean="0">
                <a:solidFill>
                  <a:schemeClr val="tx2">
                    <a:lumMod val="50000"/>
                  </a:schemeClr>
                </a:solidFill>
              </a:rPr>
              <a:t>τὰ</a:t>
            </a:r>
            <a:r>
              <a:rPr lang="el-GR" b="1" dirty="0" smtClean="0">
                <a:solidFill>
                  <a:schemeClr val="tx2">
                    <a:lumMod val="50000"/>
                  </a:schemeClr>
                </a:solidFill>
              </a:rPr>
              <a:t> </a:t>
            </a:r>
            <a:r>
              <a:rPr lang="el-GR" b="1" dirty="0" err="1" smtClean="0">
                <a:solidFill>
                  <a:schemeClr val="tx2">
                    <a:lumMod val="50000"/>
                  </a:schemeClr>
                </a:solidFill>
              </a:rPr>
              <a:t>τείχη</a:t>
            </a:r>
            <a:r>
              <a:rPr lang="el-GR" b="1" dirty="0" smtClean="0">
                <a:solidFill>
                  <a:schemeClr val="tx2">
                    <a:lumMod val="50000"/>
                  </a:schemeClr>
                </a:solidFill>
              </a:rPr>
              <a:t> </a:t>
            </a:r>
            <a:r>
              <a:rPr lang="el-GR" b="1" dirty="0" err="1" smtClean="0">
                <a:solidFill>
                  <a:schemeClr val="tx2">
                    <a:lumMod val="50000"/>
                  </a:schemeClr>
                </a:solidFill>
              </a:rPr>
              <a:t>εὐτρεπίζειν</a:t>
            </a:r>
            <a:r>
              <a:rPr lang="el-GR" b="1" dirty="0" smtClean="0">
                <a:solidFill>
                  <a:schemeClr val="tx2">
                    <a:lumMod val="50000"/>
                  </a:schemeClr>
                </a:solidFill>
              </a:rPr>
              <a:t> </a:t>
            </a:r>
            <a:r>
              <a:rPr lang="el-GR" b="1" dirty="0" err="1" smtClean="0">
                <a:solidFill>
                  <a:schemeClr val="tx2">
                    <a:lumMod val="50000"/>
                  </a:schemeClr>
                </a:solidFill>
              </a:rPr>
              <a:t>καὶ</a:t>
            </a:r>
            <a:r>
              <a:rPr lang="el-GR" b="1" dirty="0" smtClean="0">
                <a:solidFill>
                  <a:schemeClr val="tx2">
                    <a:lumMod val="50000"/>
                  </a:schemeClr>
                </a:solidFill>
              </a:rPr>
              <a:t> </a:t>
            </a:r>
            <a:r>
              <a:rPr lang="el-GR" b="1" dirty="0" err="1" smtClean="0">
                <a:solidFill>
                  <a:schemeClr val="tx2">
                    <a:lumMod val="50000"/>
                  </a:schemeClr>
                </a:solidFill>
              </a:rPr>
              <a:t>φυλακὰς</a:t>
            </a:r>
            <a:r>
              <a:rPr lang="el-GR" b="1" dirty="0" smtClean="0">
                <a:solidFill>
                  <a:schemeClr val="tx2">
                    <a:lumMod val="50000"/>
                  </a:schemeClr>
                </a:solidFill>
              </a:rPr>
              <a:t> </a:t>
            </a:r>
            <a:r>
              <a:rPr lang="el-GR" b="1" dirty="0" err="1" smtClean="0">
                <a:solidFill>
                  <a:schemeClr val="tx2">
                    <a:lumMod val="50000"/>
                  </a:schemeClr>
                </a:solidFill>
              </a:rPr>
              <a:t>ἐφιστάναι</a:t>
            </a:r>
            <a:r>
              <a:rPr lang="el-GR" b="1" dirty="0" smtClean="0">
                <a:solidFill>
                  <a:schemeClr val="tx2">
                    <a:lumMod val="50000"/>
                  </a:schemeClr>
                </a:solidFill>
              </a:rPr>
              <a:t> </a:t>
            </a:r>
            <a:r>
              <a:rPr lang="el-GR" b="1" dirty="0" err="1" smtClean="0">
                <a:solidFill>
                  <a:schemeClr val="tx2">
                    <a:lumMod val="50000"/>
                  </a:schemeClr>
                </a:solidFill>
              </a:rPr>
              <a:t>καὶ</a:t>
            </a:r>
            <a:r>
              <a:rPr lang="el-GR" b="1" dirty="0" smtClean="0">
                <a:solidFill>
                  <a:schemeClr val="tx2">
                    <a:lumMod val="50000"/>
                  </a:schemeClr>
                </a:solidFill>
              </a:rPr>
              <a:t> </a:t>
            </a:r>
            <a:r>
              <a:rPr lang="el-GR" b="1" dirty="0" err="1" smtClean="0">
                <a:solidFill>
                  <a:schemeClr val="tx2">
                    <a:lumMod val="50000"/>
                  </a:schemeClr>
                </a:solidFill>
              </a:rPr>
              <a:t>τἆλλα</a:t>
            </a:r>
            <a:r>
              <a:rPr lang="el-GR" b="1" dirty="0" smtClean="0">
                <a:solidFill>
                  <a:schemeClr val="tx2">
                    <a:lumMod val="50000"/>
                  </a:schemeClr>
                </a:solidFill>
              </a:rPr>
              <a:t> </a:t>
            </a:r>
            <a:r>
              <a:rPr lang="el-GR" b="1" dirty="0" err="1" smtClean="0">
                <a:solidFill>
                  <a:schemeClr val="tx2">
                    <a:lumMod val="50000"/>
                  </a:schemeClr>
                </a:solidFill>
              </a:rPr>
              <a:t>πάντα</a:t>
            </a:r>
            <a:r>
              <a:rPr lang="el-GR" b="1" dirty="0" smtClean="0">
                <a:solidFill>
                  <a:schemeClr val="tx2">
                    <a:lumMod val="50000"/>
                  </a:schemeClr>
                </a:solidFill>
              </a:rPr>
              <a:t>  </a:t>
            </a:r>
            <a:r>
              <a:rPr lang="el-GR" b="1" dirty="0" err="1" smtClean="0">
                <a:solidFill>
                  <a:schemeClr val="tx2">
                    <a:lumMod val="50000"/>
                  </a:schemeClr>
                </a:solidFill>
              </a:rPr>
              <a:t>ὡς</a:t>
            </a:r>
            <a:r>
              <a:rPr lang="el-GR" b="1" dirty="0" smtClean="0">
                <a:solidFill>
                  <a:schemeClr val="tx2">
                    <a:lumMod val="50000"/>
                  </a:schemeClr>
                </a:solidFill>
              </a:rPr>
              <a:t> </a:t>
            </a:r>
            <a:r>
              <a:rPr lang="el-GR" b="1" dirty="0" err="1" smtClean="0">
                <a:solidFill>
                  <a:schemeClr val="tx2">
                    <a:lumMod val="50000"/>
                  </a:schemeClr>
                </a:solidFill>
              </a:rPr>
              <a:t>εἰς</a:t>
            </a:r>
            <a:r>
              <a:rPr lang="el-GR" b="1" dirty="0" smtClean="0">
                <a:solidFill>
                  <a:schemeClr val="tx2">
                    <a:lumMod val="50000"/>
                  </a:schemeClr>
                </a:solidFill>
              </a:rPr>
              <a:t> </a:t>
            </a:r>
            <a:r>
              <a:rPr lang="el-GR" b="1" dirty="0" err="1" smtClean="0">
                <a:solidFill>
                  <a:schemeClr val="tx2">
                    <a:lumMod val="50000"/>
                  </a:schemeClr>
                </a:solidFill>
              </a:rPr>
              <a:t>πολιορκίαν</a:t>
            </a:r>
            <a:r>
              <a:rPr lang="el-GR" b="1" dirty="0" smtClean="0">
                <a:solidFill>
                  <a:schemeClr val="tx2">
                    <a:lumMod val="50000"/>
                  </a:schemeClr>
                </a:solidFill>
              </a:rPr>
              <a:t> </a:t>
            </a:r>
            <a:r>
              <a:rPr lang="el-GR" b="1" dirty="0" err="1" smtClean="0">
                <a:solidFill>
                  <a:schemeClr val="tx2">
                    <a:lumMod val="50000"/>
                  </a:schemeClr>
                </a:solidFill>
              </a:rPr>
              <a:t>παρασκευάζειν</a:t>
            </a:r>
            <a:r>
              <a:rPr lang="el-GR" b="1" dirty="0" smtClean="0">
                <a:solidFill>
                  <a:schemeClr val="tx2">
                    <a:lumMod val="50000"/>
                  </a:schemeClr>
                </a:solidFill>
              </a:rPr>
              <a:t> </a:t>
            </a:r>
          </a:p>
          <a:p>
            <a:pPr algn="just">
              <a:lnSpc>
                <a:spcPct val="80000"/>
              </a:lnSpc>
              <a:buNone/>
            </a:pPr>
            <a:r>
              <a:rPr lang="el-GR" b="1" dirty="0" smtClean="0">
                <a:solidFill>
                  <a:schemeClr val="tx2">
                    <a:lumMod val="50000"/>
                  </a:schemeClr>
                </a:solidFill>
              </a:rPr>
              <a:t>     </a:t>
            </a:r>
            <a:r>
              <a:rPr lang="el-GR" b="1" dirty="0" err="1" smtClean="0">
                <a:solidFill>
                  <a:schemeClr val="tx2">
                    <a:lumMod val="50000"/>
                  </a:schemeClr>
                </a:solidFill>
              </a:rPr>
              <a:t>τὴν</a:t>
            </a:r>
            <a:r>
              <a:rPr lang="el-GR" b="1" dirty="0" smtClean="0">
                <a:solidFill>
                  <a:schemeClr val="tx2">
                    <a:lumMod val="50000"/>
                  </a:schemeClr>
                </a:solidFill>
              </a:rPr>
              <a:t> </a:t>
            </a:r>
            <a:r>
              <a:rPr lang="el-GR" b="1" dirty="0" err="1" smtClean="0">
                <a:solidFill>
                  <a:schemeClr val="tx2">
                    <a:lumMod val="50000"/>
                  </a:schemeClr>
                </a:solidFill>
              </a:rPr>
              <a:t>πόλιν</a:t>
            </a:r>
            <a:r>
              <a:rPr lang="el-GR" b="1" dirty="0" smtClean="0">
                <a:solidFill>
                  <a:schemeClr val="tx2">
                    <a:lumMod val="50000"/>
                  </a:schemeClr>
                </a:solidFill>
              </a:rPr>
              <a:t>.</a:t>
            </a:r>
          </a:p>
          <a:p>
            <a:endParaRPr lang="el-GR" dirty="0"/>
          </a:p>
        </p:txBody>
      </p:sp>
      <p:sp>
        <p:nvSpPr>
          <p:cNvPr id="10" name="9 - Θέση κειμένου"/>
          <p:cNvSpPr>
            <a:spLocks noGrp="1"/>
          </p:cNvSpPr>
          <p:nvPr>
            <p:ph type="body" sz="quarter" idx="3"/>
          </p:nvPr>
        </p:nvSpPr>
        <p:spPr>
          <a:xfrm>
            <a:off x="4500563" y="1"/>
            <a:ext cx="4643438" cy="571479"/>
          </a:xfrm>
          <a:solidFill>
            <a:schemeClr val="tx2">
              <a:lumMod val="40000"/>
              <a:lumOff val="60000"/>
            </a:schemeClr>
          </a:solidFill>
        </p:spPr>
        <p:txBody>
          <a:bodyPr/>
          <a:lstStyle/>
          <a:p>
            <a:pPr algn="ctr"/>
            <a:r>
              <a:rPr lang="el-GR" dirty="0" smtClean="0">
                <a:solidFill>
                  <a:srgbClr val="C00000"/>
                </a:solidFill>
              </a:rPr>
              <a:t>Μετάφραση </a:t>
            </a:r>
            <a:r>
              <a:rPr lang="el-GR" dirty="0" smtClean="0">
                <a:solidFill>
                  <a:schemeClr val="tx2">
                    <a:lumMod val="50000"/>
                  </a:schemeClr>
                </a:solidFill>
              </a:rPr>
              <a:t> [2.2.2] </a:t>
            </a:r>
            <a:endParaRPr lang="el-GR" dirty="0">
              <a:solidFill>
                <a:srgbClr val="C00000"/>
              </a:solidFill>
            </a:endParaRPr>
          </a:p>
        </p:txBody>
      </p:sp>
      <p:sp>
        <p:nvSpPr>
          <p:cNvPr id="11" name="10 - Θέση περιεχομένου"/>
          <p:cNvSpPr>
            <a:spLocks noGrp="1"/>
          </p:cNvSpPr>
          <p:nvPr>
            <p:ph sz="quarter" idx="4"/>
          </p:nvPr>
        </p:nvSpPr>
        <p:spPr>
          <a:xfrm>
            <a:off x="4500562" y="571480"/>
            <a:ext cx="4643437" cy="6286520"/>
          </a:xfrm>
          <a:solidFill>
            <a:schemeClr val="tx2">
              <a:lumMod val="20000"/>
              <a:lumOff val="80000"/>
            </a:schemeClr>
          </a:solidFill>
        </p:spPr>
        <p:txBody>
          <a:bodyPr/>
          <a:lstStyle/>
          <a:p>
            <a:pPr algn="just">
              <a:lnSpc>
                <a:spcPct val="80000"/>
              </a:lnSpc>
            </a:pPr>
            <a:r>
              <a:rPr lang="el-GR" b="1" dirty="0" smtClean="0">
                <a:solidFill>
                  <a:schemeClr val="tx2">
                    <a:lumMod val="50000"/>
                  </a:schemeClr>
                </a:solidFill>
              </a:rPr>
              <a:t>Και την επόμενη μέρα συγκάλεσαν συνέλευση  στην οποία φάνηκε καλό(αποφάσισαν)  να φράξουν (:να επιχωματώσουν) τα λιμάνια εκτός από ένα  και να επισκευάζουν τα τείχη και να  τοποθετούν φρουρές και σε όλα τα άλλα να προετοιμάζουν την πόλη  για πολιορκία.</a:t>
            </a:r>
            <a:endParaRPr lang="el-GR" dirty="0">
              <a:solidFill>
                <a:schemeClr val="tx2">
                  <a:lumMod val="5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body" idx="1"/>
          </p:nvPr>
        </p:nvSpPr>
        <p:spPr>
          <a:xfrm>
            <a:off x="0" y="1"/>
            <a:ext cx="4497388" cy="785793"/>
          </a:xfrm>
          <a:solidFill>
            <a:schemeClr val="tx2">
              <a:lumMod val="20000"/>
              <a:lumOff val="80000"/>
            </a:schemeClr>
          </a:solidFill>
        </p:spPr>
        <p:txBody>
          <a:bodyPr>
            <a:normAutofit fontScale="32500" lnSpcReduction="20000"/>
          </a:bodyPr>
          <a:lstStyle/>
          <a:p>
            <a:pPr>
              <a:lnSpc>
                <a:spcPct val="90000"/>
              </a:lnSpc>
            </a:pPr>
            <a:endParaRPr lang="el-GR" b="1" dirty="0" smtClean="0">
              <a:solidFill>
                <a:schemeClr val="tx2">
                  <a:lumMod val="50000"/>
                </a:schemeClr>
              </a:solidFill>
            </a:endParaRPr>
          </a:p>
          <a:p>
            <a:pPr algn="ctr">
              <a:lnSpc>
                <a:spcPct val="90000"/>
              </a:lnSpc>
            </a:pPr>
            <a:r>
              <a:rPr lang="el-GR" sz="4500" b="1" dirty="0" smtClean="0">
                <a:solidFill>
                  <a:srgbClr val="C00000"/>
                </a:solidFill>
              </a:rPr>
              <a:t>Ξενοφώντα Ελληνικά</a:t>
            </a:r>
            <a:r>
              <a:rPr lang="en-US" sz="4500" b="1" dirty="0" smtClean="0">
                <a:solidFill>
                  <a:srgbClr val="C00000"/>
                </a:solidFill>
              </a:rPr>
              <a:t>, </a:t>
            </a:r>
            <a:r>
              <a:rPr lang="el-GR" sz="4500" b="1" dirty="0" smtClean="0">
                <a:solidFill>
                  <a:srgbClr val="C00000"/>
                </a:solidFill>
              </a:rPr>
              <a:t>                                                                       Βιβλίο 2 κεφ.2</a:t>
            </a:r>
            <a:r>
              <a:rPr lang="el-GR" sz="4500" dirty="0" smtClean="0">
                <a:solidFill>
                  <a:srgbClr val="C00000"/>
                </a:solidFill>
              </a:rPr>
              <a:t> </a:t>
            </a:r>
            <a:r>
              <a:rPr lang="el-GR" sz="4500" b="1" dirty="0" smtClean="0">
                <a:solidFill>
                  <a:srgbClr val="C00000"/>
                </a:solidFill>
              </a:rPr>
              <a:t> παρ.1-4 [σελ.63-69]</a:t>
            </a:r>
          </a:p>
          <a:p>
            <a:pPr algn="ctr">
              <a:lnSpc>
                <a:spcPct val="90000"/>
              </a:lnSpc>
            </a:pPr>
            <a:r>
              <a:rPr lang="el-GR" sz="4500" b="1" dirty="0" smtClean="0">
                <a:solidFill>
                  <a:srgbClr val="C00000"/>
                </a:solidFill>
              </a:rPr>
              <a:t>Η αναγγελία της συμφοράς</a:t>
            </a:r>
          </a:p>
          <a:p>
            <a:pPr>
              <a:lnSpc>
                <a:spcPct val="90000"/>
              </a:lnSpc>
            </a:pPr>
            <a:endParaRPr lang="el-GR" sz="3300" b="1" dirty="0" smtClean="0">
              <a:solidFill>
                <a:schemeClr val="tx2">
                  <a:lumMod val="50000"/>
                </a:schemeClr>
              </a:solidFill>
            </a:endParaRPr>
          </a:p>
        </p:txBody>
      </p:sp>
      <p:sp>
        <p:nvSpPr>
          <p:cNvPr id="9" name="8 - Θέση περιεχομένου"/>
          <p:cNvSpPr>
            <a:spLocks noGrp="1"/>
          </p:cNvSpPr>
          <p:nvPr>
            <p:ph sz="half" idx="2"/>
          </p:nvPr>
        </p:nvSpPr>
        <p:spPr>
          <a:xfrm>
            <a:off x="0" y="785794"/>
            <a:ext cx="4497388" cy="6072206"/>
          </a:xfrm>
          <a:solidFill>
            <a:schemeClr val="tx2">
              <a:lumMod val="40000"/>
              <a:lumOff val="60000"/>
            </a:schemeClr>
          </a:solidFill>
        </p:spPr>
        <p:txBody>
          <a:bodyPr/>
          <a:lstStyle/>
          <a:p>
            <a:endParaRPr lang="el-GR" dirty="0"/>
          </a:p>
        </p:txBody>
      </p:sp>
      <p:sp>
        <p:nvSpPr>
          <p:cNvPr id="10" name="9 - Θέση κειμένου"/>
          <p:cNvSpPr>
            <a:spLocks noGrp="1"/>
          </p:cNvSpPr>
          <p:nvPr>
            <p:ph type="body" sz="quarter" idx="3"/>
          </p:nvPr>
        </p:nvSpPr>
        <p:spPr>
          <a:xfrm>
            <a:off x="4500563" y="1"/>
            <a:ext cx="4643438" cy="571479"/>
          </a:xfrm>
          <a:solidFill>
            <a:schemeClr val="tx2">
              <a:lumMod val="40000"/>
              <a:lumOff val="60000"/>
            </a:schemeClr>
          </a:solidFill>
        </p:spPr>
        <p:txBody>
          <a:bodyPr/>
          <a:lstStyle/>
          <a:p>
            <a:pPr algn="ctr"/>
            <a:r>
              <a:rPr lang="el-GR" dirty="0" smtClean="0">
                <a:solidFill>
                  <a:srgbClr val="C00000"/>
                </a:solidFill>
              </a:rPr>
              <a:t>Μετάφραση </a:t>
            </a:r>
            <a:r>
              <a:rPr lang="el-GR" dirty="0" smtClean="0">
                <a:solidFill>
                  <a:schemeClr val="tx2">
                    <a:lumMod val="50000"/>
                  </a:schemeClr>
                </a:solidFill>
              </a:rPr>
              <a:t> [2.2.2] </a:t>
            </a:r>
            <a:endParaRPr lang="el-GR" dirty="0">
              <a:solidFill>
                <a:srgbClr val="C00000"/>
              </a:solidFill>
            </a:endParaRPr>
          </a:p>
        </p:txBody>
      </p:sp>
      <p:sp>
        <p:nvSpPr>
          <p:cNvPr id="11" name="10 - Θέση περιεχομένου"/>
          <p:cNvSpPr>
            <a:spLocks noGrp="1"/>
          </p:cNvSpPr>
          <p:nvPr>
            <p:ph sz="quarter" idx="4"/>
          </p:nvPr>
        </p:nvSpPr>
        <p:spPr>
          <a:xfrm>
            <a:off x="4500562" y="571480"/>
            <a:ext cx="4643437" cy="6286520"/>
          </a:xfrm>
          <a:solidFill>
            <a:schemeClr val="tx2">
              <a:lumMod val="20000"/>
              <a:lumOff val="80000"/>
            </a:schemeClr>
          </a:solidFill>
        </p:spPr>
        <p:txBody>
          <a:bodyPr/>
          <a:lstStyle/>
          <a:p>
            <a:pPr>
              <a:buNone/>
            </a:pPr>
            <a:r>
              <a:rPr lang="el-GR" b="1" dirty="0" smtClean="0">
                <a:solidFill>
                  <a:schemeClr val="tx2">
                    <a:lumMod val="50000"/>
                  </a:schemeClr>
                </a:solidFill>
              </a:rPr>
              <a:t>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9144000" cy="6858000"/>
          </a:xfrm>
          <a:solidFill>
            <a:schemeClr val="tx2">
              <a:lumMod val="20000"/>
              <a:lumOff val="80000"/>
            </a:schemeClr>
          </a:solidFill>
        </p:spPr>
        <p:txBody>
          <a:bodyPr>
            <a:normAutofit fontScale="40000" lnSpcReduction="20000"/>
          </a:bodyPr>
          <a:lstStyle/>
          <a:p>
            <a:pPr algn="l">
              <a:lnSpc>
                <a:spcPct val="80000"/>
              </a:lnSpc>
              <a:buFont typeface="Wingdings" pitchFamily="2" charset="2"/>
              <a:buChar char="q"/>
            </a:pPr>
            <a:endParaRPr lang="el-GR" b="1" dirty="0" smtClean="0">
              <a:solidFill>
                <a:schemeClr val="accent1">
                  <a:lumMod val="50000"/>
                </a:schemeClr>
              </a:solidFill>
            </a:endParaRPr>
          </a:p>
          <a:p>
            <a:pPr algn="l">
              <a:lnSpc>
                <a:spcPct val="80000"/>
              </a:lnSpc>
              <a:buFont typeface="Wingdings" pitchFamily="2" charset="2"/>
              <a:buChar char="q"/>
            </a:pPr>
            <a:endParaRPr lang="el-GR" b="1" dirty="0" smtClean="0">
              <a:solidFill>
                <a:schemeClr val="accent1">
                  <a:lumMod val="50000"/>
                </a:schemeClr>
              </a:solidFill>
            </a:endParaRPr>
          </a:p>
          <a:p>
            <a:pPr algn="l">
              <a:lnSpc>
                <a:spcPct val="80000"/>
              </a:lnSpc>
              <a:buFont typeface="Wingdings" pitchFamily="2" charset="2"/>
              <a:buChar char="q"/>
            </a:pPr>
            <a:r>
              <a:rPr lang="el-GR" sz="5100" b="1" dirty="0" smtClean="0">
                <a:solidFill>
                  <a:schemeClr val="accent1">
                    <a:lumMod val="50000"/>
                  </a:schemeClr>
                </a:solidFill>
              </a:rPr>
              <a:t>Πρώτες ενέργειες Λύσανδρου (χρόνος ρημάτων, προσδιορισμοί ενεργειών Λύσανδρου) – </a:t>
            </a:r>
          </a:p>
          <a:p>
            <a:pPr algn="l">
              <a:lnSpc>
                <a:spcPct val="80000"/>
              </a:lnSpc>
              <a:buFont typeface="Wingdings" pitchFamily="2" charset="2"/>
              <a:buChar char="q"/>
            </a:pPr>
            <a:r>
              <a:rPr lang="el-GR" sz="5100" b="1" dirty="0" smtClean="0">
                <a:solidFill>
                  <a:schemeClr val="accent1">
                    <a:lumMod val="50000"/>
                  </a:schemeClr>
                </a:solidFill>
              </a:rPr>
              <a:t>Το έξυπνο σχέδιο του Λύσανδρου</a:t>
            </a:r>
          </a:p>
          <a:p>
            <a:pPr algn="l">
              <a:lnSpc>
                <a:spcPct val="80000"/>
              </a:lnSpc>
            </a:pPr>
            <a:endParaRPr lang="el-GR" sz="5100" b="1" dirty="0" smtClean="0">
              <a:solidFill>
                <a:schemeClr val="accent1">
                  <a:lumMod val="50000"/>
                </a:schemeClr>
              </a:solidFill>
            </a:endParaRPr>
          </a:p>
          <a:p>
            <a:pPr algn="l">
              <a:lnSpc>
                <a:spcPct val="80000"/>
              </a:lnSpc>
              <a:buFont typeface="Wingdings" pitchFamily="2" charset="2"/>
              <a:buChar char="§"/>
            </a:pPr>
            <a:r>
              <a:rPr lang="el-GR" sz="5100" b="1" dirty="0" smtClean="0">
                <a:solidFill>
                  <a:schemeClr val="accent1">
                    <a:lumMod val="50000"/>
                  </a:schemeClr>
                </a:solidFill>
              </a:rPr>
              <a:t> Η στάση των πόλεων</a:t>
            </a:r>
          </a:p>
          <a:p>
            <a:pPr algn="l">
              <a:lnSpc>
                <a:spcPct val="80000"/>
              </a:lnSpc>
              <a:buFont typeface="Wingdings" pitchFamily="2" charset="2"/>
              <a:buChar char="§"/>
            </a:pPr>
            <a:r>
              <a:rPr lang="el-GR" sz="5100" b="1" dirty="0" smtClean="0">
                <a:solidFill>
                  <a:schemeClr val="accent1">
                    <a:lumMod val="50000"/>
                  </a:schemeClr>
                </a:solidFill>
              </a:rPr>
              <a:t> Η τύχη των προδοτών</a:t>
            </a:r>
          </a:p>
          <a:p>
            <a:pPr algn="l">
              <a:lnSpc>
                <a:spcPct val="80000"/>
              </a:lnSpc>
              <a:buFont typeface="Wingdings" pitchFamily="2" charset="2"/>
              <a:buChar char="§"/>
            </a:pPr>
            <a:r>
              <a:rPr lang="el-GR" sz="5100" b="1" dirty="0" smtClean="0">
                <a:solidFill>
                  <a:schemeClr val="accent1">
                    <a:lumMod val="50000"/>
                  </a:schemeClr>
                </a:solidFill>
              </a:rPr>
              <a:t> Η τακτική του Λύσανδρου</a:t>
            </a:r>
          </a:p>
          <a:p>
            <a:pPr algn="l">
              <a:lnSpc>
                <a:spcPct val="80000"/>
              </a:lnSpc>
              <a:buFont typeface="Wingdings" pitchFamily="2" charset="2"/>
              <a:buChar char="§"/>
            </a:pPr>
            <a:r>
              <a:rPr lang="el-GR" sz="5100" b="1" dirty="0" smtClean="0">
                <a:solidFill>
                  <a:schemeClr val="accent1">
                    <a:lumMod val="50000"/>
                  </a:schemeClr>
                </a:solidFill>
              </a:rPr>
              <a:t> Ο επιδιωκόμενος σκοπός του Λύσανδρου</a:t>
            </a:r>
          </a:p>
          <a:p>
            <a:pPr algn="l">
              <a:lnSpc>
                <a:spcPct val="80000"/>
              </a:lnSpc>
              <a:buFont typeface="Wingdings" pitchFamily="2" charset="2"/>
              <a:buChar char="§"/>
            </a:pPr>
            <a:r>
              <a:rPr lang="el-GR" sz="5100" b="1" dirty="0" smtClean="0">
                <a:solidFill>
                  <a:schemeClr val="accent1">
                    <a:lumMod val="50000"/>
                  </a:schemeClr>
                </a:solidFill>
              </a:rPr>
              <a:t> Άλλες ενέργειες του Λύσανδρου</a:t>
            </a:r>
          </a:p>
          <a:p>
            <a:pPr algn="l">
              <a:lnSpc>
                <a:spcPct val="80000"/>
              </a:lnSpc>
              <a:buFont typeface="Wingdings" pitchFamily="2" charset="2"/>
              <a:buChar char="§"/>
            </a:pPr>
            <a:r>
              <a:rPr lang="el-GR" sz="5100" b="1" dirty="0" smtClean="0">
                <a:solidFill>
                  <a:schemeClr val="accent1">
                    <a:lumMod val="50000"/>
                  </a:schemeClr>
                </a:solidFill>
              </a:rPr>
              <a:t> Ο Λύσανδρος φροντίζει να εξασφαλίσει το έργο του, τη νίκη επί των Αθηναίων</a:t>
            </a:r>
          </a:p>
          <a:p>
            <a:pPr algn="l">
              <a:lnSpc>
                <a:spcPct val="80000"/>
              </a:lnSpc>
              <a:buFont typeface="Wingdings" pitchFamily="2" charset="2"/>
              <a:buChar char="§"/>
            </a:pPr>
            <a:r>
              <a:rPr lang="el-GR" sz="5100" b="1" dirty="0" smtClean="0">
                <a:solidFill>
                  <a:schemeClr val="accent1">
                    <a:lumMod val="50000"/>
                  </a:schemeClr>
                </a:solidFill>
              </a:rPr>
              <a:t> Ο στρατηγός στην αρχαία πόλη δεν είναι μόνο στρατιωτικός, αλλά και πολιτικός ηγέτης</a:t>
            </a:r>
          </a:p>
          <a:p>
            <a:pPr algn="l">
              <a:lnSpc>
                <a:spcPct val="80000"/>
              </a:lnSpc>
              <a:buFont typeface="Wingdings" pitchFamily="2" charset="2"/>
              <a:buChar char="§"/>
            </a:pPr>
            <a:r>
              <a:rPr lang="el-GR" sz="5100" b="1" dirty="0" smtClean="0">
                <a:solidFill>
                  <a:schemeClr val="accent1">
                    <a:lumMod val="50000"/>
                  </a:schemeClr>
                </a:solidFill>
              </a:rPr>
              <a:t> Οι Σπαρτιάτες είχαν καταλάβει με έφοδο την Λάμψακο&gt;  ως ορμητήριο για την επίθεσή τους εναντίον των Αθηναίων</a:t>
            </a:r>
          </a:p>
          <a:p>
            <a:pPr algn="l">
              <a:lnSpc>
                <a:spcPct val="80000"/>
              </a:lnSpc>
              <a:buFont typeface="Wingdings" pitchFamily="2" charset="2"/>
              <a:buChar char="§"/>
            </a:pPr>
            <a:r>
              <a:rPr lang="el-GR" sz="5100" b="1" dirty="0" smtClean="0">
                <a:solidFill>
                  <a:schemeClr val="accent1">
                    <a:lumMod val="50000"/>
                  </a:schemeClr>
                </a:solidFill>
              </a:rPr>
              <a:t> Το Βυζάντιο και η </a:t>
            </a:r>
            <a:r>
              <a:rPr lang="el-GR" sz="5100" b="1" dirty="0" err="1" smtClean="0">
                <a:solidFill>
                  <a:schemeClr val="accent1">
                    <a:lumMod val="50000"/>
                  </a:schemeClr>
                </a:solidFill>
              </a:rPr>
              <a:t>Καλχηδόνα</a:t>
            </a:r>
            <a:r>
              <a:rPr lang="el-GR" sz="5100" b="1" dirty="0" smtClean="0">
                <a:solidFill>
                  <a:schemeClr val="accent1">
                    <a:lumMod val="50000"/>
                  </a:schemeClr>
                </a:solidFill>
              </a:rPr>
              <a:t> υποδέχτηκαν τον Λύσανδρο ως ελευθερωτή τους από την αθηναϊκή ηγεμονία</a:t>
            </a:r>
          </a:p>
          <a:p>
            <a:pPr algn="l">
              <a:lnSpc>
                <a:spcPct val="80000"/>
              </a:lnSpc>
              <a:buFont typeface="Wingdings" pitchFamily="2" charset="2"/>
              <a:buChar char="§"/>
            </a:pPr>
            <a:r>
              <a:rPr lang="el-GR" sz="5100" b="1" dirty="0" smtClean="0">
                <a:solidFill>
                  <a:schemeClr val="accent1">
                    <a:lumMod val="50000"/>
                  </a:schemeClr>
                </a:solidFill>
              </a:rPr>
              <a:t> Η Αθήνα βρισκόταν σε πολιορκία από το 413π.Χ. από τη μεριά της Δεκέλειας</a:t>
            </a:r>
          </a:p>
          <a:p>
            <a:pPr algn="l">
              <a:lnSpc>
                <a:spcPct val="80000"/>
              </a:lnSpc>
              <a:buFont typeface="Wingdings" pitchFamily="2" charset="2"/>
              <a:buChar char="§"/>
            </a:pPr>
            <a:r>
              <a:rPr lang="el-GR" sz="5100" b="1" dirty="0" smtClean="0">
                <a:solidFill>
                  <a:schemeClr val="accent1">
                    <a:lumMod val="50000"/>
                  </a:schemeClr>
                </a:solidFill>
              </a:rPr>
              <a:t> </a:t>
            </a:r>
            <a:r>
              <a:rPr lang="el-GR" sz="5100" b="1" dirty="0" smtClean="0">
                <a:solidFill>
                  <a:srgbClr val="C00000"/>
                </a:solidFill>
              </a:rPr>
              <a:t>Στόχος του Λύσανδρου</a:t>
            </a:r>
            <a:r>
              <a:rPr lang="el-GR" sz="5100" b="1" dirty="0" smtClean="0">
                <a:solidFill>
                  <a:schemeClr val="accent1">
                    <a:lumMod val="50000"/>
                  </a:schemeClr>
                </a:solidFill>
              </a:rPr>
              <a:t>&gt; και ο ναυτικός αποκλεισμός της Αθήνας</a:t>
            </a:r>
          </a:p>
          <a:p>
            <a:pPr algn="l">
              <a:lnSpc>
                <a:spcPct val="80000"/>
              </a:lnSpc>
              <a:buFont typeface="Wingdings" pitchFamily="2" charset="2"/>
              <a:buChar char="§"/>
            </a:pPr>
            <a:r>
              <a:rPr lang="el-GR" sz="5100" b="1" dirty="0" smtClean="0">
                <a:solidFill>
                  <a:schemeClr val="accent1">
                    <a:lumMod val="50000"/>
                  </a:schemeClr>
                </a:solidFill>
              </a:rPr>
              <a:t> </a:t>
            </a:r>
            <a:r>
              <a:rPr lang="el-GR" sz="5100" b="1" dirty="0" smtClean="0">
                <a:solidFill>
                  <a:srgbClr val="C00000"/>
                </a:solidFill>
              </a:rPr>
              <a:t>Αφηγηματική τεχνική: </a:t>
            </a:r>
            <a:r>
              <a:rPr lang="el-GR" sz="5100" b="1" dirty="0" smtClean="0">
                <a:solidFill>
                  <a:schemeClr val="accent1">
                    <a:lumMod val="50000"/>
                  </a:schemeClr>
                </a:solidFill>
              </a:rPr>
              <a:t>εναλλαγή πυκνής και αναλυτικής αφήγησης</a:t>
            </a:r>
          </a:p>
          <a:p>
            <a:pPr algn="l">
              <a:lnSpc>
                <a:spcPct val="80000"/>
              </a:lnSpc>
              <a:buFont typeface="Wingdings" pitchFamily="2" charset="2"/>
              <a:buChar char="§"/>
            </a:pPr>
            <a:r>
              <a:rPr lang="el-GR" sz="5100" b="1" dirty="0" smtClean="0">
                <a:solidFill>
                  <a:schemeClr val="accent1">
                    <a:lumMod val="50000"/>
                  </a:schemeClr>
                </a:solidFill>
              </a:rPr>
              <a:t> Εναλλαγή παρατατικού και αορίστου</a:t>
            </a:r>
          </a:p>
          <a:p>
            <a:pPr algn="l">
              <a:lnSpc>
                <a:spcPct val="80000"/>
              </a:lnSpc>
              <a:buFont typeface="Wingdings" pitchFamily="2" charset="2"/>
              <a:buChar char="§"/>
            </a:pPr>
            <a:r>
              <a:rPr lang="el-GR" sz="5100" b="1" dirty="0" smtClean="0">
                <a:solidFill>
                  <a:schemeClr val="accent1">
                    <a:lumMod val="50000"/>
                  </a:schemeClr>
                </a:solidFill>
              </a:rPr>
              <a:t> Ο Ξενοφώντας ως ένας δημοσιογράφος υψηλής στάθμης</a:t>
            </a:r>
          </a:p>
          <a:p>
            <a:pPr algn="l">
              <a:lnSpc>
                <a:spcPct val="80000"/>
              </a:lnSpc>
            </a:pPr>
            <a:endParaRPr lang="el-GR" sz="5100" b="1" dirty="0" smtClean="0">
              <a:solidFill>
                <a:schemeClr val="accent1">
                  <a:lumMod val="50000"/>
                </a:schemeClr>
              </a:solidFill>
            </a:endParaRPr>
          </a:p>
          <a:p>
            <a:pPr algn="l">
              <a:lnSpc>
                <a:spcPct val="80000"/>
              </a:lnSpc>
            </a:pPr>
            <a:endParaRPr lang="el-GR" b="1" dirty="0" smtClean="0">
              <a:solidFill>
                <a:schemeClr val="accent1">
                  <a:lumMod val="50000"/>
                </a:schemeClr>
              </a:solidFill>
            </a:endParaRPr>
          </a:p>
          <a:p>
            <a:pPr algn="l">
              <a:lnSpc>
                <a:spcPct val="80000"/>
              </a:lnSpc>
            </a:pPr>
            <a:endParaRPr lang="el-GR" b="1" dirty="0" smtClean="0">
              <a:solidFill>
                <a:schemeClr val="accent1">
                  <a:lumMod val="50000"/>
                </a:schemeClr>
              </a:solidFill>
            </a:endParaRPr>
          </a:p>
          <a:p>
            <a:pPr algn="l">
              <a:lnSpc>
                <a:spcPct val="80000"/>
              </a:lnSpc>
            </a:pPr>
            <a:r>
              <a:rPr lang="en-US" sz="1200" dirty="0" smtClean="0">
                <a:solidFill>
                  <a:schemeClr val="accent1">
                    <a:lumMod val="50000"/>
                  </a:schemeClr>
                </a:solidFill>
              </a:rPr>
              <a:t> </a:t>
            </a:r>
            <a:endParaRPr lang="el-GR" sz="1200" dirty="0" smtClean="0">
              <a:solidFill>
                <a:schemeClr val="accent1">
                  <a:lumMod val="50000"/>
                </a:schemeClr>
              </a:solidFill>
            </a:endParaRPr>
          </a:p>
          <a:p>
            <a:endParaRPr lang="el-GR" dirty="0">
              <a:solidFill>
                <a:srgbClr val="C00000"/>
              </a:solidFill>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1408</Words>
  <Application>Microsoft Office PowerPoint</Application>
  <PresentationFormat>Προβολή στην οθόνη (4:3)</PresentationFormat>
  <Paragraphs>136</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20</cp:revision>
  <dcterms:created xsi:type="dcterms:W3CDTF">2025-01-26T16:45:08Z</dcterms:created>
  <dcterms:modified xsi:type="dcterms:W3CDTF">2025-01-26T17:41:37Z</dcterms:modified>
</cp:coreProperties>
</file>