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59" r:id="rId6"/>
    <p:sldId id="260" r:id="rId7"/>
    <p:sldId id="261" r:id="rId8"/>
    <p:sldId id="263" r:id="rId9"/>
    <p:sldId id="264" r:id="rId10"/>
    <p:sldId id="267" r:id="rId11"/>
    <p:sldId id="265" r:id="rId12"/>
    <p:sldId id="266"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45A1BF2-16A4-48CF-BDC1-F31A17767F27}" type="datetimeFigureOut">
              <a:rPr lang="el-GR" smtClean="0"/>
              <a:pPr/>
              <a:t>2/1/2023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28A6C22-74EF-4CF0-A205-D6B76F6602D2}"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45A1BF2-16A4-48CF-BDC1-F31A17767F27}" type="datetimeFigureOut">
              <a:rPr lang="el-GR" smtClean="0"/>
              <a:pPr/>
              <a:t>2/1/2023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28A6C22-74EF-4CF0-A205-D6B76F6602D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45A1BF2-16A4-48CF-BDC1-F31A17767F27}" type="datetimeFigureOut">
              <a:rPr lang="el-GR" smtClean="0"/>
              <a:pPr/>
              <a:t>2/1/2023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28A6C22-74EF-4CF0-A205-D6B76F6602D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45A1BF2-16A4-48CF-BDC1-F31A17767F27}" type="datetimeFigureOut">
              <a:rPr lang="el-GR" smtClean="0"/>
              <a:pPr/>
              <a:t>2/1/2023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28A6C22-74EF-4CF0-A205-D6B76F6602D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45A1BF2-16A4-48CF-BDC1-F31A17767F27}" type="datetimeFigureOut">
              <a:rPr lang="el-GR" smtClean="0"/>
              <a:pPr/>
              <a:t>2/1/2023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28A6C22-74EF-4CF0-A205-D6B76F6602D2}"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845A1BF2-16A4-48CF-BDC1-F31A17767F27}" type="datetimeFigureOut">
              <a:rPr lang="el-GR" smtClean="0"/>
              <a:pPr/>
              <a:t>2/1/2023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28A6C22-74EF-4CF0-A205-D6B76F6602D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845A1BF2-16A4-48CF-BDC1-F31A17767F27}" type="datetimeFigureOut">
              <a:rPr lang="el-GR" smtClean="0"/>
              <a:pPr/>
              <a:t>2/1/2023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28A6C22-74EF-4CF0-A205-D6B76F6602D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845A1BF2-16A4-48CF-BDC1-F31A17767F27}" type="datetimeFigureOut">
              <a:rPr lang="el-GR" smtClean="0"/>
              <a:pPr/>
              <a:t>2/1/2023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28A6C22-74EF-4CF0-A205-D6B76F6602D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45A1BF2-16A4-48CF-BDC1-F31A17767F27}" type="datetimeFigureOut">
              <a:rPr lang="el-GR" smtClean="0"/>
              <a:pPr/>
              <a:t>2/1/2023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28A6C22-74EF-4CF0-A205-D6B76F6602D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45A1BF2-16A4-48CF-BDC1-F31A17767F27}" type="datetimeFigureOut">
              <a:rPr lang="el-GR" smtClean="0"/>
              <a:pPr/>
              <a:t>2/1/2023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28A6C22-74EF-4CF0-A205-D6B76F6602D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45A1BF2-16A4-48CF-BDC1-F31A17767F27}" type="datetimeFigureOut">
              <a:rPr lang="el-GR" smtClean="0"/>
              <a:pPr/>
              <a:t>2/1/2023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28A6C22-74EF-4CF0-A205-D6B76F6602D2}"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5A1BF2-16A4-48CF-BDC1-F31A17767F27}" type="datetimeFigureOut">
              <a:rPr lang="el-GR" smtClean="0"/>
              <a:pPr/>
              <a:t>2/1/2023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8A6C22-74EF-4CF0-A205-D6B76F6602D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357158" y="214290"/>
            <a:ext cx="8501122" cy="6286544"/>
          </a:xfrm>
          <a:solidFill>
            <a:schemeClr val="tx2">
              <a:lumMod val="20000"/>
              <a:lumOff val="80000"/>
            </a:schemeClr>
          </a:solidFill>
        </p:spPr>
        <p:txBody>
          <a:bodyPr>
            <a:normAutofit fontScale="85000" lnSpcReduction="20000"/>
          </a:bodyPr>
          <a:lstStyle/>
          <a:p>
            <a:r>
              <a:rPr lang="el-GR" sz="2800" b="1" dirty="0" smtClean="0">
                <a:solidFill>
                  <a:srgbClr val="FF0000"/>
                </a:solidFill>
              </a:rPr>
              <a:t>ΑΡΧΑΙΑ ΕΛΛΗΝΕΣ ΙΣΤΟΡΙΟΓΡΑΦΟΙ</a:t>
            </a:r>
            <a:r>
              <a:rPr lang="en-US" sz="2800" b="1" dirty="0" smtClean="0">
                <a:solidFill>
                  <a:srgbClr val="FF0000"/>
                </a:solidFill>
              </a:rPr>
              <a:t>, </a:t>
            </a:r>
            <a:r>
              <a:rPr lang="el-GR" sz="2800" b="1" dirty="0" smtClean="0">
                <a:solidFill>
                  <a:srgbClr val="FF0000"/>
                </a:solidFill>
              </a:rPr>
              <a:t>Α΄ΓΕΝΙΚΟΥ ΛΥΚΕΙΟΥ</a:t>
            </a:r>
            <a:endParaRPr lang="en-US" sz="2800" b="1" dirty="0" smtClean="0">
              <a:solidFill>
                <a:srgbClr val="FF0000"/>
              </a:solidFill>
            </a:endParaRPr>
          </a:p>
          <a:p>
            <a:r>
              <a:rPr lang="el-GR" sz="2800" b="1" dirty="0" smtClean="0">
                <a:solidFill>
                  <a:srgbClr val="FF0000"/>
                </a:solidFill>
              </a:rPr>
              <a:t>Ξενοφώντα Ελληνικά, Βιβλίο 2, κεφ.1, παρ.16-32</a:t>
            </a:r>
          </a:p>
          <a:p>
            <a:endParaRPr lang="en-US" sz="2800" b="1" dirty="0" smtClean="0">
              <a:solidFill>
                <a:srgbClr val="FF0000"/>
              </a:solidFill>
            </a:endParaRPr>
          </a:p>
          <a:p>
            <a:endParaRPr lang="el-GR" sz="2800" b="1" dirty="0" smtClean="0">
              <a:solidFill>
                <a:srgbClr val="FF0000"/>
              </a:solidFill>
            </a:endParaRPr>
          </a:p>
          <a:p>
            <a:r>
              <a:rPr lang="el-GR" b="1" dirty="0" smtClean="0">
                <a:solidFill>
                  <a:srgbClr val="FF0000"/>
                </a:solidFill>
              </a:rPr>
              <a:t>Βασικός θεματικός πυρήνας:  Στρατιωτική υπεροχή και πολιτική κυριαρχία</a:t>
            </a:r>
            <a:r>
              <a:rPr lang="el-GR" b="1" dirty="0" smtClean="0"/>
              <a:t>  </a:t>
            </a:r>
          </a:p>
          <a:p>
            <a:endParaRPr lang="en-US" b="1" dirty="0" smtClean="0"/>
          </a:p>
          <a:p>
            <a:r>
              <a:rPr lang="el-GR" b="1" dirty="0" smtClean="0"/>
              <a:t>                                                                                                                                       Κεφάλαιο 1. παρ. 16-32 (μόνο από μετάφραση)                                                                                     Κεφάλαιο 2. παρ. 1-4                                                                                                                            Κεφάλαιο 2. παρ. 16-23                                                                                                                          Κεφάλαιο 3. παρ. 11-16 (μόνο από μετάφραση)                                                                                     Κεφάλαιο 3. παρ. 50-56                                                                                                                          Κεφάλαιο 4. παρ. 1-17 (μόνο από μετάφραση)                                                                                          Κεφάλαιο 4. παρ. 18-23. </a:t>
            </a:r>
            <a:endParaRPr lang="el-GR" sz="2800" b="1" dirty="0" smtClean="0">
              <a:solidFill>
                <a:srgbClr val="FF0000"/>
              </a:solidFill>
            </a:endParaRPr>
          </a:p>
          <a:p>
            <a:r>
              <a:rPr lang="en-US" sz="2800" b="1" dirty="0" smtClean="0">
                <a:solidFill>
                  <a:srgbClr val="FF0000"/>
                </a:solidFill>
              </a:rPr>
              <a:t> </a:t>
            </a:r>
            <a:endParaRPr lang="el-GR" sz="2800" b="1" dirty="0" smtClean="0">
              <a:solidFill>
                <a:srgbClr val="FF0000"/>
              </a:solidFill>
            </a:endParaRPr>
          </a:p>
          <a:p>
            <a:pPr algn="l"/>
            <a:r>
              <a:rPr lang="el-GR" sz="2800" dirty="0" smtClean="0"/>
              <a:t> </a:t>
            </a:r>
            <a:endParaRPr lang="el-GR"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0"/>
          <a:ext cx="9144000" cy="6912864"/>
        </p:xfrm>
        <a:graphic>
          <a:graphicData uri="http://schemas.openxmlformats.org/drawingml/2006/table">
            <a:tbl>
              <a:tblPr firstRow="1" bandRow="1">
                <a:tableStyleId>{5C22544A-7EE6-4342-B048-85BDC9FD1C3A}</a:tableStyleId>
              </a:tblPr>
              <a:tblGrid>
                <a:gridCol w="4572000"/>
                <a:gridCol w="4572000"/>
              </a:tblGrid>
              <a:tr h="6643710">
                <a:tc>
                  <a:txBody>
                    <a:bodyPr/>
                    <a:lstStyle/>
                    <a:p>
                      <a:pPr>
                        <a:lnSpc>
                          <a:spcPct val="90000"/>
                        </a:lnSpc>
                        <a:buFontTx/>
                        <a:buNone/>
                      </a:pPr>
                      <a:r>
                        <a:rPr lang="el-GR" sz="1400" b="1" i="0" kern="1200" dirty="0" smtClean="0">
                          <a:solidFill>
                            <a:schemeClr val="lt1"/>
                          </a:solidFill>
                          <a:latin typeface="+mn-lt"/>
                          <a:ea typeface="+mn-ea"/>
                          <a:cs typeface="+mn-cs"/>
                        </a:rPr>
                        <a:t>[</a:t>
                      </a:r>
                      <a:r>
                        <a:rPr lang="el-GR" sz="1600" b="1" i="0" kern="1200" dirty="0" smtClean="0">
                          <a:solidFill>
                            <a:schemeClr val="lt1"/>
                          </a:solidFill>
                          <a:latin typeface="+mn-lt"/>
                          <a:ea typeface="+mn-ea"/>
                          <a:cs typeface="+mn-cs"/>
                        </a:rPr>
                        <a:t>2.1.30] </a:t>
                      </a:r>
                      <a:r>
                        <a:rPr lang="el-GR" sz="1600" b="1" i="0" kern="1200" dirty="0" err="1" smtClean="0">
                          <a:solidFill>
                            <a:schemeClr val="lt1"/>
                          </a:solidFill>
                          <a:latin typeface="+mn-lt"/>
                          <a:ea typeface="+mn-ea"/>
                          <a:cs typeface="+mn-cs"/>
                        </a:rPr>
                        <a:t>Λύσανδρος</a:t>
                      </a:r>
                      <a:r>
                        <a:rPr lang="el-GR" sz="1600" b="1" i="0" kern="1200" baseline="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δὲ</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τάς</a:t>
                      </a:r>
                      <a:r>
                        <a:rPr lang="el-GR" sz="1600" b="1" i="0" kern="1200" dirty="0" smtClean="0">
                          <a:solidFill>
                            <a:schemeClr val="lt1"/>
                          </a:solidFill>
                          <a:latin typeface="+mn-lt"/>
                          <a:ea typeface="+mn-ea"/>
                          <a:cs typeface="+mn-cs"/>
                        </a:rPr>
                        <a:t> τε </a:t>
                      </a:r>
                      <a:r>
                        <a:rPr lang="el-GR" sz="1600" b="1" i="0" kern="1200" dirty="0" err="1" smtClean="0">
                          <a:solidFill>
                            <a:schemeClr val="lt1"/>
                          </a:solidFill>
                          <a:latin typeface="+mn-lt"/>
                          <a:ea typeface="+mn-ea"/>
                          <a:cs typeface="+mn-cs"/>
                        </a:rPr>
                        <a:t>ναῦς</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καὶ</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τοὺς</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αἰχμαλώτους</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καὶ</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τἆλλα</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πάντα</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εἰς</a:t>
                      </a:r>
                      <a:r>
                        <a:rPr lang="el-GR" sz="1600" b="1" dirty="0" smtClean="0"/>
                        <a:t/>
                      </a:r>
                      <a:br>
                        <a:rPr lang="el-GR" sz="1600" b="1" dirty="0" smtClean="0"/>
                      </a:br>
                      <a:r>
                        <a:rPr lang="el-GR" sz="1600" b="1" i="0" kern="1200" dirty="0" err="1" smtClean="0">
                          <a:solidFill>
                            <a:schemeClr val="lt1"/>
                          </a:solidFill>
                          <a:latin typeface="+mn-lt"/>
                          <a:ea typeface="+mn-ea"/>
                          <a:cs typeface="+mn-cs"/>
                        </a:rPr>
                        <a:t>Λάμψακον</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ἀπήγαγεν</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ἔλαβε</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δὲ</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καὶ</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τῶν</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στρατηγῶν</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ἄλλους</a:t>
                      </a:r>
                      <a:r>
                        <a:rPr lang="el-GR" sz="1600" b="1" i="0" kern="1200" baseline="0" dirty="0" smtClean="0">
                          <a:solidFill>
                            <a:schemeClr val="lt1"/>
                          </a:solidFill>
                          <a:latin typeface="+mn-lt"/>
                          <a:ea typeface="+mn-ea"/>
                          <a:cs typeface="+mn-cs"/>
                        </a:rPr>
                        <a:t> </a:t>
                      </a:r>
                      <a:r>
                        <a:rPr lang="el-GR" sz="1600" b="1" i="0" kern="1200" dirty="0" smtClean="0">
                          <a:solidFill>
                            <a:schemeClr val="lt1"/>
                          </a:solidFill>
                          <a:latin typeface="+mn-lt"/>
                          <a:ea typeface="+mn-ea"/>
                          <a:cs typeface="+mn-cs"/>
                        </a:rPr>
                        <a:t>τε </a:t>
                      </a:r>
                      <a:r>
                        <a:rPr lang="el-GR" sz="1600" b="1" i="0" kern="1200" dirty="0" err="1" smtClean="0">
                          <a:solidFill>
                            <a:schemeClr val="lt1"/>
                          </a:solidFill>
                          <a:latin typeface="+mn-lt"/>
                          <a:ea typeface="+mn-ea"/>
                          <a:cs typeface="+mn-cs"/>
                        </a:rPr>
                        <a:t>καὶ</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Φιλοκλέα</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καὶ</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Ἀδείμαντον</a:t>
                      </a:r>
                      <a:r>
                        <a:rPr lang="el-GR" sz="1600" b="1" i="0" kern="1200" dirty="0" smtClean="0">
                          <a:solidFill>
                            <a:schemeClr val="lt1"/>
                          </a:solidFill>
                          <a:latin typeface="+mn-lt"/>
                          <a:ea typeface="+mn-ea"/>
                          <a:cs typeface="+mn-cs"/>
                        </a:rPr>
                        <a:t>. ᾗ δ’ </a:t>
                      </a:r>
                      <a:r>
                        <a:rPr lang="el-GR" sz="1600" b="1" i="0" kern="1200" dirty="0" err="1" smtClean="0">
                          <a:solidFill>
                            <a:schemeClr val="lt1"/>
                          </a:solidFill>
                          <a:latin typeface="+mn-lt"/>
                          <a:ea typeface="+mn-ea"/>
                          <a:cs typeface="+mn-cs"/>
                        </a:rPr>
                        <a:t>ἡμέρᾳ</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ταῦτα</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κατειρ</a:t>
                      </a:r>
                      <a:r>
                        <a:rPr lang="el-GR" sz="1600" b="1" i="0" kern="1200" dirty="0" smtClean="0">
                          <a:solidFill>
                            <a:schemeClr val="lt1"/>
                          </a:solidFill>
                          <a:latin typeface="+mn-lt"/>
                          <a:ea typeface="+mn-ea"/>
                          <a:cs typeface="+mn-cs"/>
                        </a:rPr>
                        <a:t>-</a:t>
                      </a:r>
                      <a:r>
                        <a:rPr lang="el-GR" sz="1600" b="1" dirty="0" smtClean="0"/>
                        <a:t/>
                      </a:r>
                      <a:br>
                        <a:rPr lang="el-GR" sz="1600" b="1" dirty="0" smtClean="0"/>
                      </a:br>
                      <a:r>
                        <a:rPr lang="el-GR" sz="1600" b="1" i="0" kern="1200" dirty="0" err="1" smtClean="0">
                          <a:solidFill>
                            <a:schemeClr val="lt1"/>
                          </a:solidFill>
                          <a:latin typeface="+mn-lt"/>
                          <a:ea typeface="+mn-ea"/>
                          <a:cs typeface="+mn-cs"/>
                        </a:rPr>
                        <a:t>γάσατο</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ἔπεμψε</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Θεόπομπον</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τὸν</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Μιλήσιον</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λῃστὴν</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εἰς</a:t>
                      </a:r>
                      <a:r>
                        <a:rPr lang="el-GR" sz="1600" b="1" i="0" kern="1200" baseline="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Λακεδαίμονα</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ἀπαγγελοῦντα</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τὰ</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γεγονότα</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ὃς</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ἀφικόμενος</a:t>
                      </a:r>
                      <a:r>
                        <a:rPr lang="el-GR" sz="1600" b="1" i="0" kern="1200" baseline="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τριταῖος</a:t>
                      </a:r>
                      <a:r>
                        <a:rPr lang="el-GR" sz="1600" b="1" i="0" kern="1200" dirty="0" smtClean="0">
                          <a:solidFill>
                            <a:schemeClr val="lt1"/>
                          </a:solidFill>
                          <a:latin typeface="+mn-lt"/>
                          <a:ea typeface="+mn-ea"/>
                          <a:cs typeface="+mn-cs"/>
                        </a:rPr>
                        <a:t> </a:t>
                      </a:r>
                      <a:r>
                        <a:rPr lang="el-GR" sz="1600" b="1" i="0" kern="1200" dirty="0" err="1" smtClean="0">
                          <a:solidFill>
                            <a:schemeClr val="lt1"/>
                          </a:solidFill>
                          <a:latin typeface="+mn-lt"/>
                          <a:ea typeface="+mn-ea"/>
                          <a:cs typeface="+mn-cs"/>
                        </a:rPr>
                        <a:t>ἀπήγγειλε</a:t>
                      </a:r>
                      <a:r>
                        <a:rPr lang="el-GR" sz="1600" b="1" i="0" kern="1200" dirty="0" smtClean="0">
                          <a:solidFill>
                            <a:schemeClr val="lt1"/>
                          </a:solidFill>
                          <a:latin typeface="+mn-lt"/>
                          <a:ea typeface="+mn-ea"/>
                          <a:cs typeface="+mn-cs"/>
                        </a:rPr>
                        <a:t>.</a:t>
                      </a:r>
                      <a:r>
                        <a:rPr lang="el-GR" sz="1600" b="1" dirty="0" smtClean="0"/>
                        <a:t> </a:t>
                      </a:r>
                    </a:p>
                    <a:p>
                      <a:pPr>
                        <a:lnSpc>
                          <a:spcPct val="90000"/>
                        </a:lnSpc>
                        <a:buFontTx/>
                        <a:buNone/>
                      </a:pPr>
                      <a:endParaRPr lang="el-GR" sz="1600" b="1" dirty="0" smtClean="0"/>
                    </a:p>
                    <a:p>
                      <a:pPr>
                        <a:lnSpc>
                          <a:spcPct val="90000"/>
                        </a:lnSpc>
                        <a:buFontTx/>
                        <a:buNone/>
                      </a:pPr>
                      <a:r>
                        <a:rPr lang="el-GR" sz="1600" b="1" dirty="0" smtClean="0"/>
                        <a:t>[2.1.31] </a:t>
                      </a:r>
                      <a:r>
                        <a:rPr lang="el-GR" sz="1600" b="1" dirty="0" err="1" smtClean="0"/>
                        <a:t>μετὰ</a:t>
                      </a:r>
                      <a:r>
                        <a:rPr lang="el-GR" sz="1600" b="1" dirty="0" smtClean="0"/>
                        <a:t> </a:t>
                      </a:r>
                      <a:r>
                        <a:rPr lang="el-GR" sz="1600" b="1" dirty="0" err="1" smtClean="0"/>
                        <a:t>δὲ</a:t>
                      </a:r>
                      <a:r>
                        <a:rPr lang="el-GR" sz="1600" b="1" dirty="0" smtClean="0"/>
                        <a:t> </a:t>
                      </a:r>
                      <a:r>
                        <a:rPr lang="el-GR" sz="1600" b="1" dirty="0" err="1" smtClean="0"/>
                        <a:t>ταῦτα</a:t>
                      </a:r>
                      <a:r>
                        <a:rPr lang="el-GR" sz="1600" b="1" dirty="0" smtClean="0"/>
                        <a:t> </a:t>
                      </a:r>
                      <a:r>
                        <a:rPr lang="el-GR" sz="1600" b="1" dirty="0" err="1" smtClean="0"/>
                        <a:t>Λύσανδρος</a:t>
                      </a:r>
                      <a:r>
                        <a:rPr lang="el-GR" sz="1600" b="1" dirty="0" smtClean="0"/>
                        <a:t> </a:t>
                      </a:r>
                      <a:r>
                        <a:rPr lang="el-GR" sz="1600" b="1" dirty="0" err="1" smtClean="0"/>
                        <a:t>ἁθροίσαςτοὺς</a:t>
                      </a:r>
                      <a:r>
                        <a:rPr lang="el-GR" sz="1600" b="1" dirty="0" smtClean="0"/>
                        <a:t> </a:t>
                      </a:r>
                      <a:r>
                        <a:rPr lang="el-GR" sz="1600" b="1" dirty="0" err="1" smtClean="0"/>
                        <a:t>συμμάχους</a:t>
                      </a:r>
                      <a:r>
                        <a:rPr lang="el-GR" sz="1600" b="1" dirty="0" smtClean="0"/>
                        <a:t> </a:t>
                      </a:r>
                      <a:r>
                        <a:rPr lang="el-GR" sz="1600" b="1" dirty="0" err="1" smtClean="0">
                          <a:solidFill>
                            <a:srgbClr val="C00000"/>
                          </a:solidFill>
                        </a:rPr>
                        <a:t>ἐκέλευσε</a:t>
                      </a:r>
                      <a:r>
                        <a:rPr lang="el-GR" sz="1600" b="1" dirty="0" smtClean="0">
                          <a:solidFill>
                            <a:srgbClr val="C00000"/>
                          </a:solidFill>
                        </a:rPr>
                        <a:t> </a:t>
                      </a:r>
                      <a:r>
                        <a:rPr lang="el-GR" sz="1600" b="1" dirty="0" err="1" smtClean="0"/>
                        <a:t>βουλεύεσθαι</a:t>
                      </a:r>
                      <a:r>
                        <a:rPr lang="el-GR" sz="1600" b="1" dirty="0" smtClean="0"/>
                        <a:t> περί </a:t>
                      </a:r>
                      <a:r>
                        <a:rPr lang="el-GR" sz="1600" b="1" dirty="0" err="1" smtClean="0"/>
                        <a:t>τῶν</a:t>
                      </a:r>
                      <a:r>
                        <a:rPr lang="el-GR" sz="1600" b="1" dirty="0" smtClean="0"/>
                        <a:t> </a:t>
                      </a:r>
                      <a:r>
                        <a:rPr lang="el-GR" sz="1600" b="1" dirty="0" err="1" smtClean="0"/>
                        <a:t>αἰχμαλώτων</a:t>
                      </a:r>
                      <a:r>
                        <a:rPr lang="el-GR" sz="1600" b="1" dirty="0" smtClean="0"/>
                        <a:t>. </a:t>
                      </a:r>
                      <a:r>
                        <a:rPr lang="el-GR" sz="1600" b="1" dirty="0" err="1" smtClean="0"/>
                        <a:t>ἐνταῦθα</a:t>
                      </a:r>
                      <a:r>
                        <a:rPr lang="el-GR" sz="1600" b="1" dirty="0" smtClean="0"/>
                        <a:t> </a:t>
                      </a:r>
                      <a:r>
                        <a:rPr lang="el-GR" sz="1600" b="1" dirty="0" err="1" smtClean="0"/>
                        <a:t>δὴ</a:t>
                      </a:r>
                      <a:r>
                        <a:rPr lang="el-GR" sz="1600" b="1" dirty="0" smtClean="0"/>
                        <a:t> </a:t>
                      </a:r>
                      <a:r>
                        <a:rPr lang="el-GR" sz="1600" b="1" dirty="0" err="1" smtClean="0"/>
                        <a:t>κατηγορίαι</a:t>
                      </a:r>
                      <a:r>
                        <a:rPr lang="el-GR" sz="1600" b="1" dirty="0" smtClean="0"/>
                        <a:t> </a:t>
                      </a:r>
                      <a:r>
                        <a:rPr lang="el-GR" sz="1600" b="1" dirty="0" err="1" smtClean="0">
                          <a:solidFill>
                            <a:srgbClr val="C00000"/>
                          </a:solidFill>
                        </a:rPr>
                        <a:t>ἐγίγνοντο</a:t>
                      </a:r>
                      <a:r>
                        <a:rPr lang="el-GR" sz="1600" b="1" dirty="0" smtClean="0">
                          <a:solidFill>
                            <a:srgbClr val="C00000"/>
                          </a:solidFill>
                        </a:rPr>
                        <a:t> </a:t>
                      </a:r>
                      <a:r>
                        <a:rPr lang="el-GR" sz="1600" b="1" dirty="0" err="1" smtClean="0"/>
                        <a:t>πολλαὶ</a:t>
                      </a:r>
                      <a:r>
                        <a:rPr lang="el-GR" sz="1600" b="1" dirty="0" smtClean="0"/>
                        <a:t> </a:t>
                      </a:r>
                      <a:r>
                        <a:rPr lang="el-GR" sz="1600" b="1" dirty="0" err="1" smtClean="0"/>
                        <a:t>τῶν</a:t>
                      </a:r>
                      <a:r>
                        <a:rPr lang="el-GR" sz="1600" b="1" dirty="0" smtClean="0"/>
                        <a:t> </a:t>
                      </a:r>
                      <a:r>
                        <a:rPr lang="el-GR" sz="1600" b="1" dirty="0" err="1" smtClean="0"/>
                        <a:t>Ἀθηναίων</a:t>
                      </a:r>
                      <a:r>
                        <a:rPr lang="el-GR" sz="1600" b="1" dirty="0" smtClean="0"/>
                        <a:t>, ἅ τε </a:t>
                      </a:r>
                      <a:r>
                        <a:rPr lang="el-GR" sz="1600" b="1" dirty="0" err="1" smtClean="0"/>
                        <a:t>ἤδη</a:t>
                      </a:r>
                      <a:r>
                        <a:rPr lang="el-GR" sz="1600" b="1" dirty="0" smtClean="0"/>
                        <a:t> </a:t>
                      </a:r>
                      <a:r>
                        <a:rPr lang="el-GR" sz="1600" b="1" dirty="0" err="1" smtClean="0">
                          <a:solidFill>
                            <a:srgbClr val="C00000"/>
                          </a:solidFill>
                        </a:rPr>
                        <a:t>παρενενομήκεσαν</a:t>
                      </a:r>
                      <a:r>
                        <a:rPr lang="el-GR" sz="1600" b="1" dirty="0" smtClean="0">
                          <a:solidFill>
                            <a:srgbClr val="FF0000"/>
                          </a:solidFill>
                        </a:rPr>
                        <a:t> </a:t>
                      </a:r>
                      <a:r>
                        <a:rPr lang="el-GR" sz="1600" b="1" dirty="0" smtClean="0"/>
                        <a:t>ἃ </a:t>
                      </a:r>
                      <a:r>
                        <a:rPr lang="el-GR" sz="1600" b="1" dirty="0" err="1" smtClean="0">
                          <a:solidFill>
                            <a:srgbClr val="C00000"/>
                          </a:solidFill>
                        </a:rPr>
                        <a:t>ἐψηφισμένοι</a:t>
                      </a:r>
                      <a:r>
                        <a:rPr lang="el-GR" sz="1600" b="1" dirty="0" smtClean="0">
                          <a:solidFill>
                            <a:srgbClr val="C00000"/>
                          </a:solidFill>
                        </a:rPr>
                        <a:t> </a:t>
                      </a:r>
                      <a:r>
                        <a:rPr lang="el-GR" sz="1600" b="1" dirty="0" err="1" smtClean="0">
                          <a:solidFill>
                            <a:srgbClr val="C00000"/>
                          </a:solidFill>
                        </a:rPr>
                        <a:t>ἦσαν</a:t>
                      </a:r>
                      <a:r>
                        <a:rPr lang="el-GR" sz="1600" b="1" dirty="0" smtClean="0">
                          <a:solidFill>
                            <a:srgbClr val="C00000"/>
                          </a:solidFill>
                        </a:rPr>
                        <a:t> </a:t>
                      </a:r>
                      <a:r>
                        <a:rPr lang="el-GR" sz="1600" b="1" dirty="0" err="1" smtClean="0"/>
                        <a:t>ποιεῖν</a:t>
                      </a:r>
                      <a:r>
                        <a:rPr lang="el-GR" sz="1600" b="1" dirty="0" smtClean="0"/>
                        <a:t>, </a:t>
                      </a:r>
                      <a:r>
                        <a:rPr lang="el-GR" sz="1600" b="1" dirty="0" err="1" smtClean="0"/>
                        <a:t>εἰ</a:t>
                      </a:r>
                      <a:r>
                        <a:rPr lang="el-GR" sz="1600" b="1" dirty="0" smtClean="0"/>
                        <a:t> </a:t>
                      </a:r>
                      <a:r>
                        <a:rPr lang="el-GR" sz="1600" b="1" dirty="0" err="1" smtClean="0">
                          <a:solidFill>
                            <a:srgbClr val="C00000"/>
                          </a:solidFill>
                        </a:rPr>
                        <a:t>κρατήσειαν</a:t>
                      </a:r>
                      <a:r>
                        <a:rPr lang="el-GR" sz="1600" b="1" dirty="0" smtClean="0"/>
                        <a:t> </a:t>
                      </a:r>
                      <a:r>
                        <a:rPr lang="el-GR" sz="1600" b="1" dirty="0" err="1" smtClean="0"/>
                        <a:t>τῇ</a:t>
                      </a:r>
                      <a:r>
                        <a:rPr lang="el-GR" sz="1600" b="1" dirty="0" smtClean="0"/>
                        <a:t> </a:t>
                      </a:r>
                      <a:r>
                        <a:rPr lang="el-GR" sz="1600" b="1" dirty="0" err="1" smtClean="0"/>
                        <a:t>ναυμαχίᾳ</a:t>
                      </a:r>
                      <a:r>
                        <a:rPr lang="el-GR" sz="1600" b="1" dirty="0" smtClean="0"/>
                        <a:t>, </a:t>
                      </a:r>
                      <a:r>
                        <a:rPr lang="el-GR" sz="1600" b="1" dirty="0" err="1" smtClean="0"/>
                        <a:t>τὴν</a:t>
                      </a:r>
                      <a:r>
                        <a:rPr lang="el-GR" sz="1600" b="1" dirty="0" smtClean="0"/>
                        <a:t> </a:t>
                      </a:r>
                      <a:r>
                        <a:rPr lang="el-GR" sz="1600" b="1" dirty="0" err="1" smtClean="0"/>
                        <a:t>δεξιὰν</a:t>
                      </a:r>
                      <a:r>
                        <a:rPr lang="el-GR" sz="1600" b="1" dirty="0" smtClean="0"/>
                        <a:t> </a:t>
                      </a:r>
                      <a:r>
                        <a:rPr lang="el-GR" sz="1600" b="1" dirty="0" err="1" smtClean="0"/>
                        <a:t>χεῖρα</a:t>
                      </a:r>
                      <a:r>
                        <a:rPr lang="el-GR" sz="1600" b="1" dirty="0" smtClean="0"/>
                        <a:t> </a:t>
                      </a:r>
                      <a:r>
                        <a:rPr lang="el-GR" sz="1600" b="1" dirty="0" err="1" smtClean="0"/>
                        <a:t>ἀποκόπτειν</a:t>
                      </a:r>
                      <a:r>
                        <a:rPr lang="el-GR" sz="1600" b="1" dirty="0" smtClean="0"/>
                        <a:t> </a:t>
                      </a:r>
                      <a:r>
                        <a:rPr lang="el-GR" sz="1600" b="1" dirty="0" err="1" smtClean="0"/>
                        <a:t>τῶν</a:t>
                      </a:r>
                      <a:r>
                        <a:rPr lang="el-GR" sz="1600" b="1" dirty="0" smtClean="0"/>
                        <a:t> </a:t>
                      </a:r>
                    </a:p>
                    <a:p>
                      <a:pPr>
                        <a:lnSpc>
                          <a:spcPct val="90000"/>
                        </a:lnSpc>
                        <a:buFontTx/>
                        <a:buNone/>
                      </a:pPr>
                      <a:r>
                        <a:rPr lang="el-GR" sz="1600" b="1" dirty="0" err="1" smtClean="0"/>
                        <a:t>ζωγρηθέντων</a:t>
                      </a:r>
                      <a:r>
                        <a:rPr lang="el-GR" sz="1600" b="1" dirty="0" smtClean="0"/>
                        <a:t> </a:t>
                      </a:r>
                      <a:r>
                        <a:rPr lang="el-GR" sz="1600" b="1" dirty="0" err="1" smtClean="0"/>
                        <a:t>πάντων</a:t>
                      </a:r>
                      <a:r>
                        <a:rPr lang="el-GR" sz="1600" b="1" dirty="0" smtClean="0"/>
                        <a:t>, </a:t>
                      </a:r>
                      <a:r>
                        <a:rPr lang="el-GR" sz="1600" b="1" dirty="0" err="1" smtClean="0"/>
                        <a:t>καὶ</a:t>
                      </a:r>
                      <a:r>
                        <a:rPr lang="el-GR" sz="1600" b="1" dirty="0" smtClean="0"/>
                        <a:t> </a:t>
                      </a:r>
                      <a:r>
                        <a:rPr lang="el-GR" sz="1600" b="1" dirty="0" err="1" smtClean="0"/>
                        <a:t>ὅτι</a:t>
                      </a:r>
                      <a:r>
                        <a:rPr lang="el-GR" sz="1600" b="1" dirty="0" smtClean="0"/>
                        <a:t> </a:t>
                      </a:r>
                      <a:r>
                        <a:rPr lang="el-GR" sz="1600" b="1" dirty="0" err="1" smtClean="0"/>
                        <a:t>λαβόντες</a:t>
                      </a:r>
                      <a:r>
                        <a:rPr lang="el-GR" sz="1600" b="1" dirty="0" smtClean="0"/>
                        <a:t> </a:t>
                      </a:r>
                      <a:r>
                        <a:rPr lang="el-GR" sz="1600" b="1" dirty="0" err="1" smtClean="0"/>
                        <a:t>δύο</a:t>
                      </a:r>
                      <a:r>
                        <a:rPr lang="el-GR" sz="1600" b="1" dirty="0" smtClean="0"/>
                        <a:t> </a:t>
                      </a:r>
                      <a:r>
                        <a:rPr lang="el-GR" sz="1600" b="1" dirty="0" err="1" smtClean="0"/>
                        <a:t>τριήρεις</a:t>
                      </a:r>
                      <a:r>
                        <a:rPr lang="el-GR" sz="1600" b="1" dirty="0" smtClean="0"/>
                        <a:t>, </a:t>
                      </a:r>
                      <a:r>
                        <a:rPr lang="el-GR" sz="1600" b="1" dirty="0" err="1" smtClean="0"/>
                        <a:t>Κορινθίαν</a:t>
                      </a:r>
                      <a:r>
                        <a:rPr lang="el-GR" sz="1600" b="1" dirty="0" smtClean="0"/>
                        <a:t> </a:t>
                      </a:r>
                      <a:r>
                        <a:rPr lang="el-GR" sz="1600" b="1" dirty="0" err="1" smtClean="0"/>
                        <a:t>καὶ</a:t>
                      </a:r>
                      <a:r>
                        <a:rPr lang="el-GR" sz="1600" b="1" dirty="0" smtClean="0"/>
                        <a:t> </a:t>
                      </a:r>
                      <a:r>
                        <a:rPr lang="el-GR" sz="1600" b="1" dirty="0" err="1" smtClean="0"/>
                        <a:t>Ἀνδρίαν</a:t>
                      </a:r>
                      <a:r>
                        <a:rPr lang="el-GR" sz="1600" b="1" dirty="0" smtClean="0"/>
                        <a:t>, </a:t>
                      </a:r>
                      <a:r>
                        <a:rPr lang="el-GR" sz="1600" b="1" dirty="0" err="1" smtClean="0"/>
                        <a:t>τοὺς</a:t>
                      </a:r>
                      <a:r>
                        <a:rPr lang="el-GR" sz="1600" b="1" dirty="0" smtClean="0"/>
                        <a:t> </a:t>
                      </a:r>
                      <a:r>
                        <a:rPr lang="el-GR" sz="1600" b="1" dirty="0" err="1" smtClean="0"/>
                        <a:t>ἄνδρας</a:t>
                      </a:r>
                      <a:r>
                        <a:rPr lang="el-GR" sz="1600" b="1" dirty="0" smtClean="0"/>
                        <a:t> </a:t>
                      </a:r>
                      <a:r>
                        <a:rPr lang="el-GR" sz="1600" b="1" dirty="0" err="1" smtClean="0"/>
                        <a:t>ἐξ</a:t>
                      </a:r>
                      <a:r>
                        <a:rPr lang="el-GR" sz="1600" b="1" dirty="0" smtClean="0"/>
                        <a:t> </a:t>
                      </a:r>
                      <a:r>
                        <a:rPr lang="el-GR" sz="1600" b="1" dirty="0" err="1" smtClean="0"/>
                        <a:t>Αὐτῶν</a:t>
                      </a:r>
                      <a:r>
                        <a:rPr lang="el-GR" sz="1600" b="1" dirty="0" smtClean="0"/>
                        <a:t> </a:t>
                      </a:r>
                      <a:r>
                        <a:rPr lang="el-GR" sz="1600" b="1" dirty="0" err="1" smtClean="0"/>
                        <a:t>πάντας</a:t>
                      </a:r>
                      <a:r>
                        <a:rPr lang="el-GR" sz="1600" b="1" dirty="0" smtClean="0">
                          <a:solidFill>
                            <a:srgbClr val="C00000"/>
                          </a:solidFill>
                        </a:rPr>
                        <a:t> </a:t>
                      </a:r>
                      <a:r>
                        <a:rPr lang="el-GR" sz="1600" b="1" dirty="0" err="1" smtClean="0">
                          <a:solidFill>
                            <a:srgbClr val="C00000"/>
                          </a:solidFill>
                        </a:rPr>
                        <a:t>κατακρημνίσειαν</a:t>
                      </a:r>
                      <a:r>
                        <a:rPr lang="el-GR" sz="1600" b="1" dirty="0" smtClean="0"/>
                        <a:t>· δ’ </a:t>
                      </a:r>
                      <a:r>
                        <a:rPr lang="el-GR" sz="1600" b="1" dirty="0" err="1" smtClean="0"/>
                        <a:t>ἦν</a:t>
                      </a:r>
                      <a:r>
                        <a:rPr lang="el-GR" sz="1600" b="1" dirty="0" smtClean="0"/>
                        <a:t> </a:t>
                      </a:r>
                      <a:r>
                        <a:rPr lang="el-GR" sz="1600" b="1" dirty="0" err="1" smtClean="0"/>
                        <a:t>στρατηγὸς</a:t>
                      </a:r>
                      <a:r>
                        <a:rPr lang="el-GR" sz="1600" b="1" dirty="0" smtClean="0"/>
                        <a:t> </a:t>
                      </a:r>
                      <a:r>
                        <a:rPr lang="el-GR" sz="1600" b="1" dirty="0" err="1" smtClean="0"/>
                        <a:t>τῶν</a:t>
                      </a:r>
                      <a:r>
                        <a:rPr lang="el-GR" sz="1600" b="1" dirty="0" smtClean="0"/>
                        <a:t> </a:t>
                      </a:r>
                      <a:r>
                        <a:rPr lang="el-GR" sz="1600" b="1" dirty="0" err="1" smtClean="0"/>
                        <a:t>Ἀθηναίων</a:t>
                      </a:r>
                      <a:r>
                        <a:rPr lang="el-GR" sz="1600" b="1" dirty="0" smtClean="0"/>
                        <a:t>, </a:t>
                      </a:r>
                      <a:r>
                        <a:rPr lang="el-GR" sz="1600" b="1" dirty="0" err="1" smtClean="0"/>
                        <a:t>ὃς</a:t>
                      </a:r>
                      <a:r>
                        <a:rPr lang="el-GR" sz="1600" b="1" dirty="0" smtClean="0"/>
                        <a:t> </a:t>
                      </a:r>
                      <a:r>
                        <a:rPr lang="el-GR" sz="1600" b="1" dirty="0" err="1" smtClean="0"/>
                        <a:t>τούτους</a:t>
                      </a:r>
                      <a:r>
                        <a:rPr lang="el-GR" sz="1600" b="1" dirty="0" smtClean="0"/>
                        <a:t> </a:t>
                      </a:r>
                      <a:r>
                        <a:rPr lang="el-GR" sz="1600" b="1" dirty="0" err="1" smtClean="0">
                          <a:solidFill>
                            <a:srgbClr val="C00000"/>
                          </a:solidFill>
                        </a:rPr>
                        <a:t>διέφθειρεν</a:t>
                      </a:r>
                      <a:endParaRPr lang="el-GR" sz="1600" b="1" dirty="0" smtClean="0">
                        <a:solidFill>
                          <a:srgbClr val="C00000"/>
                        </a:solidFill>
                      </a:endParaRPr>
                    </a:p>
                    <a:p>
                      <a:pPr>
                        <a:lnSpc>
                          <a:spcPct val="90000"/>
                        </a:lnSpc>
                        <a:buFontTx/>
                        <a:buNone/>
                      </a:pPr>
                      <a:r>
                        <a:rPr lang="el-GR" sz="1600" b="1" dirty="0" smtClean="0"/>
                        <a:t> </a:t>
                      </a:r>
                    </a:p>
                    <a:p>
                      <a:pPr>
                        <a:lnSpc>
                          <a:spcPct val="90000"/>
                        </a:lnSpc>
                        <a:buFontTx/>
                        <a:buNone/>
                      </a:pPr>
                      <a:r>
                        <a:rPr lang="el-GR" sz="1600" b="1" dirty="0" smtClean="0"/>
                        <a:t>[2.1.32] </a:t>
                      </a:r>
                      <a:r>
                        <a:rPr lang="el-GR" sz="1600" b="1" dirty="0" err="1" smtClean="0">
                          <a:solidFill>
                            <a:srgbClr val="C00000"/>
                          </a:solidFill>
                        </a:rPr>
                        <a:t>ἐλέγετο</a:t>
                      </a:r>
                      <a:r>
                        <a:rPr lang="el-GR" sz="1600" b="1" dirty="0" smtClean="0"/>
                        <a:t> </a:t>
                      </a:r>
                      <a:r>
                        <a:rPr lang="el-GR" sz="1600" b="1" dirty="0" err="1" smtClean="0"/>
                        <a:t>δὲ</a:t>
                      </a:r>
                      <a:r>
                        <a:rPr lang="el-GR" sz="1600" b="1" dirty="0" smtClean="0"/>
                        <a:t> </a:t>
                      </a:r>
                      <a:r>
                        <a:rPr lang="el-GR" sz="1600" b="1" dirty="0" err="1" smtClean="0"/>
                        <a:t>καὶ</a:t>
                      </a:r>
                      <a:r>
                        <a:rPr lang="el-GR" sz="1600" b="1" dirty="0" smtClean="0"/>
                        <a:t> </a:t>
                      </a:r>
                      <a:r>
                        <a:rPr lang="el-GR" sz="1600" b="1" dirty="0" err="1" smtClean="0"/>
                        <a:t>ἄλλα</a:t>
                      </a:r>
                      <a:r>
                        <a:rPr lang="el-GR" sz="1600" b="1" dirty="0" smtClean="0"/>
                        <a:t> </a:t>
                      </a:r>
                      <a:r>
                        <a:rPr lang="el-GR" sz="1600" b="1" dirty="0" err="1" smtClean="0"/>
                        <a:t>πολλά</a:t>
                      </a:r>
                      <a:r>
                        <a:rPr lang="el-GR" sz="1600" b="1" dirty="0" smtClean="0"/>
                        <a:t>, </a:t>
                      </a:r>
                      <a:r>
                        <a:rPr lang="el-GR" sz="1600" b="1" dirty="0" err="1" smtClean="0"/>
                        <a:t>καὶ</a:t>
                      </a:r>
                      <a:r>
                        <a:rPr lang="el-GR" sz="1600" b="1" dirty="0" smtClean="0"/>
                        <a:t> </a:t>
                      </a:r>
                      <a:r>
                        <a:rPr lang="el-GR" sz="1600" b="1" dirty="0" err="1" smtClean="0"/>
                        <a:t>ἔδοξεν</a:t>
                      </a:r>
                      <a:r>
                        <a:rPr lang="el-GR" sz="1600" b="1" dirty="0" smtClean="0"/>
                        <a:t> </a:t>
                      </a:r>
                      <a:r>
                        <a:rPr lang="el-GR" sz="1600" b="1" dirty="0" err="1" smtClean="0"/>
                        <a:t>ἀποκτεῖναι</a:t>
                      </a:r>
                      <a:r>
                        <a:rPr lang="el-GR" sz="1600" b="1" dirty="0" smtClean="0"/>
                        <a:t> </a:t>
                      </a:r>
                      <a:r>
                        <a:rPr lang="el-GR" sz="1600" b="1" dirty="0" err="1" smtClean="0"/>
                        <a:t>τῶν</a:t>
                      </a:r>
                      <a:r>
                        <a:rPr lang="el-GR" sz="1600" b="1" dirty="0" smtClean="0"/>
                        <a:t> </a:t>
                      </a:r>
                      <a:r>
                        <a:rPr lang="el-GR" sz="1600" b="1" dirty="0" err="1" smtClean="0"/>
                        <a:t>αἰχμαλώτων</a:t>
                      </a:r>
                      <a:r>
                        <a:rPr lang="el-GR" sz="1600" b="1" dirty="0" smtClean="0"/>
                        <a:t> </a:t>
                      </a:r>
                      <a:r>
                        <a:rPr lang="el-GR" sz="1600" b="1" dirty="0" err="1" smtClean="0"/>
                        <a:t>ὅσοι</a:t>
                      </a:r>
                      <a:r>
                        <a:rPr lang="el-GR" sz="1600" b="1" dirty="0" smtClean="0"/>
                        <a:t> </a:t>
                      </a:r>
                      <a:r>
                        <a:rPr lang="el-GR" sz="1600" b="1" dirty="0" err="1" smtClean="0">
                          <a:solidFill>
                            <a:srgbClr val="C00000"/>
                          </a:solidFill>
                        </a:rPr>
                        <a:t>ἦσαν</a:t>
                      </a:r>
                      <a:r>
                        <a:rPr lang="el-GR" sz="1600" b="1" dirty="0" smtClean="0"/>
                        <a:t> </a:t>
                      </a:r>
                      <a:r>
                        <a:rPr lang="el-GR" sz="1600" b="1" dirty="0" err="1" smtClean="0"/>
                        <a:t>Ἀθηναῖοι</a:t>
                      </a:r>
                      <a:r>
                        <a:rPr lang="el-GR" sz="1600" b="1" dirty="0" smtClean="0"/>
                        <a:t> </a:t>
                      </a:r>
                      <a:r>
                        <a:rPr lang="el-GR" sz="1600" b="1" dirty="0" err="1" smtClean="0"/>
                        <a:t>πλὴν</a:t>
                      </a:r>
                      <a:r>
                        <a:rPr lang="el-GR" sz="1600" b="1" dirty="0" smtClean="0"/>
                        <a:t> </a:t>
                      </a:r>
                      <a:r>
                        <a:rPr lang="el-GR" sz="1600" b="1" dirty="0" err="1" smtClean="0"/>
                        <a:t>Ἀδειμάντου</a:t>
                      </a:r>
                      <a:r>
                        <a:rPr lang="el-GR" sz="1600" b="1" dirty="0" smtClean="0"/>
                        <a:t>, </a:t>
                      </a:r>
                      <a:r>
                        <a:rPr lang="el-GR" sz="1600" b="1" dirty="0" err="1" smtClean="0"/>
                        <a:t>ὅτι</a:t>
                      </a:r>
                      <a:r>
                        <a:rPr lang="el-GR" sz="1600" b="1" dirty="0" smtClean="0"/>
                        <a:t> </a:t>
                      </a:r>
                      <a:r>
                        <a:rPr lang="el-GR" sz="1600" b="1" dirty="0" err="1" smtClean="0"/>
                        <a:t>μόνος</a:t>
                      </a:r>
                      <a:r>
                        <a:rPr lang="el-GR" sz="1600" b="1" dirty="0" smtClean="0"/>
                        <a:t> </a:t>
                      </a:r>
                      <a:r>
                        <a:rPr lang="el-GR" sz="1600" b="1" dirty="0" err="1" smtClean="0">
                          <a:solidFill>
                            <a:srgbClr val="C00000"/>
                          </a:solidFill>
                        </a:rPr>
                        <a:t>ἐπελάβετο</a:t>
                      </a:r>
                      <a:r>
                        <a:rPr lang="el-GR" sz="1600" b="1" dirty="0" smtClean="0"/>
                        <a:t> </a:t>
                      </a:r>
                      <a:r>
                        <a:rPr lang="el-GR" sz="1600" b="1" dirty="0" err="1" smtClean="0"/>
                        <a:t>ἐν</a:t>
                      </a:r>
                      <a:r>
                        <a:rPr lang="el-GR" sz="1600" b="1" dirty="0" smtClean="0"/>
                        <a:t> </a:t>
                      </a:r>
                      <a:r>
                        <a:rPr lang="el-GR" sz="1600" b="1" dirty="0" err="1" smtClean="0"/>
                        <a:t>τῇ</a:t>
                      </a:r>
                      <a:r>
                        <a:rPr lang="el-GR" sz="1600" b="1" dirty="0" smtClean="0"/>
                        <a:t> </a:t>
                      </a:r>
                      <a:r>
                        <a:rPr lang="el-GR" sz="1600" b="1" dirty="0" err="1" smtClean="0"/>
                        <a:t>ἐκκλησίᾳ</a:t>
                      </a:r>
                      <a:r>
                        <a:rPr lang="el-GR" sz="1600" b="1" dirty="0" smtClean="0"/>
                        <a:t> </a:t>
                      </a:r>
                      <a:r>
                        <a:rPr lang="el-GR" sz="1600" b="1" dirty="0" err="1" smtClean="0"/>
                        <a:t>τοῦ</a:t>
                      </a:r>
                      <a:r>
                        <a:rPr lang="el-GR" sz="1600" b="1" dirty="0" smtClean="0"/>
                        <a:t> </a:t>
                      </a:r>
                      <a:r>
                        <a:rPr lang="el-GR" sz="1600" b="1" dirty="0" err="1" smtClean="0"/>
                        <a:t>περὶ</a:t>
                      </a:r>
                      <a:r>
                        <a:rPr lang="el-GR" sz="1600" b="1" dirty="0" smtClean="0"/>
                        <a:t> </a:t>
                      </a:r>
                      <a:r>
                        <a:rPr lang="el-GR" sz="1600" b="1" dirty="0" err="1" smtClean="0"/>
                        <a:t>τῆς</a:t>
                      </a:r>
                      <a:r>
                        <a:rPr lang="el-GR" sz="1600" b="1" dirty="0" smtClean="0"/>
                        <a:t> </a:t>
                      </a:r>
                      <a:r>
                        <a:rPr lang="el-GR" sz="1600" b="1" dirty="0" err="1" smtClean="0"/>
                        <a:t>ἀποτομῆς</a:t>
                      </a:r>
                      <a:r>
                        <a:rPr lang="el-GR" sz="1600" b="1" dirty="0" smtClean="0"/>
                        <a:t> </a:t>
                      </a:r>
                      <a:r>
                        <a:rPr lang="el-GR" sz="1600" b="1" dirty="0" err="1" smtClean="0"/>
                        <a:t>τῶν</a:t>
                      </a:r>
                      <a:r>
                        <a:rPr lang="el-GR" sz="1600" b="1" dirty="0" smtClean="0"/>
                        <a:t> </a:t>
                      </a:r>
                      <a:r>
                        <a:rPr lang="el-GR" sz="1600" b="1" dirty="0" err="1" smtClean="0"/>
                        <a:t>χειρῶν</a:t>
                      </a:r>
                      <a:r>
                        <a:rPr lang="el-GR" sz="1600" b="1" dirty="0" smtClean="0"/>
                        <a:t> </a:t>
                      </a:r>
                      <a:r>
                        <a:rPr lang="el-GR" sz="1600" b="1" dirty="0" err="1" smtClean="0"/>
                        <a:t>ψηφίσματος</a:t>
                      </a:r>
                      <a:r>
                        <a:rPr lang="el-GR" sz="1600" b="1" dirty="0" smtClean="0"/>
                        <a:t>·</a:t>
                      </a:r>
                      <a:r>
                        <a:rPr lang="el-GR" sz="1600" b="1" dirty="0" smtClean="0">
                          <a:solidFill>
                            <a:srgbClr val="C00000"/>
                          </a:solidFill>
                        </a:rPr>
                        <a:t> </a:t>
                      </a:r>
                      <a:r>
                        <a:rPr lang="el-GR" sz="1600" b="1" dirty="0" err="1" smtClean="0">
                          <a:solidFill>
                            <a:srgbClr val="C00000"/>
                          </a:solidFill>
                        </a:rPr>
                        <a:t>ᾐτιάθη</a:t>
                      </a:r>
                      <a:r>
                        <a:rPr lang="el-GR" sz="1600" b="1" dirty="0" smtClean="0">
                          <a:solidFill>
                            <a:srgbClr val="C00000"/>
                          </a:solidFill>
                        </a:rPr>
                        <a:t> </a:t>
                      </a:r>
                      <a:r>
                        <a:rPr lang="el-GR" sz="1600" b="1" dirty="0" err="1" smtClean="0"/>
                        <a:t>μέντοι</a:t>
                      </a:r>
                      <a:r>
                        <a:rPr lang="el-GR" sz="1600" b="1" dirty="0" smtClean="0"/>
                        <a:t> </a:t>
                      </a:r>
                      <a:r>
                        <a:rPr lang="el-GR" sz="1600" b="1" dirty="0" err="1" smtClean="0"/>
                        <a:t>ὑπό</a:t>
                      </a:r>
                      <a:r>
                        <a:rPr lang="el-GR" sz="1600" b="1" dirty="0" smtClean="0"/>
                        <a:t> </a:t>
                      </a:r>
                      <a:r>
                        <a:rPr lang="el-GR" sz="1600" b="1" dirty="0" err="1" smtClean="0"/>
                        <a:t>τινων</a:t>
                      </a:r>
                      <a:r>
                        <a:rPr lang="el-GR" sz="1600" b="1" dirty="0" smtClean="0"/>
                        <a:t> </a:t>
                      </a:r>
                      <a:r>
                        <a:rPr lang="el-GR" sz="1600" b="1" dirty="0" err="1" smtClean="0"/>
                        <a:t>προδοῦναι</a:t>
                      </a:r>
                      <a:r>
                        <a:rPr lang="el-GR" sz="1600" b="1" dirty="0" smtClean="0"/>
                        <a:t> </a:t>
                      </a:r>
                      <a:r>
                        <a:rPr lang="el-GR" sz="1600" b="1" dirty="0" err="1" smtClean="0"/>
                        <a:t>τὰς</a:t>
                      </a:r>
                      <a:r>
                        <a:rPr lang="el-GR" sz="1600" b="1" dirty="0" smtClean="0"/>
                        <a:t> </a:t>
                      </a:r>
                      <a:r>
                        <a:rPr lang="el-GR" sz="1600" b="1" dirty="0" err="1" smtClean="0"/>
                        <a:t>ναῦς</a:t>
                      </a:r>
                      <a:r>
                        <a:rPr lang="el-GR" sz="1600" b="1" dirty="0" smtClean="0"/>
                        <a:t>. </a:t>
                      </a:r>
                      <a:r>
                        <a:rPr lang="el-GR" sz="1600" b="1" dirty="0" err="1" smtClean="0"/>
                        <a:t>Λύσανδρος</a:t>
                      </a:r>
                      <a:r>
                        <a:rPr lang="el-GR" sz="1600" b="1" dirty="0" smtClean="0"/>
                        <a:t> </a:t>
                      </a:r>
                      <a:r>
                        <a:rPr lang="el-GR" sz="1600" b="1" dirty="0" err="1" smtClean="0"/>
                        <a:t>δὲ</a:t>
                      </a:r>
                      <a:r>
                        <a:rPr lang="el-GR" sz="1600" b="1" dirty="0" smtClean="0"/>
                        <a:t> </a:t>
                      </a:r>
                      <a:r>
                        <a:rPr lang="el-GR" sz="1600" b="1" dirty="0" err="1" smtClean="0"/>
                        <a:t>Φιλοκλέα</a:t>
                      </a:r>
                      <a:r>
                        <a:rPr lang="el-GR" sz="1600" b="1" dirty="0" smtClean="0"/>
                        <a:t> </a:t>
                      </a:r>
                      <a:r>
                        <a:rPr lang="el-GR" sz="1600" b="1" dirty="0" err="1" smtClean="0"/>
                        <a:t>πρῶτον</a:t>
                      </a:r>
                      <a:r>
                        <a:rPr lang="el-GR" sz="1600" b="1" dirty="0" smtClean="0"/>
                        <a:t> </a:t>
                      </a:r>
                    </a:p>
                    <a:p>
                      <a:pPr>
                        <a:lnSpc>
                          <a:spcPct val="90000"/>
                        </a:lnSpc>
                        <a:buFontTx/>
                        <a:buNone/>
                      </a:pPr>
                      <a:r>
                        <a:rPr lang="el-GR" sz="1600" b="1" dirty="0" err="1" smtClean="0"/>
                        <a:t>ἐρωτήσας</a:t>
                      </a:r>
                      <a:r>
                        <a:rPr lang="el-GR" sz="1600" b="1" dirty="0" smtClean="0"/>
                        <a:t>, </a:t>
                      </a:r>
                      <a:r>
                        <a:rPr lang="el-GR" sz="1600" b="1" dirty="0" err="1" smtClean="0"/>
                        <a:t>ὃς</a:t>
                      </a:r>
                      <a:r>
                        <a:rPr lang="el-GR" sz="1600" b="1" dirty="0" smtClean="0"/>
                        <a:t> </a:t>
                      </a:r>
                      <a:r>
                        <a:rPr lang="el-GR" sz="1600" b="1" dirty="0" err="1" smtClean="0"/>
                        <a:t>τοὺς</a:t>
                      </a:r>
                      <a:r>
                        <a:rPr lang="el-GR" sz="1600" b="1" dirty="0" smtClean="0"/>
                        <a:t> </a:t>
                      </a:r>
                      <a:r>
                        <a:rPr lang="el-GR" sz="1600" b="1" dirty="0" err="1" smtClean="0"/>
                        <a:t>Ἀνδρίους</a:t>
                      </a:r>
                      <a:r>
                        <a:rPr lang="el-GR" sz="1600" b="1" dirty="0" smtClean="0"/>
                        <a:t> </a:t>
                      </a:r>
                      <a:r>
                        <a:rPr lang="el-GR" sz="1600" b="1" dirty="0" err="1" smtClean="0"/>
                        <a:t>καὶ</a:t>
                      </a:r>
                      <a:r>
                        <a:rPr lang="el-GR" sz="1600" b="1" dirty="0" smtClean="0"/>
                        <a:t> </a:t>
                      </a:r>
                      <a:r>
                        <a:rPr lang="el-GR" sz="1600" b="1" dirty="0" err="1" smtClean="0"/>
                        <a:t>Κορινθίους</a:t>
                      </a:r>
                      <a:r>
                        <a:rPr lang="el-GR" sz="1600" b="1" dirty="0" smtClean="0"/>
                        <a:t> </a:t>
                      </a:r>
                      <a:r>
                        <a:rPr lang="el-GR" sz="1600" b="1" dirty="0" err="1" smtClean="0">
                          <a:solidFill>
                            <a:srgbClr val="C00000"/>
                          </a:solidFill>
                        </a:rPr>
                        <a:t>κατεκρήμνισε</a:t>
                      </a:r>
                      <a:r>
                        <a:rPr lang="el-GR" sz="1600" b="1" dirty="0" smtClean="0">
                          <a:solidFill>
                            <a:srgbClr val="C00000"/>
                          </a:solidFill>
                        </a:rPr>
                        <a:t>, </a:t>
                      </a:r>
                      <a:r>
                        <a:rPr lang="el-GR" sz="1600" b="1" dirty="0" err="1" smtClean="0"/>
                        <a:t>τί</a:t>
                      </a:r>
                      <a:r>
                        <a:rPr lang="el-GR" sz="1600" b="1" dirty="0" smtClean="0"/>
                        <a:t> </a:t>
                      </a:r>
                      <a:r>
                        <a:rPr lang="el-GR" sz="1600" b="1" dirty="0" err="1" smtClean="0"/>
                        <a:t>εἴη</a:t>
                      </a:r>
                      <a:r>
                        <a:rPr lang="el-GR" sz="1600" b="1" dirty="0" smtClean="0"/>
                        <a:t> </a:t>
                      </a:r>
                      <a:r>
                        <a:rPr lang="el-GR" sz="1600" b="1" dirty="0" err="1" smtClean="0"/>
                        <a:t>ἄξιος</a:t>
                      </a:r>
                      <a:r>
                        <a:rPr lang="el-GR" sz="1600" b="1" dirty="0" smtClean="0"/>
                        <a:t> </a:t>
                      </a:r>
                      <a:r>
                        <a:rPr lang="el-GR" sz="1600" b="1" dirty="0" err="1" smtClean="0"/>
                        <a:t>παθεῖν</a:t>
                      </a:r>
                      <a:r>
                        <a:rPr lang="el-GR" sz="1600" b="1" dirty="0" smtClean="0"/>
                        <a:t> </a:t>
                      </a:r>
                      <a:r>
                        <a:rPr lang="el-GR" sz="1600" b="1" dirty="0" err="1" smtClean="0"/>
                        <a:t>ἀρξάμενος</a:t>
                      </a:r>
                      <a:r>
                        <a:rPr lang="el-GR" sz="1600" b="1" dirty="0" smtClean="0"/>
                        <a:t> </a:t>
                      </a:r>
                      <a:r>
                        <a:rPr lang="el-GR" sz="1600" b="1" dirty="0" err="1" smtClean="0"/>
                        <a:t>εἰς</a:t>
                      </a:r>
                      <a:r>
                        <a:rPr lang="el-GR" sz="1600" b="1" dirty="0" smtClean="0"/>
                        <a:t> </a:t>
                      </a:r>
                      <a:r>
                        <a:rPr lang="el-GR" sz="1600" b="1" dirty="0" err="1" smtClean="0"/>
                        <a:t>Ἕλληνας</a:t>
                      </a:r>
                      <a:r>
                        <a:rPr lang="el-GR" sz="1600" b="1" dirty="0" smtClean="0"/>
                        <a:t> </a:t>
                      </a:r>
                      <a:r>
                        <a:rPr lang="el-GR" sz="1600" b="1" dirty="0" err="1" smtClean="0"/>
                        <a:t>παρομεῖν</a:t>
                      </a:r>
                      <a:r>
                        <a:rPr lang="el-GR" sz="1600" b="1" dirty="0" smtClean="0"/>
                        <a:t>, </a:t>
                      </a:r>
                      <a:r>
                        <a:rPr lang="el-GR" sz="1600" b="1" dirty="0" err="1" smtClean="0">
                          <a:solidFill>
                            <a:srgbClr val="C00000"/>
                          </a:solidFill>
                        </a:rPr>
                        <a:t>ἀπέσφαξεν</a:t>
                      </a:r>
                      <a:r>
                        <a:rPr lang="el-GR" sz="1600" b="1" dirty="0" smtClean="0">
                          <a:solidFill>
                            <a:srgbClr val="C00000"/>
                          </a:solidFill>
                        </a:rPr>
                        <a:t>.   </a:t>
                      </a:r>
                    </a:p>
                    <a:p>
                      <a:r>
                        <a:rPr lang="el-GR" sz="1600" dirty="0" smtClean="0"/>
                        <a:t> </a:t>
                      </a:r>
                    </a:p>
                    <a:p>
                      <a:r>
                        <a:rPr lang="el-GR" sz="1400" b="1" i="0" kern="1200" dirty="0" smtClean="0">
                          <a:solidFill>
                            <a:schemeClr val="lt1"/>
                          </a:solidFill>
                          <a:latin typeface="+mn-lt"/>
                          <a:ea typeface="+mn-ea"/>
                          <a:cs typeface="+mn-cs"/>
                        </a:rPr>
                        <a:t> </a:t>
                      </a:r>
                      <a:endParaRPr lang="el-GR" sz="1400" b="1" dirty="0"/>
                    </a:p>
                  </a:txBody>
                  <a:tcPr/>
                </a:tc>
                <a:tc>
                  <a:txBody>
                    <a:bodyPr/>
                    <a:lstStyle/>
                    <a:p>
                      <a:r>
                        <a:rPr lang="el-GR" sz="1400" b="1" i="0" kern="1200" dirty="0" smtClean="0">
                          <a:solidFill>
                            <a:schemeClr val="lt1"/>
                          </a:solidFill>
                          <a:latin typeface="+mn-lt"/>
                          <a:ea typeface="+mn-ea"/>
                          <a:cs typeface="+mn-cs"/>
                        </a:rPr>
                        <a:t>[30]Στο μεταξύ ο Λύσανδρος οδήγησε τα πλοία, τους αιχμαλώτους (ανάμεσα σ' αυτούς ήταν ο </a:t>
                      </a:r>
                      <a:r>
                        <a:rPr lang="el-GR" sz="1400" b="1" i="0" kern="1200" dirty="0" err="1" smtClean="0">
                          <a:solidFill>
                            <a:schemeClr val="lt1"/>
                          </a:solidFill>
                          <a:latin typeface="+mn-lt"/>
                          <a:ea typeface="+mn-ea"/>
                          <a:cs typeface="+mn-cs"/>
                        </a:rPr>
                        <a:t>Φιλοκλής</a:t>
                      </a:r>
                      <a:r>
                        <a:rPr lang="el-GR" sz="1400" b="1" i="0" kern="1200" dirty="0" smtClean="0">
                          <a:solidFill>
                            <a:schemeClr val="lt1"/>
                          </a:solidFill>
                          <a:latin typeface="+mn-lt"/>
                          <a:ea typeface="+mn-ea"/>
                          <a:cs typeface="+mn-cs"/>
                        </a:rPr>
                        <a:t>, ο Αδείμαντος κι άλλοι στρατηγοί) και τ' άλλα λάφυρα στη Λάμψακο. Την ίδια μέρα της νίκης του εξάλλου έστειλε τον Θεόπομπο τον Μιλήσιο, τον κουρσάρο, ν' αναγγείλει τα γεγονότα στη Λακεδαίμονα· αυτός έφτασε εκεί τη μεθεπόμενη μέρα κι έδωσε αναφορ</a:t>
                      </a:r>
                      <a:r>
                        <a:rPr lang="el-GR" sz="1800" b="1" i="0" kern="1200" dirty="0" smtClean="0">
                          <a:solidFill>
                            <a:schemeClr val="lt1"/>
                          </a:solidFill>
                          <a:latin typeface="+mn-lt"/>
                          <a:ea typeface="+mn-ea"/>
                          <a:cs typeface="+mn-cs"/>
                        </a:rPr>
                        <a:t>ά</a:t>
                      </a:r>
                      <a:r>
                        <a:rPr lang="el-GR" sz="1800" b="0" i="0" kern="1200" dirty="0" smtClean="0">
                          <a:solidFill>
                            <a:schemeClr val="lt1"/>
                          </a:solidFill>
                          <a:latin typeface="+mn-lt"/>
                          <a:ea typeface="+mn-ea"/>
                          <a:cs typeface="+mn-cs"/>
                        </a:rPr>
                        <a:t>. </a:t>
                      </a:r>
                    </a:p>
                    <a:p>
                      <a:pPr algn="just">
                        <a:lnSpc>
                          <a:spcPct val="90000"/>
                        </a:lnSpc>
                        <a:buFontTx/>
                        <a:buNone/>
                      </a:pPr>
                      <a:endParaRPr lang="el-GR" sz="1800" b="1" dirty="0" smtClean="0"/>
                    </a:p>
                    <a:p>
                      <a:pPr algn="just">
                        <a:lnSpc>
                          <a:spcPct val="90000"/>
                        </a:lnSpc>
                        <a:buFontTx/>
                        <a:buNone/>
                      </a:pPr>
                      <a:r>
                        <a:rPr lang="el-GR" sz="1800" b="1" dirty="0" smtClean="0"/>
                        <a:t>[</a:t>
                      </a:r>
                      <a:r>
                        <a:rPr lang="el-GR" sz="1400" b="1" dirty="0" smtClean="0"/>
                        <a:t>31]Έπειτα από αυτά ο Λύσανδρος αφού συγκέντρωσε τους συμμάχους και τους προέτρεπε να αποφασίσουν για την τύχη των αιχμαλώτων. Εδώ ακούστηκαν πολλά σε βάρος των Αθηναίων, και για όσες παρανομίες είχαν διαπράξει </a:t>
                      </a:r>
                      <a:r>
                        <a:rPr lang="el-GR" sz="1400" b="1" i="1" dirty="0" smtClean="0"/>
                        <a:t>και</a:t>
                      </a:r>
                      <a:r>
                        <a:rPr lang="el-GR" sz="1400" b="1" dirty="0" smtClean="0"/>
                        <a:t> για όσες σκόπευαν με ψήφισμα να κάνουν, αν επικρατούσαν στη ναυμαχία, να κόψουν δηλαδή το δεξί χέρι όλων των αιχμαλώτων, </a:t>
                      </a:r>
                      <a:r>
                        <a:rPr lang="el-GR" sz="1400" b="1" i="1" dirty="0" smtClean="0"/>
                        <a:t>και</a:t>
                      </a:r>
                      <a:r>
                        <a:rPr lang="el-GR" sz="1400" b="1" dirty="0" smtClean="0"/>
                        <a:t> για το ότι συνέλαβαν δυο πλοία, ένα Κορινθιακό κι ένα από την Άνδρο, και όλους τους ναύτες αυτών τους έπνιξαν στη θάλασσα· κι ήταν ο </a:t>
                      </a:r>
                      <a:r>
                        <a:rPr lang="el-GR" sz="1400" b="1" dirty="0" err="1" smtClean="0"/>
                        <a:t>Φιλοκλής</a:t>
                      </a:r>
                      <a:r>
                        <a:rPr lang="el-GR" sz="1400" b="1" dirty="0" smtClean="0"/>
                        <a:t>, ο στρατηγός των Αθηναίων, που τους σκότωσε. </a:t>
                      </a:r>
                    </a:p>
                    <a:p>
                      <a:pPr marL="0" marR="0" indent="0" algn="l" defTabSz="914400" rtl="0" eaLnBrk="1" fontAlgn="auto" latinLnBrk="0" hangingPunct="1">
                        <a:lnSpc>
                          <a:spcPct val="90000"/>
                        </a:lnSpc>
                        <a:spcBef>
                          <a:spcPts val="0"/>
                        </a:spcBef>
                        <a:spcAft>
                          <a:spcPts val="0"/>
                        </a:spcAft>
                        <a:buClrTx/>
                        <a:buSzTx/>
                        <a:buFontTx/>
                        <a:buNone/>
                        <a:tabLst/>
                        <a:defRPr/>
                      </a:pPr>
                      <a:endParaRPr lang="el-GR" sz="1400" b="1" dirty="0" smtClean="0"/>
                    </a:p>
                    <a:p>
                      <a:pPr marL="0" marR="0" indent="0" algn="l" defTabSz="914400" rtl="0" eaLnBrk="1" fontAlgn="auto" latinLnBrk="0" hangingPunct="1">
                        <a:lnSpc>
                          <a:spcPct val="90000"/>
                        </a:lnSpc>
                        <a:spcBef>
                          <a:spcPts val="0"/>
                        </a:spcBef>
                        <a:spcAft>
                          <a:spcPts val="0"/>
                        </a:spcAft>
                        <a:buClrTx/>
                        <a:buSzTx/>
                        <a:buFontTx/>
                        <a:buNone/>
                        <a:tabLst/>
                        <a:defRPr/>
                      </a:pPr>
                      <a:endParaRPr lang="el-GR" sz="1400" b="1" dirty="0" smtClean="0"/>
                    </a:p>
                    <a:p>
                      <a:pPr marL="0" marR="0" indent="0" algn="l" defTabSz="914400" rtl="0" eaLnBrk="1" fontAlgn="auto" latinLnBrk="0" hangingPunct="1">
                        <a:lnSpc>
                          <a:spcPct val="90000"/>
                        </a:lnSpc>
                        <a:spcBef>
                          <a:spcPts val="0"/>
                        </a:spcBef>
                        <a:spcAft>
                          <a:spcPts val="0"/>
                        </a:spcAft>
                        <a:buClrTx/>
                        <a:buSzTx/>
                        <a:buFontTx/>
                        <a:buNone/>
                        <a:tabLst/>
                        <a:defRPr/>
                      </a:pPr>
                      <a:endParaRPr lang="el-GR" sz="1400" b="1" dirty="0" smtClean="0"/>
                    </a:p>
                    <a:p>
                      <a:pPr marL="0" marR="0" indent="0" algn="l" defTabSz="914400" rtl="0" eaLnBrk="1" fontAlgn="auto" latinLnBrk="0" hangingPunct="1">
                        <a:lnSpc>
                          <a:spcPct val="90000"/>
                        </a:lnSpc>
                        <a:spcBef>
                          <a:spcPts val="0"/>
                        </a:spcBef>
                        <a:spcAft>
                          <a:spcPts val="0"/>
                        </a:spcAft>
                        <a:buClrTx/>
                        <a:buSzTx/>
                        <a:buFontTx/>
                        <a:buNone/>
                        <a:tabLst/>
                        <a:defRPr/>
                      </a:pPr>
                      <a:r>
                        <a:rPr lang="el-GR" sz="1400" b="1" dirty="0" smtClean="0"/>
                        <a:t>[32]Ακούστηκαν και άλλα πολλά και αποφάσισαν να σκοτώσουν όσους από τους αιχμαλώτους ήταν Αθηναίοι, εκτός από τον Αδείμαντο που ήταν ο μόνος αντίθετος στην εκκλησία του δήμου για το ψήφισμα να κόψουν τα χέρια (των αιχμαλώτων). Μάλιστα, κατηγορήθηκε από κάποιους ότι πρόδωσε το στόλο. Ο Λύσανδρος, αφού πρώτα ρώτησε το </a:t>
                      </a:r>
                      <a:r>
                        <a:rPr lang="el-GR" sz="1400" b="1" dirty="0" err="1" smtClean="0"/>
                        <a:t>Φιλοκλή</a:t>
                      </a:r>
                      <a:r>
                        <a:rPr lang="el-GR" sz="1400" b="1" dirty="0" smtClean="0"/>
                        <a:t> που έπνιξε τους </a:t>
                      </a:r>
                      <a:r>
                        <a:rPr lang="el-GR" sz="1400" b="1" dirty="0" err="1" smtClean="0"/>
                        <a:t>Ανδρίους</a:t>
                      </a:r>
                      <a:r>
                        <a:rPr lang="el-GR" sz="1400" b="1" dirty="0" smtClean="0"/>
                        <a:t> και Κορίνθιους ναύτες, ποια τιμωρία του αξίζει, καθώς </a:t>
                      </a:r>
                      <a:r>
                        <a:rPr lang="el-GR" sz="1400" b="1" i="1" dirty="0" smtClean="0"/>
                        <a:t>πρώτος έκανε</a:t>
                      </a:r>
                      <a:r>
                        <a:rPr lang="el-GR" sz="1400" b="1" dirty="0" smtClean="0"/>
                        <a:t> την αρχή των παρανομιών σε βάρος των Ελλήνων, τον έσφαξε. </a:t>
                      </a:r>
                    </a:p>
                    <a:p>
                      <a:pPr>
                        <a:lnSpc>
                          <a:spcPct val="90000"/>
                        </a:lnSpc>
                        <a:buFontTx/>
                        <a:buNone/>
                      </a:pPr>
                      <a:endParaRPr lang="el-GR" sz="1400" b="1" dirty="0" smtClean="0"/>
                    </a:p>
                    <a:p>
                      <a:endParaRPr lang="el-GR" sz="1400"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0"/>
          <a:ext cx="9144000" cy="6922008"/>
        </p:xfrm>
        <a:graphic>
          <a:graphicData uri="http://schemas.openxmlformats.org/drawingml/2006/table">
            <a:tbl>
              <a:tblPr firstRow="1" bandRow="1">
                <a:tableStyleId>{5C22544A-7EE6-4342-B048-85BDC9FD1C3A}</a:tableStyleId>
              </a:tblPr>
              <a:tblGrid>
                <a:gridCol w="4572000"/>
                <a:gridCol w="4572000"/>
              </a:tblGrid>
              <a:tr h="6858000">
                <a:tc>
                  <a:txBody>
                    <a:bodyPr/>
                    <a:lstStyle/>
                    <a:p>
                      <a:pPr>
                        <a:lnSpc>
                          <a:spcPct val="90000"/>
                        </a:lnSpc>
                        <a:buFontTx/>
                        <a:buNone/>
                      </a:pPr>
                      <a:r>
                        <a:rPr lang="el-GR" sz="1800" b="1" dirty="0" smtClean="0"/>
                        <a:t>[2.1.31] </a:t>
                      </a:r>
                      <a:r>
                        <a:rPr lang="el-GR" sz="1800" b="1" dirty="0" err="1" smtClean="0"/>
                        <a:t>μετὰ</a:t>
                      </a:r>
                      <a:r>
                        <a:rPr lang="el-GR" sz="1800" b="1" dirty="0" smtClean="0"/>
                        <a:t> </a:t>
                      </a:r>
                      <a:r>
                        <a:rPr lang="el-GR" sz="1800" b="1" dirty="0" err="1" smtClean="0"/>
                        <a:t>δὲ</a:t>
                      </a:r>
                      <a:r>
                        <a:rPr lang="el-GR" sz="1800" b="1" dirty="0" smtClean="0"/>
                        <a:t> </a:t>
                      </a:r>
                      <a:r>
                        <a:rPr lang="el-GR" sz="1800" b="1" dirty="0" err="1" smtClean="0"/>
                        <a:t>ταῦτα</a:t>
                      </a:r>
                      <a:r>
                        <a:rPr lang="el-GR" sz="1800" b="1" dirty="0" smtClean="0"/>
                        <a:t> </a:t>
                      </a:r>
                      <a:r>
                        <a:rPr lang="el-GR" sz="1800" b="1" dirty="0" err="1" smtClean="0"/>
                        <a:t>Λύσανδρος</a:t>
                      </a:r>
                      <a:r>
                        <a:rPr lang="el-GR" sz="1800" b="1" dirty="0" smtClean="0"/>
                        <a:t> </a:t>
                      </a:r>
                      <a:r>
                        <a:rPr lang="el-GR" sz="1800" b="1" dirty="0" err="1" smtClean="0"/>
                        <a:t>ἁθροίσαςτοὺς</a:t>
                      </a:r>
                      <a:r>
                        <a:rPr lang="el-GR" sz="1800" b="1" dirty="0" smtClean="0"/>
                        <a:t> </a:t>
                      </a:r>
                      <a:r>
                        <a:rPr lang="el-GR" sz="1800" b="1" dirty="0" err="1" smtClean="0"/>
                        <a:t>συμμάχους</a:t>
                      </a:r>
                      <a:r>
                        <a:rPr lang="el-GR" sz="1800" b="1" dirty="0" smtClean="0"/>
                        <a:t> </a:t>
                      </a:r>
                      <a:r>
                        <a:rPr lang="el-GR" sz="1800" b="1" dirty="0" err="1" smtClean="0">
                          <a:solidFill>
                            <a:srgbClr val="C00000"/>
                          </a:solidFill>
                        </a:rPr>
                        <a:t>ἐκέλευσε</a:t>
                      </a:r>
                      <a:r>
                        <a:rPr lang="el-GR" sz="1800" b="1" dirty="0" smtClean="0">
                          <a:solidFill>
                            <a:srgbClr val="C00000"/>
                          </a:solidFill>
                        </a:rPr>
                        <a:t> </a:t>
                      </a:r>
                      <a:r>
                        <a:rPr lang="el-GR" sz="1800" b="1" dirty="0" err="1" smtClean="0"/>
                        <a:t>βουλεύεσθαι</a:t>
                      </a:r>
                      <a:r>
                        <a:rPr lang="el-GR" sz="1800" b="1" dirty="0" smtClean="0"/>
                        <a:t> περί </a:t>
                      </a:r>
                      <a:r>
                        <a:rPr lang="el-GR" sz="1800" b="1" dirty="0" err="1" smtClean="0"/>
                        <a:t>τῶν</a:t>
                      </a:r>
                      <a:r>
                        <a:rPr lang="el-GR" sz="1800" b="1" dirty="0" smtClean="0"/>
                        <a:t> </a:t>
                      </a:r>
                      <a:r>
                        <a:rPr lang="el-GR" sz="1800" b="1" dirty="0" err="1" smtClean="0"/>
                        <a:t>αἰχμαλώτων</a:t>
                      </a:r>
                      <a:r>
                        <a:rPr lang="el-GR" sz="1800" b="1" dirty="0" smtClean="0"/>
                        <a:t>. </a:t>
                      </a:r>
                      <a:r>
                        <a:rPr lang="el-GR" sz="1800" b="1" dirty="0" err="1" smtClean="0"/>
                        <a:t>ἐνταῦθα</a:t>
                      </a:r>
                      <a:r>
                        <a:rPr lang="el-GR" sz="1800" b="1" dirty="0" smtClean="0"/>
                        <a:t> </a:t>
                      </a:r>
                      <a:r>
                        <a:rPr lang="el-GR" sz="1800" b="1" dirty="0" err="1" smtClean="0"/>
                        <a:t>δὴ</a:t>
                      </a:r>
                      <a:r>
                        <a:rPr lang="el-GR" sz="1800" b="1" dirty="0" smtClean="0"/>
                        <a:t> </a:t>
                      </a:r>
                      <a:r>
                        <a:rPr lang="el-GR" sz="1800" b="1" dirty="0" err="1" smtClean="0"/>
                        <a:t>κατηγορίαι</a:t>
                      </a:r>
                      <a:r>
                        <a:rPr lang="el-GR" sz="1800" b="1" dirty="0" smtClean="0"/>
                        <a:t> </a:t>
                      </a:r>
                      <a:r>
                        <a:rPr lang="el-GR" sz="1800" b="1" dirty="0" err="1" smtClean="0">
                          <a:solidFill>
                            <a:srgbClr val="C00000"/>
                          </a:solidFill>
                        </a:rPr>
                        <a:t>ἐγίγνοντο</a:t>
                      </a:r>
                      <a:r>
                        <a:rPr lang="el-GR" sz="1800" b="1" dirty="0" smtClean="0">
                          <a:solidFill>
                            <a:srgbClr val="C00000"/>
                          </a:solidFill>
                        </a:rPr>
                        <a:t> </a:t>
                      </a:r>
                      <a:r>
                        <a:rPr lang="el-GR" sz="1800" b="1" dirty="0" err="1" smtClean="0"/>
                        <a:t>πολλαὶ</a:t>
                      </a:r>
                      <a:r>
                        <a:rPr lang="el-GR" sz="1800" b="1" dirty="0" smtClean="0"/>
                        <a:t> </a:t>
                      </a:r>
                      <a:r>
                        <a:rPr lang="el-GR" sz="1800" b="1" dirty="0" err="1" smtClean="0"/>
                        <a:t>τῶν</a:t>
                      </a:r>
                      <a:r>
                        <a:rPr lang="el-GR" sz="1800" b="1" dirty="0" smtClean="0"/>
                        <a:t> </a:t>
                      </a:r>
                      <a:r>
                        <a:rPr lang="el-GR" sz="1800" b="1" dirty="0" err="1" smtClean="0"/>
                        <a:t>Ἀθηναίων</a:t>
                      </a:r>
                      <a:r>
                        <a:rPr lang="el-GR" sz="1800" b="1" dirty="0" smtClean="0"/>
                        <a:t>, ἅ τε </a:t>
                      </a:r>
                      <a:r>
                        <a:rPr lang="el-GR" sz="1800" b="1" dirty="0" err="1" smtClean="0"/>
                        <a:t>ἤδη</a:t>
                      </a:r>
                      <a:r>
                        <a:rPr lang="el-GR" sz="1800" b="1" dirty="0" smtClean="0"/>
                        <a:t> </a:t>
                      </a:r>
                      <a:r>
                        <a:rPr lang="el-GR" sz="1800" b="1" dirty="0" err="1" smtClean="0">
                          <a:solidFill>
                            <a:srgbClr val="C00000"/>
                          </a:solidFill>
                        </a:rPr>
                        <a:t>παρενενομήκεσαν</a:t>
                      </a:r>
                      <a:r>
                        <a:rPr lang="el-GR" sz="1800" b="1" dirty="0" smtClean="0">
                          <a:solidFill>
                            <a:srgbClr val="FF0000"/>
                          </a:solidFill>
                        </a:rPr>
                        <a:t> </a:t>
                      </a:r>
                      <a:r>
                        <a:rPr lang="el-GR" sz="1800" b="1" dirty="0" smtClean="0"/>
                        <a:t>ἃ </a:t>
                      </a:r>
                      <a:r>
                        <a:rPr lang="el-GR" sz="1800" b="1" dirty="0" err="1" smtClean="0">
                          <a:solidFill>
                            <a:srgbClr val="C00000"/>
                          </a:solidFill>
                        </a:rPr>
                        <a:t>ἐψηφισμένοι</a:t>
                      </a:r>
                      <a:r>
                        <a:rPr lang="el-GR" sz="1800" b="1" dirty="0" smtClean="0">
                          <a:solidFill>
                            <a:srgbClr val="C00000"/>
                          </a:solidFill>
                        </a:rPr>
                        <a:t> </a:t>
                      </a:r>
                      <a:r>
                        <a:rPr lang="el-GR" sz="1800" b="1" dirty="0" err="1" smtClean="0">
                          <a:solidFill>
                            <a:srgbClr val="C00000"/>
                          </a:solidFill>
                        </a:rPr>
                        <a:t>ἦσαν</a:t>
                      </a:r>
                      <a:r>
                        <a:rPr lang="el-GR" sz="1800" b="1" dirty="0" smtClean="0">
                          <a:solidFill>
                            <a:srgbClr val="C00000"/>
                          </a:solidFill>
                        </a:rPr>
                        <a:t> </a:t>
                      </a:r>
                      <a:r>
                        <a:rPr lang="el-GR" sz="1800" b="1" dirty="0" err="1" smtClean="0"/>
                        <a:t>ποιεῖν</a:t>
                      </a:r>
                      <a:r>
                        <a:rPr lang="el-GR" sz="1800" b="1" dirty="0" smtClean="0"/>
                        <a:t>, </a:t>
                      </a:r>
                      <a:r>
                        <a:rPr lang="el-GR" sz="1800" b="1" dirty="0" err="1" smtClean="0"/>
                        <a:t>εἰ</a:t>
                      </a:r>
                      <a:r>
                        <a:rPr lang="el-GR" sz="1800" b="1" dirty="0" smtClean="0"/>
                        <a:t> </a:t>
                      </a:r>
                      <a:r>
                        <a:rPr lang="el-GR" sz="1800" b="1" dirty="0" err="1" smtClean="0">
                          <a:solidFill>
                            <a:srgbClr val="C00000"/>
                          </a:solidFill>
                        </a:rPr>
                        <a:t>κρατήσειαν</a:t>
                      </a:r>
                      <a:r>
                        <a:rPr lang="el-GR" sz="1800" b="1" dirty="0" smtClean="0"/>
                        <a:t> </a:t>
                      </a:r>
                      <a:r>
                        <a:rPr lang="el-GR" sz="1800" b="1" dirty="0" err="1" smtClean="0"/>
                        <a:t>τῇ</a:t>
                      </a:r>
                      <a:r>
                        <a:rPr lang="el-GR" sz="1800" b="1" dirty="0" smtClean="0"/>
                        <a:t> </a:t>
                      </a:r>
                      <a:r>
                        <a:rPr lang="el-GR" sz="1800" b="1" dirty="0" err="1" smtClean="0"/>
                        <a:t>ναυμαχίᾳ</a:t>
                      </a:r>
                      <a:r>
                        <a:rPr lang="el-GR" sz="1800" b="1" dirty="0" smtClean="0"/>
                        <a:t>, </a:t>
                      </a:r>
                      <a:r>
                        <a:rPr lang="el-GR" sz="1800" b="1" dirty="0" err="1" smtClean="0"/>
                        <a:t>τὴν</a:t>
                      </a:r>
                      <a:r>
                        <a:rPr lang="el-GR" sz="1800" b="1" dirty="0" smtClean="0"/>
                        <a:t> </a:t>
                      </a:r>
                      <a:r>
                        <a:rPr lang="el-GR" sz="1800" b="1" dirty="0" err="1" smtClean="0"/>
                        <a:t>δεξιὰν</a:t>
                      </a:r>
                      <a:r>
                        <a:rPr lang="el-GR" sz="1800" b="1" dirty="0" smtClean="0"/>
                        <a:t> </a:t>
                      </a:r>
                      <a:r>
                        <a:rPr lang="el-GR" sz="1800" b="1" dirty="0" err="1" smtClean="0"/>
                        <a:t>χεῖρα</a:t>
                      </a:r>
                      <a:r>
                        <a:rPr lang="el-GR" sz="1800" b="1" dirty="0" smtClean="0"/>
                        <a:t> </a:t>
                      </a:r>
                      <a:r>
                        <a:rPr lang="el-GR" sz="1800" b="1" dirty="0" err="1" smtClean="0"/>
                        <a:t>ἀποκόπτειν</a:t>
                      </a:r>
                      <a:r>
                        <a:rPr lang="el-GR" sz="1800" b="1" dirty="0" smtClean="0"/>
                        <a:t> </a:t>
                      </a:r>
                      <a:r>
                        <a:rPr lang="el-GR" sz="1800" b="1" dirty="0" err="1" smtClean="0"/>
                        <a:t>τῶν</a:t>
                      </a:r>
                      <a:r>
                        <a:rPr lang="el-GR" sz="1800" b="1" dirty="0" smtClean="0"/>
                        <a:t> </a:t>
                      </a:r>
                    </a:p>
                    <a:p>
                      <a:pPr>
                        <a:lnSpc>
                          <a:spcPct val="90000"/>
                        </a:lnSpc>
                        <a:buFontTx/>
                        <a:buNone/>
                      </a:pPr>
                      <a:r>
                        <a:rPr lang="el-GR" sz="1800" b="1" dirty="0" err="1" smtClean="0"/>
                        <a:t>ζωγρηθέντων</a:t>
                      </a:r>
                      <a:r>
                        <a:rPr lang="el-GR" sz="1800" b="1" dirty="0" smtClean="0"/>
                        <a:t> </a:t>
                      </a:r>
                      <a:r>
                        <a:rPr lang="el-GR" sz="1800" b="1" dirty="0" err="1" smtClean="0"/>
                        <a:t>πάντων</a:t>
                      </a:r>
                      <a:r>
                        <a:rPr lang="el-GR" sz="1800" b="1" dirty="0" smtClean="0"/>
                        <a:t>, </a:t>
                      </a:r>
                      <a:r>
                        <a:rPr lang="el-GR" sz="1800" b="1" dirty="0" err="1" smtClean="0"/>
                        <a:t>καὶ</a:t>
                      </a:r>
                      <a:r>
                        <a:rPr lang="el-GR" sz="1800" b="1" dirty="0" smtClean="0"/>
                        <a:t> </a:t>
                      </a:r>
                      <a:r>
                        <a:rPr lang="el-GR" sz="1800" b="1" dirty="0" err="1" smtClean="0"/>
                        <a:t>ὅτι</a:t>
                      </a:r>
                      <a:r>
                        <a:rPr lang="el-GR" sz="1800" b="1" dirty="0" smtClean="0"/>
                        <a:t> </a:t>
                      </a:r>
                      <a:r>
                        <a:rPr lang="el-GR" sz="1800" b="1" dirty="0" err="1" smtClean="0"/>
                        <a:t>λαβόντες</a:t>
                      </a:r>
                      <a:r>
                        <a:rPr lang="el-GR" sz="1800" b="1" dirty="0" smtClean="0"/>
                        <a:t> </a:t>
                      </a:r>
                      <a:r>
                        <a:rPr lang="el-GR" sz="1800" b="1" dirty="0" err="1" smtClean="0"/>
                        <a:t>δύο</a:t>
                      </a:r>
                      <a:r>
                        <a:rPr lang="el-GR" sz="1800" b="1" dirty="0" smtClean="0"/>
                        <a:t> </a:t>
                      </a:r>
                      <a:r>
                        <a:rPr lang="el-GR" sz="1800" b="1" dirty="0" err="1" smtClean="0"/>
                        <a:t>τριήρεις</a:t>
                      </a:r>
                      <a:r>
                        <a:rPr lang="el-GR" sz="1800" b="1" dirty="0" smtClean="0"/>
                        <a:t>, </a:t>
                      </a:r>
                      <a:r>
                        <a:rPr lang="el-GR" sz="1800" b="1" dirty="0" err="1" smtClean="0"/>
                        <a:t>Κορινθίαν</a:t>
                      </a:r>
                      <a:r>
                        <a:rPr lang="el-GR" sz="1800" b="1" dirty="0" smtClean="0"/>
                        <a:t> </a:t>
                      </a:r>
                      <a:r>
                        <a:rPr lang="el-GR" sz="1800" b="1" dirty="0" err="1" smtClean="0"/>
                        <a:t>καὶ</a:t>
                      </a:r>
                      <a:r>
                        <a:rPr lang="el-GR" sz="1800" b="1" dirty="0" smtClean="0"/>
                        <a:t> </a:t>
                      </a:r>
                      <a:r>
                        <a:rPr lang="el-GR" sz="1800" b="1" dirty="0" err="1" smtClean="0"/>
                        <a:t>Ἀνδρίαν</a:t>
                      </a:r>
                      <a:r>
                        <a:rPr lang="el-GR" sz="1800" b="1" dirty="0" smtClean="0"/>
                        <a:t>, </a:t>
                      </a:r>
                      <a:r>
                        <a:rPr lang="el-GR" sz="1800" b="1" dirty="0" err="1" smtClean="0"/>
                        <a:t>τοὺς</a:t>
                      </a:r>
                      <a:r>
                        <a:rPr lang="el-GR" sz="1800" b="1" dirty="0" smtClean="0"/>
                        <a:t> </a:t>
                      </a:r>
                      <a:r>
                        <a:rPr lang="el-GR" sz="1800" b="1" dirty="0" err="1" smtClean="0"/>
                        <a:t>ἄνδρας</a:t>
                      </a:r>
                      <a:r>
                        <a:rPr lang="el-GR" sz="1800" b="1" dirty="0" smtClean="0"/>
                        <a:t> </a:t>
                      </a:r>
                      <a:r>
                        <a:rPr lang="el-GR" sz="1800" b="1" dirty="0" err="1" smtClean="0"/>
                        <a:t>ἐξ</a:t>
                      </a:r>
                      <a:r>
                        <a:rPr lang="el-GR" sz="1800" b="1" dirty="0" smtClean="0"/>
                        <a:t> </a:t>
                      </a:r>
                      <a:r>
                        <a:rPr lang="el-GR" sz="1800" b="1" dirty="0" err="1" smtClean="0"/>
                        <a:t>Αὐτῶν</a:t>
                      </a:r>
                      <a:r>
                        <a:rPr lang="el-GR" sz="1800" b="1" dirty="0" smtClean="0"/>
                        <a:t> </a:t>
                      </a:r>
                      <a:r>
                        <a:rPr lang="el-GR" sz="1800" b="1" dirty="0" err="1" smtClean="0"/>
                        <a:t>πάντας</a:t>
                      </a:r>
                      <a:r>
                        <a:rPr lang="el-GR" sz="1800" b="1" dirty="0" smtClean="0">
                          <a:solidFill>
                            <a:srgbClr val="C00000"/>
                          </a:solidFill>
                        </a:rPr>
                        <a:t> </a:t>
                      </a:r>
                      <a:r>
                        <a:rPr lang="el-GR" sz="1800" b="1" dirty="0" err="1" smtClean="0">
                          <a:solidFill>
                            <a:srgbClr val="C00000"/>
                          </a:solidFill>
                        </a:rPr>
                        <a:t>κατακρημνίσειαν</a:t>
                      </a:r>
                      <a:r>
                        <a:rPr lang="el-GR" sz="1800" b="1" dirty="0" smtClean="0"/>
                        <a:t>· δ’ </a:t>
                      </a:r>
                      <a:r>
                        <a:rPr lang="el-GR" sz="1800" b="1" dirty="0" err="1" smtClean="0"/>
                        <a:t>ἦν</a:t>
                      </a:r>
                      <a:r>
                        <a:rPr lang="el-GR" sz="1800" b="1" dirty="0" smtClean="0"/>
                        <a:t> </a:t>
                      </a:r>
                      <a:r>
                        <a:rPr lang="el-GR" sz="1800" b="1" dirty="0" err="1" smtClean="0"/>
                        <a:t>στρατηγὸς</a:t>
                      </a:r>
                      <a:r>
                        <a:rPr lang="el-GR" sz="1800" b="1" dirty="0" smtClean="0"/>
                        <a:t> </a:t>
                      </a:r>
                      <a:r>
                        <a:rPr lang="el-GR" sz="1800" b="1" dirty="0" err="1" smtClean="0"/>
                        <a:t>τῶν</a:t>
                      </a:r>
                      <a:r>
                        <a:rPr lang="el-GR" sz="1800" b="1" dirty="0" smtClean="0"/>
                        <a:t> </a:t>
                      </a:r>
                      <a:r>
                        <a:rPr lang="el-GR" sz="1800" b="1" dirty="0" err="1" smtClean="0"/>
                        <a:t>Ἀθηναίων</a:t>
                      </a:r>
                      <a:r>
                        <a:rPr lang="el-GR" sz="1800" b="1" dirty="0" smtClean="0"/>
                        <a:t>, </a:t>
                      </a:r>
                      <a:r>
                        <a:rPr lang="el-GR" sz="1800" b="1" dirty="0" err="1" smtClean="0"/>
                        <a:t>ὃς</a:t>
                      </a:r>
                      <a:r>
                        <a:rPr lang="el-GR" sz="1800" b="1" dirty="0" smtClean="0"/>
                        <a:t> </a:t>
                      </a:r>
                      <a:r>
                        <a:rPr lang="el-GR" sz="1800" b="1" dirty="0" err="1" smtClean="0"/>
                        <a:t>τούτους</a:t>
                      </a:r>
                      <a:r>
                        <a:rPr lang="el-GR" sz="1800" b="1" dirty="0" smtClean="0"/>
                        <a:t> </a:t>
                      </a:r>
                      <a:r>
                        <a:rPr lang="el-GR" sz="1800" b="1" dirty="0" err="1" smtClean="0">
                          <a:solidFill>
                            <a:srgbClr val="C00000"/>
                          </a:solidFill>
                        </a:rPr>
                        <a:t>διέφθειρεν</a:t>
                      </a:r>
                      <a:endParaRPr lang="el-GR" sz="1800" b="1" dirty="0" smtClean="0">
                        <a:solidFill>
                          <a:srgbClr val="C00000"/>
                        </a:solidFill>
                      </a:endParaRPr>
                    </a:p>
                    <a:p>
                      <a:pPr>
                        <a:lnSpc>
                          <a:spcPct val="90000"/>
                        </a:lnSpc>
                        <a:buFontTx/>
                        <a:buNone/>
                      </a:pPr>
                      <a:r>
                        <a:rPr lang="el-GR" sz="1800" b="1" dirty="0" smtClean="0"/>
                        <a:t> </a:t>
                      </a:r>
                    </a:p>
                    <a:p>
                      <a:pPr>
                        <a:lnSpc>
                          <a:spcPct val="90000"/>
                        </a:lnSpc>
                        <a:buFontTx/>
                        <a:buNone/>
                      </a:pPr>
                      <a:endParaRPr lang="el-GR" sz="1800" b="1" dirty="0" smtClean="0"/>
                    </a:p>
                    <a:p>
                      <a:pPr>
                        <a:lnSpc>
                          <a:spcPct val="90000"/>
                        </a:lnSpc>
                        <a:buFontTx/>
                        <a:buNone/>
                      </a:pPr>
                      <a:r>
                        <a:rPr lang="el-GR" sz="1800" b="1" dirty="0" smtClean="0"/>
                        <a:t>[2.1.32] </a:t>
                      </a:r>
                      <a:r>
                        <a:rPr lang="el-GR" sz="1800" b="1" dirty="0" err="1" smtClean="0">
                          <a:solidFill>
                            <a:srgbClr val="C00000"/>
                          </a:solidFill>
                        </a:rPr>
                        <a:t>ἐλέγετο</a:t>
                      </a:r>
                      <a:r>
                        <a:rPr lang="el-GR" sz="1800" b="1" dirty="0" smtClean="0"/>
                        <a:t> </a:t>
                      </a:r>
                      <a:r>
                        <a:rPr lang="el-GR" sz="1800" b="1" dirty="0" err="1" smtClean="0"/>
                        <a:t>δὲ</a:t>
                      </a:r>
                      <a:r>
                        <a:rPr lang="el-GR" sz="1800" b="1" dirty="0" smtClean="0"/>
                        <a:t> </a:t>
                      </a:r>
                      <a:r>
                        <a:rPr lang="el-GR" sz="1800" b="1" dirty="0" err="1" smtClean="0"/>
                        <a:t>καὶ</a:t>
                      </a:r>
                      <a:r>
                        <a:rPr lang="el-GR" sz="1800" b="1" dirty="0" smtClean="0"/>
                        <a:t> </a:t>
                      </a:r>
                      <a:r>
                        <a:rPr lang="el-GR" sz="1800" b="1" dirty="0" err="1" smtClean="0"/>
                        <a:t>ἄλλα</a:t>
                      </a:r>
                      <a:r>
                        <a:rPr lang="el-GR" sz="1800" b="1" dirty="0" smtClean="0"/>
                        <a:t> </a:t>
                      </a:r>
                      <a:r>
                        <a:rPr lang="el-GR" sz="1800" b="1" dirty="0" err="1" smtClean="0"/>
                        <a:t>πολλά</a:t>
                      </a:r>
                      <a:r>
                        <a:rPr lang="el-GR" sz="1800" b="1" dirty="0" smtClean="0"/>
                        <a:t>, </a:t>
                      </a:r>
                      <a:r>
                        <a:rPr lang="el-GR" sz="1800" b="1" dirty="0" err="1" smtClean="0"/>
                        <a:t>καὶ</a:t>
                      </a:r>
                      <a:r>
                        <a:rPr lang="el-GR" sz="1800" b="1" dirty="0" smtClean="0"/>
                        <a:t> </a:t>
                      </a:r>
                      <a:r>
                        <a:rPr lang="el-GR" sz="1800" b="1" dirty="0" err="1" smtClean="0"/>
                        <a:t>ἔδοξεν</a:t>
                      </a:r>
                      <a:r>
                        <a:rPr lang="el-GR" sz="1800" b="1" dirty="0" smtClean="0"/>
                        <a:t> </a:t>
                      </a:r>
                      <a:r>
                        <a:rPr lang="el-GR" sz="1800" b="1" dirty="0" err="1" smtClean="0"/>
                        <a:t>ἀποκτεῖναι</a:t>
                      </a:r>
                      <a:r>
                        <a:rPr lang="el-GR" sz="1800" b="1" dirty="0" smtClean="0"/>
                        <a:t> </a:t>
                      </a:r>
                      <a:r>
                        <a:rPr lang="el-GR" sz="1800" b="1" dirty="0" err="1" smtClean="0"/>
                        <a:t>τῶν</a:t>
                      </a:r>
                      <a:r>
                        <a:rPr lang="el-GR" sz="1800" b="1" dirty="0" smtClean="0"/>
                        <a:t> </a:t>
                      </a:r>
                      <a:r>
                        <a:rPr lang="el-GR" sz="1800" b="1" dirty="0" err="1" smtClean="0"/>
                        <a:t>αἰχμαλώτων</a:t>
                      </a:r>
                      <a:r>
                        <a:rPr lang="el-GR" sz="1800" b="1" dirty="0" smtClean="0"/>
                        <a:t> </a:t>
                      </a:r>
                      <a:r>
                        <a:rPr lang="el-GR" sz="1800" b="1" dirty="0" err="1" smtClean="0"/>
                        <a:t>ὅσοι</a:t>
                      </a:r>
                      <a:r>
                        <a:rPr lang="el-GR" sz="1800" b="1" dirty="0" smtClean="0"/>
                        <a:t> </a:t>
                      </a:r>
                      <a:r>
                        <a:rPr lang="el-GR" sz="1800" b="1" dirty="0" err="1" smtClean="0">
                          <a:solidFill>
                            <a:srgbClr val="C00000"/>
                          </a:solidFill>
                        </a:rPr>
                        <a:t>ἦσαν</a:t>
                      </a:r>
                      <a:r>
                        <a:rPr lang="el-GR" sz="1800" b="1" dirty="0" smtClean="0"/>
                        <a:t> </a:t>
                      </a:r>
                      <a:r>
                        <a:rPr lang="el-GR" sz="1800" b="1" dirty="0" err="1" smtClean="0"/>
                        <a:t>Ἀθηναῖοι</a:t>
                      </a:r>
                      <a:r>
                        <a:rPr lang="el-GR" sz="1800" b="1" dirty="0" smtClean="0"/>
                        <a:t> </a:t>
                      </a:r>
                      <a:r>
                        <a:rPr lang="el-GR" sz="1800" b="1" dirty="0" err="1" smtClean="0"/>
                        <a:t>πλὴν</a:t>
                      </a:r>
                      <a:r>
                        <a:rPr lang="el-GR" sz="1800" b="1" dirty="0" smtClean="0"/>
                        <a:t> </a:t>
                      </a:r>
                      <a:r>
                        <a:rPr lang="el-GR" sz="1800" b="1" dirty="0" err="1" smtClean="0"/>
                        <a:t>Ἀδειμάντου</a:t>
                      </a:r>
                      <a:r>
                        <a:rPr lang="el-GR" sz="1800" b="1" dirty="0" smtClean="0"/>
                        <a:t>, </a:t>
                      </a:r>
                      <a:r>
                        <a:rPr lang="el-GR" sz="1800" b="1" dirty="0" err="1" smtClean="0"/>
                        <a:t>ὅτι</a:t>
                      </a:r>
                      <a:r>
                        <a:rPr lang="el-GR" sz="1800" b="1" dirty="0" smtClean="0"/>
                        <a:t> </a:t>
                      </a:r>
                      <a:r>
                        <a:rPr lang="el-GR" sz="1800" b="1" dirty="0" err="1" smtClean="0"/>
                        <a:t>μόνος</a:t>
                      </a:r>
                      <a:r>
                        <a:rPr lang="el-GR" sz="1800" b="1" dirty="0" smtClean="0"/>
                        <a:t> </a:t>
                      </a:r>
                      <a:r>
                        <a:rPr lang="el-GR" sz="1800" b="1" dirty="0" err="1" smtClean="0">
                          <a:solidFill>
                            <a:srgbClr val="C00000"/>
                          </a:solidFill>
                        </a:rPr>
                        <a:t>ἐπελάβετο</a:t>
                      </a:r>
                      <a:r>
                        <a:rPr lang="el-GR" sz="1800" b="1" dirty="0" smtClean="0"/>
                        <a:t> </a:t>
                      </a:r>
                      <a:r>
                        <a:rPr lang="el-GR" sz="1800" b="1" dirty="0" err="1" smtClean="0"/>
                        <a:t>ἐν</a:t>
                      </a:r>
                      <a:r>
                        <a:rPr lang="el-GR" sz="1800" b="1" dirty="0" smtClean="0"/>
                        <a:t> </a:t>
                      </a:r>
                      <a:r>
                        <a:rPr lang="el-GR" sz="1800" b="1" dirty="0" err="1" smtClean="0"/>
                        <a:t>τῇ</a:t>
                      </a:r>
                      <a:r>
                        <a:rPr lang="el-GR" sz="1800" b="1" dirty="0" smtClean="0"/>
                        <a:t> </a:t>
                      </a:r>
                      <a:r>
                        <a:rPr lang="el-GR" sz="1800" b="1" dirty="0" err="1" smtClean="0"/>
                        <a:t>ἐκκλησίᾳ</a:t>
                      </a:r>
                      <a:r>
                        <a:rPr lang="el-GR" sz="1800" b="1" dirty="0" smtClean="0"/>
                        <a:t> </a:t>
                      </a:r>
                      <a:r>
                        <a:rPr lang="el-GR" sz="1800" b="1" dirty="0" err="1" smtClean="0"/>
                        <a:t>τοῦ</a:t>
                      </a:r>
                      <a:r>
                        <a:rPr lang="el-GR" sz="1800" b="1" dirty="0" smtClean="0"/>
                        <a:t> </a:t>
                      </a:r>
                      <a:r>
                        <a:rPr lang="el-GR" sz="1800" b="1" dirty="0" err="1" smtClean="0"/>
                        <a:t>περὶ</a:t>
                      </a:r>
                      <a:r>
                        <a:rPr lang="el-GR" sz="1800" b="1" dirty="0" smtClean="0"/>
                        <a:t> </a:t>
                      </a:r>
                      <a:r>
                        <a:rPr lang="el-GR" sz="1800" b="1" dirty="0" err="1" smtClean="0"/>
                        <a:t>τῆς</a:t>
                      </a:r>
                      <a:r>
                        <a:rPr lang="el-GR" sz="1800" b="1" dirty="0" smtClean="0"/>
                        <a:t> </a:t>
                      </a:r>
                      <a:r>
                        <a:rPr lang="el-GR" sz="1800" b="1" dirty="0" err="1" smtClean="0"/>
                        <a:t>ἀποτομῆς</a:t>
                      </a:r>
                      <a:r>
                        <a:rPr lang="el-GR" sz="1800" b="1" dirty="0" smtClean="0"/>
                        <a:t> </a:t>
                      </a:r>
                      <a:r>
                        <a:rPr lang="el-GR" sz="1800" b="1" dirty="0" err="1" smtClean="0"/>
                        <a:t>τῶν</a:t>
                      </a:r>
                      <a:r>
                        <a:rPr lang="el-GR" sz="1800" b="1" dirty="0" smtClean="0"/>
                        <a:t> </a:t>
                      </a:r>
                      <a:r>
                        <a:rPr lang="el-GR" sz="1800" b="1" dirty="0" err="1" smtClean="0"/>
                        <a:t>χειρῶν</a:t>
                      </a:r>
                      <a:r>
                        <a:rPr lang="el-GR" sz="1800" b="1" dirty="0" smtClean="0"/>
                        <a:t> </a:t>
                      </a:r>
                      <a:r>
                        <a:rPr lang="el-GR" sz="1800" b="1" dirty="0" err="1" smtClean="0"/>
                        <a:t>ψηφίσματος</a:t>
                      </a:r>
                      <a:r>
                        <a:rPr lang="el-GR" sz="1800" b="1" dirty="0" smtClean="0"/>
                        <a:t>·</a:t>
                      </a:r>
                      <a:r>
                        <a:rPr lang="el-GR" sz="1800" b="1" dirty="0" smtClean="0">
                          <a:solidFill>
                            <a:srgbClr val="C00000"/>
                          </a:solidFill>
                        </a:rPr>
                        <a:t> </a:t>
                      </a:r>
                      <a:r>
                        <a:rPr lang="el-GR" sz="1800" b="1" dirty="0" err="1" smtClean="0">
                          <a:solidFill>
                            <a:srgbClr val="C00000"/>
                          </a:solidFill>
                        </a:rPr>
                        <a:t>ᾐτιάθη</a:t>
                      </a:r>
                      <a:r>
                        <a:rPr lang="el-GR" sz="1800" b="1" dirty="0" smtClean="0">
                          <a:solidFill>
                            <a:srgbClr val="C00000"/>
                          </a:solidFill>
                        </a:rPr>
                        <a:t> </a:t>
                      </a:r>
                      <a:r>
                        <a:rPr lang="el-GR" sz="1800" b="1" dirty="0" err="1" smtClean="0"/>
                        <a:t>μέντοι</a:t>
                      </a:r>
                      <a:r>
                        <a:rPr lang="el-GR" sz="1800" b="1" dirty="0" smtClean="0"/>
                        <a:t> </a:t>
                      </a:r>
                      <a:r>
                        <a:rPr lang="el-GR" sz="1800" b="1" dirty="0" err="1" smtClean="0"/>
                        <a:t>ὑπό</a:t>
                      </a:r>
                      <a:r>
                        <a:rPr lang="el-GR" sz="1800" b="1" dirty="0" smtClean="0"/>
                        <a:t> </a:t>
                      </a:r>
                      <a:r>
                        <a:rPr lang="el-GR" sz="1800" b="1" dirty="0" err="1" smtClean="0"/>
                        <a:t>τινων</a:t>
                      </a:r>
                      <a:r>
                        <a:rPr lang="el-GR" sz="1800" b="1" dirty="0" smtClean="0"/>
                        <a:t> </a:t>
                      </a:r>
                      <a:r>
                        <a:rPr lang="el-GR" sz="1800" b="1" dirty="0" err="1" smtClean="0"/>
                        <a:t>προδοῦναι</a:t>
                      </a:r>
                      <a:r>
                        <a:rPr lang="el-GR" sz="1800" b="1" dirty="0" smtClean="0"/>
                        <a:t> </a:t>
                      </a:r>
                      <a:r>
                        <a:rPr lang="el-GR" sz="1800" b="1" dirty="0" err="1" smtClean="0"/>
                        <a:t>τὰς</a:t>
                      </a:r>
                      <a:r>
                        <a:rPr lang="el-GR" sz="1800" b="1" dirty="0" smtClean="0"/>
                        <a:t> </a:t>
                      </a:r>
                      <a:r>
                        <a:rPr lang="el-GR" sz="1800" b="1" dirty="0" err="1" smtClean="0"/>
                        <a:t>ναῦς</a:t>
                      </a:r>
                      <a:r>
                        <a:rPr lang="el-GR" sz="1800" b="1" dirty="0" smtClean="0"/>
                        <a:t>. </a:t>
                      </a:r>
                      <a:r>
                        <a:rPr lang="el-GR" sz="1800" b="1" dirty="0" err="1" smtClean="0"/>
                        <a:t>Λύσανδρος</a:t>
                      </a:r>
                      <a:r>
                        <a:rPr lang="el-GR" sz="1800" b="1" dirty="0" smtClean="0"/>
                        <a:t> </a:t>
                      </a:r>
                      <a:r>
                        <a:rPr lang="el-GR" sz="1800" b="1" dirty="0" err="1" smtClean="0"/>
                        <a:t>δὲ</a:t>
                      </a:r>
                      <a:r>
                        <a:rPr lang="el-GR" sz="1800" b="1" dirty="0" smtClean="0"/>
                        <a:t> </a:t>
                      </a:r>
                      <a:r>
                        <a:rPr lang="el-GR" sz="1800" b="1" dirty="0" err="1" smtClean="0"/>
                        <a:t>Φιλοκλέα</a:t>
                      </a:r>
                      <a:r>
                        <a:rPr lang="el-GR" sz="1800" b="1" dirty="0" smtClean="0"/>
                        <a:t> </a:t>
                      </a:r>
                      <a:r>
                        <a:rPr lang="el-GR" sz="1800" b="1" dirty="0" err="1" smtClean="0"/>
                        <a:t>πρῶτον</a:t>
                      </a:r>
                      <a:r>
                        <a:rPr lang="el-GR" sz="1800" b="1" dirty="0" smtClean="0"/>
                        <a:t> </a:t>
                      </a:r>
                    </a:p>
                    <a:p>
                      <a:pPr>
                        <a:lnSpc>
                          <a:spcPct val="90000"/>
                        </a:lnSpc>
                        <a:buFontTx/>
                        <a:buNone/>
                      </a:pPr>
                      <a:r>
                        <a:rPr lang="el-GR" sz="1800" b="1" dirty="0" err="1" smtClean="0"/>
                        <a:t>ἐρωτήσας</a:t>
                      </a:r>
                      <a:r>
                        <a:rPr lang="el-GR" sz="1800" b="1" dirty="0" smtClean="0"/>
                        <a:t>, </a:t>
                      </a:r>
                      <a:r>
                        <a:rPr lang="el-GR" sz="1800" b="1" dirty="0" err="1" smtClean="0"/>
                        <a:t>ὃς</a:t>
                      </a:r>
                      <a:r>
                        <a:rPr lang="el-GR" sz="1800" b="1" dirty="0" smtClean="0"/>
                        <a:t> </a:t>
                      </a:r>
                      <a:r>
                        <a:rPr lang="el-GR" sz="1800" b="1" dirty="0" err="1" smtClean="0"/>
                        <a:t>τοὺς</a:t>
                      </a:r>
                      <a:r>
                        <a:rPr lang="el-GR" sz="1800" b="1" dirty="0" smtClean="0"/>
                        <a:t> </a:t>
                      </a:r>
                      <a:r>
                        <a:rPr lang="el-GR" sz="1800" b="1" dirty="0" err="1" smtClean="0"/>
                        <a:t>Ἀνδρίους</a:t>
                      </a:r>
                      <a:r>
                        <a:rPr lang="el-GR" sz="1800" b="1" dirty="0" smtClean="0"/>
                        <a:t> </a:t>
                      </a:r>
                      <a:r>
                        <a:rPr lang="el-GR" sz="1800" b="1" dirty="0" err="1" smtClean="0"/>
                        <a:t>καὶ</a:t>
                      </a:r>
                      <a:r>
                        <a:rPr lang="el-GR" sz="1800" b="1" dirty="0" smtClean="0"/>
                        <a:t> </a:t>
                      </a:r>
                      <a:r>
                        <a:rPr lang="el-GR" sz="1800" b="1" dirty="0" err="1" smtClean="0"/>
                        <a:t>Κορινθίους</a:t>
                      </a:r>
                      <a:r>
                        <a:rPr lang="el-GR" sz="1800" b="1" dirty="0" smtClean="0"/>
                        <a:t> </a:t>
                      </a:r>
                      <a:r>
                        <a:rPr lang="el-GR" sz="1800" b="1" dirty="0" err="1" smtClean="0">
                          <a:solidFill>
                            <a:srgbClr val="C00000"/>
                          </a:solidFill>
                        </a:rPr>
                        <a:t>κατεκρήμνισε</a:t>
                      </a:r>
                      <a:r>
                        <a:rPr lang="el-GR" sz="1800" b="1" dirty="0" smtClean="0">
                          <a:solidFill>
                            <a:srgbClr val="C00000"/>
                          </a:solidFill>
                        </a:rPr>
                        <a:t>, </a:t>
                      </a:r>
                      <a:r>
                        <a:rPr lang="el-GR" sz="1800" b="1" dirty="0" err="1" smtClean="0"/>
                        <a:t>τί</a:t>
                      </a:r>
                      <a:r>
                        <a:rPr lang="el-GR" sz="1800" b="1" dirty="0" smtClean="0"/>
                        <a:t> </a:t>
                      </a:r>
                      <a:r>
                        <a:rPr lang="el-GR" sz="1800" b="1" dirty="0" err="1" smtClean="0"/>
                        <a:t>εἴη</a:t>
                      </a:r>
                      <a:r>
                        <a:rPr lang="el-GR" sz="1800" b="1" dirty="0" smtClean="0"/>
                        <a:t> </a:t>
                      </a:r>
                      <a:r>
                        <a:rPr lang="el-GR" sz="1800" b="1" dirty="0" err="1" smtClean="0"/>
                        <a:t>ἄξιος</a:t>
                      </a:r>
                      <a:r>
                        <a:rPr lang="el-GR" sz="1800" b="1" dirty="0" smtClean="0"/>
                        <a:t> </a:t>
                      </a:r>
                      <a:r>
                        <a:rPr lang="el-GR" sz="1800" b="1" dirty="0" err="1" smtClean="0"/>
                        <a:t>παθεῖν</a:t>
                      </a:r>
                      <a:r>
                        <a:rPr lang="el-GR" sz="1800" b="1" dirty="0" smtClean="0"/>
                        <a:t> </a:t>
                      </a:r>
                      <a:r>
                        <a:rPr lang="el-GR" sz="1800" b="1" dirty="0" err="1" smtClean="0"/>
                        <a:t>ἀρξάμενος</a:t>
                      </a:r>
                      <a:r>
                        <a:rPr lang="el-GR" sz="1800" b="1" dirty="0" smtClean="0"/>
                        <a:t> </a:t>
                      </a:r>
                      <a:r>
                        <a:rPr lang="el-GR" sz="1800" b="1" dirty="0" err="1" smtClean="0"/>
                        <a:t>εἰς</a:t>
                      </a:r>
                      <a:r>
                        <a:rPr lang="el-GR" sz="1800" b="1" dirty="0" smtClean="0"/>
                        <a:t> </a:t>
                      </a:r>
                      <a:r>
                        <a:rPr lang="el-GR" sz="1800" b="1" dirty="0" err="1" smtClean="0"/>
                        <a:t>Ἕλληνας</a:t>
                      </a:r>
                      <a:r>
                        <a:rPr lang="el-GR" sz="1800" b="1" dirty="0" smtClean="0"/>
                        <a:t> </a:t>
                      </a:r>
                      <a:r>
                        <a:rPr lang="el-GR" sz="1800" b="1" dirty="0" err="1" smtClean="0"/>
                        <a:t>παρομεῖν</a:t>
                      </a:r>
                      <a:r>
                        <a:rPr lang="el-GR" sz="1800" b="1" dirty="0" smtClean="0"/>
                        <a:t>, </a:t>
                      </a:r>
                      <a:r>
                        <a:rPr lang="el-GR" sz="1800" b="1" dirty="0" err="1" smtClean="0">
                          <a:solidFill>
                            <a:srgbClr val="C00000"/>
                          </a:solidFill>
                        </a:rPr>
                        <a:t>ἀπέσφαξ</a:t>
                      </a:r>
                      <a:r>
                        <a:rPr lang="el-GR" sz="2000" b="1" dirty="0" err="1" smtClean="0">
                          <a:solidFill>
                            <a:srgbClr val="C00000"/>
                          </a:solidFill>
                        </a:rPr>
                        <a:t>εν</a:t>
                      </a:r>
                      <a:r>
                        <a:rPr lang="el-GR" sz="2000" b="1" dirty="0" smtClean="0">
                          <a:solidFill>
                            <a:srgbClr val="C00000"/>
                          </a:solidFill>
                        </a:rPr>
                        <a:t>.   </a:t>
                      </a:r>
                    </a:p>
                    <a:p>
                      <a:r>
                        <a:rPr lang="el-GR" dirty="0" smtClean="0"/>
                        <a:t> </a:t>
                      </a:r>
                      <a:endParaRPr lang="el-GR" dirty="0"/>
                    </a:p>
                  </a:txBody>
                  <a:tcPr/>
                </a:tc>
                <a:tc>
                  <a:txBody>
                    <a:bodyPr/>
                    <a:lstStyle/>
                    <a:p>
                      <a:pPr algn="just">
                        <a:lnSpc>
                          <a:spcPct val="90000"/>
                        </a:lnSpc>
                        <a:buFontTx/>
                        <a:buNone/>
                      </a:pPr>
                      <a:r>
                        <a:rPr lang="el-GR" sz="1600" b="1" dirty="0" smtClean="0"/>
                        <a:t>[31]Έπειτα από αυτά ο Λύσανδρος αφού συγκέντρωσε τους συμμάχους και τους προέτρεπε να αποφασίσουν για την τύχη των αιχμαλώτων. Εδώ ακούστηκαν πολλά σε βάρος των Αθηναίων, και για όσες παρανομίες είχαν διαπράξει </a:t>
                      </a:r>
                      <a:r>
                        <a:rPr lang="el-GR" sz="1600" b="1" i="1" dirty="0" smtClean="0"/>
                        <a:t>και</a:t>
                      </a:r>
                      <a:r>
                        <a:rPr lang="el-GR" sz="1600" b="1" dirty="0" smtClean="0"/>
                        <a:t> για όσες σκόπευαν με ψήφισμα να κάνουν, αν επικρατούσαν στη ναυμαχία, να κόψουν δηλαδή το δεξί χέρι όλων των αιχμαλώτων, </a:t>
                      </a:r>
                      <a:r>
                        <a:rPr lang="el-GR" sz="1600" b="1" i="1" dirty="0" smtClean="0"/>
                        <a:t>και</a:t>
                      </a:r>
                      <a:r>
                        <a:rPr lang="el-GR" sz="1600" b="1" dirty="0" smtClean="0"/>
                        <a:t> για το ότι συνέλαβαν δυο πλοία, ένα Κορινθιακό κι ένα από την Άνδρο, και όλους τους ναύτες αυτών τους έπνιξαν στη θάλασσα· κι ήταν ο </a:t>
                      </a:r>
                      <a:r>
                        <a:rPr lang="el-GR" sz="1600" b="1" dirty="0" err="1" smtClean="0"/>
                        <a:t>Φιλοκλής</a:t>
                      </a:r>
                      <a:r>
                        <a:rPr lang="el-GR" sz="1600" b="1" dirty="0" smtClean="0"/>
                        <a:t>, ο στρατηγός των Αθηναίων, που τους σκότωσε. </a:t>
                      </a:r>
                    </a:p>
                    <a:p>
                      <a:pPr>
                        <a:lnSpc>
                          <a:spcPct val="90000"/>
                        </a:lnSpc>
                        <a:buFontTx/>
                        <a:buNone/>
                      </a:pPr>
                      <a:endParaRPr lang="el-GR" sz="1800" b="1" dirty="0" smtClean="0"/>
                    </a:p>
                    <a:p>
                      <a:pPr>
                        <a:lnSpc>
                          <a:spcPct val="90000"/>
                        </a:lnSpc>
                        <a:buFontTx/>
                        <a:buNone/>
                      </a:pPr>
                      <a:endParaRPr lang="el-GR" sz="1800" b="1" dirty="0" smtClean="0"/>
                    </a:p>
                    <a:p>
                      <a:pPr>
                        <a:lnSpc>
                          <a:spcPct val="90000"/>
                        </a:lnSpc>
                        <a:buFontTx/>
                        <a:buNone/>
                      </a:pPr>
                      <a:endParaRPr lang="el-GR" sz="1800" b="1" dirty="0" smtClean="0"/>
                    </a:p>
                    <a:p>
                      <a:pPr algn="just">
                        <a:lnSpc>
                          <a:spcPct val="90000"/>
                        </a:lnSpc>
                        <a:buFontTx/>
                        <a:buNone/>
                      </a:pPr>
                      <a:r>
                        <a:rPr lang="el-GR" sz="1800" b="1" dirty="0" smtClean="0"/>
                        <a:t>[32]Ακούστηκαν και άλλα πολλά και αποφάσισαν να σκοτώσουν όσους από τους αιχμαλώτους ήταν Αθηναίοι, εκτός από τον Αδείμαντο που ήταν ο μόνος αντίθετος στην εκκλησία του δήμου για το ψήφισμα να κόψουν τα χέρια (των αιχμαλώτων). Μάλιστα, κατηγορήθηκε από κάποιους ότι πρόδωσε το στόλο. Ο Λύσανδρος, αφού πρώτα ρώτησε το </a:t>
                      </a:r>
                      <a:r>
                        <a:rPr lang="el-GR" sz="1800" b="1" dirty="0" err="1" smtClean="0"/>
                        <a:t>Φιλοκλή</a:t>
                      </a:r>
                      <a:r>
                        <a:rPr lang="el-GR" sz="1800" b="1" dirty="0" smtClean="0"/>
                        <a:t> που έπνιξε τους </a:t>
                      </a:r>
                      <a:r>
                        <a:rPr lang="el-GR" sz="1800" b="1" dirty="0" err="1" smtClean="0"/>
                        <a:t>Ανδρίους</a:t>
                      </a:r>
                      <a:r>
                        <a:rPr lang="el-GR" sz="1800" b="1" dirty="0" smtClean="0"/>
                        <a:t> και Κορίνθιους ναύτες, ποια τιμωρία του αξίζει, καθώς </a:t>
                      </a:r>
                      <a:r>
                        <a:rPr lang="el-GR" sz="1800" b="1" i="1" dirty="0" smtClean="0"/>
                        <a:t>πρώτος έκανε</a:t>
                      </a:r>
                      <a:r>
                        <a:rPr lang="el-GR" sz="1800" b="1" dirty="0" smtClean="0"/>
                        <a:t> την αρχή των παρανομιών σε βάρος των Ελλήνων, τον έσφαξε. </a:t>
                      </a:r>
                    </a:p>
                    <a:p>
                      <a:pPr>
                        <a:lnSpc>
                          <a:spcPct val="90000"/>
                        </a:lnSpc>
                        <a:buFontTx/>
                        <a:buNone/>
                      </a:pPr>
                      <a:r>
                        <a:rPr lang="el-GR" sz="1800" dirty="0" smtClean="0"/>
                        <a:t>  </a:t>
                      </a:r>
                      <a:endParaRPr lang="el-GR"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715148"/>
          </a:xfrm>
          <a:solidFill>
            <a:schemeClr val="tx2">
              <a:lumMod val="20000"/>
              <a:lumOff val="80000"/>
            </a:schemeClr>
          </a:solidFill>
        </p:spPr>
        <p:txBody>
          <a:bodyPr>
            <a:normAutofit fontScale="62500" lnSpcReduction="20000"/>
          </a:bodyPr>
          <a:lstStyle/>
          <a:p>
            <a:endParaRPr lang="el-GR" b="1" dirty="0" smtClean="0"/>
          </a:p>
          <a:p>
            <a:r>
              <a:rPr lang="el-GR" b="1" dirty="0" smtClean="0"/>
              <a:t>Δομή αφήγησης με βάση: τα ρήματα, τα υποκείμενα</a:t>
            </a:r>
          </a:p>
          <a:p>
            <a:r>
              <a:rPr lang="el-GR" b="1" dirty="0" smtClean="0"/>
              <a:t>Προσδιορισμοί/εμπρόθετοι, επιρρηματικοί</a:t>
            </a:r>
          </a:p>
          <a:p>
            <a:r>
              <a:rPr lang="el-GR" b="1" dirty="0" smtClean="0"/>
              <a:t>Ιστορικός ενεστώτας&gt; παραστατικότητα</a:t>
            </a:r>
          </a:p>
          <a:p>
            <a:r>
              <a:rPr lang="el-GR" b="1" dirty="0" smtClean="0"/>
              <a:t>Ρήματα που δηλώνουν κίνηση </a:t>
            </a:r>
          </a:p>
          <a:p>
            <a:r>
              <a:rPr lang="el-GR" b="1" dirty="0" smtClean="0"/>
              <a:t>Ρήματα που δηλώνουν ενέργεια στρατιωτικού  χαρακτήρα [</a:t>
            </a:r>
            <a:r>
              <a:rPr lang="el-GR" b="1" dirty="0" err="1" smtClean="0"/>
              <a:t>εσήμανε</a:t>
            </a:r>
            <a:r>
              <a:rPr lang="el-GR" b="1" dirty="0" smtClean="0"/>
              <a:t>, έλαβε, συνέλεξε..]</a:t>
            </a:r>
          </a:p>
          <a:p>
            <a:r>
              <a:rPr lang="el-GR" b="1" dirty="0" smtClean="0"/>
              <a:t>Σύνταξη με τις πλάγιες πτώσεις σε εμπρόθετους προσδιορισμούς</a:t>
            </a:r>
          </a:p>
          <a:p>
            <a:r>
              <a:rPr lang="el-GR" b="1" dirty="0" smtClean="0"/>
              <a:t>Επιρρηματικοί προσδιορισμοί του τόπου</a:t>
            </a:r>
          </a:p>
          <a:p>
            <a:r>
              <a:rPr lang="el-GR" b="1" dirty="0" smtClean="0"/>
              <a:t>Επανάληψη των βαρύτονων  ρημάτων  σε όλους του χρόνους και εγκλίσεις ενεργητικής και μέσης φωνής: [λύω, λύομαι] </a:t>
            </a:r>
          </a:p>
          <a:p>
            <a:r>
              <a:rPr lang="el-GR" b="1" dirty="0" err="1" smtClean="0"/>
              <a:t>Αντώνυμα</a:t>
            </a:r>
            <a:r>
              <a:rPr lang="el-GR" b="1" dirty="0" smtClean="0"/>
              <a:t> των λέξεων: [Ταχίστη, κενή, μεγάλα, αποπλέω, </a:t>
            </a:r>
            <a:r>
              <a:rPr lang="el-GR" b="1" dirty="0" err="1" smtClean="0"/>
              <a:t>πλειστος</a:t>
            </a:r>
            <a:r>
              <a:rPr lang="el-GR" b="1" dirty="0" smtClean="0"/>
              <a:t>]</a:t>
            </a:r>
          </a:p>
          <a:p>
            <a:r>
              <a:rPr lang="el-GR" b="1" dirty="0" smtClean="0"/>
              <a:t>Παράγωγα επίθετα από τις λέξεις: </a:t>
            </a:r>
            <a:r>
              <a:rPr lang="el-GR" b="1" dirty="0" err="1" smtClean="0"/>
              <a:t>άκραν,πεζόν,κράτος</a:t>
            </a:r>
            <a:r>
              <a:rPr lang="el-GR" b="1" dirty="0" smtClean="0"/>
              <a:t>, άνδρας, </a:t>
            </a:r>
            <a:r>
              <a:rPr lang="el-GR" b="1" dirty="0" err="1" smtClean="0"/>
              <a:t>άλλαι</a:t>
            </a:r>
            <a:endParaRPr lang="el-GR" b="1" dirty="0" smtClean="0"/>
          </a:p>
          <a:p>
            <a:r>
              <a:rPr lang="el-GR" b="1" dirty="0" err="1" smtClean="0"/>
              <a:t>Ομόρριζα</a:t>
            </a:r>
            <a:r>
              <a:rPr lang="el-GR" b="1" dirty="0" smtClean="0"/>
              <a:t> των ρηματικών τύπων: πλέω, σημαίνω, συλλέγω, </a:t>
            </a:r>
            <a:r>
              <a:rPr lang="el-GR" b="1" dirty="0" err="1" smtClean="0"/>
              <a:t>βοηθέω,ω</a:t>
            </a:r>
            <a:r>
              <a:rPr lang="el-GR" b="1" dirty="0" smtClean="0"/>
              <a:t>, απαγγέλλω, </a:t>
            </a:r>
            <a:r>
              <a:rPr lang="el-GR" b="1" dirty="0" err="1" smtClean="0"/>
              <a:t>ιδών</a:t>
            </a:r>
            <a:r>
              <a:rPr lang="el-GR" b="1" dirty="0" smtClean="0"/>
              <a:t>, </a:t>
            </a:r>
            <a:r>
              <a:rPr lang="el-GR" b="1" dirty="0" err="1" smtClean="0"/>
              <a:t>κατασχών</a:t>
            </a:r>
            <a:endParaRPr lang="el-GR" b="1" dirty="0" smtClean="0"/>
          </a:p>
          <a:p>
            <a:pPr>
              <a:buFontTx/>
              <a:buNone/>
            </a:pPr>
            <a:endParaRPr lang="el-GR" b="1" dirty="0" smtClean="0"/>
          </a:p>
          <a:p>
            <a:endParaRPr lang="el-GR" b="1" dirty="0" smtClean="0"/>
          </a:p>
          <a:p>
            <a:pPr>
              <a:buFontTx/>
              <a:buNone/>
            </a:pPr>
            <a:r>
              <a:rPr lang="el-GR" b="1" dirty="0" smtClean="0"/>
              <a:t>       Μετά την πανωλεθρία των Αθηναίων στους Αιγός ποταμούς ο μακροχρόνιος</a:t>
            </a:r>
          </a:p>
          <a:p>
            <a:pPr>
              <a:buFontTx/>
              <a:buNone/>
            </a:pPr>
            <a:r>
              <a:rPr lang="el-GR" b="1" dirty="0"/>
              <a:t> </a:t>
            </a:r>
            <a:r>
              <a:rPr lang="el-GR" b="1" dirty="0" smtClean="0"/>
              <a:t>      και εξαντλητικός πόλεμος θα έληγε οριστικά και ο Λύσανδρος με διακόσια πλοία ετοιμαζόταν να κατευθυνθεί στον Πειραιά…</a:t>
            </a:r>
          </a:p>
          <a:p>
            <a:pPr>
              <a:buNone/>
            </a:pPr>
            <a:r>
              <a:rPr lang="en-US" b="1" dirty="0" smtClean="0"/>
              <a:t> </a:t>
            </a:r>
            <a:endParaRPr lang="el-GR"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229600" cy="490537"/>
          </a:xfrm>
        </p:spPr>
        <p:txBody>
          <a:bodyPr/>
          <a:lstStyle/>
          <a:p>
            <a:r>
              <a:rPr lang="el-GR" sz="2000">
                <a:solidFill>
                  <a:srgbClr val="FF0000"/>
                </a:solidFill>
              </a:rPr>
              <a:t>Οι αντίπαλοι του Πελοποννησιακού πολέμου</a:t>
            </a:r>
          </a:p>
        </p:txBody>
      </p:sp>
      <p:sp>
        <p:nvSpPr>
          <p:cNvPr id="10243" name="Rectangle 3"/>
          <p:cNvSpPr>
            <a:spLocks noGrp="1" noChangeArrowheads="1"/>
          </p:cNvSpPr>
          <p:nvPr>
            <p:ph type="body" idx="1"/>
          </p:nvPr>
        </p:nvSpPr>
        <p:spPr/>
        <p:txBody>
          <a:bodyPr/>
          <a:lstStyle/>
          <a:p>
            <a:pPr>
              <a:buFontTx/>
              <a:buNone/>
            </a:pPr>
            <a:endParaRPr lang="el-GR"/>
          </a:p>
        </p:txBody>
      </p:sp>
      <p:sp>
        <p:nvSpPr>
          <p:cNvPr id="10244" name="Rectangle 4"/>
          <p:cNvSpPr>
            <a:spLocks noChangeArrowheads="1"/>
          </p:cNvSpPr>
          <p:nvPr/>
        </p:nvSpPr>
        <p:spPr bwMode="auto">
          <a:xfrm>
            <a:off x="468313" y="1628775"/>
            <a:ext cx="8229600" cy="4525963"/>
          </a:xfrm>
          <a:prstGeom prst="rect">
            <a:avLst/>
          </a:prstGeom>
          <a:noFill/>
          <a:ln w="9525">
            <a:noFill/>
            <a:miter lim="800000"/>
            <a:headEnd/>
            <a:tailEnd/>
          </a:ln>
          <a:effectLst/>
        </p:spPr>
        <p:txBody>
          <a:bodyPr/>
          <a:lstStyle/>
          <a:p>
            <a:pPr marL="342900" indent="-342900">
              <a:spcBef>
                <a:spcPct val="20000"/>
              </a:spcBef>
            </a:pPr>
            <a:endParaRPr lang="el-GR" sz="3200"/>
          </a:p>
        </p:txBody>
      </p:sp>
      <p:pic>
        <p:nvPicPr>
          <p:cNvPr id="10245" name="Picture 5" descr="Peloponnesian_War_-_it-570x313"/>
          <p:cNvPicPr>
            <a:picLocks noChangeAspect="1" noChangeArrowheads="1"/>
          </p:cNvPicPr>
          <p:nvPr/>
        </p:nvPicPr>
        <p:blipFill>
          <a:blip r:embed="rId2"/>
          <a:srcRect/>
          <a:stretch>
            <a:fillRect/>
          </a:stretch>
        </p:blipFill>
        <p:spPr bwMode="auto">
          <a:xfrm>
            <a:off x="250825" y="836613"/>
            <a:ext cx="8642350" cy="568801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tx2">
              <a:lumMod val="20000"/>
              <a:lumOff val="80000"/>
            </a:schemeClr>
          </a:solidFill>
        </p:spPr>
        <p:txBody>
          <a:bodyPr>
            <a:normAutofit/>
          </a:bodyPr>
          <a:lstStyle/>
          <a:p>
            <a:pPr>
              <a:lnSpc>
                <a:spcPct val="80000"/>
              </a:lnSpc>
            </a:pPr>
            <a:r>
              <a:rPr lang="el-GR" sz="1800" b="1" dirty="0" smtClean="0">
                <a:solidFill>
                  <a:srgbClr val="FF0000"/>
                </a:solidFill>
              </a:rPr>
              <a:t>Κεφάλαιο 1. παρ. 16-32 (μόνο από μετάφραση)</a:t>
            </a:r>
            <a:br>
              <a:rPr lang="el-GR" sz="1800" b="1" dirty="0" smtClean="0">
                <a:solidFill>
                  <a:srgbClr val="FF0000"/>
                </a:solidFill>
              </a:rPr>
            </a:br>
            <a:r>
              <a:rPr lang="el-GR" sz="1800" b="1" dirty="0" smtClean="0">
                <a:solidFill>
                  <a:srgbClr val="FF0000"/>
                </a:solidFill>
              </a:rPr>
              <a:t>Η καταστροφή του αθηναϊκού στόλου στους Αιγός ποταμούς</a:t>
            </a:r>
            <a:endParaRPr lang="el-GR" b="1" dirty="0" smtClean="0">
              <a:solidFill>
                <a:srgbClr val="FF0000"/>
              </a:solidFill>
            </a:endParaRPr>
          </a:p>
        </p:txBody>
      </p:sp>
      <p:sp>
        <p:nvSpPr>
          <p:cNvPr id="3" name="2 - Θέση περιεχομένου"/>
          <p:cNvSpPr>
            <a:spLocks noGrp="1"/>
          </p:cNvSpPr>
          <p:nvPr>
            <p:ph idx="1"/>
          </p:nvPr>
        </p:nvSpPr>
        <p:spPr>
          <a:solidFill>
            <a:schemeClr val="tx2">
              <a:lumMod val="40000"/>
              <a:lumOff val="60000"/>
            </a:schemeClr>
          </a:solidFill>
        </p:spPr>
        <p:txBody>
          <a:bodyPr>
            <a:normAutofit fontScale="62500" lnSpcReduction="20000"/>
          </a:bodyPr>
          <a:lstStyle/>
          <a:p>
            <a:pPr algn="ctr">
              <a:lnSpc>
                <a:spcPct val="80000"/>
              </a:lnSpc>
              <a:buFontTx/>
              <a:buNone/>
            </a:pPr>
            <a:endParaRPr lang="el-GR" b="1" dirty="0" smtClean="0">
              <a:solidFill>
                <a:srgbClr val="FF0000"/>
              </a:solidFill>
            </a:endParaRPr>
          </a:p>
          <a:p>
            <a:pPr algn="ctr">
              <a:lnSpc>
                <a:spcPct val="80000"/>
              </a:lnSpc>
              <a:buFontTx/>
              <a:buNone/>
            </a:pPr>
            <a:r>
              <a:rPr lang="el-GR" b="1" dirty="0" smtClean="0">
                <a:solidFill>
                  <a:srgbClr val="FF0000"/>
                </a:solidFill>
              </a:rPr>
              <a:t>Προσδοκώμενα μαθησιακά αποτελέσματα:</a:t>
            </a:r>
          </a:p>
          <a:p>
            <a:pPr algn="ctr">
              <a:lnSpc>
                <a:spcPct val="80000"/>
              </a:lnSpc>
              <a:buFontTx/>
              <a:buNone/>
            </a:pPr>
            <a:endParaRPr lang="el-GR" b="1" dirty="0" smtClean="0">
              <a:solidFill>
                <a:srgbClr val="FF0000"/>
              </a:solidFill>
            </a:endParaRPr>
          </a:p>
          <a:p>
            <a:pPr>
              <a:lnSpc>
                <a:spcPct val="80000"/>
              </a:lnSpc>
              <a:buFont typeface="Wingdings" pitchFamily="2" charset="2"/>
              <a:buNone/>
            </a:pPr>
            <a:endParaRPr lang="el-GR" b="1" dirty="0" smtClean="0"/>
          </a:p>
          <a:p>
            <a:pPr>
              <a:lnSpc>
                <a:spcPct val="80000"/>
              </a:lnSpc>
              <a:buFont typeface="Wingdings" pitchFamily="2" charset="2"/>
              <a:buChar char="Ø"/>
            </a:pPr>
            <a:r>
              <a:rPr lang="el-GR" b="1" dirty="0" smtClean="0"/>
              <a:t>Να κατανοήσουμε πως οι έμπειροι ναυτικοί  Αθηναίοι νικήθηκαν από τους </a:t>
            </a:r>
            <a:r>
              <a:rPr lang="el-GR" b="1" dirty="0" err="1" smtClean="0"/>
              <a:t>Πελοποννησίους</a:t>
            </a:r>
            <a:r>
              <a:rPr lang="el-GR" b="1" dirty="0" smtClean="0"/>
              <a:t> , επειδή έδειξαν υπερβολική αυτοπεποίθηση και υποτίμησαν τον αντίπαλο</a:t>
            </a:r>
          </a:p>
          <a:p>
            <a:pPr>
              <a:lnSpc>
                <a:spcPct val="80000"/>
              </a:lnSpc>
              <a:buFont typeface="Wingdings" pitchFamily="2" charset="2"/>
              <a:buNone/>
            </a:pPr>
            <a:endParaRPr lang="el-GR" b="1" dirty="0" smtClean="0"/>
          </a:p>
          <a:p>
            <a:pPr>
              <a:lnSpc>
                <a:spcPct val="80000"/>
              </a:lnSpc>
              <a:buFont typeface="Wingdings" pitchFamily="2" charset="2"/>
              <a:buChar char="Ø"/>
            </a:pPr>
            <a:r>
              <a:rPr lang="el-GR" b="1" dirty="0" smtClean="0"/>
              <a:t>Να κατανοήσουμε τον ρόλο του ηγέτη σε κρίσιμες στιγμές και πιο συγκεκριμένα</a:t>
            </a:r>
            <a:r>
              <a:rPr lang="el-GR" b="1" dirty="0" smtClean="0">
                <a:solidFill>
                  <a:srgbClr val="FF0000"/>
                </a:solidFill>
              </a:rPr>
              <a:t> </a:t>
            </a:r>
            <a:r>
              <a:rPr lang="el-GR" b="1" dirty="0" smtClean="0"/>
              <a:t>πως ένα έξυπνος/πονηρός στρατηγός, ο Λύσανδρος, με την υπομονή του κατάφερε να νικήσει τους ανώτερους αντιπάλους, τους Αθηναίους [πολεμική ετοιμότητα, ευφυΐα, μεθοδικότητα…]</a:t>
            </a:r>
          </a:p>
          <a:p>
            <a:pPr>
              <a:lnSpc>
                <a:spcPct val="80000"/>
              </a:lnSpc>
              <a:buFont typeface="Wingdings" pitchFamily="2" charset="2"/>
              <a:buNone/>
            </a:pPr>
            <a:endParaRPr lang="el-GR" b="1" dirty="0" smtClean="0"/>
          </a:p>
          <a:p>
            <a:pPr>
              <a:lnSpc>
                <a:spcPct val="80000"/>
              </a:lnSpc>
              <a:buFont typeface="Wingdings" pitchFamily="2" charset="2"/>
              <a:buChar char="Ø"/>
            </a:pPr>
            <a:r>
              <a:rPr lang="el-GR" b="1" dirty="0" smtClean="0"/>
              <a:t>Να αντιληφθούμε τις συνέπειες της αλαζονείας [το ζεύγος αλαζονεία- σύνεση]</a:t>
            </a:r>
          </a:p>
          <a:p>
            <a:pPr>
              <a:lnSpc>
                <a:spcPct val="80000"/>
              </a:lnSpc>
              <a:buFont typeface="Wingdings" pitchFamily="2" charset="2"/>
              <a:buChar char="Ø"/>
            </a:pPr>
            <a:endParaRPr lang="el-GR" b="1" dirty="0" smtClean="0"/>
          </a:p>
          <a:p>
            <a:pPr>
              <a:lnSpc>
                <a:spcPct val="80000"/>
              </a:lnSpc>
              <a:buFont typeface="Wingdings" pitchFamily="2" charset="2"/>
              <a:buChar char="Ø"/>
            </a:pPr>
            <a:r>
              <a:rPr lang="el-GR" b="1" dirty="0" smtClean="0"/>
              <a:t>Να διακρίνουμε τα χαρακτηριστικά αφήγησης του ιστορικού: ακρίβεια, σαφήνεια, παραστατικότητα, οικονομία</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857232"/>
          </a:xfrm>
          <a:solidFill>
            <a:schemeClr val="tx2">
              <a:lumMod val="20000"/>
              <a:lumOff val="80000"/>
            </a:schemeClr>
          </a:solidFill>
        </p:spPr>
        <p:txBody>
          <a:bodyPr>
            <a:normAutofit fontScale="90000"/>
          </a:bodyPr>
          <a:lstStyle/>
          <a:p>
            <a:r>
              <a:rPr lang="el-GR" sz="1800" b="1" dirty="0" smtClean="0">
                <a:solidFill>
                  <a:srgbClr val="C00000"/>
                </a:solidFill>
              </a:rPr>
              <a:t/>
            </a:r>
            <a:br>
              <a:rPr lang="el-GR" sz="1800" b="1" dirty="0" smtClean="0">
                <a:solidFill>
                  <a:srgbClr val="C00000"/>
                </a:solidFill>
              </a:rPr>
            </a:br>
            <a:r>
              <a:rPr lang="el-GR" sz="1800" b="1" dirty="0">
                <a:solidFill>
                  <a:srgbClr val="C00000"/>
                </a:solidFill>
              </a:rPr>
              <a:t/>
            </a:r>
            <a:br>
              <a:rPr lang="el-GR" sz="1800" b="1" dirty="0">
                <a:solidFill>
                  <a:srgbClr val="C00000"/>
                </a:solidFill>
              </a:rPr>
            </a:br>
            <a:r>
              <a:rPr lang="el-GR" sz="1800" b="1" dirty="0" smtClean="0">
                <a:solidFill>
                  <a:srgbClr val="C00000"/>
                </a:solidFill>
              </a:rPr>
              <a:t>Διάρκεια Πελοποννησιακού πολέμου: 431-404 π. Χ.</a:t>
            </a:r>
            <a:r>
              <a:rPr lang="el-GR" b="1" dirty="0" smtClean="0">
                <a:solidFill>
                  <a:srgbClr val="C00000"/>
                </a:solidFill>
              </a:rPr>
              <a:t/>
            </a:r>
            <a:br>
              <a:rPr lang="el-GR" b="1" dirty="0" smtClean="0">
                <a:solidFill>
                  <a:srgbClr val="C00000"/>
                </a:solidFill>
              </a:rPr>
            </a:br>
            <a:endParaRPr lang="el-GR" dirty="0"/>
          </a:p>
        </p:txBody>
      </p:sp>
      <p:sp>
        <p:nvSpPr>
          <p:cNvPr id="3" name="2 - Θέση περιεχομένου"/>
          <p:cNvSpPr>
            <a:spLocks noGrp="1"/>
          </p:cNvSpPr>
          <p:nvPr>
            <p:ph idx="1"/>
          </p:nvPr>
        </p:nvSpPr>
        <p:spPr>
          <a:xfrm>
            <a:off x="0" y="857232"/>
            <a:ext cx="9144000" cy="6000768"/>
          </a:xfrm>
          <a:solidFill>
            <a:schemeClr val="tx2">
              <a:lumMod val="40000"/>
              <a:lumOff val="60000"/>
            </a:schemeClr>
          </a:solidFill>
        </p:spPr>
        <p:txBody>
          <a:bodyPr>
            <a:normAutofit fontScale="55000" lnSpcReduction="20000"/>
          </a:bodyPr>
          <a:lstStyle/>
          <a:p>
            <a:pPr algn="ctr">
              <a:buFontTx/>
              <a:buNone/>
            </a:pPr>
            <a:endParaRPr lang="el-GR" b="1" dirty="0" smtClean="0">
              <a:solidFill>
                <a:srgbClr val="FF0000"/>
              </a:solidFill>
            </a:endParaRPr>
          </a:p>
          <a:p>
            <a:pPr algn="just">
              <a:buFontTx/>
              <a:buNone/>
            </a:pPr>
            <a:r>
              <a:rPr lang="el-GR" b="1" dirty="0" smtClean="0">
                <a:solidFill>
                  <a:srgbClr val="C00000"/>
                </a:solidFill>
              </a:rPr>
              <a:t>Ο Θουκυδίδης συνέγραψε την ιστορία του Πελοποννησιακού πολέμου από το 431 μέχρι </a:t>
            </a:r>
          </a:p>
          <a:p>
            <a:pPr algn="just">
              <a:buFontTx/>
              <a:buNone/>
            </a:pPr>
            <a:r>
              <a:rPr lang="el-GR" b="1" dirty="0" smtClean="0">
                <a:solidFill>
                  <a:srgbClr val="C00000"/>
                </a:solidFill>
              </a:rPr>
              <a:t>το  411 </a:t>
            </a:r>
            <a:r>
              <a:rPr lang="el-GR" b="1" dirty="0" err="1" smtClean="0">
                <a:solidFill>
                  <a:srgbClr val="C00000"/>
                </a:solidFill>
              </a:rPr>
              <a:t>π.Χ.</a:t>
            </a:r>
            <a:r>
              <a:rPr lang="el-GR" b="1" dirty="0" smtClean="0">
                <a:solidFill>
                  <a:srgbClr val="C00000"/>
                </a:solidFill>
              </a:rPr>
              <a:t>, γιατί ο θάνατός του δεν άφησε τον μεγάλο ιστορικό να τελειώσει το έργο </a:t>
            </a:r>
          </a:p>
          <a:p>
            <a:pPr algn="just">
              <a:buFontTx/>
              <a:buNone/>
            </a:pPr>
            <a:r>
              <a:rPr lang="el-GR" b="1" dirty="0" smtClean="0">
                <a:solidFill>
                  <a:srgbClr val="C00000"/>
                </a:solidFill>
              </a:rPr>
              <a:t>του. Τα γεγονότα  της τελευταίας περιόδου από το 411 ως το 404 </a:t>
            </a:r>
            <a:r>
              <a:rPr lang="el-GR" b="1" dirty="0" err="1" smtClean="0">
                <a:solidFill>
                  <a:srgbClr val="C00000"/>
                </a:solidFill>
              </a:rPr>
              <a:t>π.Χ</a:t>
            </a:r>
            <a:r>
              <a:rPr lang="el-GR" b="1" dirty="0" smtClean="0">
                <a:solidFill>
                  <a:srgbClr val="C00000"/>
                </a:solidFill>
              </a:rPr>
              <a:t> τα περιέλαβε ο</a:t>
            </a:r>
          </a:p>
          <a:p>
            <a:pPr algn="just">
              <a:buFontTx/>
              <a:buNone/>
            </a:pPr>
            <a:r>
              <a:rPr lang="el-GR" b="1" dirty="0" smtClean="0">
                <a:solidFill>
                  <a:srgbClr val="C00000"/>
                </a:solidFill>
              </a:rPr>
              <a:t>Ξενοφώντας στα Ελληνικά του.</a:t>
            </a:r>
          </a:p>
          <a:p>
            <a:pPr algn="ctr">
              <a:buFontTx/>
              <a:buNone/>
            </a:pPr>
            <a:r>
              <a:rPr lang="el-GR" b="1" dirty="0" smtClean="0">
                <a:solidFill>
                  <a:srgbClr val="C00000"/>
                </a:solidFill>
              </a:rPr>
              <a:t>Βιβλίο 2 .</a:t>
            </a:r>
            <a:r>
              <a:rPr lang="el-GR" b="1" dirty="0" err="1" smtClean="0">
                <a:solidFill>
                  <a:srgbClr val="C00000"/>
                </a:solidFill>
              </a:rPr>
              <a:t>Κεφαλαιο</a:t>
            </a:r>
            <a:r>
              <a:rPr lang="el-GR" b="1" dirty="0" smtClean="0">
                <a:solidFill>
                  <a:srgbClr val="C00000"/>
                </a:solidFill>
              </a:rPr>
              <a:t> 1.παρ.1-5 </a:t>
            </a:r>
          </a:p>
          <a:p>
            <a:pPr algn="ctr">
              <a:buFontTx/>
              <a:buNone/>
            </a:pPr>
            <a:r>
              <a:rPr lang="el-GR" b="1" dirty="0" smtClean="0">
                <a:solidFill>
                  <a:srgbClr val="C00000"/>
                </a:solidFill>
              </a:rPr>
              <a:t>Περίληψη</a:t>
            </a:r>
          </a:p>
          <a:p>
            <a:pPr>
              <a:buFontTx/>
              <a:buNone/>
            </a:pPr>
            <a:r>
              <a:rPr lang="el-GR" b="1" i="1" dirty="0" smtClean="0"/>
              <a:t>          </a:t>
            </a:r>
            <a:r>
              <a:rPr lang="el-GR" b="1" dirty="0" smtClean="0"/>
              <a:t>Το </a:t>
            </a:r>
            <a:r>
              <a:rPr lang="el-GR" b="1" dirty="0" smtClean="0">
                <a:solidFill>
                  <a:srgbClr val="FF0000"/>
                </a:solidFill>
              </a:rPr>
              <a:t>πρώτο </a:t>
            </a:r>
            <a:r>
              <a:rPr lang="el-GR" b="1" dirty="0" smtClean="0"/>
              <a:t>βιβλίο των Ελληνικών ο Ξενοφών καταγράφει τα γεγονότα της </a:t>
            </a:r>
            <a:r>
              <a:rPr lang="el-GR" b="1" dirty="0" err="1" smtClean="0"/>
              <a:t>τελευ</a:t>
            </a:r>
            <a:r>
              <a:rPr lang="el-GR" b="1" dirty="0" smtClean="0"/>
              <a:t>- </a:t>
            </a:r>
          </a:p>
          <a:p>
            <a:pPr>
              <a:buFontTx/>
              <a:buNone/>
            </a:pPr>
            <a:r>
              <a:rPr lang="el-GR" b="1" dirty="0" err="1" smtClean="0"/>
              <a:t>ταίας</a:t>
            </a:r>
            <a:r>
              <a:rPr lang="el-GR" b="1" dirty="0" smtClean="0"/>
              <a:t> περιόδου του Πελοποννησιακού πολέμου από το 411 ως το 406 </a:t>
            </a:r>
            <a:r>
              <a:rPr lang="el-GR" b="1" dirty="0" err="1" smtClean="0"/>
              <a:t>π.Χ.</a:t>
            </a:r>
            <a:r>
              <a:rPr lang="el-GR" b="1" dirty="0" smtClean="0"/>
              <a:t> (ναυμαχία </a:t>
            </a:r>
          </a:p>
          <a:p>
            <a:pPr>
              <a:buFontTx/>
              <a:buNone/>
            </a:pPr>
            <a:r>
              <a:rPr lang="el-GR" b="1" dirty="0" smtClean="0"/>
              <a:t>στις Αργινούσες και νίκη του αθηναϊκού στόλου).</a:t>
            </a:r>
            <a:r>
              <a:rPr lang="el-GR" dirty="0" smtClean="0"/>
              <a:t/>
            </a:r>
            <a:br>
              <a:rPr lang="el-GR" dirty="0" smtClean="0"/>
            </a:br>
            <a:r>
              <a:rPr lang="el-GR" dirty="0" smtClean="0"/>
              <a:t>  </a:t>
            </a:r>
            <a:r>
              <a:rPr lang="el-GR" b="1" dirty="0" smtClean="0"/>
              <a:t>Το </a:t>
            </a:r>
            <a:r>
              <a:rPr lang="el-GR" b="1" dirty="0" smtClean="0">
                <a:solidFill>
                  <a:srgbClr val="FF0000"/>
                </a:solidFill>
              </a:rPr>
              <a:t>δεύτερο</a:t>
            </a:r>
            <a:r>
              <a:rPr lang="el-GR" b="1" dirty="0" smtClean="0"/>
              <a:t> βιβλίο των Ελληνικών, που περιλαμβάνει τέσσερα κεφάλαια, αρχίζει με </a:t>
            </a:r>
          </a:p>
          <a:p>
            <a:pPr>
              <a:buFontTx/>
              <a:buNone/>
            </a:pPr>
            <a:r>
              <a:rPr lang="el-GR" b="1" dirty="0" smtClean="0"/>
              <a:t>τις δυσκολίες συντήρησης του εκστρατευτικού σώματος των Σπαρτιατών στη Χίο (405 </a:t>
            </a:r>
          </a:p>
          <a:p>
            <a:pPr>
              <a:buFontTx/>
              <a:buNone/>
            </a:pPr>
            <a:r>
              <a:rPr lang="el-GR" b="1" dirty="0" err="1" smtClean="0"/>
              <a:t>π.Χ.</a:t>
            </a:r>
            <a:r>
              <a:rPr lang="el-GR" b="1" dirty="0" smtClean="0"/>
              <a:t>) και την ανάληψη της ηγεσίας του σπαρτιατικού στόλου, για δεύτερη φορά, από </a:t>
            </a:r>
          </a:p>
          <a:p>
            <a:pPr>
              <a:buFontTx/>
              <a:buNone/>
            </a:pPr>
            <a:r>
              <a:rPr lang="el-GR" b="1" dirty="0" smtClean="0"/>
              <a:t>τον Λύσανδρο. Οι νέοι σύμμαχοι των Λακεδαιμονίων δείχνουν εμπιστοσύνη στον </a:t>
            </a:r>
          </a:p>
          <a:p>
            <a:pPr>
              <a:buFontTx/>
              <a:buNone/>
            </a:pPr>
            <a:r>
              <a:rPr lang="el-GR" b="1" dirty="0" smtClean="0"/>
              <a:t>Λύσανδρο, και οι διαπραγματεύσεις του με τον </a:t>
            </a:r>
            <a:r>
              <a:rPr lang="el-GR" b="1" dirty="0" err="1" smtClean="0"/>
              <a:t>Κύρο</a:t>
            </a:r>
            <a:r>
              <a:rPr lang="el-GR" b="1" dirty="0" smtClean="0"/>
              <a:t> εξασφαλίζουν την παροχή </a:t>
            </a:r>
          </a:p>
          <a:p>
            <a:pPr>
              <a:buFontTx/>
              <a:buNone/>
            </a:pPr>
            <a:r>
              <a:rPr lang="el-GR" b="1" dirty="0" smtClean="0"/>
              <a:t>οικονομικής βοήθειας προς τη Σπάρτη και το πολεμικό της πρόγραμμα. </a:t>
            </a:r>
          </a:p>
          <a:p>
            <a:pPr>
              <a:buFontTx/>
              <a:buNone/>
            </a:pPr>
            <a:r>
              <a:rPr lang="el-GR" b="1" dirty="0" smtClean="0"/>
              <a:t>    </a:t>
            </a:r>
          </a:p>
          <a:p>
            <a:pPr>
              <a:buFontTx/>
              <a:buNone/>
            </a:pPr>
            <a:r>
              <a:rPr lang="el-GR" b="1" dirty="0" smtClean="0"/>
              <a:t> </a:t>
            </a:r>
            <a:r>
              <a:rPr lang="el-GR" b="1" dirty="0" smtClean="0">
                <a:solidFill>
                  <a:srgbClr val="C00000"/>
                </a:solidFill>
              </a:rPr>
              <a:t>Βάση  σπαρτιατικού στόλου:  </a:t>
            </a:r>
            <a:r>
              <a:rPr lang="el-GR" b="1" dirty="0" smtClean="0"/>
              <a:t>η Έφεσος </a:t>
            </a:r>
          </a:p>
          <a:p>
            <a:pPr>
              <a:buFontTx/>
              <a:buNone/>
            </a:pPr>
            <a:r>
              <a:rPr lang="el-GR" b="1" dirty="0" smtClean="0"/>
              <a:t> </a:t>
            </a:r>
            <a:r>
              <a:rPr lang="el-GR" b="1" dirty="0" smtClean="0">
                <a:solidFill>
                  <a:srgbClr val="C00000"/>
                </a:solidFill>
              </a:rPr>
              <a:t>Βάση του αθηναϊκού στόλου: </a:t>
            </a:r>
            <a:r>
              <a:rPr lang="el-GR" b="1" dirty="0" smtClean="0"/>
              <a:t>η Σάμος.</a:t>
            </a:r>
            <a:r>
              <a:rPr lang="el-GR" dirty="0" smtClean="0"/>
              <a:t>  </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0"/>
          <a:ext cx="9144000" cy="7915252"/>
        </p:xfrm>
        <a:graphic>
          <a:graphicData uri="http://schemas.openxmlformats.org/drawingml/2006/table">
            <a:tbl>
              <a:tblPr firstRow="1" bandRow="1">
                <a:tableStyleId>{5C22544A-7EE6-4342-B048-85BDC9FD1C3A}</a:tableStyleId>
              </a:tblPr>
              <a:tblGrid>
                <a:gridCol w="4572000"/>
                <a:gridCol w="4572000"/>
              </a:tblGrid>
              <a:tr h="7915252">
                <a:tc>
                  <a:txBody>
                    <a:bodyPr/>
                    <a:lstStyle/>
                    <a:p>
                      <a:pPr>
                        <a:buFontTx/>
                        <a:buNone/>
                      </a:pPr>
                      <a:r>
                        <a:rPr lang="el-GR" sz="1800" b="1" dirty="0" smtClean="0">
                          <a:solidFill>
                            <a:schemeClr val="tx1"/>
                          </a:solidFill>
                        </a:rPr>
                        <a:t>2.1.16 </a:t>
                      </a:r>
                      <a:r>
                        <a:rPr lang="el-GR" sz="1800" b="1" dirty="0" err="1" smtClean="0">
                          <a:solidFill>
                            <a:schemeClr val="tx1"/>
                          </a:solidFill>
                        </a:rPr>
                        <a:t>οἱ</a:t>
                      </a:r>
                      <a:r>
                        <a:rPr lang="el-GR" sz="1800" b="1" dirty="0" smtClean="0">
                          <a:solidFill>
                            <a:schemeClr val="tx1"/>
                          </a:solidFill>
                        </a:rPr>
                        <a:t> δ’ </a:t>
                      </a:r>
                      <a:r>
                        <a:rPr lang="el-GR" sz="1800" b="1" dirty="0" err="1" smtClean="0">
                          <a:solidFill>
                            <a:schemeClr val="tx1"/>
                          </a:solidFill>
                        </a:rPr>
                        <a:t>Ἀθηναῖοι</a:t>
                      </a:r>
                      <a:r>
                        <a:rPr lang="el-GR" sz="1800" b="1" dirty="0" smtClean="0">
                          <a:solidFill>
                            <a:schemeClr val="tx1"/>
                          </a:solidFill>
                        </a:rPr>
                        <a:t> </a:t>
                      </a:r>
                      <a:r>
                        <a:rPr lang="el-GR" sz="1800" b="1" dirty="0" err="1" smtClean="0">
                          <a:solidFill>
                            <a:schemeClr val="tx1"/>
                          </a:solidFill>
                        </a:rPr>
                        <a:t>ἐκ</a:t>
                      </a:r>
                      <a:r>
                        <a:rPr lang="el-GR" sz="1800" b="1" dirty="0" smtClean="0">
                          <a:solidFill>
                            <a:schemeClr val="tx1"/>
                          </a:solidFill>
                        </a:rPr>
                        <a:t> </a:t>
                      </a:r>
                      <a:r>
                        <a:rPr lang="el-GR" sz="1800" b="1" dirty="0" err="1" smtClean="0">
                          <a:solidFill>
                            <a:schemeClr val="tx1"/>
                          </a:solidFill>
                        </a:rPr>
                        <a:t>τῆς</a:t>
                      </a:r>
                      <a:r>
                        <a:rPr lang="el-GR" sz="1800" b="1" dirty="0" smtClean="0">
                          <a:solidFill>
                            <a:schemeClr val="tx1"/>
                          </a:solidFill>
                        </a:rPr>
                        <a:t> </a:t>
                      </a:r>
                      <a:r>
                        <a:rPr lang="el-GR" sz="1800" b="1" dirty="0" err="1" smtClean="0">
                          <a:solidFill>
                            <a:schemeClr val="tx1"/>
                          </a:solidFill>
                        </a:rPr>
                        <a:t>Σάμου</a:t>
                      </a:r>
                      <a:r>
                        <a:rPr lang="el-GR" sz="1800" b="1" dirty="0" smtClean="0">
                          <a:solidFill>
                            <a:schemeClr val="tx1"/>
                          </a:solidFill>
                        </a:rPr>
                        <a:t> </a:t>
                      </a:r>
                      <a:r>
                        <a:rPr lang="el-GR" sz="1800" b="1" dirty="0" err="1" smtClean="0">
                          <a:solidFill>
                            <a:schemeClr val="tx1"/>
                          </a:solidFill>
                        </a:rPr>
                        <a:t>ὁρμώμενοι</a:t>
                      </a:r>
                      <a:r>
                        <a:rPr lang="el-GR" sz="1800" b="1" dirty="0" smtClean="0">
                          <a:solidFill>
                            <a:schemeClr val="tx1"/>
                          </a:solidFill>
                        </a:rPr>
                        <a:t> </a:t>
                      </a:r>
                      <a:r>
                        <a:rPr lang="el-GR" sz="1800" b="1" dirty="0" err="1" smtClean="0">
                          <a:solidFill>
                            <a:schemeClr val="tx1"/>
                          </a:solidFill>
                        </a:rPr>
                        <a:t>τὴν</a:t>
                      </a:r>
                      <a:r>
                        <a:rPr lang="el-GR" sz="1800" b="1" dirty="0" smtClean="0">
                          <a:solidFill>
                            <a:schemeClr val="tx1"/>
                          </a:solidFill>
                        </a:rPr>
                        <a:t> </a:t>
                      </a:r>
                      <a:r>
                        <a:rPr lang="el-GR" sz="1800" b="1" dirty="0" err="1" smtClean="0">
                          <a:solidFill>
                            <a:schemeClr val="tx1"/>
                          </a:solidFill>
                        </a:rPr>
                        <a:t>βασιλέως</a:t>
                      </a:r>
                      <a:r>
                        <a:rPr lang="el-GR" sz="1800" b="1" dirty="0" smtClean="0">
                          <a:solidFill>
                            <a:schemeClr val="tx1"/>
                          </a:solidFill>
                        </a:rPr>
                        <a:t> </a:t>
                      </a:r>
                      <a:r>
                        <a:rPr lang="el-GR" sz="1800" b="1" dirty="0" err="1" smtClean="0">
                          <a:solidFill>
                            <a:schemeClr val="tx1"/>
                          </a:solidFill>
                        </a:rPr>
                        <a:t>κακῶς</a:t>
                      </a:r>
                      <a:r>
                        <a:rPr lang="el-GR" sz="1800" b="1" dirty="0" smtClean="0">
                          <a:solidFill>
                            <a:schemeClr val="tx1"/>
                          </a:solidFill>
                        </a:rPr>
                        <a:t> </a:t>
                      </a:r>
                      <a:r>
                        <a:rPr lang="el-GR" sz="1800" b="1" dirty="0" err="1" smtClean="0">
                          <a:solidFill>
                            <a:schemeClr val="tx1"/>
                          </a:solidFill>
                        </a:rPr>
                        <a:t>ἐποίουν</a:t>
                      </a:r>
                      <a:r>
                        <a:rPr lang="el-GR" sz="1800" b="1" dirty="0" smtClean="0">
                          <a:solidFill>
                            <a:schemeClr val="tx1"/>
                          </a:solidFill>
                        </a:rPr>
                        <a:t>,/ </a:t>
                      </a:r>
                      <a:r>
                        <a:rPr lang="el-GR" sz="1800" b="1" dirty="0" err="1" smtClean="0">
                          <a:solidFill>
                            <a:schemeClr val="tx1"/>
                          </a:solidFill>
                        </a:rPr>
                        <a:t>καὶ</a:t>
                      </a:r>
                      <a:r>
                        <a:rPr lang="el-GR" sz="1800" b="1" dirty="0" smtClean="0">
                          <a:solidFill>
                            <a:schemeClr val="tx1"/>
                          </a:solidFill>
                        </a:rPr>
                        <a:t> </a:t>
                      </a:r>
                      <a:r>
                        <a:rPr lang="el-GR" sz="1800" b="1" dirty="0" err="1" smtClean="0">
                          <a:solidFill>
                            <a:schemeClr val="tx1"/>
                          </a:solidFill>
                        </a:rPr>
                        <a:t>ἐπὶ</a:t>
                      </a:r>
                      <a:r>
                        <a:rPr lang="el-GR" sz="1800" b="1" dirty="0" smtClean="0">
                          <a:solidFill>
                            <a:schemeClr val="tx1"/>
                          </a:solidFill>
                        </a:rPr>
                        <a:t> </a:t>
                      </a:r>
                      <a:r>
                        <a:rPr lang="el-GR" sz="1800" b="1" dirty="0" err="1" smtClean="0">
                          <a:solidFill>
                            <a:schemeClr val="tx1"/>
                          </a:solidFill>
                        </a:rPr>
                        <a:t>τὴν</a:t>
                      </a:r>
                      <a:r>
                        <a:rPr lang="el-GR" sz="1800" b="1" dirty="0" smtClean="0">
                          <a:solidFill>
                            <a:schemeClr val="tx1"/>
                          </a:solidFill>
                        </a:rPr>
                        <a:t> </a:t>
                      </a:r>
                      <a:r>
                        <a:rPr lang="el-GR" sz="1800" b="1" dirty="0" err="1" smtClean="0">
                          <a:solidFill>
                            <a:schemeClr val="tx1"/>
                          </a:solidFill>
                        </a:rPr>
                        <a:t>Χίον</a:t>
                      </a:r>
                      <a:r>
                        <a:rPr lang="el-GR" sz="1800" b="1" dirty="0" smtClean="0">
                          <a:solidFill>
                            <a:schemeClr val="tx1"/>
                          </a:solidFill>
                        </a:rPr>
                        <a:t> </a:t>
                      </a:r>
                      <a:r>
                        <a:rPr lang="el-GR" sz="1800" b="1" dirty="0" err="1" smtClean="0">
                          <a:solidFill>
                            <a:schemeClr val="tx1"/>
                          </a:solidFill>
                        </a:rPr>
                        <a:t>καὶ</a:t>
                      </a:r>
                      <a:r>
                        <a:rPr lang="el-GR" sz="1800" b="1" dirty="0" smtClean="0">
                          <a:solidFill>
                            <a:schemeClr val="tx1"/>
                          </a:solidFill>
                        </a:rPr>
                        <a:t> </a:t>
                      </a:r>
                      <a:r>
                        <a:rPr lang="el-GR" sz="1800" b="1" dirty="0" err="1" smtClean="0">
                          <a:solidFill>
                            <a:schemeClr val="tx1"/>
                          </a:solidFill>
                        </a:rPr>
                        <a:t>τὴν</a:t>
                      </a:r>
                      <a:r>
                        <a:rPr lang="el-GR" sz="1800" b="1" dirty="0" smtClean="0">
                          <a:solidFill>
                            <a:schemeClr val="tx1"/>
                          </a:solidFill>
                        </a:rPr>
                        <a:t> </a:t>
                      </a:r>
                      <a:r>
                        <a:rPr lang="el-GR" sz="1800" b="1" dirty="0" err="1" smtClean="0">
                          <a:solidFill>
                            <a:schemeClr val="tx1"/>
                          </a:solidFill>
                        </a:rPr>
                        <a:t>Ἔφεσον</a:t>
                      </a:r>
                      <a:r>
                        <a:rPr lang="el-GR" sz="1800" b="1" dirty="0" smtClean="0">
                          <a:solidFill>
                            <a:schemeClr val="tx1"/>
                          </a:solidFill>
                        </a:rPr>
                        <a:t> </a:t>
                      </a:r>
                      <a:r>
                        <a:rPr lang="el-GR" sz="1800" b="1" dirty="0" err="1" smtClean="0">
                          <a:solidFill>
                            <a:schemeClr val="tx1"/>
                          </a:solidFill>
                        </a:rPr>
                        <a:t>ἐπέπλεον</a:t>
                      </a:r>
                      <a:r>
                        <a:rPr lang="el-GR" sz="1800" b="1" dirty="0" smtClean="0">
                          <a:solidFill>
                            <a:schemeClr val="tx1"/>
                          </a:solidFill>
                        </a:rPr>
                        <a:t>,/ </a:t>
                      </a:r>
                      <a:r>
                        <a:rPr lang="el-GR" sz="1800" b="1" dirty="0" err="1" smtClean="0">
                          <a:solidFill>
                            <a:schemeClr val="tx1"/>
                          </a:solidFill>
                        </a:rPr>
                        <a:t>καὶ</a:t>
                      </a:r>
                      <a:r>
                        <a:rPr lang="el-GR" sz="1800" b="1" dirty="0" smtClean="0">
                          <a:solidFill>
                            <a:schemeClr val="tx1"/>
                          </a:solidFill>
                        </a:rPr>
                        <a:t> </a:t>
                      </a:r>
                      <a:r>
                        <a:rPr lang="el-GR" sz="1800" b="1" dirty="0" err="1" smtClean="0">
                          <a:solidFill>
                            <a:schemeClr val="tx1"/>
                          </a:solidFill>
                        </a:rPr>
                        <a:t>παρεσκευάζοντο</a:t>
                      </a:r>
                      <a:r>
                        <a:rPr lang="el-GR" sz="1800" b="1" dirty="0" smtClean="0">
                          <a:solidFill>
                            <a:schemeClr val="tx1"/>
                          </a:solidFill>
                        </a:rPr>
                        <a:t> </a:t>
                      </a:r>
                      <a:r>
                        <a:rPr lang="el-GR" sz="1800" b="1" dirty="0" err="1" smtClean="0">
                          <a:solidFill>
                            <a:schemeClr val="tx1"/>
                          </a:solidFill>
                        </a:rPr>
                        <a:t>πρὸς</a:t>
                      </a:r>
                      <a:r>
                        <a:rPr lang="el-GR" sz="1800" b="1" dirty="0" smtClean="0">
                          <a:solidFill>
                            <a:schemeClr val="tx1"/>
                          </a:solidFill>
                        </a:rPr>
                        <a:t> </a:t>
                      </a:r>
                      <a:r>
                        <a:rPr lang="el-GR" sz="1800" b="1" dirty="0" err="1" smtClean="0">
                          <a:solidFill>
                            <a:schemeClr val="tx1"/>
                          </a:solidFill>
                        </a:rPr>
                        <a:t>ναυμαχίαν</a:t>
                      </a:r>
                      <a:r>
                        <a:rPr lang="el-GR" sz="1800" b="1" dirty="0" smtClean="0">
                          <a:solidFill>
                            <a:schemeClr val="tx1"/>
                          </a:solidFill>
                        </a:rPr>
                        <a:t>,/ </a:t>
                      </a:r>
                      <a:r>
                        <a:rPr lang="el-GR" sz="1800" b="1" dirty="0" err="1" smtClean="0">
                          <a:solidFill>
                            <a:schemeClr val="tx1"/>
                          </a:solidFill>
                        </a:rPr>
                        <a:t>καὶ</a:t>
                      </a:r>
                      <a:r>
                        <a:rPr lang="el-GR" sz="1800" b="1" dirty="0" smtClean="0">
                          <a:solidFill>
                            <a:schemeClr val="tx1"/>
                          </a:solidFill>
                        </a:rPr>
                        <a:t> </a:t>
                      </a:r>
                      <a:r>
                        <a:rPr lang="el-GR" sz="1800" b="1" dirty="0" err="1" smtClean="0">
                          <a:solidFill>
                            <a:schemeClr val="tx1"/>
                          </a:solidFill>
                        </a:rPr>
                        <a:t>στρατηγοὺς</a:t>
                      </a:r>
                      <a:r>
                        <a:rPr lang="el-GR" sz="1800" b="1" dirty="0" smtClean="0">
                          <a:solidFill>
                            <a:schemeClr val="tx1"/>
                          </a:solidFill>
                        </a:rPr>
                        <a:t> </a:t>
                      </a:r>
                      <a:r>
                        <a:rPr lang="el-GR" sz="1800" b="1" dirty="0" err="1" smtClean="0">
                          <a:solidFill>
                            <a:schemeClr val="tx1"/>
                          </a:solidFill>
                        </a:rPr>
                        <a:t>πρὸς</a:t>
                      </a:r>
                      <a:r>
                        <a:rPr lang="el-GR" sz="1800" b="1" dirty="0" smtClean="0">
                          <a:solidFill>
                            <a:schemeClr val="tx1"/>
                          </a:solidFill>
                        </a:rPr>
                        <a:t> </a:t>
                      </a:r>
                      <a:r>
                        <a:rPr lang="el-GR" sz="1800" b="1" dirty="0" err="1" smtClean="0">
                          <a:solidFill>
                            <a:schemeClr val="tx1"/>
                          </a:solidFill>
                        </a:rPr>
                        <a:t>τοῖς</a:t>
                      </a:r>
                      <a:r>
                        <a:rPr lang="el-GR" sz="1800" b="1" dirty="0" smtClean="0">
                          <a:solidFill>
                            <a:schemeClr val="tx1"/>
                          </a:solidFill>
                        </a:rPr>
                        <a:t> </a:t>
                      </a:r>
                      <a:r>
                        <a:rPr lang="el-GR" sz="1800" b="1" dirty="0" err="1" smtClean="0">
                          <a:solidFill>
                            <a:schemeClr val="tx1"/>
                          </a:solidFill>
                        </a:rPr>
                        <a:t>ὑπάρχουσι</a:t>
                      </a:r>
                      <a:r>
                        <a:rPr lang="el-GR" sz="1800" b="1" dirty="0" smtClean="0">
                          <a:solidFill>
                            <a:schemeClr val="tx1"/>
                          </a:solidFill>
                        </a:rPr>
                        <a:t> </a:t>
                      </a:r>
                    </a:p>
                    <a:p>
                      <a:pPr>
                        <a:buFontTx/>
                        <a:buNone/>
                      </a:pPr>
                      <a:r>
                        <a:rPr lang="el-GR" sz="1800" b="1" dirty="0" err="1" smtClean="0">
                          <a:solidFill>
                            <a:schemeClr val="tx1"/>
                          </a:solidFill>
                        </a:rPr>
                        <a:t>προσείλοντο</a:t>
                      </a:r>
                      <a:r>
                        <a:rPr lang="el-GR" sz="1800" b="1" dirty="0" smtClean="0">
                          <a:solidFill>
                            <a:schemeClr val="tx1"/>
                          </a:solidFill>
                        </a:rPr>
                        <a:t>  </a:t>
                      </a:r>
                      <a:r>
                        <a:rPr lang="el-GR" sz="1800" b="1" dirty="0" err="1" smtClean="0">
                          <a:solidFill>
                            <a:schemeClr val="tx1"/>
                          </a:solidFill>
                        </a:rPr>
                        <a:t>Μένανδρον</a:t>
                      </a:r>
                      <a:r>
                        <a:rPr lang="el-GR" sz="1800" b="1" dirty="0" smtClean="0">
                          <a:solidFill>
                            <a:schemeClr val="tx1"/>
                          </a:solidFill>
                        </a:rPr>
                        <a:t>, </a:t>
                      </a:r>
                      <a:r>
                        <a:rPr lang="el-GR" sz="1800" b="1" dirty="0" err="1" smtClean="0">
                          <a:solidFill>
                            <a:schemeClr val="tx1"/>
                          </a:solidFill>
                        </a:rPr>
                        <a:t>Τυδέα</a:t>
                      </a:r>
                      <a:r>
                        <a:rPr lang="el-GR" sz="1800" b="1" dirty="0" smtClean="0">
                          <a:solidFill>
                            <a:schemeClr val="tx1"/>
                          </a:solidFill>
                        </a:rPr>
                        <a:t>, </a:t>
                      </a:r>
                      <a:r>
                        <a:rPr lang="el-GR" sz="1800" b="1" dirty="0" err="1" smtClean="0">
                          <a:solidFill>
                            <a:schemeClr val="tx1"/>
                          </a:solidFill>
                        </a:rPr>
                        <a:t>Κηφισόδοτον</a:t>
                      </a:r>
                      <a:r>
                        <a:rPr lang="el-GR" sz="1800" b="1" dirty="0" smtClean="0">
                          <a:solidFill>
                            <a:schemeClr val="tx1"/>
                          </a:solidFill>
                        </a:rPr>
                        <a:t>.  </a:t>
                      </a:r>
                    </a:p>
                    <a:p>
                      <a:pPr>
                        <a:buFontTx/>
                        <a:buNone/>
                      </a:pPr>
                      <a:r>
                        <a:rPr lang="el-GR" sz="1800" b="1" dirty="0" smtClean="0">
                          <a:solidFill>
                            <a:schemeClr val="tx1"/>
                          </a:solidFill>
                        </a:rPr>
                        <a:t>[2.1.17] </a:t>
                      </a:r>
                      <a:r>
                        <a:rPr lang="el-GR" sz="1800" b="1" dirty="0" err="1" smtClean="0">
                          <a:solidFill>
                            <a:schemeClr val="tx1"/>
                          </a:solidFill>
                        </a:rPr>
                        <a:t>Λύσανδρος</a:t>
                      </a:r>
                      <a:r>
                        <a:rPr lang="el-GR" sz="1800" b="1" dirty="0" smtClean="0">
                          <a:solidFill>
                            <a:schemeClr val="tx1"/>
                          </a:solidFill>
                        </a:rPr>
                        <a:t> δ’ </a:t>
                      </a:r>
                      <a:r>
                        <a:rPr lang="el-GR" sz="1800" b="1" dirty="0" err="1" smtClean="0">
                          <a:solidFill>
                            <a:schemeClr val="tx1"/>
                          </a:solidFill>
                        </a:rPr>
                        <a:t>ἐκ</a:t>
                      </a:r>
                      <a:r>
                        <a:rPr lang="el-GR" sz="1800" b="1" dirty="0" smtClean="0">
                          <a:solidFill>
                            <a:schemeClr val="tx1"/>
                          </a:solidFill>
                        </a:rPr>
                        <a:t> </a:t>
                      </a:r>
                      <a:r>
                        <a:rPr lang="el-GR" sz="1800" b="1" dirty="0" err="1" smtClean="0">
                          <a:solidFill>
                            <a:schemeClr val="tx1"/>
                          </a:solidFill>
                        </a:rPr>
                        <a:t>τῆς</a:t>
                      </a:r>
                      <a:r>
                        <a:rPr lang="el-GR" sz="1800" b="1" dirty="0" smtClean="0">
                          <a:solidFill>
                            <a:schemeClr val="tx1"/>
                          </a:solidFill>
                        </a:rPr>
                        <a:t> </a:t>
                      </a:r>
                      <a:r>
                        <a:rPr lang="el-GR" sz="1800" b="1" dirty="0" err="1" smtClean="0">
                          <a:solidFill>
                            <a:schemeClr val="tx1"/>
                          </a:solidFill>
                        </a:rPr>
                        <a:t>Ῥόδου</a:t>
                      </a:r>
                      <a:r>
                        <a:rPr lang="el-GR" sz="1800" b="1" dirty="0" smtClean="0">
                          <a:solidFill>
                            <a:schemeClr val="tx1"/>
                          </a:solidFill>
                        </a:rPr>
                        <a:t> </a:t>
                      </a:r>
                      <a:r>
                        <a:rPr lang="el-GR" sz="1800" b="1" dirty="0" err="1" smtClean="0">
                          <a:solidFill>
                            <a:schemeClr val="tx1"/>
                          </a:solidFill>
                        </a:rPr>
                        <a:t>παρὰ</a:t>
                      </a:r>
                      <a:r>
                        <a:rPr lang="el-GR" sz="1800" b="1" dirty="0" smtClean="0">
                          <a:solidFill>
                            <a:schemeClr val="tx1"/>
                          </a:solidFill>
                        </a:rPr>
                        <a:t> </a:t>
                      </a:r>
                      <a:r>
                        <a:rPr lang="el-GR" sz="1800" b="1" dirty="0" err="1" smtClean="0">
                          <a:solidFill>
                            <a:schemeClr val="tx1"/>
                          </a:solidFill>
                        </a:rPr>
                        <a:t>τὴν</a:t>
                      </a:r>
                      <a:r>
                        <a:rPr lang="el-GR" sz="1800" b="1" dirty="0" smtClean="0">
                          <a:solidFill>
                            <a:schemeClr val="tx1"/>
                          </a:solidFill>
                        </a:rPr>
                        <a:t> </a:t>
                      </a:r>
                      <a:r>
                        <a:rPr lang="el-GR" sz="1800" b="1" dirty="0" err="1" smtClean="0">
                          <a:solidFill>
                            <a:schemeClr val="tx1"/>
                          </a:solidFill>
                        </a:rPr>
                        <a:t>Ἰωνίαν</a:t>
                      </a:r>
                      <a:r>
                        <a:rPr lang="el-GR" sz="1800" b="1" dirty="0" smtClean="0">
                          <a:solidFill>
                            <a:schemeClr val="tx1"/>
                          </a:solidFill>
                        </a:rPr>
                        <a:t> </a:t>
                      </a:r>
                      <a:r>
                        <a:rPr lang="el-GR" sz="1800" b="1" dirty="0" err="1" smtClean="0">
                          <a:solidFill>
                            <a:schemeClr val="tx1"/>
                          </a:solidFill>
                        </a:rPr>
                        <a:t>ἐκπλεῖ</a:t>
                      </a:r>
                      <a:r>
                        <a:rPr lang="el-GR" sz="1800" b="1" dirty="0" smtClean="0">
                          <a:solidFill>
                            <a:schemeClr val="tx1"/>
                          </a:solidFill>
                        </a:rPr>
                        <a:t> </a:t>
                      </a:r>
                      <a:r>
                        <a:rPr lang="el-GR" sz="1800" b="1" dirty="0" err="1" smtClean="0">
                          <a:solidFill>
                            <a:schemeClr val="tx1"/>
                          </a:solidFill>
                        </a:rPr>
                        <a:t>πρὸς</a:t>
                      </a:r>
                      <a:r>
                        <a:rPr lang="el-GR" sz="1800" b="1" dirty="0" smtClean="0">
                          <a:solidFill>
                            <a:schemeClr val="tx1"/>
                          </a:solidFill>
                        </a:rPr>
                        <a:t> </a:t>
                      </a:r>
                      <a:r>
                        <a:rPr lang="el-GR" sz="1800" b="1" dirty="0" err="1" smtClean="0">
                          <a:solidFill>
                            <a:schemeClr val="tx1"/>
                          </a:solidFill>
                        </a:rPr>
                        <a:t>τὸν</a:t>
                      </a:r>
                      <a:r>
                        <a:rPr lang="el-GR" sz="1800" b="1" dirty="0" smtClean="0">
                          <a:solidFill>
                            <a:schemeClr val="tx1"/>
                          </a:solidFill>
                        </a:rPr>
                        <a:t> </a:t>
                      </a:r>
                      <a:r>
                        <a:rPr lang="el-GR" sz="1800" b="1" dirty="0" err="1" smtClean="0">
                          <a:solidFill>
                            <a:schemeClr val="tx1"/>
                          </a:solidFill>
                        </a:rPr>
                        <a:t>Ἑλλήσποντον</a:t>
                      </a:r>
                      <a:r>
                        <a:rPr lang="el-GR" sz="1800" b="1" dirty="0" smtClean="0">
                          <a:solidFill>
                            <a:schemeClr val="tx1"/>
                          </a:solidFill>
                        </a:rPr>
                        <a:t> </a:t>
                      </a:r>
                      <a:r>
                        <a:rPr lang="el-GR" sz="1800" b="1" dirty="0" err="1" smtClean="0">
                          <a:solidFill>
                            <a:schemeClr val="tx1"/>
                          </a:solidFill>
                        </a:rPr>
                        <a:t>πρός</a:t>
                      </a:r>
                      <a:r>
                        <a:rPr lang="el-GR" sz="1800" b="1" dirty="0" smtClean="0">
                          <a:solidFill>
                            <a:schemeClr val="tx1"/>
                          </a:solidFill>
                        </a:rPr>
                        <a:t> τε </a:t>
                      </a:r>
                      <a:r>
                        <a:rPr lang="el-GR" sz="1800" b="1" dirty="0" err="1" smtClean="0">
                          <a:solidFill>
                            <a:schemeClr val="tx1"/>
                          </a:solidFill>
                        </a:rPr>
                        <a:t>τῶν</a:t>
                      </a:r>
                      <a:r>
                        <a:rPr lang="el-GR" sz="1800" b="1" dirty="0" smtClean="0">
                          <a:solidFill>
                            <a:schemeClr val="tx1"/>
                          </a:solidFill>
                        </a:rPr>
                        <a:t> </a:t>
                      </a:r>
                      <a:r>
                        <a:rPr lang="el-GR" sz="1800" b="1" dirty="0" err="1" smtClean="0">
                          <a:solidFill>
                            <a:schemeClr val="tx1"/>
                          </a:solidFill>
                        </a:rPr>
                        <a:t>πλοίων</a:t>
                      </a:r>
                      <a:r>
                        <a:rPr lang="el-GR" sz="1800" b="1" dirty="0" smtClean="0">
                          <a:solidFill>
                            <a:schemeClr val="tx1"/>
                          </a:solidFill>
                        </a:rPr>
                        <a:t> </a:t>
                      </a:r>
                      <a:r>
                        <a:rPr lang="el-GR" sz="1800" b="1" dirty="0" err="1" smtClean="0">
                          <a:solidFill>
                            <a:schemeClr val="tx1"/>
                          </a:solidFill>
                        </a:rPr>
                        <a:t>τὸν</a:t>
                      </a:r>
                      <a:r>
                        <a:rPr lang="el-GR" sz="1800" b="1" dirty="0" smtClean="0">
                          <a:solidFill>
                            <a:schemeClr val="tx1"/>
                          </a:solidFill>
                        </a:rPr>
                        <a:t> </a:t>
                      </a:r>
                      <a:r>
                        <a:rPr lang="el-GR" sz="1800" b="1" dirty="0" err="1" smtClean="0">
                          <a:solidFill>
                            <a:schemeClr val="tx1"/>
                          </a:solidFill>
                        </a:rPr>
                        <a:t>ἔκπλουνκαὶ</a:t>
                      </a:r>
                      <a:r>
                        <a:rPr lang="el-GR" sz="1800" b="1" dirty="0" smtClean="0">
                          <a:solidFill>
                            <a:schemeClr val="tx1"/>
                          </a:solidFill>
                        </a:rPr>
                        <a:t> </a:t>
                      </a:r>
                      <a:r>
                        <a:rPr lang="el-GR" sz="1800" b="1" dirty="0" err="1" smtClean="0">
                          <a:solidFill>
                            <a:schemeClr val="tx1"/>
                          </a:solidFill>
                        </a:rPr>
                        <a:t>ἐπὶ</a:t>
                      </a:r>
                      <a:r>
                        <a:rPr lang="el-GR" sz="1800" b="1" dirty="0" smtClean="0">
                          <a:solidFill>
                            <a:schemeClr val="tx1"/>
                          </a:solidFill>
                        </a:rPr>
                        <a:t> </a:t>
                      </a:r>
                      <a:r>
                        <a:rPr lang="el-GR" sz="1800" b="1" dirty="0" err="1" smtClean="0">
                          <a:solidFill>
                            <a:schemeClr val="tx1"/>
                          </a:solidFill>
                        </a:rPr>
                        <a:t>τὰς</a:t>
                      </a:r>
                      <a:r>
                        <a:rPr lang="el-GR" sz="1800" b="1" dirty="0" smtClean="0">
                          <a:solidFill>
                            <a:schemeClr val="tx1"/>
                          </a:solidFill>
                        </a:rPr>
                        <a:t> </a:t>
                      </a:r>
                      <a:r>
                        <a:rPr lang="el-GR" sz="1800" b="1" dirty="0" err="1" smtClean="0">
                          <a:solidFill>
                            <a:schemeClr val="tx1"/>
                          </a:solidFill>
                        </a:rPr>
                        <a:t>ἀφεστηκυίας</a:t>
                      </a:r>
                      <a:r>
                        <a:rPr lang="el-GR" sz="1800" b="1" dirty="0" smtClean="0">
                          <a:solidFill>
                            <a:schemeClr val="tx1"/>
                          </a:solidFill>
                        </a:rPr>
                        <a:t> </a:t>
                      </a:r>
                      <a:r>
                        <a:rPr lang="el-GR" sz="1800" b="1" dirty="0" err="1" smtClean="0">
                          <a:solidFill>
                            <a:schemeClr val="tx1"/>
                          </a:solidFill>
                        </a:rPr>
                        <a:t>αὐτῶν</a:t>
                      </a:r>
                      <a:r>
                        <a:rPr lang="el-GR" sz="1800" b="1" dirty="0" smtClean="0">
                          <a:solidFill>
                            <a:schemeClr val="tx1"/>
                          </a:solidFill>
                        </a:rPr>
                        <a:t> </a:t>
                      </a:r>
                      <a:r>
                        <a:rPr lang="el-GR" sz="1800" b="1" dirty="0" err="1" smtClean="0">
                          <a:solidFill>
                            <a:schemeClr val="tx1"/>
                          </a:solidFill>
                        </a:rPr>
                        <a:t>πόλεις.</a:t>
                      </a:r>
                      <a:r>
                        <a:rPr lang="el-GR" sz="1800" b="1" dirty="0" smtClean="0">
                          <a:solidFill>
                            <a:schemeClr val="tx1"/>
                          </a:solidFill>
                        </a:rPr>
                        <a:t>/</a:t>
                      </a:r>
                      <a:r>
                        <a:rPr lang="el-GR" sz="1800" b="1" dirty="0" err="1" smtClean="0">
                          <a:solidFill>
                            <a:schemeClr val="tx1"/>
                          </a:solidFill>
                        </a:rPr>
                        <a:t>ἀνήγοντο</a:t>
                      </a:r>
                      <a:r>
                        <a:rPr lang="el-GR" sz="1800" b="1" dirty="0" smtClean="0">
                          <a:solidFill>
                            <a:schemeClr val="tx1"/>
                          </a:solidFill>
                        </a:rPr>
                        <a:t> </a:t>
                      </a:r>
                      <a:r>
                        <a:rPr lang="el-GR" sz="1800" b="1" dirty="0" err="1" smtClean="0">
                          <a:solidFill>
                            <a:schemeClr val="tx1"/>
                          </a:solidFill>
                        </a:rPr>
                        <a:t>δὲ</a:t>
                      </a:r>
                      <a:r>
                        <a:rPr lang="el-GR" sz="1800" b="1" dirty="0" smtClean="0">
                          <a:solidFill>
                            <a:schemeClr val="tx1"/>
                          </a:solidFill>
                        </a:rPr>
                        <a:t> </a:t>
                      </a:r>
                      <a:r>
                        <a:rPr lang="el-GR" sz="1800" b="1" dirty="0" err="1" smtClean="0">
                          <a:solidFill>
                            <a:schemeClr val="tx1"/>
                          </a:solidFill>
                        </a:rPr>
                        <a:t>καὶ</a:t>
                      </a:r>
                      <a:r>
                        <a:rPr lang="el-GR" sz="1800" b="1" dirty="0" smtClean="0">
                          <a:solidFill>
                            <a:schemeClr val="tx1"/>
                          </a:solidFill>
                        </a:rPr>
                        <a:t> </a:t>
                      </a:r>
                      <a:r>
                        <a:rPr lang="el-GR" sz="1800" b="1" dirty="0" err="1" smtClean="0">
                          <a:solidFill>
                            <a:schemeClr val="tx1"/>
                          </a:solidFill>
                        </a:rPr>
                        <a:t>οἱ</a:t>
                      </a:r>
                      <a:r>
                        <a:rPr lang="el-GR" sz="1800" b="1" dirty="0" smtClean="0">
                          <a:solidFill>
                            <a:schemeClr val="tx1"/>
                          </a:solidFill>
                        </a:rPr>
                        <a:t> </a:t>
                      </a:r>
                      <a:r>
                        <a:rPr lang="el-GR" sz="1800" b="1" dirty="0" err="1" smtClean="0">
                          <a:solidFill>
                            <a:schemeClr val="tx1"/>
                          </a:solidFill>
                        </a:rPr>
                        <a:t>Ἀθηναῖοι</a:t>
                      </a:r>
                      <a:r>
                        <a:rPr lang="el-GR" sz="1800" b="1" dirty="0" smtClean="0">
                          <a:solidFill>
                            <a:schemeClr val="tx1"/>
                          </a:solidFill>
                        </a:rPr>
                        <a:t> </a:t>
                      </a:r>
                      <a:r>
                        <a:rPr lang="el-GR" sz="1800" b="1" dirty="0" err="1" smtClean="0">
                          <a:solidFill>
                            <a:schemeClr val="tx1"/>
                          </a:solidFill>
                        </a:rPr>
                        <a:t>ἐκ</a:t>
                      </a:r>
                      <a:r>
                        <a:rPr lang="el-GR" sz="1800" b="1" dirty="0" smtClean="0">
                          <a:solidFill>
                            <a:schemeClr val="tx1"/>
                          </a:solidFill>
                        </a:rPr>
                        <a:t> </a:t>
                      </a:r>
                      <a:r>
                        <a:rPr lang="el-GR" sz="1800" b="1" dirty="0" err="1" smtClean="0">
                          <a:solidFill>
                            <a:schemeClr val="tx1"/>
                          </a:solidFill>
                        </a:rPr>
                        <a:t>τῆς</a:t>
                      </a:r>
                      <a:r>
                        <a:rPr lang="el-GR" sz="1800" b="1" dirty="0" smtClean="0">
                          <a:solidFill>
                            <a:schemeClr val="tx1"/>
                          </a:solidFill>
                        </a:rPr>
                        <a:t> </a:t>
                      </a:r>
                      <a:r>
                        <a:rPr lang="el-GR" sz="1800" b="1" dirty="0" err="1" smtClean="0">
                          <a:solidFill>
                            <a:schemeClr val="tx1"/>
                          </a:solidFill>
                        </a:rPr>
                        <a:t>Χίου</a:t>
                      </a:r>
                      <a:r>
                        <a:rPr lang="el-GR" sz="1800" b="1" dirty="0" smtClean="0">
                          <a:solidFill>
                            <a:schemeClr val="tx1"/>
                          </a:solidFill>
                        </a:rPr>
                        <a:t> </a:t>
                      </a:r>
                      <a:r>
                        <a:rPr lang="el-GR" sz="1800" b="1" dirty="0" err="1" smtClean="0">
                          <a:solidFill>
                            <a:schemeClr val="tx1"/>
                          </a:solidFill>
                        </a:rPr>
                        <a:t>πελάγιοι</a:t>
                      </a:r>
                      <a:r>
                        <a:rPr lang="el-GR" sz="1800" b="1" dirty="0" smtClean="0">
                          <a:solidFill>
                            <a:schemeClr val="tx1"/>
                          </a:solidFill>
                        </a:rPr>
                        <a:t>·  </a:t>
                      </a:r>
                    </a:p>
                    <a:p>
                      <a:pPr>
                        <a:buFontTx/>
                        <a:buNone/>
                      </a:pPr>
                      <a:r>
                        <a:rPr lang="el-GR" sz="1800" b="1" dirty="0" smtClean="0">
                          <a:solidFill>
                            <a:schemeClr val="tx1"/>
                          </a:solidFill>
                        </a:rPr>
                        <a:t> [2.1.18] ἡ </a:t>
                      </a:r>
                      <a:r>
                        <a:rPr lang="el-GR" sz="1800" b="1" dirty="0" err="1" smtClean="0">
                          <a:solidFill>
                            <a:schemeClr val="tx1"/>
                          </a:solidFill>
                        </a:rPr>
                        <a:t>γὰρ</a:t>
                      </a:r>
                      <a:r>
                        <a:rPr lang="el-GR" sz="1800" b="1" dirty="0" smtClean="0">
                          <a:solidFill>
                            <a:schemeClr val="tx1"/>
                          </a:solidFill>
                        </a:rPr>
                        <a:t> </a:t>
                      </a:r>
                      <a:r>
                        <a:rPr lang="el-GR" sz="1800" b="1" dirty="0" err="1" smtClean="0">
                          <a:solidFill>
                            <a:schemeClr val="tx1"/>
                          </a:solidFill>
                        </a:rPr>
                        <a:t>Ἀσία</a:t>
                      </a:r>
                      <a:r>
                        <a:rPr lang="el-GR" sz="1800" b="1" dirty="0" smtClean="0">
                          <a:solidFill>
                            <a:schemeClr val="tx1"/>
                          </a:solidFill>
                        </a:rPr>
                        <a:t> </a:t>
                      </a:r>
                      <a:r>
                        <a:rPr lang="el-GR" sz="1800" b="1" dirty="0" err="1" smtClean="0">
                          <a:solidFill>
                            <a:schemeClr val="tx1"/>
                          </a:solidFill>
                        </a:rPr>
                        <a:t>πολεμία</a:t>
                      </a:r>
                      <a:r>
                        <a:rPr lang="el-GR" sz="1800" b="1" dirty="0" smtClean="0">
                          <a:solidFill>
                            <a:schemeClr val="tx1"/>
                          </a:solidFill>
                        </a:rPr>
                        <a:t> </a:t>
                      </a:r>
                      <a:r>
                        <a:rPr lang="el-GR" sz="1800" b="1" dirty="0" err="1" smtClean="0">
                          <a:solidFill>
                            <a:schemeClr val="tx1"/>
                          </a:solidFill>
                        </a:rPr>
                        <a:t>αὐτοῖς</a:t>
                      </a:r>
                      <a:r>
                        <a:rPr lang="el-GR" sz="1800" b="1" dirty="0" smtClean="0">
                          <a:solidFill>
                            <a:schemeClr val="tx1"/>
                          </a:solidFill>
                        </a:rPr>
                        <a:t> </a:t>
                      </a:r>
                      <a:r>
                        <a:rPr lang="el-GR" sz="1800" b="1" dirty="0" err="1" smtClean="0">
                          <a:solidFill>
                            <a:schemeClr val="tx1"/>
                          </a:solidFill>
                        </a:rPr>
                        <a:t>ἦν</a:t>
                      </a:r>
                      <a:r>
                        <a:rPr lang="el-GR" sz="1800" b="1" dirty="0" smtClean="0">
                          <a:solidFill>
                            <a:schemeClr val="tx1"/>
                          </a:solidFill>
                        </a:rPr>
                        <a:t>. </a:t>
                      </a:r>
                      <a:r>
                        <a:rPr lang="el-GR" sz="1800" b="1" dirty="0" err="1" smtClean="0">
                          <a:solidFill>
                            <a:schemeClr val="tx1"/>
                          </a:solidFill>
                        </a:rPr>
                        <a:t>Λύσανδρος</a:t>
                      </a:r>
                      <a:r>
                        <a:rPr lang="el-GR" sz="1800" b="1" dirty="0" smtClean="0">
                          <a:solidFill>
                            <a:schemeClr val="tx1"/>
                          </a:solidFill>
                        </a:rPr>
                        <a:t> δ’ </a:t>
                      </a:r>
                      <a:r>
                        <a:rPr lang="el-GR" sz="1800" b="1" dirty="0" err="1" smtClean="0">
                          <a:solidFill>
                            <a:schemeClr val="tx1"/>
                          </a:solidFill>
                        </a:rPr>
                        <a:t>ἐξ</a:t>
                      </a:r>
                      <a:r>
                        <a:rPr lang="el-GR" sz="1800" b="1" dirty="0" smtClean="0">
                          <a:solidFill>
                            <a:schemeClr val="tx1"/>
                          </a:solidFill>
                        </a:rPr>
                        <a:t> </a:t>
                      </a:r>
                      <a:r>
                        <a:rPr lang="el-GR" sz="1800" b="1" dirty="0" err="1" smtClean="0">
                          <a:solidFill>
                            <a:schemeClr val="tx1"/>
                          </a:solidFill>
                        </a:rPr>
                        <a:t>Ἀβύδου</a:t>
                      </a:r>
                      <a:r>
                        <a:rPr lang="el-GR" sz="1800" b="1" dirty="0" smtClean="0">
                          <a:solidFill>
                            <a:schemeClr val="tx1"/>
                          </a:solidFill>
                        </a:rPr>
                        <a:t> </a:t>
                      </a:r>
                      <a:r>
                        <a:rPr lang="el-GR" sz="1800" b="1" dirty="0" err="1" smtClean="0">
                          <a:solidFill>
                            <a:schemeClr val="tx1"/>
                          </a:solidFill>
                        </a:rPr>
                        <a:t>παρέπλει</a:t>
                      </a:r>
                      <a:r>
                        <a:rPr lang="el-GR" sz="1800" b="1" dirty="0" smtClean="0">
                          <a:solidFill>
                            <a:schemeClr val="tx1"/>
                          </a:solidFill>
                        </a:rPr>
                        <a:t> </a:t>
                      </a:r>
                      <a:r>
                        <a:rPr lang="el-GR" sz="1800" b="1" dirty="0" err="1" smtClean="0">
                          <a:solidFill>
                            <a:schemeClr val="tx1"/>
                          </a:solidFill>
                        </a:rPr>
                        <a:t>εἰς</a:t>
                      </a:r>
                      <a:r>
                        <a:rPr lang="el-GR" sz="1800" b="1" dirty="0" smtClean="0">
                          <a:solidFill>
                            <a:schemeClr val="tx1"/>
                          </a:solidFill>
                        </a:rPr>
                        <a:t> </a:t>
                      </a:r>
                      <a:r>
                        <a:rPr lang="el-GR" sz="1800" b="1" dirty="0" err="1" smtClean="0">
                          <a:solidFill>
                            <a:schemeClr val="tx1"/>
                          </a:solidFill>
                        </a:rPr>
                        <a:t>Λάμψακον</a:t>
                      </a:r>
                      <a:r>
                        <a:rPr lang="el-GR" sz="1800" b="1" dirty="0" smtClean="0">
                          <a:solidFill>
                            <a:schemeClr val="tx1"/>
                          </a:solidFill>
                        </a:rPr>
                        <a:t> </a:t>
                      </a:r>
                      <a:r>
                        <a:rPr lang="el-GR" sz="1800" b="1" dirty="0" err="1" smtClean="0">
                          <a:solidFill>
                            <a:schemeClr val="tx1"/>
                          </a:solidFill>
                        </a:rPr>
                        <a:t>σύμμαχον</a:t>
                      </a:r>
                      <a:r>
                        <a:rPr lang="el-GR" sz="1800" b="1" dirty="0" smtClean="0">
                          <a:solidFill>
                            <a:schemeClr val="tx1"/>
                          </a:solidFill>
                        </a:rPr>
                        <a:t> </a:t>
                      </a:r>
                      <a:r>
                        <a:rPr lang="el-GR" sz="1800" b="1" dirty="0" err="1" smtClean="0">
                          <a:solidFill>
                            <a:schemeClr val="tx1"/>
                          </a:solidFill>
                        </a:rPr>
                        <a:t>οὖσαν</a:t>
                      </a:r>
                      <a:r>
                        <a:rPr lang="el-GR" sz="1800" b="1" dirty="0" smtClean="0">
                          <a:solidFill>
                            <a:schemeClr val="tx1"/>
                          </a:solidFill>
                        </a:rPr>
                        <a:t> </a:t>
                      </a:r>
                      <a:r>
                        <a:rPr lang="el-GR" sz="1800" b="1" dirty="0" err="1" smtClean="0">
                          <a:solidFill>
                            <a:schemeClr val="tx1"/>
                          </a:solidFill>
                        </a:rPr>
                        <a:t>Ἀθηναίων</a:t>
                      </a:r>
                      <a:r>
                        <a:rPr lang="el-GR" sz="1800" b="1" dirty="0" smtClean="0">
                          <a:solidFill>
                            <a:schemeClr val="tx1"/>
                          </a:solidFill>
                        </a:rPr>
                        <a:t>· </a:t>
                      </a:r>
                      <a:r>
                        <a:rPr lang="el-GR" sz="1800" b="1" dirty="0" err="1" smtClean="0">
                          <a:solidFill>
                            <a:schemeClr val="tx1"/>
                          </a:solidFill>
                        </a:rPr>
                        <a:t>καὶ</a:t>
                      </a:r>
                      <a:r>
                        <a:rPr lang="el-GR" sz="1800" b="1" dirty="0" smtClean="0">
                          <a:solidFill>
                            <a:schemeClr val="tx1"/>
                          </a:solidFill>
                        </a:rPr>
                        <a:t> </a:t>
                      </a:r>
                      <a:r>
                        <a:rPr lang="el-GR" sz="1800" b="1" dirty="0" err="1" smtClean="0">
                          <a:solidFill>
                            <a:schemeClr val="tx1"/>
                          </a:solidFill>
                        </a:rPr>
                        <a:t>οἱ</a:t>
                      </a:r>
                      <a:r>
                        <a:rPr lang="el-GR" sz="1800" b="1" dirty="0" smtClean="0">
                          <a:solidFill>
                            <a:schemeClr val="tx1"/>
                          </a:solidFill>
                        </a:rPr>
                        <a:t> </a:t>
                      </a:r>
                      <a:r>
                        <a:rPr lang="el-GR" sz="1800" b="1" dirty="0" err="1" smtClean="0">
                          <a:solidFill>
                            <a:schemeClr val="tx1"/>
                          </a:solidFill>
                        </a:rPr>
                        <a:t>Ἀβυδηνοὶ</a:t>
                      </a:r>
                      <a:r>
                        <a:rPr lang="el-GR" sz="1800" b="1" dirty="0" smtClean="0">
                          <a:solidFill>
                            <a:schemeClr val="tx1"/>
                          </a:solidFill>
                        </a:rPr>
                        <a:t> </a:t>
                      </a:r>
                      <a:r>
                        <a:rPr lang="el-GR" sz="1800" b="1" dirty="0" err="1" smtClean="0">
                          <a:solidFill>
                            <a:schemeClr val="tx1"/>
                          </a:solidFill>
                        </a:rPr>
                        <a:t>καὶ</a:t>
                      </a:r>
                      <a:r>
                        <a:rPr lang="el-GR" sz="1800" b="1" dirty="0" smtClean="0">
                          <a:solidFill>
                            <a:schemeClr val="tx1"/>
                          </a:solidFill>
                        </a:rPr>
                        <a:t> </a:t>
                      </a:r>
                      <a:r>
                        <a:rPr lang="el-GR" sz="1800" b="1" dirty="0" err="1" smtClean="0">
                          <a:solidFill>
                            <a:schemeClr val="tx1"/>
                          </a:solidFill>
                        </a:rPr>
                        <a:t>οἱ</a:t>
                      </a:r>
                      <a:r>
                        <a:rPr lang="el-GR" sz="1800" b="1" dirty="0" smtClean="0">
                          <a:solidFill>
                            <a:schemeClr val="tx1"/>
                          </a:solidFill>
                        </a:rPr>
                        <a:t> </a:t>
                      </a:r>
                      <a:r>
                        <a:rPr lang="el-GR" sz="1800" b="1" dirty="0" err="1" smtClean="0">
                          <a:solidFill>
                            <a:schemeClr val="tx1"/>
                          </a:solidFill>
                        </a:rPr>
                        <a:t>ἄλλοι</a:t>
                      </a:r>
                      <a:r>
                        <a:rPr lang="el-GR" sz="1800" b="1" dirty="0" smtClean="0">
                          <a:solidFill>
                            <a:schemeClr val="tx1"/>
                          </a:solidFill>
                        </a:rPr>
                        <a:t> </a:t>
                      </a:r>
                      <a:r>
                        <a:rPr lang="el-GR" sz="1800" b="1" dirty="0" err="1" smtClean="0">
                          <a:solidFill>
                            <a:schemeClr val="tx1"/>
                          </a:solidFill>
                        </a:rPr>
                        <a:t>παρῆσαν</a:t>
                      </a:r>
                      <a:r>
                        <a:rPr lang="el-GR" sz="1800" b="1" dirty="0" smtClean="0">
                          <a:solidFill>
                            <a:schemeClr val="tx1"/>
                          </a:solidFill>
                        </a:rPr>
                        <a:t> </a:t>
                      </a:r>
                      <a:r>
                        <a:rPr lang="el-GR" sz="1800" b="1" dirty="0" err="1" smtClean="0">
                          <a:solidFill>
                            <a:schemeClr val="tx1"/>
                          </a:solidFill>
                        </a:rPr>
                        <a:t>πεζῇ</a:t>
                      </a:r>
                      <a:r>
                        <a:rPr lang="el-GR" sz="1800" b="1" dirty="0" smtClean="0">
                          <a:solidFill>
                            <a:schemeClr val="tx1"/>
                          </a:solidFill>
                        </a:rPr>
                        <a:t>. </a:t>
                      </a:r>
                      <a:r>
                        <a:rPr lang="el-GR" sz="1800" b="1" dirty="0" err="1" smtClean="0">
                          <a:solidFill>
                            <a:schemeClr val="tx1"/>
                          </a:solidFill>
                        </a:rPr>
                        <a:t>ἡγεῖτο</a:t>
                      </a:r>
                      <a:r>
                        <a:rPr lang="el-GR" sz="1800" b="1" dirty="0" smtClean="0">
                          <a:solidFill>
                            <a:schemeClr val="tx1"/>
                          </a:solidFill>
                        </a:rPr>
                        <a:t> </a:t>
                      </a:r>
                      <a:r>
                        <a:rPr lang="el-GR" sz="1800" b="1" dirty="0" err="1" smtClean="0">
                          <a:solidFill>
                            <a:schemeClr val="tx1"/>
                          </a:solidFill>
                        </a:rPr>
                        <a:t>δὲ</a:t>
                      </a:r>
                      <a:r>
                        <a:rPr lang="el-GR" sz="1800" b="1" dirty="0" smtClean="0">
                          <a:solidFill>
                            <a:schemeClr val="tx1"/>
                          </a:solidFill>
                        </a:rPr>
                        <a:t> </a:t>
                      </a:r>
                      <a:r>
                        <a:rPr lang="el-GR" sz="1800" b="1" dirty="0" err="1" smtClean="0">
                          <a:solidFill>
                            <a:schemeClr val="tx1"/>
                          </a:solidFill>
                        </a:rPr>
                        <a:t>Θώραξ</a:t>
                      </a:r>
                      <a:r>
                        <a:rPr lang="el-GR" sz="1800" b="1" dirty="0" smtClean="0">
                          <a:solidFill>
                            <a:schemeClr val="tx1"/>
                          </a:solidFill>
                        </a:rPr>
                        <a:t> </a:t>
                      </a:r>
                      <a:r>
                        <a:rPr lang="el-GR" sz="1800" b="1" dirty="0" err="1" smtClean="0">
                          <a:solidFill>
                            <a:schemeClr val="tx1"/>
                          </a:solidFill>
                        </a:rPr>
                        <a:t>Λακεδαιμόνιος</a:t>
                      </a:r>
                      <a:r>
                        <a:rPr lang="el-GR" sz="1800" b="1" dirty="0" smtClean="0">
                          <a:solidFill>
                            <a:schemeClr val="tx1"/>
                          </a:solidFill>
                        </a:rPr>
                        <a:t>. </a:t>
                      </a:r>
                    </a:p>
                    <a:p>
                      <a:pPr>
                        <a:buFontTx/>
                        <a:buNone/>
                      </a:pPr>
                      <a:r>
                        <a:rPr lang="el-GR" sz="1800" b="1" dirty="0" smtClean="0">
                          <a:solidFill>
                            <a:schemeClr val="tx1"/>
                          </a:solidFill>
                        </a:rPr>
                        <a:t> </a:t>
                      </a:r>
                    </a:p>
                    <a:p>
                      <a:pPr>
                        <a:buFontTx/>
                        <a:buNone/>
                      </a:pPr>
                      <a:r>
                        <a:rPr lang="el-GR" sz="1800" b="1" dirty="0" smtClean="0">
                          <a:solidFill>
                            <a:schemeClr val="tx1"/>
                          </a:solidFill>
                        </a:rPr>
                        <a:t>[2.1.19] </a:t>
                      </a:r>
                      <a:r>
                        <a:rPr lang="el-GR" sz="1800" b="1" dirty="0" err="1" smtClean="0">
                          <a:solidFill>
                            <a:schemeClr val="tx1"/>
                          </a:solidFill>
                        </a:rPr>
                        <a:t>προσβαλόντες</a:t>
                      </a:r>
                      <a:r>
                        <a:rPr lang="el-GR" sz="1800" b="1" dirty="0" smtClean="0">
                          <a:solidFill>
                            <a:schemeClr val="tx1"/>
                          </a:solidFill>
                        </a:rPr>
                        <a:t> </a:t>
                      </a:r>
                      <a:r>
                        <a:rPr lang="el-GR" sz="1800" b="1" dirty="0" err="1" smtClean="0">
                          <a:solidFill>
                            <a:schemeClr val="tx1"/>
                          </a:solidFill>
                        </a:rPr>
                        <a:t>δὲ</a:t>
                      </a:r>
                      <a:r>
                        <a:rPr lang="el-GR" sz="1800" b="1" dirty="0" smtClean="0">
                          <a:solidFill>
                            <a:schemeClr val="tx1"/>
                          </a:solidFill>
                        </a:rPr>
                        <a:t> </a:t>
                      </a:r>
                      <a:r>
                        <a:rPr lang="el-GR" sz="1800" b="1" dirty="0" err="1" smtClean="0">
                          <a:solidFill>
                            <a:schemeClr val="tx1"/>
                          </a:solidFill>
                        </a:rPr>
                        <a:t>τῇ</a:t>
                      </a:r>
                      <a:r>
                        <a:rPr lang="el-GR" sz="1800" b="1" dirty="0" smtClean="0">
                          <a:solidFill>
                            <a:schemeClr val="tx1"/>
                          </a:solidFill>
                        </a:rPr>
                        <a:t> </a:t>
                      </a:r>
                      <a:r>
                        <a:rPr lang="el-GR" sz="1800" b="1" dirty="0" err="1" smtClean="0">
                          <a:solidFill>
                            <a:schemeClr val="tx1"/>
                          </a:solidFill>
                        </a:rPr>
                        <a:t>πόλει</a:t>
                      </a:r>
                      <a:r>
                        <a:rPr lang="el-GR" sz="1800" b="1" dirty="0" smtClean="0">
                          <a:solidFill>
                            <a:schemeClr val="tx1"/>
                          </a:solidFill>
                        </a:rPr>
                        <a:t> </a:t>
                      </a:r>
                      <a:r>
                        <a:rPr lang="el-GR" sz="1800" b="1" dirty="0" err="1" smtClean="0">
                          <a:solidFill>
                            <a:schemeClr val="tx1"/>
                          </a:solidFill>
                        </a:rPr>
                        <a:t>αἱροῦσικατὰ</a:t>
                      </a:r>
                      <a:r>
                        <a:rPr lang="el-GR" sz="1800" b="1" dirty="0" smtClean="0">
                          <a:solidFill>
                            <a:schemeClr val="tx1"/>
                          </a:solidFill>
                        </a:rPr>
                        <a:t> </a:t>
                      </a:r>
                      <a:r>
                        <a:rPr lang="el-GR" sz="1800" b="1" dirty="0" err="1" smtClean="0">
                          <a:solidFill>
                            <a:schemeClr val="tx1"/>
                          </a:solidFill>
                        </a:rPr>
                        <a:t>κράτος</a:t>
                      </a:r>
                      <a:r>
                        <a:rPr lang="el-GR" sz="1800" b="1" dirty="0" smtClean="0">
                          <a:solidFill>
                            <a:schemeClr val="tx1"/>
                          </a:solidFill>
                        </a:rPr>
                        <a:t>,/ </a:t>
                      </a:r>
                      <a:r>
                        <a:rPr lang="el-GR" sz="1800" b="1" dirty="0" err="1" smtClean="0">
                          <a:solidFill>
                            <a:schemeClr val="tx1"/>
                          </a:solidFill>
                        </a:rPr>
                        <a:t>καὶ</a:t>
                      </a:r>
                      <a:r>
                        <a:rPr lang="el-GR" sz="1800" b="1" dirty="0" smtClean="0">
                          <a:solidFill>
                            <a:schemeClr val="tx1"/>
                          </a:solidFill>
                        </a:rPr>
                        <a:t> </a:t>
                      </a:r>
                      <a:r>
                        <a:rPr lang="el-GR" sz="1800" b="1" dirty="0" err="1" smtClean="0">
                          <a:solidFill>
                            <a:schemeClr val="tx1"/>
                          </a:solidFill>
                        </a:rPr>
                        <a:t>διήρπασαν</a:t>
                      </a:r>
                      <a:r>
                        <a:rPr lang="el-GR" sz="1800" b="1" dirty="0" smtClean="0">
                          <a:solidFill>
                            <a:schemeClr val="tx1"/>
                          </a:solidFill>
                        </a:rPr>
                        <a:t> </a:t>
                      </a:r>
                      <a:r>
                        <a:rPr lang="el-GR" sz="1800" b="1" dirty="0" err="1" smtClean="0">
                          <a:solidFill>
                            <a:schemeClr val="tx1"/>
                          </a:solidFill>
                        </a:rPr>
                        <a:t>οἱ</a:t>
                      </a:r>
                      <a:r>
                        <a:rPr lang="el-GR" sz="1800" b="1" dirty="0" smtClean="0">
                          <a:solidFill>
                            <a:schemeClr val="tx1"/>
                          </a:solidFill>
                        </a:rPr>
                        <a:t> </a:t>
                      </a:r>
                      <a:r>
                        <a:rPr lang="el-GR" sz="1800" b="1" dirty="0" err="1" smtClean="0">
                          <a:solidFill>
                            <a:schemeClr val="tx1"/>
                          </a:solidFill>
                        </a:rPr>
                        <a:t>στρατιῶται</a:t>
                      </a:r>
                      <a:r>
                        <a:rPr lang="el-GR" sz="1800" b="1" dirty="0" smtClean="0">
                          <a:solidFill>
                            <a:schemeClr val="tx1"/>
                          </a:solidFill>
                        </a:rPr>
                        <a:t> </a:t>
                      </a:r>
                      <a:r>
                        <a:rPr lang="el-GR" sz="1800" b="1" dirty="0" err="1" smtClean="0">
                          <a:solidFill>
                            <a:schemeClr val="tx1"/>
                          </a:solidFill>
                        </a:rPr>
                        <a:t>οὖσαν</a:t>
                      </a:r>
                      <a:r>
                        <a:rPr lang="el-GR" sz="1800" b="1" dirty="0" smtClean="0">
                          <a:solidFill>
                            <a:schemeClr val="tx1"/>
                          </a:solidFill>
                        </a:rPr>
                        <a:t> </a:t>
                      </a:r>
                      <a:r>
                        <a:rPr lang="el-GR" sz="1800" b="1" dirty="0" err="1" smtClean="0">
                          <a:solidFill>
                            <a:schemeClr val="tx1"/>
                          </a:solidFill>
                        </a:rPr>
                        <a:t>πλουσίαν</a:t>
                      </a:r>
                      <a:r>
                        <a:rPr lang="el-GR" sz="1800" b="1" dirty="0" smtClean="0">
                          <a:solidFill>
                            <a:schemeClr val="tx1"/>
                          </a:solidFill>
                        </a:rPr>
                        <a:t> </a:t>
                      </a:r>
                      <a:r>
                        <a:rPr lang="el-GR" sz="1800" b="1" dirty="0" err="1" smtClean="0">
                          <a:solidFill>
                            <a:schemeClr val="tx1"/>
                          </a:solidFill>
                        </a:rPr>
                        <a:t>καὶ</a:t>
                      </a:r>
                      <a:r>
                        <a:rPr lang="el-GR" sz="1800" b="1" dirty="0" smtClean="0">
                          <a:solidFill>
                            <a:schemeClr val="tx1"/>
                          </a:solidFill>
                        </a:rPr>
                        <a:t> </a:t>
                      </a:r>
                      <a:r>
                        <a:rPr lang="el-GR" sz="1800" b="1" dirty="0" err="1" smtClean="0">
                          <a:solidFill>
                            <a:schemeClr val="tx1"/>
                          </a:solidFill>
                        </a:rPr>
                        <a:t>οἴνου</a:t>
                      </a:r>
                      <a:r>
                        <a:rPr lang="el-GR" sz="1800" b="1" dirty="0" smtClean="0">
                          <a:solidFill>
                            <a:schemeClr val="tx1"/>
                          </a:solidFill>
                        </a:rPr>
                        <a:t> </a:t>
                      </a:r>
                      <a:r>
                        <a:rPr lang="el-GR" sz="1800" b="1" dirty="0" err="1" smtClean="0">
                          <a:solidFill>
                            <a:schemeClr val="tx1"/>
                          </a:solidFill>
                        </a:rPr>
                        <a:t>καὶ</a:t>
                      </a:r>
                      <a:r>
                        <a:rPr lang="el-GR" sz="1800" b="1" dirty="0" smtClean="0">
                          <a:solidFill>
                            <a:schemeClr val="tx1"/>
                          </a:solidFill>
                        </a:rPr>
                        <a:t> </a:t>
                      </a:r>
                      <a:r>
                        <a:rPr lang="el-GR" sz="1800" b="1" dirty="0" err="1" smtClean="0">
                          <a:solidFill>
                            <a:schemeClr val="tx1"/>
                          </a:solidFill>
                        </a:rPr>
                        <a:t>σίτου</a:t>
                      </a:r>
                      <a:r>
                        <a:rPr lang="el-GR" sz="1800" b="1" dirty="0" smtClean="0">
                          <a:solidFill>
                            <a:schemeClr val="tx1"/>
                          </a:solidFill>
                        </a:rPr>
                        <a:t> </a:t>
                      </a:r>
                      <a:r>
                        <a:rPr lang="el-GR" sz="1800" b="1" dirty="0" err="1" smtClean="0">
                          <a:solidFill>
                            <a:schemeClr val="tx1"/>
                          </a:solidFill>
                        </a:rPr>
                        <a:t>καὶ</a:t>
                      </a:r>
                      <a:r>
                        <a:rPr lang="el-GR" sz="1800" b="1" dirty="0" smtClean="0">
                          <a:solidFill>
                            <a:schemeClr val="tx1"/>
                          </a:solidFill>
                        </a:rPr>
                        <a:t> </a:t>
                      </a:r>
                      <a:r>
                        <a:rPr lang="el-GR" sz="1800" b="1" dirty="0" err="1" smtClean="0">
                          <a:solidFill>
                            <a:schemeClr val="tx1"/>
                          </a:solidFill>
                        </a:rPr>
                        <a:t>τῶν</a:t>
                      </a:r>
                      <a:r>
                        <a:rPr lang="el-GR" sz="1800" b="1" dirty="0" smtClean="0">
                          <a:solidFill>
                            <a:schemeClr val="tx1"/>
                          </a:solidFill>
                        </a:rPr>
                        <a:t> </a:t>
                      </a:r>
                      <a:r>
                        <a:rPr lang="el-GR" sz="1800" b="1" dirty="0" err="1" smtClean="0">
                          <a:solidFill>
                            <a:schemeClr val="tx1"/>
                          </a:solidFill>
                        </a:rPr>
                        <a:t>ἄλλων</a:t>
                      </a:r>
                      <a:r>
                        <a:rPr lang="el-GR" sz="1800" b="1" dirty="0" smtClean="0">
                          <a:solidFill>
                            <a:schemeClr val="tx1"/>
                          </a:solidFill>
                        </a:rPr>
                        <a:t> </a:t>
                      </a:r>
                      <a:r>
                        <a:rPr lang="el-GR" sz="1800" b="1" dirty="0" err="1" smtClean="0">
                          <a:solidFill>
                            <a:schemeClr val="tx1"/>
                          </a:solidFill>
                        </a:rPr>
                        <a:t>ἐπιτηδείων</a:t>
                      </a:r>
                      <a:r>
                        <a:rPr lang="el-GR" sz="1800" b="1" dirty="0" smtClean="0">
                          <a:solidFill>
                            <a:schemeClr val="tx1"/>
                          </a:solidFill>
                        </a:rPr>
                        <a:t> </a:t>
                      </a:r>
                      <a:r>
                        <a:rPr lang="el-GR" sz="1800" b="1" dirty="0" err="1" smtClean="0">
                          <a:solidFill>
                            <a:schemeClr val="tx1"/>
                          </a:solidFill>
                        </a:rPr>
                        <a:t>πλήρη</a:t>
                      </a:r>
                      <a:r>
                        <a:rPr lang="el-GR" sz="1800" b="1" dirty="0" smtClean="0">
                          <a:solidFill>
                            <a:schemeClr val="tx1"/>
                          </a:solidFill>
                        </a:rPr>
                        <a:t>· /</a:t>
                      </a:r>
                      <a:r>
                        <a:rPr lang="el-GR" sz="1800" b="1" dirty="0" err="1" smtClean="0">
                          <a:solidFill>
                            <a:schemeClr val="tx1"/>
                          </a:solidFill>
                        </a:rPr>
                        <a:t>τὰ</a:t>
                      </a:r>
                      <a:r>
                        <a:rPr lang="el-GR" sz="1800" b="1" dirty="0" smtClean="0">
                          <a:solidFill>
                            <a:schemeClr val="tx1"/>
                          </a:solidFill>
                        </a:rPr>
                        <a:t> </a:t>
                      </a:r>
                      <a:r>
                        <a:rPr lang="el-GR" sz="1800" b="1" dirty="0" err="1" smtClean="0">
                          <a:solidFill>
                            <a:schemeClr val="tx1"/>
                          </a:solidFill>
                        </a:rPr>
                        <a:t>δὲ</a:t>
                      </a:r>
                      <a:r>
                        <a:rPr lang="el-GR" sz="1800" b="1" dirty="0" smtClean="0">
                          <a:solidFill>
                            <a:schemeClr val="tx1"/>
                          </a:solidFill>
                        </a:rPr>
                        <a:t> </a:t>
                      </a:r>
                      <a:r>
                        <a:rPr lang="el-GR" sz="1800" b="1" dirty="0" err="1" smtClean="0">
                          <a:solidFill>
                            <a:schemeClr val="tx1"/>
                          </a:solidFill>
                        </a:rPr>
                        <a:t>ἐλεύθερα</a:t>
                      </a:r>
                      <a:r>
                        <a:rPr lang="el-GR" sz="1800" b="1" dirty="0" smtClean="0">
                          <a:solidFill>
                            <a:schemeClr val="tx1"/>
                          </a:solidFill>
                        </a:rPr>
                        <a:t> </a:t>
                      </a:r>
                      <a:r>
                        <a:rPr lang="el-GR" sz="1800" b="1" dirty="0" err="1" smtClean="0">
                          <a:solidFill>
                            <a:schemeClr val="tx1"/>
                          </a:solidFill>
                        </a:rPr>
                        <a:t>σώματα</a:t>
                      </a:r>
                      <a:r>
                        <a:rPr lang="el-GR" sz="1800" b="1" dirty="0" smtClean="0">
                          <a:solidFill>
                            <a:schemeClr val="tx1"/>
                          </a:solidFill>
                        </a:rPr>
                        <a:t>   </a:t>
                      </a:r>
                      <a:r>
                        <a:rPr lang="el-GR" sz="1800" b="1" dirty="0" err="1" smtClean="0">
                          <a:solidFill>
                            <a:schemeClr val="tx1"/>
                          </a:solidFill>
                        </a:rPr>
                        <a:t>πάντα</a:t>
                      </a:r>
                      <a:endParaRPr lang="el-GR" sz="1800" b="1" dirty="0" smtClean="0">
                        <a:solidFill>
                          <a:schemeClr val="tx1"/>
                        </a:solidFill>
                      </a:endParaRPr>
                    </a:p>
                    <a:p>
                      <a:pPr>
                        <a:buFontTx/>
                        <a:buNone/>
                      </a:pPr>
                      <a:r>
                        <a:rPr lang="el-GR" sz="1800" b="1" dirty="0" err="1" smtClean="0">
                          <a:solidFill>
                            <a:schemeClr val="tx1"/>
                          </a:solidFill>
                        </a:rPr>
                        <a:t>ἀφῆκε</a:t>
                      </a:r>
                      <a:r>
                        <a:rPr lang="el-GR" sz="1800" b="1" dirty="0" smtClean="0">
                          <a:solidFill>
                            <a:schemeClr val="tx1"/>
                          </a:solidFill>
                        </a:rPr>
                        <a:t> </a:t>
                      </a:r>
                      <a:r>
                        <a:rPr lang="el-GR" sz="1800" b="1" dirty="0" err="1" smtClean="0">
                          <a:solidFill>
                            <a:schemeClr val="tx1"/>
                          </a:solidFill>
                        </a:rPr>
                        <a:t>Λύσανδρος</a:t>
                      </a:r>
                      <a:r>
                        <a:rPr lang="el-GR" sz="1800" b="1" dirty="0" smtClean="0">
                          <a:solidFill>
                            <a:schemeClr val="tx1"/>
                          </a:solidFill>
                        </a:rPr>
                        <a:t>.</a:t>
                      </a:r>
                      <a:r>
                        <a:rPr lang="el-GR" sz="1800" dirty="0" smtClean="0">
                          <a:solidFill>
                            <a:schemeClr val="tx1"/>
                          </a:solidFill>
                        </a:rPr>
                        <a:t>  </a:t>
                      </a:r>
                      <a:endParaRPr lang="el-GR" sz="1800" dirty="0">
                        <a:solidFill>
                          <a:schemeClr val="tx1"/>
                        </a:solidFill>
                      </a:endParaRPr>
                    </a:p>
                  </a:txBody>
                  <a:tcPr>
                    <a:solidFill>
                      <a:schemeClr val="tx2">
                        <a:lumMod val="20000"/>
                        <a:lumOff val="80000"/>
                      </a:schemeClr>
                    </a:solidFill>
                  </a:tcPr>
                </a:tc>
                <a:tc>
                  <a:txBody>
                    <a:bodyPr/>
                    <a:lstStyle/>
                    <a:p>
                      <a:pPr>
                        <a:buFontTx/>
                        <a:buNone/>
                      </a:pPr>
                      <a:r>
                        <a:rPr lang="el-GR" sz="1800" b="1" dirty="0" smtClean="0">
                          <a:solidFill>
                            <a:srgbClr val="FF0000"/>
                          </a:solidFill>
                        </a:rPr>
                        <a:t>[16]</a:t>
                      </a:r>
                      <a:r>
                        <a:rPr lang="el-GR" sz="1800" b="1" dirty="0" smtClean="0"/>
                        <a:t>Οι Αθηναίοι, έχοντας ως ορμητήριο τη Σάμο, λεηλατούσαν τη χώρα του Πέρση βασιλιά και έπλεαν ενάντια στη Χίο και την </a:t>
                      </a:r>
                      <a:r>
                        <a:rPr lang="el-GR" sz="1800" b="1" dirty="0" err="1" smtClean="0"/>
                        <a:t>΄</a:t>
                      </a:r>
                      <a:r>
                        <a:rPr lang="el-GR" sz="1600" b="1" dirty="0" err="1" smtClean="0"/>
                        <a:t>Εφεσο</a:t>
                      </a:r>
                      <a:r>
                        <a:rPr lang="el-GR" sz="1600" b="1" dirty="0" smtClean="0"/>
                        <a:t> και ετοιμάζονταν για ναυμαχία και εξέλεξαν νέους στρατηγούς επιπλέον από αυτούς που είχαν, το Μένανδρο δηλαδή και τον </a:t>
                      </a:r>
                      <a:r>
                        <a:rPr lang="el-GR" sz="1600" b="1" dirty="0" err="1" smtClean="0"/>
                        <a:t>Τυδέα</a:t>
                      </a:r>
                      <a:r>
                        <a:rPr lang="el-GR" sz="1600" b="1" dirty="0" smtClean="0"/>
                        <a:t> και τον Κηφισόδοτο.         </a:t>
                      </a:r>
                    </a:p>
                    <a:p>
                      <a:pPr>
                        <a:buFontTx/>
                        <a:buNone/>
                      </a:pPr>
                      <a:endParaRPr lang="el-GR" sz="1600" b="1" dirty="0" smtClean="0">
                        <a:solidFill>
                          <a:srgbClr val="FF0000"/>
                        </a:solidFill>
                      </a:endParaRPr>
                    </a:p>
                    <a:p>
                      <a:pPr>
                        <a:buFontTx/>
                        <a:buNone/>
                      </a:pPr>
                      <a:r>
                        <a:rPr lang="el-GR" sz="1600" b="1" dirty="0" smtClean="0">
                          <a:solidFill>
                            <a:srgbClr val="FF0000"/>
                          </a:solidFill>
                        </a:rPr>
                        <a:t>[17]</a:t>
                      </a:r>
                      <a:r>
                        <a:rPr lang="el-GR" sz="1600" b="1" dirty="0" smtClean="0"/>
                        <a:t> Και ο Λύσανδρος, αποπλέει από τη Ρόδο, παραπλέοντας τα παράλια της Ιωνίας, </a:t>
                      </a:r>
                      <a:r>
                        <a:rPr lang="el-GR" sz="1600" b="1" dirty="0" err="1" smtClean="0"/>
                        <a:t>επρος</a:t>
                      </a:r>
                      <a:r>
                        <a:rPr lang="el-GR" sz="1600" b="1" dirty="0" smtClean="0"/>
                        <a:t> τον Ελλήσποντο, για να αντιμετωπίσει τα πλοία των Αθηναίων και τις πόλεις που είχαν αποστατήσει </a:t>
                      </a:r>
                      <a:r>
                        <a:rPr lang="el-GR" sz="1600" b="1" dirty="0" err="1" smtClean="0"/>
                        <a:t>απ΄αυτούς</a:t>
                      </a:r>
                      <a:r>
                        <a:rPr lang="el-GR" sz="1600" b="1" dirty="0" smtClean="0"/>
                        <a:t>. Και οι Αθηναίοι έβγαιναν από το λιμάνι της Χίου στα ανοιχτά της θάλασσας,            </a:t>
                      </a:r>
                    </a:p>
                    <a:p>
                      <a:pPr>
                        <a:buFontTx/>
                        <a:buNone/>
                      </a:pPr>
                      <a:endParaRPr lang="el-GR" sz="1600" b="1" dirty="0" smtClean="0">
                        <a:solidFill>
                          <a:srgbClr val="FF0000"/>
                        </a:solidFill>
                      </a:endParaRPr>
                    </a:p>
                    <a:p>
                      <a:pPr>
                        <a:buFontTx/>
                        <a:buNone/>
                      </a:pPr>
                      <a:r>
                        <a:rPr lang="el-GR" sz="1600" b="1" dirty="0" smtClean="0">
                          <a:solidFill>
                            <a:srgbClr val="FF0000"/>
                          </a:solidFill>
                        </a:rPr>
                        <a:t>[18]</a:t>
                      </a:r>
                      <a:r>
                        <a:rPr lang="el-GR" sz="1600" b="1" dirty="0" smtClean="0"/>
                        <a:t> γιατί η Ασία ήταν εχθρική γι' αυτούς. Και ο Λύσανδρος, λοιπόν, από την Άβυδο έπλεε παραλιακά προς τη Λάμψακο, που ήταν σύμμαχος των Αθηναίων και οι </a:t>
                      </a:r>
                      <a:r>
                        <a:rPr lang="el-GR" sz="1600" b="1" dirty="0" err="1" smtClean="0"/>
                        <a:t>Αβυδηνοί</a:t>
                      </a:r>
                      <a:r>
                        <a:rPr lang="el-GR" sz="1600" b="1" dirty="0" smtClean="0"/>
                        <a:t> και οι άλλοι προχωρούσαν παράλληλα από τη στεριά. Αρχηγός τους ήταν ο Θώρακας ο Λακεδαιμόνιος.     </a:t>
                      </a:r>
                    </a:p>
                    <a:p>
                      <a:pPr>
                        <a:buFontTx/>
                        <a:buNone/>
                      </a:pPr>
                      <a:r>
                        <a:rPr lang="el-GR" sz="1600" b="1" dirty="0" smtClean="0">
                          <a:solidFill>
                            <a:srgbClr val="FF0000"/>
                          </a:solidFill>
                        </a:rPr>
                        <a:t>[19] </a:t>
                      </a:r>
                      <a:r>
                        <a:rPr lang="el-GR" sz="1600" b="1" dirty="0" smtClean="0"/>
                        <a:t>Και  αφού επιτέθηκαν εναντίον της πόλης, την κυριεύουν με έφοδο και οι στρατιώτες τη λεηλάτησαν, επειδή ήταν πλούσια και γεμάτη με κρασί, σιτάρι και άλλα εφόδια. Ο Λύσανδρος , όμως άφησε ελεύθερους όλους τους πολίτες. </a:t>
                      </a:r>
                    </a:p>
                    <a:p>
                      <a:pPr>
                        <a:buFontTx/>
                        <a:buNone/>
                      </a:pPr>
                      <a:r>
                        <a:rPr lang="el-GR" sz="1600" dirty="0" smtClean="0"/>
                        <a:t> </a:t>
                      </a:r>
                      <a:endParaRPr lang="el-GR" sz="1600" dirty="0"/>
                    </a:p>
                  </a:txBody>
                  <a:tcPr>
                    <a:solidFill>
                      <a:schemeClr val="tx2">
                        <a:lumMod val="40000"/>
                        <a:lumOff val="60000"/>
                      </a:schemeClr>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0"/>
          <a:ext cx="9144000" cy="6643710"/>
        </p:xfrm>
        <a:graphic>
          <a:graphicData uri="http://schemas.openxmlformats.org/drawingml/2006/table">
            <a:tbl>
              <a:tblPr firstRow="1" bandRow="1">
                <a:tableStyleId>{5C22544A-7EE6-4342-B048-85BDC9FD1C3A}</a:tableStyleId>
              </a:tblPr>
              <a:tblGrid>
                <a:gridCol w="4572000"/>
                <a:gridCol w="4572000"/>
              </a:tblGrid>
              <a:tr h="6643710">
                <a:tc>
                  <a:txBody>
                    <a:bodyPr/>
                    <a:lstStyle/>
                    <a:p>
                      <a:pPr>
                        <a:buFontTx/>
                        <a:buNone/>
                      </a:pPr>
                      <a:r>
                        <a:rPr lang="el-GR" sz="1800" b="1" dirty="0" smtClean="0"/>
                        <a:t>2.1.20] </a:t>
                      </a:r>
                      <a:r>
                        <a:rPr lang="el-GR" sz="1800" b="1" dirty="0" err="1" smtClean="0"/>
                        <a:t>οἱ</a:t>
                      </a:r>
                      <a:r>
                        <a:rPr lang="el-GR" sz="1800" b="1" dirty="0" smtClean="0"/>
                        <a:t> δ’ </a:t>
                      </a:r>
                      <a:r>
                        <a:rPr lang="el-GR" sz="1800" b="1" dirty="0" err="1" smtClean="0"/>
                        <a:t>Ἀθηναῖοι</a:t>
                      </a:r>
                      <a:r>
                        <a:rPr lang="el-GR" sz="1800" b="1" dirty="0" smtClean="0"/>
                        <a:t> </a:t>
                      </a:r>
                      <a:r>
                        <a:rPr lang="el-GR" sz="1800" b="1" dirty="0" err="1" smtClean="0"/>
                        <a:t>κατὰ</a:t>
                      </a:r>
                      <a:r>
                        <a:rPr lang="el-GR" sz="1800" b="1" dirty="0" smtClean="0"/>
                        <a:t> </a:t>
                      </a:r>
                      <a:r>
                        <a:rPr lang="el-GR" sz="1800" b="1" dirty="0" err="1" smtClean="0"/>
                        <a:t>πόδας</a:t>
                      </a:r>
                      <a:r>
                        <a:rPr lang="el-GR" sz="1800" b="1" dirty="0" smtClean="0"/>
                        <a:t> </a:t>
                      </a:r>
                      <a:r>
                        <a:rPr lang="el-GR" sz="1800" b="1" dirty="0" err="1" smtClean="0"/>
                        <a:t>πλέοντες</a:t>
                      </a:r>
                      <a:r>
                        <a:rPr lang="el-GR" sz="1800" b="1" dirty="0" smtClean="0"/>
                        <a:t> </a:t>
                      </a:r>
                      <a:r>
                        <a:rPr lang="el-GR" sz="1800" b="1" dirty="0" err="1" smtClean="0">
                          <a:solidFill>
                            <a:srgbClr val="FF0000"/>
                          </a:solidFill>
                        </a:rPr>
                        <a:t>ὡρμίσαντο</a:t>
                      </a:r>
                      <a:r>
                        <a:rPr lang="el-GR" sz="1800" b="1" dirty="0" smtClean="0"/>
                        <a:t> </a:t>
                      </a:r>
                      <a:r>
                        <a:rPr lang="el-GR" sz="1800" b="1" dirty="0" err="1" smtClean="0"/>
                        <a:t>τῆς</a:t>
                      </a:r>
                      <a:r>
                        <a:rPr lang="el-GR" sz="1800" b="1" dirty="0" smtClean="0"/>
                        <a:t> </a:t>
                      </a:r>
                      <a:r>
                        <a:rPr lang="el-GR" sz="1800" b="1" dirty="0" err="1" smtClean="0"/>
                        <a:t>Χερρονήσου</a:t>
                      </a:r>
                      <a:r>
                        <a:rPr lang="el-GR" sz="1800" b="1" dirty="0" smtClean="0"/>
                        <a:t> </a:t>
                      </a:r>
                      <a:r>
                        <a:rPr lang="el-GR" sz="1800" b="1" dirty="0" err="1" smtClean="0"/>
                        <a:t>ἐν</a:t>
                      </a:r>
                      <a:r>
                        <a:rPr lang="el-GR" sz="1800" b="1" dirty="0" smtClean="0"/>
                        <a:t> </a:t>
                      </a:r>
                      <a:r>
                        <a:rPr lang="el-GR" sz="1800" b="1" dirty="0" err="1" smtClean="0"/>
                        <a:t>Ἐλαιοῦντι</a:t>
                      </a:r>
                      <a:r>
                        <a:rPr lang="el-GR" sz="1800" b="1" dirty="0" smtClean="0"/>
                        <a:t> </a:t>
                      </a:r>
                      <a:r>
                        <a:rPr lang="el-GR" sz="1800" b="1" dirty="0" err="1" smtClean="0"/>
                        <a:t>ναυσὶν</a:t>
                      </a:r>
                      <a:r>
                        <a:rPr lang="el-GR" sz="1800" b="1" dirty="0" smtClean="0"/>
                        <a:t> </a:t>
                      </a:r>
                      <a:r>
                        <a:rPr lang="el-GR" sz="1800" b="1" dirty="0" err="1" smtClean="0"/>
                        <a:t>ὀγδοήκοντα</a:t>
                      </a:r>
                      <a:r>
                        <a:rPr lang="el-GR" sz="1800" b="1" dirty="0" smtClean="0"/>
                        <a:t> </a:t>
                      </a:r>
                      <a:r>
                        <a:rPr lang="el-GR" sz="1800" b="1" dirty="0" err="1" smtClean="0"/>
                        <a:t>καὶ</a:t>
                      </a:r>
                      <a:r>
                        <a:rPr lang="el-GR" sz="1800" b="1" dirty="0" smtClean="0"/>
                        <a:t> </a:t>
                      </a:r>
                      <a:r>
                        <a:rPr lang="el-GR" sz="1800" b="1" dirty="0" err="1" smtClean="0"/>
                        <a:t>ἑκατόν</a:t>
                      </a:r>
                      <a:r>
                        <a:rPr lang="el-GR" sz="1800" b="1" dirty="0" smtClean="0"/>
                        <a:t>. </a:t>
                      </a:r>
                      <a:r>
                        <a:rPr lang="el-GR" sz="1800" b="1" dirty="0" err="1" smtClean="0"/>
                        <a:t>ἐνταῦθα</a:t>
                      </a:r>
                      <a:r>
                        <a:rPr lang="el-GR" sz="1800" b="1" dirty="0" smtClean="0"/>
                        <a:t> </a:t>
                      </a:r>
                      <a:r>
                        <a:rPr lang="el-GR" sz="1800" b="1" dirty="0" err="1" smtClean="0"/>
                        <a:t>δὴ</a:t>
                      </a:r>
                      <a:r>
                        <a:rPr lang="el-GR" sz="1800" b="1" dirty="0" smtClean="0"/>
                        <a:t> </a:t>
                      </a:r>
                      <a:r>
                        <a:rPr lang="el-GR" sz="1800" b="1" dirty="0" err="1" smtClean="0"/>
                        <a:t>ἀριστοποιουμένοις</a:t>
                      </a:r>
                      <a:r>
                        <a:rPr lang="el-GR" sz="1800" b="1" dirty="0" smtClean="0"/>
                        <a:t> </a:t>
                      </a:r>
                      <a:r>
                        <a:rPr lang="el-GR" sz="1800" b="1" dirty="0" err="1" smtClean="0"/>
                        <a:t>αὐτοῖς</a:t>
                      </a:r>
                      <a:r>
                        <a:rPr lang="el-GR" sz="1800" b="1" dirty="0" smtClean="0"/>
                        <a:t> </a:t>
                      </a:r>
                      <a:r>
                        <a:rPr lang="el-GR" sz="1800" b="1" dirty="0" err="1" smtClean="0">
                          <a:solidFill>
                            <a:srgbClr val="FF0000"/>
                          </a:solidFill>
                        </a:rPr>
                        <a:t>ἀγγέλλεται</a:t>
                      </a:r>
                      <a:r>
                        <a:rPr lang="el-GR" sz="1800" b="1" dirty="0" smtClean="0"/>
                        <a:t> </a:t>
                      </a:r>
                      <a:r>
                        <a:rPr lang="el-GR" sz="1800" b="1" dirty="0" err="1" smtClean="0"/>
                        <a:t>τὰ</a:t>
                      </a:r>
                      <a:r>
                        <a:rPr lang="el-GR" sz="1800" b="1" dirty="0" smtClean="0"/>
                        <a:t> </a:t>
                      </a:r>
                      <a:r>
                        <a:rPr lang="el-GR" sz="1800" b="1" dirty="0" err="1" smtClean="0"/>
                        <a:t>περὶ</a:t>
                      </a:r>
                      <a:r>
                        <a:rPr lang="el-GR" sz="1800" b="1" dirty="0" smtClean="0"/>
                        <a:t> </a:t>
                      </a:r>
                      <a:r>
                        <a:rPr lang="el-GR" sz="1800" b="1" dirty="0" err="1" smtClean="0"/>
                        <a:t>Λάμψακον,καὶ</a:t>
                      </a:r>
                      <a:r>
                        <a:rPr lang="el-GR" sz="1800" b="1" dirty="0" smtClean="0"/>
                        <a:t> </a:t>
                      </a:r>
                      <a:r>
                        <a:rPr lang="el-GR" sz="1800" b="1" dirty="0" err="1" smtClean="0"/>
                        <a:t>εὐθὺς</a:t>
                      </a:r>
                      <a:r>
                        <a:rPr lang="el-GR" sz="1800" b="1" dirty="0" smtClean="0"/>
                        <a:t> </a:t>
                      </a:r>
                      <a:r>
                        <a:rPr lang="el-GR" sz="1800" b="1" dirty="0" err="1" smtClean="0">
                          <a:solidFill>
                            <a:srgbClr val="FF0000"/>
                          </a:solidFill>
                        </a:rPr>
                        <a:t>ἀνήχθησαν</a:t>
                      </a:r>
                      <a:r>
                        <a:rPr lang="el-GR" sz="1800" b="1" dirty="0" smtClean="0"/>
                        <a:t> </a:t>
                      </a:r>
                      <a:r>
                        <a:rPr lang="el-GR" sz="1800" b="1" dirty="0" err="1" smtClean="0"/>
                        <a:t>εἰς</a:t>
                      </a:r>
                      <a:r>
                        <a:rPr lang="el-GR" sz="1800" b="1" dirty="0" smtClean="0"/>
                        <a:t> </a:t>
                      </a:r>
                      <a:r>
                        <a:rPr lang="el-GR" sz="1800" b="1" dirty="0" err="1" smtClean="0"/>
                        <a:t>Σηστόν</a:t>
                      </a:r>
                      <a:r>
                        <a:rPr lang="el-GR" sz="1800" b="1" dirty="0" smtClean="0"/>
                        <a:t>.  </a:t>
                      </a:r>
                    </a:p>
                    <a:p>
                      <a:pPr>
                        <a:buFontTx/>
                        <a:buNone/>
                      </a:pPr>
                      <a:r>
                        <a:rPr lang="el-GR" sz="1800" b="1" dirty="0" smtClean="0"/>
                        <a:t>[2.1.21] </a:t>
                      </a:r>
                      <a:r>
                        <a:rPr lang="el-GR" sz="1800" b="1" dirty="0" err="1" smtClean="0"/>
                        <a:t>ἐκεῖθεν</a:t>
                      </a:r>
                      <a:r>
                        <a:rPr lang="el-GR" sz="1800" b="1" dirty="0" smtClean="0"/>
                        <a:t> δ’ </a:t>
                      </a:r>
                      <a:r>
                        <a:rPr lang="el-GR" sz="1800" b="1" dirty="0" err="1" smtClean="0"/>
                        <a:t>εὐθὺς</a:t>
                      </a:r>
                      <a:r>
                        <a:rPr lang="el-GR" sz="1800" b="1" dirty="0" smtClean="0"/>
                        <a:t> </a:t>
                      </a:r>
                      <a:r>
                        <a:rPr lang="el-GR" sz="1800" b="1" dirty="0" err="1" smtClean="0"/>
                        <a:t>ἐπισιτισάμενοι</a:t>
                      </a:r>
                      <a:r>
                        <a:rPr lang="el-GR" sz="1800" b="1" dirty="0" smtClean="0"/>
                        <a:t> </a:t>
                      </a:r>
                      <a:r>
                        <a:rPr lang="el-GR" sz="1800" b="1" dirty="0" err="1" smtClean="0">
                          <a:solidFill>
                            <a:srgbClr val="FF0000"/>
                          </a:solidFill>
                        </a:rPr>
                        <a:t>ἔπλευσαν</a:t>
                      </a:r>
                      <a:r>
                        <a:rPr lang="el-GR" sz="1800" b="1" dirty="0" smtClean="0"/>
                        <a:t> </a:t>
                      </a:r>
                      <a:r>
                        <a:rPr lang="el-GR" sz="1800" b="1" dirty="0" err="1" smtClean="0"/>
                        <a:t>εἰς</a:t>
                      </a:r>
                      <a:r>
                        <a:rPr lang="el-GR" sz="1800" b="1" dirty="0" smtClean="0"/>
                        <a:t> </a:t>
                      </a:r>
                      <a:r>
                        <a:rPr lang="el-GR" sz="1800" b="1" dirty="0" err="1" smtClean="0"/>
                        <a:t>Αἰγὸς</a:t>
                      </a:r>
                      <a:r>
                        <a:rPr lang="el-GR" sz="1800" b="1" dirty="0" smtClean="0"/>
                        <a:t> </a:t>
                      </a:r>
                      <a:r>
                        <a:rPr lang="el-GR" sz="1800" b="1" dirty="0" err="1" smtClean="0"/>
                        <a:t>ποταμοὺς</a:t>
                      </a:r>
                      <a:r>
                        <a:rPr lang="el-GR" sz="1800" b="1" dirty="0" smtClean="0"/>
                        <a:t> </a:t>
                      </a:r>
                      <a:r>
                        <a:rPr lang="el-GR" sz="1800" b="1" dirty="0" err="1" smtClean="0"/>
                        <a:t>ἀντίον</a:t>
                      </a:r>
                      <a:r>
                        <a:rPr lang="el-GR" sz="1800" b="1" dirty="0" smtClean="0"/>
                        <a:t> </a:t>
                      </a:r>
                      <a:r>
                        <a:rPr lang="el-GR" sz="1800" b="1" dirty="0" err="1" smtClean="0"/>
                        <a:t>τῆς</a:t>
                      </a:r>
                      <a:r>
                        <a:rPr lang="el-GR" sz="1800" b="1" dirty="0" smtClean="0"/>
                        <a:t> </a:t>
                      </a:r>
                      <a:r>
                        <a:rPr lang="el-GR" sz="1800" b="1" dirty="0" err="1" smtClean="0"/>
                        <a:t>Λαμψάκου</a:t>
                      </a:r>
                      <a:r>
                        <a:rPr lang="el-GR" sz="1800" b="1" dirty="0" smtClean="0"/>
                        <a:t>· </a:t>
                      </a:r>
                      <a:r>
                        <a:rPr lang="el-GR" sz="1800" b="1" dirty="0" err="1" smtClean="0"/>
                        <a:t>διεῖχε</a:t>
                      </a:r>
                      <a:r>
                        <a:rPr lang="el-GR" sz="1800" b="1" dirty="0" smtClean="0"/>
                        <a:t> δ’ </a:t>
                      </a:r>
                      <a:r>
                        <a:rPr lang="el-GR" sz="1800" b="1" dirty="0" err="1" smtClean="0"/>
                        <a:t>ὁἙλλήσποντος</a:t>
                      </a:r>
                      <a:r>
                        <a:rPr lang="el-GR" sz="1800" b="1" dirty="0" smtClean="0"/>
                        <a:t> </a:t>
                      </a:r>
                      <a:r>
                        <a:rPr lang="el-GR" sz="1800" b="1" dirty="0" err="1" smtClean="0"/>
                        <a:t>ταύτῃ</a:t>
                      </a:r>
                      <a:r>
                        <a:rPr lang="el-GR" sz="1800" b="1" dirty="0" smtClean="0"/>
                        <a:t> </a:t>
                      </a:r>
                      <a:r>
                        <a:rPr lang="el-GR" sz="1800" b="1" dirty="0" err="1" smtClean="0"/>
                        <a:t>σταδίους</a:t>
                      </a:r>
                      <a:r>
                        <a:rPr lang="el-GR" sz="1800" b="1" dirty="0" smtClean="0"/>
                        <a:t> </a:t>
                      </a:r>
                      <a:r>
                        <a:rPr lang="el-GR" sz="1800" b="1" dirty="0" err="1" smtClean="0"/>
                        <a:t>ὡςπεντεκαίδεκα</a:t>
                      </a:r>
                      <a:r>
                        <a:rPr lang="el-GR" sz="1800" b="1" dirty="0" smtClean="0"/>
                        <a:t>. </a:t>
                      </a:r>
                      <a:r>
                        <a:rPr lang="el-GR" sz="1800" b="1" dirty="0" err="1" smtClean="0"/>
                        <a:t>ἐνταῦθα</a:t>
                      </a:r>
                      <a:r>
                        <a:rPr lang="el-GR" sz="1800" b="1" dirty="0" smtClean="0"/>
                        <a:t> </a:t>
                      </a:r>
                      <a:r>
                        <a:rPr lang="el-GR" sz="1800" b="1" dirty="0" err="1" smtClean="0"/>
                        <a:t>δὴ</a:t>
                      </a:r>
                      <a:r>
                        <a:rPr lang="el-GR" sz="1800" b="1" dirty="0" smtClean="0"/>
                        <a:t> </a:t>
                      </a:r>
                      <a:r>
                        <a:rPr lang="el-GR" sz="1800" b="1" dirty="0" err="1" smtClean="0">
                          <a:solidFill>
                            <a:srgbClr val="FF0000"/>
                          </a:solidFill>
                        </a:rPr>
                        <a:t>ἐδειπνοποιοῦντο</a:t>
                      </a:r>
                      <a:r>
                        <a:rPr lang="el-GR" sz="1800" b="1" dirty="0" smtClean="0">
                          <a:solidFill>
                            <a:srgbClr val="FF0000"/>
                          </a:solidFill>
                        </a:rPr>
                        <a:t>.</a:t>
                      </a:r>
                      <a:r>
                        <a:rPr lang="el-GR" sz="1800" b="1" dirty="0" smtClean="0"/>
                        <a:t>  </a:t>
                      </a:r>
                    </a:p>
                    <a:p>
                      <a:pPr>
                        <a:buFontTx/>
                        <a:buNone/>
                      </a:pPr>
                      <a:r>
                        <a:rPr lang="el-GR" sz="1800" b="1" dirty="0" smtClean="0"/>
                        <a:t>[2.1.22] </a:t>
                      </a:r>
                      <a:r>
                        <a:rPr lang="el-GR" sz="1800" b="1" dirty="0" err="1" smtClean="0"/>
                        <a:t>Λύσανδρος</a:t>
                      </a:r>
                      <a:r>
                        <a:rPr lang="el-GR" sz="1800" b="1" dirty="0" smtClean="0"/>
                        <a:t> </a:t>
                      </a:r>
                      <a:r>
                        <a:rPr lang="el-GR" sz="1800" b="1" dirty="0" err="1" smtClean="0"/>
                        <a:t>δὲ</a:t>
                      </a:r>
                      <a:r>
                        <a:rPr lang="el-GR" sz="1800" b="1" dirty="0" smtClean="0"/>
                        <a:t> </a:t>
                      </a:r>
                      <a:r>
                        <a:rPr lang="el-GR" sz="1800" b="1" dirty="0" err="1" smtClean="0"/>
                        <a:t>τῇ</a:t>
                      </a:r>
                      <a:r>
                        <a:rPr lang="el-GR" sz="1800" b="1" dirty="0" smtClean="0"/>
                        <a:t> </a:t>
                      </a:r>
                      <a:r>
                        <a:rPr lang="el-GR" sz="1800" b="1" dirty="0" err="1" smtClean="0"/>
                        <a:t>ἐπιούσῃ</a:t>
                      </a:r>
                      <a:r>
                        <a:rPr lang="el-GR" sz="1800" b="1" dirty="0" smtClean="0"/>
                        <a:t> </a:t>
                      </a:r>
                      <a:r>
                        <a:rPr lang="el-GR" sz="1800" b="1" dirty="0" err="1" smtClean="0"/>
                        <a:t>νυκτί</a:t>
                      </a:r>
                      <a:r>
                        <a:rPr lang="el-GR" sz="1800" b="1" dirty="0" smtClean="0"/>
                        <a:t>,   [ </a:t>
                      </a:r>
                      <a:r>
                        <a:rPr lang="el-GR" sz="1800" b="1" dirty="0" err="1" smtClean="0"/>
                        <a:t>ἐπεὶ</a:t>
                      </a:r>
                      <a:r>
                        <a:rPr lang="el-GR" sz="1800" b="1" dirty="0" smtClean="0"/>
                        <a:t> </a:t>
                      </a:r>
                      <a:r>
                        <a:rPr lang="el-GR" sz="1800" b="1" dirty="0" err="1" smtClean="0"/>
                        <a:t>ὄρθρος</a:t>
                      </a:r>
                      <a:r>
                        <a:rPr lang="el-GR" sz="1800" b="1" dirty="0" smtClean="0"/>
                        <a:t> </a:t>
                      </a:r>
                      <a:r>
                        <a:rPr lang="el-GR" sz="1800" b="1" dirty="0" err="1" smtClean="0"/>
                        <a:t>ἦν</a:t>
                      </a:r>
                      <a:r>
                        <a:rPr lang="el-GR" sz="1800" b="1" dirty="0" smtClean="0"/>
                        <a:t>,] </a:t>
                      </a:r>
                      <a:r>
                        <a:rPr lang="el-GR" sz="1800" b="1" dirty="0" err="1" smtClean="0">
                          <a:solidFill>
                            <a:srgbClr val="FF0000"/>
                          </a:solidFill>
                        </a:rPr>
                        <a:t>ἐσήμηνεν</a:t>
                      </a:r>
                      <a:r>
                        <a:rPr lang="el-GR" sz="1800" b="1" dirty="0" smtClean="0"/>
                        <a:t> </a:t>
                      </a:r>
                      <a:r>
                        <a:rPr lang="el-GR" sz="1800" b="1" dirty="0" err="1" smtClean="0"/>
                        <a:t>εἰς</a:t>
                      </a:r>
                      <a:r>
                        <a:rPr lang="el-GR" sz="1800" b="1" dirty="0" smtClean="0"/>
                        <a:t> </a:t>
                      </a:r>
                      <a:r>
                        <a:rPr lang="el-GR" sz="1800" b="1" dirty="0" err="1" smtClean="0"/>
                        <a:t>τὰς</a:t>
                      </a:r>
                      <a:r>
                        <a:rPr lang="el-GR" sz="1800" b="1" dirty="0" smtClean="0"/>
                        <a:t> </a:t>
                      </a:r>
                      <a:r>
                        <a:rPr lang="el-GR" sz="1800" b="1" dirty="0" err="1" smtClean="0"/>
                        <a:t>ναῦς</a:t>
                      </a:r>
                      <a:r>
                        <a:rPr lang="el-GR" sz="1800" b="1" dirty="0" smtClean="0"/>
                        <a:t> </a:t>
                      </a:r>
                      <a:r>
                        <a:rPr lang="el-GR" sz="1800" b="1" dirty="0" err="1" smtClean="0"/>
                        <a:t>ἀριστοποιη</a:t>
                      </a:r>
                      <a:r>
                        <a:rPr lang="el-GR" sz="1800" b="1" dirty="0" smtClean="0"/>
                        <a:t> </a:t>
                      </a:r>
                      <a:r>
                        <a:rPr lang="el-GR" sz="1800" b="1" dirty="0" err="1" smtClean="0"/>
                        <a:t>σαμένους</a:t>
                      </a:r>
                      <a:r>
                        <a:rPr lang="el-GR" sz="1800" b="1" dirty="0" smtClean="0"/>
                        <a:t> </a:t>
                      </a:r>
                      <a:r>
                        <a:rPr lang="el-GR" sz="1800" b="1" dirty="0" err="1" smtClean="0"/>
                        <a:t>εἰσβαίνειν</a:t>
                      </a:r>
                      <a:r>
                        <a:rPr lang="el-GR" sz="1800" b="1" dirty="0" smtClean="0"/>
                        <a:t>, </a:t>
                      </a:r>
                      <a:r>
                        <a:rPr lang="el-GR" sz="1800" b="1" dirty="0" err="1" smtClean="0"/>
                        <a:t>πάντα</a:t>
                      </a:r>
                      <a:r>
                        <a:rPr lang="el-GR" sz="1800" b="1" dirty="0" smtClean="0"/>
                        <a:t> </a:t>
                      </a:r>
                      <a:r>
                        <a:rPr lang="el-GR" sz="1800" b="1" dirty="0" err="1" smtClean="0"/>
                        <a:t>δὲπαρασκευασάμενος</a:t>
                      </a:r>
                      <a:r>
                        <a:rPr lang="el-GR" sz="1800" b="1" dirty="0" smtClean="0"/>
                        <a:t> </a:t>
                      </a:r>
                      <a:r>
                        <a:rPr lang="el-GR" sz="1800" b="1" dirty="0" err="1" smtClean="0"/>
                        <a:t>ὡς</a:t>
                      </a:r>
                      <a:r>
                        <a:rPr lang="el-GR" sz="1800" b="1" dirty="0" smtClean="0"/>
                        <a:t> </a:t>
                      </a:r>
                      <a:r>
                        <a:rPr lang="el-GR" sz="1800" b="1" dirty="0" err="1" smtClean="0"/>
                        <a:t>εἰς</a:t>
                      </a:r>
                      <a:r>
                        <a:rPr lang="el-GR" sz="1800" b="1" dirty="0" smtClean="0"/>
                        <a:t> </a:t>
                      </a:r>
                      <a:r>
                        <a:rPr lang="el-GR" sz="1800" b="1" dirty="0" err="1" smtClean="0"/>
                        <a:t>ναυμαχίαν</a:t>
                      </a:r>
                      <a:r>
                        <a:rPr lang="el-GR" sz="1800" b="1" dirty="0" smtClean="0"/>
                        <a:t> </a:t>
                      </a:r>
                      <a:r>
                        <a:rPr lang="el-GR" sz="1800" b="1" dirty="0" err="1" smtClean="0"/>
                        <a:t>καὶ</a:t>
                      </a:r>
                      <a:r>
                        <a:rPr lang="el-GR" sz="1800" b="1" dirty="0" smtClean="0"/>
                        <a:t> </a:t>
                      </a:r>
                      <a:r>
                        <a:rPr lang="el-GR" sz="1800" b="1" dirty="0" err="1" smtClean="0"/>
                        <a:t>τὰ</a:t>
                      </a:r>
                      <a:r>
                        <a:rPr lang="el-GR" sz="1800" b="1" dirty="0" smtClean="0"/>
                        <a:t> </a:t>
                      </a:r>
                      <a:r>
                        <a:rPr lang="el-GR" sz="1800" b="1" dirty="0" err="1" smtClean="0"/>
                        <a:t>παραβλήματα</a:t>
                      </a:r>
                      <a:r>
                        <a:rPr lang="el-GR" sz="1800" b="1" dirty="0" smtClean="0"/>
                        <a:t> </a:t>
                      </a:r>
                      <a:r>
                        <a:rPr lang="el-GR" sz="1800" b="1" dirty="0" err="1" smtClean="0"/>
                        <a:t>παραβάλλων</a:t>
                      </a:r>
                      <a:r>
                        <a:rPr lang="el-GR" sz="1800" b="1" dirty="0" smtClean="0"/>
                        <a:t>, </a:t>
                      </a:r>
                      <a:r>
                        <a:rPr lang="el-GR" sz="1800" b="1" dirty="0" err="1" smtClean="0">
                          <a:solidFill>
                            <a:srgbClr val="FF0000"/>
                          </a:solidFill>
                        </a:rPr>
                        <a:t>προεῖπεν</a:t>
                      </a:r>
                      <a:r>
                        <a:rPr lang="el-GR" sz="1800" b="1" dirty="0" smtClean="0">
                          <a:solidFill>
                            <a:srgbClr val="FF0000"/>
                          </a:solidFill>
                        </a:rPr>
                        <a:t>/ </a:t>
                      </a:r>
                      <a:r>
                        <a:rPr lang="el-GR" sz="1800" b="1" dirty="0" err="1" smtClean="0"/>
                        <a:t>ὡς</a:t>
                      </a:r>
                      <a:r>
                        <a:rPr lang="el-GR" sz="1800" b="1" dirty="0" smtClean="0"/>
                        <a:t> </a:t>
                      </a:r>
                      <a:r>
                        <a:rPr lang="el-GR" sz="1800" b="1" dirty="0" err="1" smtClean="0"/>
                        <a:t>μηδεὶς</a:t>
                      </a:r>
                      <a:r>
                        <a:rPr lang="el-GR" sz="1800" b="1" dirty="0" smtClean="0"/>
                        <a:t> </a:t>
                      </a:r>
                      <a:r>
                        <a:rPr lang="el-GR" sz="1800" b="1" dirty="0" err="1" smtClean="0">
                          <a:solidFill>
                            <a:srgbClr val="FF0000"/>
                          </a:solidFill>
                        </a:rPr>
                        <a:t>κινήσοιτο</a:t>
                      </a:r>
                      <a:r>
                        <a:rPr lang="el-GR" sz="1800" b="1" dirty="0" smtClean="0"/>
                        <a:t> </a:t>
                      </a:r>
                      <a:r>
                        <a:rPr lang="el-GR" sz="1800" b="1" dirty="0" err="1" smtClean="0"/>
                        <a:t>ἐκ</a:t>
                      </a:r>
                      <a:r>
                        <a:rPr lang="el-GR" sz="1800" b="1" dirty="0" smtClean="0"/>
                        <a:t> </a:t>
                      </a:r>
                      <a:r>
                        <a:rPr lang="el-GR" sz="1800" b="1" dirty="0" err="1" smtClean="0"/>
                        <a:t>τῆς</a:t>
                      </a:r>
                      <a:r>
                        <a:rPr lang="el-GR" sz="1800" b="1" dirty="0" smtClean="0"/>
                        <a:t> </a:t>
                      </a:r>
                      <a:r>
                        <a:rPr lang="el-GR" sz="1800" b="1" dirty="0" err="1" smtClean="0"/>
                        <a:t>τάξεως</a:t>
                      </a:r>
                      <a:r>
                        <a:rPr lang="el-GR" sz="1800" b="1" dirty="0" smtClean="0">
                          <a:solidFill>
                            <a:srgbClr val="990033"/>
                          </a:solidFill>
                        </a:rPr>
                        <a:t> </a:t>
                      </a:r>
                      <a:r>
                        <a:rPr lang="el-GR" sz="1800" b="1" dirty="0" err="1" smtClean="0"/>
                        <a:t>μηδὲ</a:t>
                      </a:r>
                      <a:r>
                        <a:rPr lang="el-GR" sz="1800" b="1" dirty="0" smtClean="0"/>
                        <a:t> </a:t>
                      </a:r>
                      <a:r>
                        <a:rPr lang="el-GR" sz="1800" b="1" dirty="0" err="1" smtClean="0">
                          <a:solidFill>
                            <a:srgbClr val="FF0000"/>
                          </a:solidFill>
                        </a:rPr>
                        <a:t>ἀνάξοιτο</a:t>
                      </a:r>
                      <a:r>
                        <a:rPr lang="el-GR" sz="1800" b="1" dirty="0" smtClean="0">
                          <a:solidFill>
                            <a:srgbClr val="FF0000"/>
                          </a:solidFill>
                        </a:rPr>
                        <a:t>  </a:t>
                      </a:r>
                      <a:endParaRPr lang="el-GR" sz="1800" b="1" dirty="0">
                        <a:solidFill>
                          <a:srgbClr val="FF0000"/>
                        </a:solidFill>
                      </a:endParaRPr>
                    </a:p>
                  </a:txBody>
                  <a:tcPr>
                    <a:solidFill>
                      <a:schemeClr val="tx2">
                        <a:lumMod val="20000"/>
                        <a:lumOff val="80000"/>
                      </a:schemeClr>
                    </a:solidFill>
                  </a:tcPr>
                </a:tc>
                <a:tc>
                  <a:txBody>
                    <a:bodyPr/>
                    <a:lstStyle/>
                    <a:p>
                      <a:pPr>
                        <a:buFontTx/>
                        <a:buNone/>
                      </a:pPr>
                      <a:r>
                        <a:rPr lang="el-GR" sz="1800" dirty="0" smtClean="0"/>
                        <a:t>[</a:t>
                      </a:r>
                      <a:r>
                        <a:rPr lang="el-GR" sz="1800" b="1" dirty="0" smtClean="0"/>
                        <a:t>20]Οι Αθηναίοι, που τους ακολουθούσαν από κοντά, αγκυροβόλησαν στον </a:t>
                      </a:r>
                      <a:r>
                        <a:rPr lang="el-GR" sz="1800" b="1" dirty="0" err="1" smtClean="0"/>
                        <a:t>Ελαιούντα</a:t>
                      </a:r>
                      <a:r>
                        <a:rPr lang="el-GR" sz="1800" b="1" dirty="0" smtClean="0"/>
                        <a:t> της Χερσονήσου με εκατόν ογδόντα πλοία. Την ώρα που αυτοί έτρωγαν εκεί για μεσημέρι, τους ανακοινώνονται τα σχετικά με την πτώση της Λαμψάκου και αμέσως ξανοίχτηκαν στο πέλαγος κατευθυνόμενοι προς τη Σηστό. </a:t>
                      </a:r>
                    </a:p>
                    <a:p>
                      <a:pPr>
                        <a:buFontTx/>
                        <a:buNone/>
                      </a:pPr>
                      <a:r>
                        <a:rPr lang="el-GR" sz="1800" b="1" dirty="0" smtClean="0">
                          <a:solidFill>
                            <a:srgbClr val="FF0000"/>
                          </a:solidFill>
                        </a:rPr>
                        <a:t>[21] </a:t>
                      </a:r>
                      <a:r>
                        <a:rPr lang="el-GR" sz="1800" b="1" dirty="0" smtClean="0"/>
                        <a:t>Αφού εφοδιάστηκαν με τρόφιμα, αμέσως αποκεί έπλευσαν για τους Αιγός ποταμούς, απέναντι από τη Λάμψακο. Ο Ελλήσποντος σ' αυτό το σημείο είχε πλάτος περίπου δεκαπέντε στάδια. Εκεί, ετοιμάζονταν για δείπνο. </a:t>
                      </a:r>
                    </a:p>
                    <a:p>
                      <a:pPr>
                        <a:buFontTx/>
                        <a:buNone/>
                      </a:pPr>
                      <a:r>
                        <a:rPr lang="el-GR" sz="1800" b="1" dirty="0" smtClean="0"/>
                        <a:t>[</a:t>
                      </a:r>
                      <a:r>
                        <a:rPr lang="el-GR" sz="1800" b="1" dirty="0" smtClean="0">
                          <a:solidFill>
                            <a:srgbClr val="FF0000"/>
                          </a:solidFill>
                        </a:rPr>
                        <a:t>22]</a:t>
                      </a:r>
                      <a:r>
                        <a:rPr lang="el-GR" sz="1800" b="1" dirty="0" smtClean="0"/>
                        <a:t>Την επόμενη νύχτα ο Λύσανδρος, αμέσως μόλις ξημέρωσε, έδωσε το σύνθημα, αφού φάνε, αμέσως να επιβιβαστούν στα καράβια και, αφού τακτοποίησε τα πάντα για επικείμενη ναυμαχία και αφού τοποθέτησε στα πλάγια των πλοίων προστατευτικά παραπετάσματα, προειδοποίησε να μην απομακρυνθεί κανείς από την παράταξή του ούτε να ξανοιχθεί στο πέλαγος.  </a:t>
                      </a:r>
                      <a:endParaRPr lang="el-GR" sz="1800" b="1" dirty="0"/>
                    </a:p>
                  </a:txBody>
                  <a:tcPr>
                    <a:solidFill>
                      <a:schemeClr val="tx2">
                        <a:lumMod val="40000"/>
                        <a:lumOff val="60000"/>
                      </a:schemeClr>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0"/>
          <a:ext cx="9144000" cy="6858000"/>
        </p:xfrm>
        <a:graphic>
          <a:graphicData uri="http://schemas.openxmlformats.org/drawingml/2006/table">
            <a:tbl>
              <a:tblPr firstRow="1" bandRow="1">
                <a:tableStyleId>{5C22544A-7EE6-4342-B048-85BDC9FD1C3A}</a:tableStyleId>
              </a:tblPr>
              <a:tblGrid>
                <a:gridCol w="4572000"/>
                <a:gridCol w="4572000"/>
              </a:tblGrid>
              <a:tr h="6858000">
                <a:tc>
                  <a:txBody>
                    <a:bodyPr/>
                    <a:lstStyle/>
                    <a:p>
                      <a:pPr>
                        <a:buFontTx/>
                        <a:buNone/>
                      </a:pPr>
                      <a:r>
                        <a:rPr lang="el-GR" sz="1600" b="1" dirty="0" smtClean="0"/>
                        <a:t>2.1.23] </a:t>
                      </a:r>
                      <a:r>
                        <a:rPr lang="el-GR" sz="1600" b="1" dirty="0" err="1" smtClean="0"/>
                        <a:t>οἱ</a:t>
                      </a:r>
                      <a:r>
                        <a:rPr lang="el-GR" sz="1600" b="1" dirty="0" smtClean="0"/>
                        <a:t> </a:t>
                      </a:r>
                      <a:r>
                        <a:rPr lang="el-GR" sz="1600" b="1" dirty="0" err="1" smtClean="0"/>
                        <a:t>δὲ</a:t>
                      </a:r>
                      <a:r>
                        <a:rPr lang="el-GR" sz="1600" b="1" dirty="0" smtClean="0"/>
                        <a:t> </a:t>
                      </a:r>
                      <a:r>
                        <a:rPr lang="el-GR" sz="1600" b="1" dirty="0" err="1" smtClean="0"/>
                        <a:t>Ἀθηναῖοι</a:t>
                      </a:r>
                      <a:r>
                        <a:rPr lang="el-GR" sz="1600" b="1" dirty="0" smtClean="0"/>
                        <a:t> </a:t>
                      </a:r>
                      <a:r>
                        <a:rPr lang="el-GR" sz="1600" b="1" dirty="0" err="1" smtClean="0"/>
                        <a:t>ἅμα</a:t>
                      </a:r>
                      <a:r>
                        <a:rPr lang="el-GR" sz="1600" b="1" dirty="0" smtClean="0"/>
                        <a:t> </a:t>
                      </a:r>
                      <a:r>
                        <a:rPr lang="el-GR" sz="1600" b="1" dirty="0" err="1" smtClean="0"/>
                        <a:t>τῷ</a:t>
                      </a:r>
                      <a:r>
                        <a:rPr lang="el-GR" sz="1600" b="1" dirty="0" smtClean="0"/>
                        <a:t> </a:t>
                      </a:r>
                      <a:r>
                        <a:rPr lang="el-GR" sz="1600" b="1" dirty="0" err="1" smtClean="0"/>
                        <a:t>ἡλίῳ</a:t>
                      </a:r>
                      <a:r>
                        <a:rPr lang="el-GR" sz="1600" b="1" dirty="0" smtClean="0"/>
                        <a:t> </a:t>
                      </a:r>
                      <a:r>
                        <a:rPr lang="el-GR" sz="1600" b="1" dirty="0" err="1" smtClean="0"/>
                        <a:t>ἀνίσχοντι</a:t>
                      </a:r>
                      <a:r>
                        <a:rPr lang="el-GR" sz="1600" b="1" dirty="0" smtClean="0"/>
                        <a:t> </a:t>
                      </a:r>
                      <a:r>
                        <a:rPr lang="el-GR" sz="1600" b="1" dirty="0" err="1" smtClean="0"/>
                        <a:t>ἐπὶ</a:t>
                      </a:r>
                      <a:r>
                        <a:rPr lang="el-GR" sz="1600" b="1" dirty="0" smtClean="0"/>
                        <a:t> </a:t>
                      </a:r>
                      <a:r>
                        <a:rPr lang="el-GR" sz="1600" b="1" dirty="0" err="1" smtClean="0"/>
                        <a:t>τῷ</a:t>
                      </a:r>
                      <a:r>
                        <a:rPr lang="el-GR" sz="1600" b="1" dirty="0" smtClean="0"/>
                        <a:t> </a:t>
                      </a:r>
                      <a:r>
                        <a:rPr lang="el-GR" sz="1600" b="1" dirty="0" err="1" smtClean="0"/>
                        <a:t>λιμένι</a:t>
                      </a:r>
                      <a:r>
                        <a:rPr lang="el-GR" sz="1600" b="1" dirty="0" smtClean="0"/>
                        <a:t> </a:t>
                      </a:r>
                      <a:r>
                        <a:rPr lang="el-GR" sz="1600" b="1" dirty="0" err="1" smtClean="0">
                          <a:solidFill>
                            <a:srgbClr val="FF0000"/>
                          </a:solidFill>
                        </a:rPr>
                        <a:t>παρετάξαντο</a:t>
                      </a:r>
                      <a:r>
                        <a:rPr lang="el-GR" sz="1600" b="1" dirty="0" smtClean="0"/>
                        <a:t> </a:t>
                      </a:r>
                      <a:r>
                        <a:rPr lang="el-GR" sz="1600" b="1" dirty="0" err="1" smtClean="0"/>
                        <a:t>ἐν</a:t>
                      </a:r>
                      <a:r>
                        <a:rPr lang="el-GR" sz="1600" b="1" dirty="0" smtClean="0"/>
                        <a:t> </a:t>
                      </a:r>
                      <a:r>
                        <a:rPr lang="el-GR" sz="1600" b="1" dirty="0" err="1" smtClean="0"/>
                        <a:t>μετώπῳ</a:t>
                      </a:r>
                      <a:r>
                        <a:rPr lang="el-GR" sz="1600" b="1" dirty="0" smtClean="0"/>
                        <a:t> </a:t>
                      </a:r>
                      <a:r>
                        <a:rPr lang="el-GR" sz="1600" b="1" dirty="0" err="1" smtClean="0"/>
                        <a:t>ὡς</a:t>
                      </a:r>
                      <a:r>
                        <a:rPr lang="el-GR" sz="1600" b="1" dirty="0" smtClean="0"/>
                        <a:t> </a:t>
                      </a:r>
                      <a:r>
                        <a:rPr lang="el-GR" sz="1600" b="1" dirty="0" err="1" smtClean="0"/>
                        <a:t>εἰς</a:t>
                      </a:r>
                      <a:r>
                        <a:rPr lang="el-GR" sz="1600" b="1" dirty="0" smtClean="0"/>
                        <a:t> </a:t>
                      </a:r>
                    </a:p>
                    <a:p>
                      <a:pPr>
                        <a:buFontTx/>
                        <a:buNone/>
                      </a:pPr>
                      <a:r>
                        <a:rPr lang="el-GR" sz="1600" b="1" dirty="0" err="1" smtClean="0"/>
                        <a:t>ναυμαχίαν</a:t>
                      </a:r>
                      <a:r>
                        <a:rPr lang="el-GR" sz="1600" b="1" dirty="0" smtClean="0"/>
                        <a:t>. </a:t>
                      </a:r>
                      <a:r>
                        <a:rPr lang="el-GR" sz="1600" b="1" dirty="0" err="1" smtClean="0"/>
                        <a:t>ἐπεὶ</a:t>
                      </a:r>
                      <a:r>
                        <a:rPr lang="el-GR" sz="1600" b="1" dirty="0" smtClean="0"/>
                        <a:t> </a:t>
                      </a:r>
                      <a:r>
                        <a:rPr lang="el-GR" sz="1600" b="1" dirty="0" err="1" smtClean="0"/>
                        <a:t>δὲ</a:t>
                      </a:r>
                      <a:r>
                        <a:rPr lang="el-GR" sz="1600" b="1" dirty="0" smtClean="0"/>
                        <a:t> </a:t>
                      </a:r>
                      <a:r>
                        <a:rPr lang="el-GR" sz="1600" b="1" dirty="0" err="1" smtClean="0">
                          <a:solidFill>
                            <a:srgbClr val="FF0000"/>
                          </a:solidFill>
                        </a:rPr>
                        <a:t>οὐκ</a:t>
                      </a:r>
                      <a:r>
                        <a:rPr lang="el-GR" sz="1600" b="1" dirty="0" smtClean="0">
                          <a:solidFill>
                            <a:srgbClr val="FF0000"/>
                          </a:solidFill>
                        </a:rPr>
                        <a:t> </a:t>
                      </a:r>
                      <a:r>
                        <a:rPr lang="el-GR" sz="1600" b="1" dirty="0" err="1" smtClean="0">
                          <a:solidFill>
                            <a:srgbClr val="FF0000"/>
                          </a:solidFill>
                        </a:rPr>
                        <a:t>ἀντανήγαγε</a:t>
                      </a:r>
                      <a:r>
                        <a:rPr lang="el-GR" sz="1600" b="1" dirty="0" smtClean="0"/>
                        <a:t> </a:t>
                      </a:r>
                      <a:r>
                        <a:rPr lang="el-GR" sz="1600" b="1" dirty="0" err="1" smtClean="0"/>
                        <a:t>Λύσανδρος</a:t>
                      </a:r>
                      <a:r>
                        <a:rPr lang="el-GR" sz="1600" b="1" dirty="0" smtClean="0"/>
                        <a:t>, </a:t>
                      </a:r>
                      <a:r>
                        <a:rPr lang="el-GR" sz="1600" b="1" dirty="0" err="1" smtClean="0"/>
                        <a:t>καὶ</a:t>
                      </a:r>
                      <a:r>
                        <a:rPr lang="el-GR" sz="1600" b="1" dirty="0" smtClean="0"/>
                        <a:t> </a:t>
                      </a:r>
                      <a:r>
                        <a:rPr lang="el-GR" sz="1600" b="1" dirty="0" err="1" smtClean="0"/>
                        <a:t>τῆς</a:t>
                      </a:r>
                      <a:r>
                        <a:rPr lang="el-GR" sz="1600" b="1" dirty="0" smtClean="0"/>
                        <a:t> </a:t>
                      </a:r>
                      <a:r>
                        <a:rPr lang="el-GR" sz="1600" b="1" dirty="0" err="1" smtClean="0"/>
                        <a:t>ἡμέρας</a:t>
                      </a:r>
                      <a:r>
                        <a:rPr lang="el-GR" sz="1600" b="1" dirty="0" smtClean="0"/>
                        <a:t> </a:t>
                      </a:r>
                      <a:r>
                        <a:rPr lang="el-GR" sz="1600" b="1" dirty="0" err="1" smtClean="0"/>
                        <a:t>ὀψὲ</a:t>
                      </a:r>
                      <a:r>
                        <a:rPr lang="el-GR" sz="1600" b="1" dirty="0" smtClean="0"/>
                        <a:t> </a:t>
                      </a:r>
                      <a:r>
                        <a:rPr lang="el-GR" sz="1600" b="1" dirty="0" err="1" smtClean="0"/>
                        <a:t>ἦν</a:t>
                      </a:r>
                      <a:r>
                        <a:rPr lang="el-GR" sz="1600" b="1" dirty="0" smtClean="0"/>
                        <a:t>, </a:t>
                      </a:r>
                      <a:r>
                        <a:rPr lang="el-GR" sz="1600" b="1" dirty="0" err="1" smtClean="0">
                          <a:solidFill>
                            <a:srgbClr val="FF0000"/>
                          </a:solidFill>
                        </a:rPr>
                        <a:t>ἀπέπλευσαν</a:t>
                      </a:r>
                      <a:r>
                        <a:rPr lang="el-GR" sz="1600" b="1" dirty="0" smtClean="0"/>
                        <a:t> </a:t>
                      </a:r>
                      <a:r>
                        <a:rPr lang="el-GR" sz="1600" b="1" dirty="0" err="1" smtClean="0"/>
                        <a:t>πάλινεἰς</a:t>
                      </a:r>
                      <a:r>
                        <a:rPr lang="el-GR" sz="1600" b="1" dirty="0" smtClean="0"/>
                        <a:t> </a:t>
                      </a:r>
                      <a:r>
                        <a:rPr lang="el-GR" sz="1600" b="1" dirty="0" err="1" smtClean="0"/>
                        <a:t>τοὺς</a:t>
                      </a:r>
                      <a:r>
                        <a:rPr lang="el-GR" sz="1600" b="1" dirty="0" smtClean="0"/>
                        <a:t> </a:t>
                      </a:r>
                      <a:r>
                        <a:rPr lang="el-GR" sz="1600" b="1" dirty="0" err="1" smtClean="0"/>
                        <a:t>Αἰγὸς</a:t>
                      </a:r>
                      <a:r>
                        <a:rPr lang="el-GR" sz="1600" b="1" dirty="0" smtClean="0"/>
                        <a:t> </a:t>
                      </a:r>
                      <a:r>
                        <a:rPr lang="el-GR" sz="1600" b="1" dirty="0" err="1" smtClean="0"/>
                        <a:t>ποταμούς</a:t>
                      </a:r>
                      <a:r>
                        <a:rPr lang="el-GR" sz="1600" b="1" dirty="0" smtClean="0"/>
                        <a:t>. </a:t>
                      </a:r>
                    </a:p>
                    <a:p>
                      <a:pPr>
                        <a:buFontTx/>
                        <a:buNone/>
                      </a:pPr>
                      <a:endParaRPr lang="el-GR" sz="1600" b="1" dirty="0" smtClean="0"/>
                    </a:p>
                    <a:p>
                      <a:pPr>
                        <a:buFontTx/>
                        <a:buNone/>
                      </a:pPr>
                      <a:endParaRPr lang="el-GR" sz="1600" b="1" dirty="0" smtClean="0"/>
                    </a:p>
                    <a:p>
                      <a:pPr>
                        <a:buFontTx/>
                        <a:buNone/>
                      </a:pPr>
                      <a:r>
                        <a:rPr lang="el-GR" sz="1600" b="1" dirty="0" smtClean="0"/>
                        <a:t>[2.1.24] </a:t>
                      </a:r>
                      <a:r>
                        <a:rPr lang="el-GR" sz="1600" b="1" dirty="0" err="1" smtClean="0"/>
                        <a:t>Λύσανδρος</a:t>
                      </a:r>
                      <a:r>
                        <a:rPr lang="el-GR" sz="1600" b="1" dirty="0" smtClean="0"/>
                        <a:t> </a:t>
                      </a:r>
                      <a:r>
                        <a:rPr lang="el-GR" sz="1600" b="1" dirty="0" err="1" smtClean="0"/>
                        <a:t>δὲ</a:t>
                      </a:r>
                      <a:r>
                        <a:rPr lang="el-GR" sz="1600" b="1" dirty="0" smtClean="0"/>
                        <a:t> </a:t>
                      </a:r>
                      <a:r>
                        <a:rPr lang="el-GR" sz="1600" b="1" dirty="0" err="1" smtClean="0"/>
                        <a:t>τὰς</a:t>
                      </a:r>
                      <a:r>
                        <a:rPr lang="el-GR" sz="1600" b="1" dirty="0" smtClean="0"/>
                        <a:t> </a:t>
                      </a:r>
                      <a:r>
                        <a:rPr lang="el-GR" sz="1600" b="1" dirty="0" err="1" smtClean="0"/>
                        <a:t>ταχίστας</a:t>
                      </a:r>
                      <a:r>
                        <a:rPr lang="el-GR" sz="1600" b="1" dirty="0" smtClean="0"/>
                        <a:t> </a:t>
                      </a:r>
                      <a:r>
                        <a:rPr lang="el-GR" sz="1600" b="1" dirty="0" err="1" smtClean="0"/>
                        <a:t>τῶν</a:t>
                      </a:r>
                      <a:r>
                        <a:rPr lang="el-GR" sz="1600" b="1" dirty="0" smtClean="0"/>
                        <a:t> </a:t>
                      </a:r>
                      <a:r>
                        <a:rPr lang="el-GR" sz="1600" b="1" dirty="0" err="1" smtClean="0"/>
                        <a:t>νεῶν</a:t>
                      </a:r>
                      <a:r>
                        <a:rPr lang="el-GR" sz="1600" b="1" dirty="0" smtClean="0"/>
                        <a:t> </a:t>
                      </a:r>
                      <a:r>
                        <a:rPr lang="el-GR" sz="1600" b="1" dirty="0" err="1" smtClean="0">
                          <a:solidFill>
                            <a:srgbClr val="FF0000"/>
                          </a:solidFill>
                        </a:rPr>
                        <a:t>ἐκέλευσεν</a:t>
                      </a:r>
                      <a:r>
                        <a:rPr lang="el-GR" sz="1600" b="1" dirty="0" smtClean="0"/>
                        <a:t> </a:t>
                      </a:r>
                      <a:r>
                        <a:rPr lang="el-GR" sz="1600" b="1" dirty="0" err="1" smtClean="0"/>
                        <a:t>ἕπεσθαι</a:t>
                      </a:r>
                      <a:r>
                        <a:rPr lang="el-GR" sz="1600" b="1" dirty="0" smtClean="0"/>
                        <a:t> </a:t>
                      </a:r>
                      <a:r>
                        <a:rPr lang="el-GR" sz="1600" b="1" dirty="0" err="1" smtClean="0"/>
                        <a:t>τοῖς</a:t>
                      </a:r>
                      <a:r>
                        <a:rPr lang="el-GR" sz="1600" b="1" dirty="0" smtClean="0"/>
                        <a:t> </a:t>
                      </a:r>
                      <a:r>
                        <a:rPr lang="el-GR" sz="1600" b="1" dirty="0" err="1" smtClean="0"/>
                        <a:t>Ἀθηναίοις</a:t>
                      </a:r>
                      <a:r>
                        <a:rPr lang="el-GR" sz="1600" b="1" dirty="0" smtClean="0"/>
                        <a:t>, </a:t>
                      </a:r>
                      <a:r>
                        <a:rPr lang="el-GR" sz="1600" b="1" dirty="0" err="1" smtClean="0"/>
                        <a:t>ἐπειδὰν</a:t>
                      </a:r>
                      <a:r>
                        <a:rPr lang="el-GR" sz="1600" b="1" dirty="0" smtClean="0"/>
                        <a:t> </a:t>
                      </a:r>
                      <a:r>
                        <a:rPr lang="el-GR" sz="1600" b="1" dirty="0" err="1" smtClean="0"/>
                        <a:t>δὲ</a:t>
                      </a:r>
                      <a:r>
                        <a:rPr lang="el-GR" sz="1600" b="1" dirty="0" smtClean="0"/>
                        <a:t> </a:t>
                      </a:r>
                      <a:r>
                        <a:rPr lang="el-GR" sz="1600" b="1" dirty="0" err="1" smtClean="0"/>
                        <a:t>ἐκβῶσι,κατιδόντας</a:t>
                      </a:r>
                      <a:r>
                        <a:rPr lang="el-GR" sz="1600" b="1" dirty="0" smtClean="0"/>
                        <a:t> ὅ τι </a:t>
                      </a:r>
                      <a:r>
                        <a:rPr lang="el-GR" sz="1600" b="1" dirty="0" err="1" smtClean="0">
                          <a:solidFill>
                            <a:srgbClr val="FF0000"/>
                          </a:solidFill>
                        </a:rPr>
                        <a:t>ποιοῦσιν</a:t>
                      </a:r>
                      <a:r>
                        <a:rPr lang="el-GR" sz="1600" b="1" dirty="0" smtClean="0">
                          <a:solidFill>
                            <a:srgbClr val="FF0000"/>
                          </a:solidFill>
                        </a:rPr>
                        <a:t> </a:t>
                      </a:r>
                      <a:r>
                        <a:rPr lang="el-GR" sz="1600" b="1" dirty="0" err="1" smtClean="0"/>
                        <a:t>ἀποπλεῖν</a:t>
                      </a:r>
                      <a:r>
                        <a:rPr lang="el-GR" sz="1600" b="1" dirty="0" smtClean="0"/>
                        <a:t> </a:t>
                      </a:r>
                      <a:r>
                        <a:rPr lang="el-GR" sz="1600" b="1" dirty="0" err="1" smtClean="0"/>
                        <a:t>καὶ</a:t>
                      </a:r>
                      <a:r>
                        <a:rPr lang="el-GR" sz="1600" b="1" dirty="0" smtClean="0"/>
                        <a:t> </a:t>
                      </a:r>
                      <a:r>
                        <a:rPr lang="el-GR" sz="1600" b="1" dirty="0" err="1" smtClean="0"/>
                        <a:t>αὐτῷ</a:t>
                      </a:r>
                      <a:r>
                        <a:rPr lang="el-GR" sz="1600" b="1" dirty="0" smtClean="0"/>
                        <a:t> </a:t>
                      </a:r>
                      <a:r>
                        <a:rPr lang="el-GR" sz="1600" b="1" dirty="0" err="1" smtClean="0"/>
                        <a:t>ἐξαγγεῖλαι.καὶ</a:t>
                      </a:r>
                      <a:r>
                        <a:rPr lang="el-GR" sz="1600" b="1" dirty="0" smtClean="0"/>
                        <a:t> </a:t>
                      </a:r>
                      <a:r>
                        <a:rPr lang="el-GR" sz="1600" b="1" dirty="0" err="1" smtClean="0"/>
                        <a:t>οὐ</a:t>
                      </a:r>
                      <a:r>
                        <a:rPr lang="el-GR" sz="1600" b="1" dirty="0" smtClean="0"/>
                        <a:t> </a:t>
                      </a:r>
                      <a:r>
                        <a:rPr lang="el-GR" sz="1600" b="1" dirty="0" err="1" smtClean="0"/>
                        <a:t>πρότερον</a:t>
                      </a:r>
                      <a:r>
                        <a:rPr lang="el-GR" sz="1600" b="1" dirty="0" smtClean="0"/>
                        <a:t> </a:t>
                      </a:r>
                      <a:r>
                        <a:rPr lang="el-GR" sz="1600" b="1" dirty="0" err="1" smtClean="0">
                          <a:solidFill>
                            <a:srgbClr val="FF0000"/>
                          </a:solidFill>
                        </a:rPr>
                        <a:t>ἐξεβίβασεν</a:t>
                      </a:r>
                      <a:r>
                        <a:rPr lang="el-GR" sz="1600" b="1" dirty="0" smtClean="0"/>
                        <a:t> </a:t>
                      </a:r>
                      <a:r>
                        <a:rPr lang="el-GR" sz="1600" b="1" dirty="0" err="1" smtClean="0"/>
                        <a:t>ἐκ</a:t>
                      </a:r>
                      <a:r>
                        <a:rPr lang="el-GR" sz="1600" b="1" dirty="0" smtClean="0"/>
                        <a:t> </a:t>
                      </a:r>
                      <a:r>
                        <a:rPr lang="el-GR" sz="1600" b="1" dirty="0" err="1" smtClean="0"/>
                        <a:t>τῶν</a:t>
                      </a:r>
                      <a:r>
                        <a:rPr lang="el-GR" sz="1600" b="1" dirty="0" smtClean="0"/>
                        <a:t> </a:t>
                      </a:r>
                      <a:r>
                        <a:rPr lang="el-GR" sz="1600" b="1" dirty="0" err="1" smtClean="0"/>
                        <a:t>νεῶν</a:t>
                      </a:r>
                      <a:r>
                        <a:rPr lang="el-GR" sz="1600" b="1" dirty="0" smtClean="0"/>
                        <a:t>  </a:t>
                      </a:r>
                      <a:r>
                        <a:rPr lang="el-GR" sz="1600" b="1" dirty="0" err="1" smtClean="0"/>
                        <a:t>πρὶν</a:t>
                      </a:r>
                      <a:r>
                        <a:rPr lang="el-GR" sz="1600" b="1" dirty="0" smtClean="0"/>
                        <a:t> </a:t>
                      </a:r>
                      <a:r>
                        <a:rPr lang="el-GR" sz="1600" b="1" dirty="0" err="1" smtClean="0"/>
                        <a:t>αὗται</a:t>
                      </a:r>
                      <a:r>
                        <a:rPr lang="el-GR" sz="1600" b="1" dirty="0" smtClean="0"/>
                        <a:t> </a:t>
                      </a:r>
                      <a:r>
                        <a:rPr lang="el-GR" sz="1600" b="1" dirty="0" err="1" smtClean="0">
                          <a:solidFill>
                            <a:srgbClr val="FF0000"/>
                          </a:solidFill>
                        </a:rPr>
                        <a:t>ἧκον</a:t>
                      </a:r>
                      <a:r>
                        <a:rPr lang="el-GR" sz="1600" b="1" dirty="0" err="1" smtClean="0"/>
                        <a:t>.ταῦτα</a:t>
                      </a:r>
                      <a:r>
                        <a:rPr lang="el-GR" sz="1600" b="1" dirty="0" smtClean="0"/>
                        <a:t> δ’ </a:t>
                      </a:r>
                      <a:r>
                        <a:rPr lang="el-GR" sz="1600" b="1" dirty="0" err="1" smtClean="0">
                          <a:solidFill>
                            <a:srgbClr val="FF0000"/>
                          </a:solidFill>
                        </a:rPr>
                        <a:t>ἐποίει</a:t>
                      </a:r>
                      <a:r>
                        <a:rPr lang="el-GR" sz="1600" b="1" dirty="0" smtClean="0"/>
                        <a:t> </a:t>
                      </a:r>
                      <a:r>
                        <a:rPr lang="el-GR" sz="1600" b="1" dirty="0" err="1" smtClean="0"/>
                        <a:t>τέτταρας</a:t>
                      </a:r>
                      <a:r>
                        <a:rPr lang="el-GR" sz="1600" b="1" dirty="0" smtClean="0"/>
                        <a:t> </a:t>
                      </a:r>
                      <a:r>
                        <a:rPr lang="el-GR" sz="1600" b="1" dirty="0" err="1" smtClean="0"/>
                        <a:t>ἡμέρας·καὶ</a:t>
                      </a:r>
                      <a:r>
                        <a:rPr lang="el-GR" sz="1600" b="1" dirty="0" smtClean="0"/>
                        <a:t> </a:t>
                      </a:r>
                      <a:r>
                        <a:rPr lang="el-GR" sz="1600" b="1" dirty="0" err="1" smtClean="0"/>
                        <a:t>οἱ</a:t>
                      </a:r>
                      <a:r>
                        <a:rPr lang="el-GR" sz="1600" b="1" dirty="0" smtClean="0"/>
                        <a:t> </a:t>
                      </a:r>
                      <a:r>
                        <a:rPr lang="el-GR" sz="1600" b="1" dirty="0" err="1" smtClean="0"/>
                        <a:t>Ἀθηναῖοι</a:t>
                      </a:r>
                      <a:r>
                        <a:rPr lang="el-GR" sz="1600" b="1" dirty="0" smtClean="0"/>
                        <a:t> </a:t>
                      </a:r>
                      <a:r>
                        <a:rPr lang="el-GR" sz="1600" b="1" dirty="0" err="1" smtClean="0">
                          <a:solidFill>
                            <a:srgbClr val="FF0000"/>
                          </a:solidFill>
                        </a:rPr>
                        <a:t>ἐπανήγοντο</a:t>
                      </a:r>
                      <a:r>
                        <a:rPr lang="el-GR" sz="1600" b="1" dirty="0" smtClean="0">
                          <a:solidFill>
                            <a:srgbClr val="FF0000"/>
                          </a:solidFill>
                        </a:rPr>
                        <a:t>  </a:t>
                      </a:r>
                    </a:p>
                    <a:p>
                      <a:pPr>
                        <a:buFontTx/>
                        <a:buNone/>
                      </a:pPr>
                      <a:endParaRPr lang="el-GR" sz="1600" b="1" dirty="0" smtClean="0"/>
                    </a:p>
                    <a:p>
                      <a:pPr>
                        <a:buFontTx/>
                        <a:buNone/>
                      </a:pPr>
                      <a:endParaRPr lang="el-GR" sz="1600" b="1" dirty="0" smtClean="0"/>
                    </a:p>
                    <a:p>
                      <a:pPr>
                        <a:buFontTx/>
                        <a:buNone/>
                      </a:pPr>
                      <a:endParaRPr lang="el-GR" sz="1600" b="1" dirty="0" smtClean="0"/>
                    </a:p>
                    <a:p>
                      <a:pPr>
                        <a:buFontTx/>
                        <a:buNone/>
                      </a:pPr>
                      <a:endParaRPr lang="el-GR" sz="1600" b="1" dirty="0" smtClean="0"/>
                    </a:p>
                    <a:p>
                      <a:pPr>
                        <a:buFontTx/>
                        <a:buNone/>
                      </a:pPr>
                      <a:r>
                        <a:rPr lang="el-GR" sz="1600" b="1" dirty="0" smtClean="0"/>
                        <a:t>[2.1.25] </a:t>
                      </a:r>
                      <a:r>
                        <a:rPr lang="el-GR" sz="1600" b="1" dirty="0" err="1" smtClean="0"/>
                        <a:t>Ἀλκιβιάδης</a:t>
                      </a:r>
                      <a:r>
                        <a:rPr lang="el-GR" sz="1600" b="1" dirty="0" smtClean="0"/>
                        <a:t> </a:t>
                      </a:r>
                      <a:r>
                        <a:rPr lang="el-GR" sz="1600" b="1" dirty="0" err="1" smtClean="0"/>
                        <a:t>δὲ</a:t>
                      </a:r>
                      <a:r>
                        <a:rPr lang="el-GR" sz="1600" b="1" dirty="0" smtClean="0"/>
                        <a:t> </a:t>
                      </a:r>
                      <a:r>
                        <a:rPr lang="el-GR" sz="1600" b="1" dirty="0" err="1" smtClean="0"/>
                        <a:t>κατιδὼν</a:t>
                      </a:r>
                      <a:r>
                        <a:rPr lang="el-GR" sz="1600" b="1" dirty="0" smtClean="0"/>
                        <a:t> </a:t>
                      </a:r>
                      <a:r>
                        <a:rPr lang="el-GR" sz="1600" b="1" dirty="0" err="1" smtClean="0"/>
                        <a:t>ἐκ</a:t>
                      </a:r>
                      <a:r>
                        <a:rPr lang="el-GR" sz="1600" b="1" dirty="0" smtClean="0"/>
                        <a:t> </a:t>
                      </a:r>
                      <a:r>
                        <a:rPr lang="el-GR" sz="1600" b="1" dirty="0" err="1" smtClean="0"/>
                        <a:t>τῶν</a:t>
                      </a:r>
                      <a:r>
                        <a:rPr lang="el-GR" sz="1600" b="1" dirty="0" smtClean="0"/>
                        <a:t> </a:t>
                      </a:r>
                      <a:r>
                        <a:rPr lang="el-GR" sz="1600" b="1" dirty="0" err="1" smtClean="0"/>
                        <a:t>τειχῶν</a:t>
                      </a:r>
                      <a:r>
                        <a:rPr lang="el-GR" sz="1600" b="1" dirty="0" smtClean="0"/>
                        <a:t> </a:t>
                      </a:r>
                      <a:r>
                        <a:rPr lang="el-GR" sz="1600" b="1" dirty="0" err="1" smtClean="0"/>
                        <a:t>τοὺς</a:t>
                      </a:r>
                      <a:r>
                        <a:rPr lang="el-GR" sz="1600" b="1" dirty="0" smtClean="0"/>
                        <a:t> </a:t>
                      </a:r>
                      <a:r>
                        <a:rPr lang="el-GR" sz="1600" b="1" dirty="0" err="1" smtClean="0"/>
                        <a:t>μὲν</a:t>
                      </a:r>
                      <a:r>
                        <a:rPr lang="el-GR" sz="1600" b="1" dirty="0" smtClean="0"/>
                        <a:t> </a:t>
                      </a:r>
                      <a:r>
                        <a:rPr lang="el-GR" sz="1600" b="1" dirty="0" err="1" smtClean="0"/>
                        <a:t>Ἀθηναίους</a:t>
                      </a:r>
                      <a:r>
                        <a:rPr lang="el-GR" sz="1600" b="1" dirty="0" smtClean="0"/>
                        <a:t> </a:t>
                      </a:r>
                      <a:r>
                        <a:rPr lang="el-GR" sz="1600" b="1" dirty="0" err="1" smtClean="0"/>
                        <a:t>ἐν</a:t>
                      </a:r>
                      <a:r>
                        <a:rPr lang="el-GR" sz="1600" b="1" dirty="0" smtClean="0"/>
                        <a:t> </a:t>
                      </a:r>
                      <a:r>
                        <a:rPr lang="el-GR" sz="1600" b="1" dirty="0" err="1" smtClean="0"/>
                        <a:t>αἰγιαλῷ</a:t>
                      </a:r>
                      <a:r>
                        <a:rPr lang="el-GR" sz="1600" b="1" dirty="0" smtClean="0"/>
                        <a:t> </a:t>
                      </a:r>
                      <a:r>
                        <a:rPr lang="el-GR" sz="1600" b="1" dirty="0" err="1" smtClean="0"/>
                        <a:t>ὁρμοῦντας</a:t>
                      </a:r>
                      <a:r>
                        <a:rPr lang="el-GR" sz="1600" b="1" dirty="0" smtClean="0"/>
                        <a:t> </a:t>
                      </a:r>
                      <a:r>
                        <a:rPr lang="el-GR" sz="1600" b="1" dirty="0" err="1" smtClean="0"/>
                        <a:t>καὶ</a:t>
                      </a:r>
                      <a:r>
                        <a:rPr lang="el-GR" sz="1600" b="1" dirty="0" smtClean="0"/>
                        <a:t> </a:t>
                      </a:r>
                      <a:r>
                        <a:rPr lang="el-GR" sz="1600" b="1" dirty="0" err="1" smtClean="0"/>
                        <a:t>πρὸς</a:t>
                      </a:r>
                      <a:r>
                        <a:rPr lang="el-GR" sz="1600" b="1" dirty="0" smtClean="0"/>
                        <a:t> </a:t>
                      </a:r>
                      <a:r>
                        <a:rPr lang="el-GR" sz="1600" b="1" dirty="0" err="1" smtClean="0"/>
                        <a:t>οὐδεμιᾷ</a:t>
                      </a:r>
                      <a:r>
                        <a:rPr lang="el-GR" sz="1600" b="1" dirty="0" smtClean="0"/>
                        <a:t> </a:t>
                      </a:r>
                      <a:r>
                        <a:rPr lang="el-GR" sz="1600" b="1" dirty="0" err="1" smtClean="0"/>
                        <a:t>πόλει</a:t>
                      </a:r>
                      <a:r>
                        <a:rPr lang="el-GR" sz="1600" b="1" dirty="0" smtClean="0"/>
                        <a:t>, </a:t>
                      </a:r>
                      <a:r>
                        <a:rPr lang="el-GR" sz="1600" b="1" dirty="0" err="1" smtClean="0"/>
                        <a:t>τὰ</a:t>
                      </a:r>
                      <a:r>
                        <a:rPr lang="el-GR" sz="1600" b="1" dirty="0" smtClean="0"/>
                        <a:t> δ’ </a:t>
                      </a:r>
                      <a:r>
                        <a:rPr lang="el-GR" sz="1600" b="1" dirty="0" err="1" smtClean="0"/>
                        <a:t>ἐπιτήδεια</a:t>
                      </a:r>
                      <a:r>
                        <a:rPr lang="el-GR" sz="1600" b="1" dirty="0" smtClean="0"/>
                        <a:t> </a:t>
                      </a:r>
                      <a:r>
                        <a:rPr lang="el-GR" sz="1600" b="1" dirty="0" err="1" smtClean="0"/>
                        <a:t>ἐκ</a:t>
                      </a:r>
                      <a:r>
                        <a:rPr lang="el-GR" sz="1600" b="1" dirty="0" smtClean="0"/>
                        <a:t> </a:t>
                      </a:r>
                      <a:r>
                        <a:rPr lang="el-GR" sz="1600" b="1" dirty="0" err="1" smtClean="0"/>
                        <a:t>Σηστοῦ</a:t>
                      </a:r>
                      <a:r>
                        <a:rPr lang="el-GR" sz="1600" b="1" dirty="0" smtClean="0"/>
                        <a:t> </a:t>
                      </a:r>
                      <a:r>
                        <a:rPr lang="el-GR" sz="1600" b="1" dirty="0" err="1" smtClean="0"/>
                        <a:t>μετιόντας</a:t>
                      </a:r>
                      <a:r>
                        <a:rPr lang="el-GR" sz="1600" b="1" dirty="0" smtClean="0"/>
                        <a:t> </a:t>
                      </a:r>
                      <a:r>
                        <a:rPr lang="el-GR" sz="1600" b="1" dirty="0" err="1" smtClean="0"/>
                        <a:t>πεντεκαίδεκα</a:t>
                      </a:r>
                      <a:r>
                        <a:rPr lang="el-GR" sz="1600" b="1" dirty="0" smtClean="0"/>
                        <a:t> </a:t>
                      </a:r>
                      <a:r>
                        <a:rPr lang="el-GR" sz="1600" b="1" dirty="0" err="1" smtClean="0"/>
                        <a:t>σταδίους</a:t>
                      </a:r>
                      <a:r>
                        <a:rPr lang="el-GR" sz="1600" b="1" dirty="0" smtClean="0"/>
                        <a:t> </a:t>
                      </a:r>
                      <a:r>
                        <a:rPr lang="el-GR" sz="1600" b="1" dirty="0" err="1" smtClean="0"/>
                        <a:t>ἀπὸ</a:t>
                      </a:r>
                      <a:r>
                        <a:rPr lang="el-GR" sz="1600" b="1" dirty="0" smtClean="0"/>
                        <a:t> </a:t>
                      </a:r>
                      <a:r>
                        <a:rPr lang="el-GR" sz="1600" b="1" dirty="0" err="1" smtClean="0"/>
                        <a:t>τῶν</a:t>
                      </a:r>
                      <a:r>
                        <a:rPr lang="el-GR" sz="1600" b="1" dirty="0" smtClean="0"/>
                        <a:t> </a:t>
                      </a:r>
                      <a:r>
                        <a:rPr lang="el-GR" sz="1600" b="1" dirty="0" err="1" smtClean="0"/>
                        <a:t>νεῶν</a:t>
                      </a:r>
                      <a:r>
                        <a:rPr lang="el-GR" sz="1600" b="1" dirty="0" smtClean="0"/>
                        <a:t>, </a:t>
                      </a:r>
                      <a:r>
                        <a:rPr lang="el-GR" sz="1600" b="1" dirty="0" err="1" smtClean="0"/>
                        <a:t>τοὺς</a:t>
                      </a:r>
                      <a:r>
                        <a:rPr lang="el-GR" sz="1600" b="1" dirty="0" smtClean="0"/>
                        <a:t> </a:t>
                      </a:r>
                      <a:r>
                        <a:rPr lang="el-GR" sz="1600" b="1" dirty="0" err="1" smtClean="0"/>
                        <a:t>δὲ</a:t>
                      </a:r>
                      <a:r>
                        <a:rPr lang="el-GR" sz="1600" b="1" dirty="0" smtClean="0"/>
                        <a:t> </a:t>
                      </a:r>
                      <a:r>
                        <a:rPr lang="el-GR" sz="1600" b="1" dirty="0" err="1" smtClean="0"/>
                        <a:t>πολεμίους</a:t>
                      </a:r>
                      <a:r>
                        <a:rPr lang="el-GR" sz="1600" b="1" dirty="0" smtClean="0"/>
                        <a:t> </a:t>
                      </a:r>
                      <a:r>
                        <a:rPr lang="el-GR" sz="1600" b="1" dirty="0" err="1" smtClean="0"/>
                        <a:t>ἐν</a:t>
                      </a:r>
                      <a:r>
                        <a:rPr lang="el-GR" sz="1600" b="1" dirty="0" smtClean="0"/>
                        <a:t> </a:t>
                      </a:r>
                      <a:r>
                        <a:rPr lang="el-GR" sz="1600" b="1" dirty="0" err="1" smtClean="0"/>
                        <a:t>λιμένι</a:t>
                      </a:r>
                      <a:r>
                        <a:rPr lang="el-GR" sz="1600" b="1" dirty="0" smtClean="0"/>
                        <a:t> </a:t>
                      </a:r>
                      <a:r>
                        <a:rPr lang="el-GR" sz="1600" b="1" dirty="0" err="1" smtClean="0"/>
                        <a:t>καὶ</a:t>
                      </a:r>
                      <a:r>
                        <a:rPr lang="el-GR" sz="1600" b="1" dirty="0" smtClean="0"/>
                        <a:t> </a:t>
                      </a:r>
                      <a:r>
                        <a:rPr lang="el-GR" sz="1600" b="1" dirty="0" err="1" smtClean="0"/>
                        <a:t>πρὸς</a:t>
                      </a:r>
                      <a:r>
                        <a:rPr lang="el-GR" sz="1600" b="1" dirty="0" smtClean="0"/>
                        <a:t> </a:t>
                      </a:r>
                      <a:r>
                        <a:rPr lang="el-GR" sz="1600" b="1" dirty="0" err="1" smtClean="0"/>
                        <a:t>πόλεις</a:t>
                      </a:r>
                      <a:r>
                        <a:rPr lang="el-GR" sz="1600" b="1" dirty="0" smtClean="0"/>
                        <a:t> </a:t>
                      </a:r>
                      <a:r>
                        <a:rPr lang="el-GR" sz="1600" b="1" dirty="0" err="1" smtClean="0"/>
                        <a:t>ἔχοντας</a:t>
                      </a:r>
                      <a:r>
                        <a:rPr lang="el-GR" sz="1600" b="1" dirty="0" smtClean="0"/>
                        <a:t> </a:t>
                      </a:r>
                      <a:r>
                        <a:rPr lang="el-GR" sz="1600" b="1" dirty="0" err="1" smtClean="0"/>
                        <a:t>πάντα</a:t>
                      </a:r>
                      <a:r>
                        <a:rPr lang="el-GR" sz="1600" b="1" dirty="0" smtClean="0"/>
                        <a:t>, </a:t>
                      </a:r>
                      <a:r>
                        <a:rPr lang="el-GR" sz="1600" b="1" dirty="0" err="1" smtClean="0"/>
                        <a:t>οὐκ</a:t>
                      </a:r>
                      <a:r>
                        <a:rPr lang="el-GR" sz="1600" b="1" dirty="0" smtClean="0"/>
                        <a:t> </a:t>
                      </a:r>
                      <a:r>
                        <a:rPr lang="el-GR" sz="1600" b="1" dirty="0" err="1" smtClean="0"/>
                        <a:t>ἐν</a:t>
                      </a:r>
                      <a:r>
                        <a:rPr lang="el-GR" sz="1600" b="1" dirty="0" smtClean="0"/>
                        <a:t> </a:t>
                      </a:r>
                      <a:r>
                        <a:rPr lang="el-GR" sz="1600" b="1" dirty="0" err="1" smtClean="0"/>
                        <a:t>καλῷ</a:t>
                      </a:r>
                      <a:r>
                        <a:rPr lang="el-GR" sz="1600" b="1" dirty="0" smtClean="0"/>
                        <a:t> </a:t>
                      </a:r>
                      <a:r>
                        <a:rPr lang="el-GR" sz="1600" b="1" dirty="0" err="1" smtClean="0">
                          <a:solidFill>
                            <a:srgbClr val="FF0000"/>
                          </a:solidFill>
                        </a:rPr>
                        <a:t>ἔφη</a:t>
                      </a:r>
                      <a:r>
                        <a:rPr lang="el-GR" sz="1600" b="1" dirty="0" smtClean="0"/>
                        <a:t> </a:t>
                      </a:r>
                      <a:r>
                        <a:rPr lang="el-GR" sz="1600" b="1" dirty="0" err="1" smtClean="0"/>
                        <a:t>αὐτοὺς</a:t>
                      </a:r>
                      <a:r>
                        <a:rPr lang="el-GR" sz="1600" b="1" dirty="0" smtClean="0"/>
                        <a:t> </a:t>
                      </a:r>
                      <a:r>
                        <a:rPr lang="el-GR" sz="1600" b="1" dirty="0" err="1" smtClean="0"/>
                        <a:t>ὁρμεῖν</a:t>
                      </a:r>
                      <a:r>
                        <a:rPr lang="el-GR" sz="1600" b="1" dirty="0" smtClean="0"/>
                        <a:t>,/ </a:t>
                      </a:r>
                      <a:r>
                        <a:rPr lang="el-GR" sz="1600" b="1" dirty="0" err="1" smtClean="0"/>
                        <a:t>ἀλλὰ</a:t>
                      </a:r>
                      <a:r>
                        <a:rPr lang="el-GR" sz="1600" b="1" dirty="0" smtClean="0"/>
                        <a:t> </a:t>
                      </a:r>
                      <a:r>
                        <a:rPr lang="el-GR" sz="1600" b="1" dirty="0" err="1" smtClean="0"/>
                        <a:t>μεθορμίσαι</a:t>
                      </a:r>
                      <a:r>
                        <a:rPr lang="el-GR" sz="1600" b="1" dirty="0" smtClean="0"/>
                        <a:t> </a:t>
                      </a:r>
                      <a:r>
                        <a:rPr lang="el-GR" sz="1600" b="1" dirty="0" err="1" smtClean="0"/>
                        <a:t>εἰς</a:t>
                      </a:r>
                      <a:r>
                        <a:rPr lang="el-GR" sz="1600" b="1" dirty="0" smtClean="0"/>
                        <a:t> </a:t>
                      </a:r>
                      <a:r>
                        <a:rPr lang="el-GR" sz="1600" b="1" dirty="0" err="1" smtClean="0"/>
                        <a:t>Σηστὸν</a:t>
                      </a:r>
                      <a:r>
                        <a:rPr lang="el-GR" sz="1600" b="1" dirty="0" smtClean="0">
                          <a:solidFill>
                            <a:srgbClr val="FF0000"/>
                          </a:solidFill>
                        </a:rPr>
                        <a:t> </a:t>
                      </a:r>
                      <a:r>
                        <a:rPr lang="el-GR" sz="1600" b="1" dirty="0" err="1" smtClean="0">
                          <a:solidFill>
                            <a:srgbClr val="FF0000"/>
                          </a:solidFill>
                        </a:rPr>
                        <a:t>παρῄνει</a:t>
                      </a:r>
                      <a:r>
                        <a:rPr lang="el-GR" sz="1600" b="1" dirty="0" smtClean="0">
                          <a:solidFill>
                            <a:srgbClr val="FF0000"/>
                          </a:solidFill>
                        </a:rPr>
                        <a:t> </a:t>
                      </a:r>
                      <a:r>
                        <a:rPr lang="el-GR" sz="1600" b="1" dirty="0" err="1" smtClean="0"/>
                        <a:t>πρός</a:t>
                      </a:r>
                      <a:r>
                        <a:rPr lang="el-GR" sz="1600" b="1" dirty="0" smtClean="0"/>
                        <a:t> τε </a:t>
                      </a:r>
                      <a:r>
                        <a:rPr lang="el-GR" sz="1600" b="1" dirty="0" err="1" smtClean="0"/>
                        <a:t>λιμένα</a:t>
                      </a:r>
                      <a:r>
                        <a:rPr lang="el-GR" sz="1600" b="1" dirty="0" smtClean="0"/>
                        <a:t> </a:t>
                      </a:r>
                      <a:r>
                        <a:rPr lang="el-GR" sz="1600" b="1" dirty="0" err="1" smtClean="0"/>
                        <a:t>καὶ</a:t>
                      </a:r>
                      <a:r>
                        <a:rPr lang="el-GR" sz="1600" b="1" dirty="0" smtClean="0"/>
                        <a:t> </a:t>
                      </a:r>
                      <a:r>
                        <a:rPr lang="el-GR" sz="1600" b="1" dirty="0" err="1" smtClean="0"/>
                        <a:t>πρὸς</a:t>
                      </a:r>
                      <a:r>
                        <a:rPr lang="el-GR" sz="1600" b="1" dirty="0" smtClean="0"/>
                        <a:t> </a:t>
                      </a:r>
                      <a:r>
                        <a:rPr lang="el-GR" sz="1600" b="1" dirty="0" err="1" smtClean="0"/>
                        <a:t>πόλιν</a:t>
                      </a:r>
                      <a:r>
                        <a:rPr lang="el-GR" sz="1600" b="1" dirty="0" smtClean="0"/>
                        <a:t>· </a:t>
                      </a:r>
                      <a:endParaRPr lang="el-GR" sz="1600" b="1" dirty="0"/>
                    </a:p>
                  </a:txBody>
                  <a:tcPr/>
                </a:tc>
                <a:tc>
                  <a:txBody>
                    <a:bodyPr/>
                    <a:lstStyle/>
                    <a:p>
                      <a:pPr>
                        <a:buFontTx/>
                        <a:buNone/>
                      </a:pPr>
                      <a:r>
                        <a:rPr lang="el-GR" sz="1800" b="1" dirty="0" smtClean="0">
                          <a:solidFill>
                            <a:srgbClr val="FF0000"/>
                          </a:solidFill>
                        </a:rPr>
                        <a:t>[</a:t>
                      </a:r>
                      <a:r>
                        <a:rPr lang="el-GR" sz="1600" b="1" dirty="0" smtClean="0">
                          <a:solidFill>
                            <a:srgbClr val="FF0000"/>
                          </a:solidFill>
                        </a:rPr>
                        <a:t>23]</a:t>
                      </a:r>
                      <a:r>
                        <a:rPr lang="el-GR" sz="1600" b="1" dirty="0" smtClean="0"/>
                        <a:t> Παράλληλα, οι Αθηναίοι με την ανατολή του ηλίου παρατάχτηκαν στο λιμάνι κατά μέτωπο, όπως για ναυμαχία. Επειδή, μάλιστα, δε βγήκε κι ο Λύσανδρος για να τους αντιμετωπίσει, ήταν και περασμένη η ώρα, γύρισαν πάλι στους Αιγός ποταμούς. </a:t>
                      </a:r>
                    </a:p>
                    <a:p>
                      <a:pPr>
                        <a:buFontTx/>
                        <a:buNone/>
                      </a:pPr>
                      <a:r>
                        <a:rPr lang="el-GR" sz="1600" b="1" dirty="0" smtClean="0">
                          <a:solidFill>
                            <a:srgbClr val="FF0000"/>
                          </a:solidFill>
                        </a:rPr>
                        <a:t>[24] </a:t>
                      </a:r>
                      <a:r>
                        <a:rPr lang="el-GR" sz="1600" b="1" dirty="0" smtClean="0"/>
                        <a:t>Ο Λύσανδρος διέταξε τα ταχύτερα από τα πλοία του να ακολουθήσουν τους Αθηναίους και, μόλις αποβιβαστούν αυτοί, αφού τους κατασκοπεύσουν για </a:t>
                      </a:r>
                      <a:r>
                        <a:rPr lang="el-GR" sz="1600" b="1" dirty="0" err="1" smtClean="0"/>
                        <a:t>ό,τι</a:t>
                      </a:r>
                      <a:r>
                        <a:rPr lang="el-GR" sz="1600" b="1" dirty="0" smtClean="0"/>
                        <a:t> κάνουν, να επιστρέψουν και να τον ενημερώσουν. Και δεν αποβίβασε τα πληρώματα των πλοίων του, παρά αφού επέστρεψαν αυτά (τα </a:t>
                      </a:r>
                      <a:r>
                        <a:rPr lang="el-GR" sz="1600" b="1" dirty="0" err="1" smtClean="0"/>
                        <a:t>ταχύπλοια</a:t>
                      </a:r>
                      <a:r>
                        <a:rPr lang="el-GR" sz="1600" b="1" dirty="0" smtClean="0"/>
                        <a:t> πλοία του). Αυτό το έκανε για τέσσερις συνεχόμενες μέρες. Και οι Αθηναίοι ξανοίγονταν καθημερινά στο πέλαγος και επέστρεφαν στη βάση τους.</a:t>
                      </a:r>
                    </a:p>
                    <a:p>
                      <a:pPr>
                        <a:buFontTx/>
                        <a:buNone/>
                      </a:pPr>
                      <a:r>
                        <a:rPr lang="el-GR" sz="1600" b="1" dirty="0" smtClean="0">
                          <a:solidFill>
                            <a:srgbClr val="FF0000"/>
                          </a:solidFill>
                        </a:rPr>
                        <a:t>[25]</a:t>
                      </a:r>
                      <a:r>
                        <a:rPr lang="el-GR" sz="1600" b="1" dirty="0" smtClean="0"/>
                        <a:t> Ο Αλκιβιάδης, επειδή έβλεπε από τα τείχη ότι οι Αθηναίοι αγκυροβολούσαν στα ανοιχτά και μακριά από οποιαδήποτε πόλη και να προμηθεύονται τα τρόφιμα από τη Σηστό, που απείχε από τα πλοία τους περίπου δεκαπέντε στάδια, ενώ οι εχθροί ήταν μέσα σε λιμάνι και σε πόλη διαθέτοντας τα πάντα, τους γνωστοποίησε ότι δεν έχουν καλό αραξοβόλι και τους συμβούλευσε να μετακομίσουν κοντά στο λιμάνι και στην πόλη. </a:t>
                      </a:r>
                      <a:endParaRPr lang="el-GR" sz="1600"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0"/>
          <a:ext cx="9144000" cy="6786586"/>
        </p:xfrm>
        <a:graphic>
          <a:graphicData uri="http://schemas.openxmlformats.org/drawingml/2006/table">
            <a:tbl>
              <a:tblPr firstRow="1" bandRow="1">
                <a:tableStyleId>{5C22544A-7EE6-4342-B048-85BDC9FD1C3A}</a:tableStyleId>
              </a:tblPr>
              <a:tblGrid>
                <a:gridCol w="4572000"/>
                <a:gridCol w="4572000"/>
              </a:tblGrid>
              <a:tr h="6786586">
                <a:tc>
                  <a:txBody>
                    <a:bodyPr/>
                    <a:lstStyle/>
                    <a:p>
                      <a:pPr>
                        <a:buFontTx/>
                        <a:buNone/>
                      </a:pPr>
                      <a:r>
                        <a:rPr lang="el-GR" sz="1800" b="1" dirty="0" smtClean="0"/>
                        <a:t>[2.1.26] </a:t>
                      </a:r>
                      <a:r>
                        <a:rPr lang="el-GR" sz="1800" b="1" dirty="0" err="1" smtClean="0"/>
                        <a:t>οὗ</a:t>
                      </a:r>
                      <a:r>
                        <a:rPr lang="el-GR" sz="1800" b="1" dirty="0" smtClean="0"/>
                        <a:t> </a:t>
                      </a:r>
                      <a:r>
                        <a:rPr lang="el-GR" sz="1800" b="1" dirty="0" err="1" smtClean="0"/>
                        <a:t>ὄντες</a:t>
                      </a:r>
                      <a:r>
                        <a:rPr lang="el-GR" sz="1800" b="1" dirty="0" smtClean="0"/>
                        <a:t> </a:t>
                      </a:r>
                      <a:r>
                        <a:rPr lang="el-GR" sz="1800" b="1" dirty="0" err="1" smtClean="0"/>
                        <a:t>ναυμαχήσετε</a:t>
                      </a:r>
                      <a:r>
                        <a:rPr lang="el-GR" sz="1800" b="1" dirty="0" smtClean="0"/>
                        <a:t>, </a:t>
                      </a:r>
                      <a:r>
                        <a:rPr lang="el-GR" sz="1800" b="1" dirty="0" err="1" smtClean="0"/>
                        <a:t>ἔφη</a:t>
                      </a:r>
                      <a:r>
                        <a:rPr lang="el-GR" sz="1800" b="1" dirty="0" smtClean="0"/>
                        <a:t>, </a:t>
                      </a:r>
                      <a:r>
                        <a:rPr lang="el-GR" sz="1800" b="1" dirty="0" err="1" smtClean="0"/>
                        <a:t>ὅταν</a:t>
                      </a:r>
                      <a:r>
                        <a:rPr lang="el-GR" sz="1800" b="1" dirty="0" smtClean="0"/>
                        <a:t> </a:t>
                      </a:r>
                      <a:r>
                        <a:rPr lang="el-GR" sz="1800" b="1" dirty="0" err="1" smtClean="0"/>
                        <a:t>βούλησθε</a:t>
                      </a:r>
                      <a:r>
                        <a:rPr lang="el-GR" sz="1800" b="1" dirty="0" smtClean="0"/>
                        <a:t>. </a:t>
                      </a:r>
                      <a:r>
                        <a:rPr lang="el-GR" sz="1800" b="1" dirty="0" err="1" smtClean="0"/>
                        <a:t>οἱ</a:t>
                      </a:r>
                      <a:r>
                        <a:rPr lang="el-GR" sz="1800" b="1" dirty="0" smtClean="0"/>
                        <a:t> δε </a:t>
                      </a:r>
                      <a:r>
                        <a:rPr lang="el-GR" sz="1800" b="1" dirty="0" err="1" smtClean="0"/>
                        <a:t>στρατηγοί</a:t>
                      </a:r>
                      <a:r>
                        <a:rPr lang="el-GR" sz="1800" b="1" dirty="0" smtClean="0"/>
                        <a:t>, </a:t>
                      </a:r>
                      <a:r>
                        <a:rPr lang="el-GR" sz="1800" b="1" dirty="0" err="1" smtClean="0"/>
                        <a:t>μάλιστα</a:t>
                      </a:r>
                      <a:r>
                        <a:rPr lang="el-GR" sz="1800" b="1" dirty="0" smtClean="0"/>
                        <a:t> </a:t>
                      </a:r>
                      <a:r>
                        <a:rPr lang="el-GR" sz="1800" b="1" dirty="0" err="1" smtClean="0"/>
                        <a:t>δὲ</a:t>
                      </a:r>
                      <a:r>
                        <a:rPr lang="el-GR" sz="1800" b="1" dirty="0" smtClean="0"/>
                        <a:t> </a:t>
                      </a:r>
                      <a:r>
                        <a:rPr lang="el-GR" sz="1800" b="1" dirty="0" err="1" smtClean="0"/>
                        <a:t>Τυδεὺς</a:t>
                      </a:r>
                      <a:r>
                        <a:rPr lang="el-GR" sz="1800" b="1" dirty="0" smtClean="0"/>
                        <a:t> </a:t>
                      </a:r>
                      <a:r>
                        <a:rPr lang="el-GR" sz="1800" b="1" dirty="0" err="1" smtClean="0"/>
                        <a:t>καὶ</a:t>
                      </a:r>
                      <a:r>
                        <a:rPr lang="el-GR" sz="1800" b="1" dirty="0" smtClean="0"/>
                        <a:t> </a:t>
                      </a:r>
                    </a:p>
                    <a:p>
                      <a:pPr>
                        <a:buFontTx/>
                        <a:buNone/>
                      </a:pPr>
                      <a:r>
                        <a:rPr lang="el-GR" sz="1800" b="1" dirty="0" err="1" smtClean="0"/>
                        <a:t>Μένανδρος</a:t>
                      </a:r>
                      <a:r>
                        <a:rPr lang="el-GR" sz="1800" b="1" dirty="0" smtClean="0"/>
                        <a:t>, </a:t>
                      </a:r>
                      <a:r>
                        <a:rPr lang="el-GR" sz="1800" b="1" dirty="0" err="1" smtClean="0"/>
                        <a:t>ἀπιέναι</a:t>
                      </a:r>
                      <a:r>
                        <a:rPr lang="el-GR" sz="1800" b="1" dirty="0" smtClean="0"/>
                        <a:t> </a:t>
                      </a:r>
                      <a:r>
                        <a:rPr lang="el-GR" sz="1800" b="1" dirty="0" err="1" smtClean="0"/>
                        <a:t>αὐτὸν</a:t>
                      </a:r>
                      <a:r>
                        <a:rPr lang="el-GR" sz="1800" b="1" dirty="0" smtClean="0"/>
                        <a:t> </a:t>
                      </a:r>
                      <a:r>
                        <a:rPr lang="el-GR" sz="1800" b="1" dirty="0" err="1" smtClean="0"/>
                        <a:t>ἐκέλευσαν</a:t>
                      </a:r>
                      <a:r>
                        <a:rPr lang="el-GR" sz="1800" b="1" dirty="0" smtClean="0"/>
                        <a:t>· </a:t>
                      </a:r>
                      <a:r>
                        <a:rPr lang="el-GR" sz="1800" b="1" dirty="0" err="1" smtClean="0"/>
                        <a:t>αὐτοὶ</a:t>
                      </a:r>
                      <a:r>
                        <a:rPr lang="el-GR" sz="1800" b="1" dirty="0" smtClean="0"/>
                        <a:t> </a:t>
                      </a:r>
                      <a:r>
                        <a:rPr lang="el-GR" sz="1800" b="1" dirty="0" err="1" smtClean="0"/>
                        <a:t>γὰρ</a:t>
                      </a:r>
                      <a:r>
                        <a:rPr lang="el-GR" sz="1800" b="1" dirty="0" smtClean="0"/>
                        <a:t> </a:t>
                      </a:r>
                      <a:r>
                        <a:rPr lang="el-GR" sz="1800" b="1" dirty="0" err="1" smtClean="0"/>
                        <a:t>νῦν</a:t>
                      </a:r>
                      <a:r>
                        <a:rPr lang="el-GR" sz="1800" b="1" dirty="0" smtClean="0"/>
                        <a:t> </a:t>
                      </a:r>
                      <a:r>
                        <a:rPr lang="el-GR" sz="1800" b="1" dirty="0" err="1" smtClean="0"/>
                        <a:t>στρατηγεῖν</a:t>
                      </a:r>
                      <a:r>
                        <a:rPr lang="el-GR" sz="1800" b="1" dirty="0" smtClean="0"/>
                        <a:t>, </a:t>
                      </a:r>
                      <a:r>
                        <a:rPr lang="el-GR" sz="1800" b="1" dirty="0" err="1" smtClean="0"/>
                        <a:t>οὐκ</a:t>
                      </a:r>
                      <a:r>
                        <a:rPr lang="el-GR" sz="1800" b="1" dirty="0" smtClean="0"/>
                        <a:t> </a:t>
                      </a:r>
                      <a:r>
                        <a:rPr lang="el-GR" sz="1800" b="1" dirty="0" err="1" smtClean="0"/>
                        <a:t>ἐκεῖνον.καὶ</a:t>
                      </a:r>
                      <a:r>
                        <a:rPr lang="el-GR" sz="1800" b="1" dirty="0" smtClean="0"/>
                        <a:t> ὁ </a:t>
                      </a:r>
                      <a:r>
                        <a:rPr lang="el-GR" sz="1800" b="1" dirty="0" err="1" smtClean="0"/>
                        <a:t>μὲν</a:t>
                      </a:r>
                      <a:r>
                        <a:rPr lang="el-GR" sz="1800" b="1" dirty="0" smtClean="0"/>
                        <a:t> </a:t>
                      </a:r>
                      <a:r>
                        <a:rPr lang="el-GR" sz="1800" b="1" dirty="0" err="1" smtClean="0"/>
                        <a:t>ᾤχετο</a:t>
                      </a:r>
                      <a:r>
                        <a:rPr lang="el-GR" sz="1800" b="1" dirty="0" smtClean="0"/>
                        <a:t>. </a:t>
                      </a:r>
                    </a:p>
                    <a:p>
                      <a:pPr>
                        <a:buFontTx/>
                        <a:buNone/>
                      </a:pPr>
                      <a:endParaRPr lang="el-GR" sz="1800" b="1" dirty="0" smtClean="0"/>
                    </a:p>
                    <a:p>
                      <a:pPr>
                        <a:buFontTx/>
                        <a:buNone/>
                      </a:pPr>
                      <a:r>
                        <a:rPr lang="el-GR" sz="1800" b="1" dirty="0" smtClean="0"/>
                        <a:t>[2.1.27] </a:t>
                      </a:r>
                      <a:r>
                        <a:rPr lang="el-GR" sz="1800" b="1" dirty="0" err="1" smtClean="0"/>
                        <a:t>Λύσανδρος</a:t>
                      </a:r>
                      <a:r>
                        <a:rPr lang="el-GR" sz="1800" b="1" dirty="0" smtClean="0"/>
                        <a:t> δ’, &lt;</a:t>
                      </a:r>
                      <a:r>
                        <a:rPr lang="el-GR" sz="1800" b="1" dirty="0" err="1" smtClean="0"/>
                        <a:t>ἐπεὶ</a:t>
                      </a:r>
                      <a:r>
                        <a:rPr lang="el-GR" sz="1800" b="1" dirty="0" smtClean="0"/>
                        <a:t> </a:t>
                      </a:r>
                      <a:r>
                        <a:rPr lang="el-GR" sz="1800" b="1" dirty="0" err="1" smtClean="0">
                          <a:solidFill>
                            <a:srgbClr val="FF0000"/>
                          </a:solidFill>
                        </a:rPr>
                        <a:t>ἦν</a:t>
                      </a:r>
                      <a:r>
                        <a:rPr lang="el-GR" sz="1800" b="1" dirty="0" smtClean="0"/>
                        <a:t> </a:t>
                      </a:r>
                      <a:r>
                        <a:rPr lang="el-GR" sz="1800" b="1" dirty="0" err="1" smtClean="0"/>
                        <a:t>ἡμέρα</a:t>
                      </a:r>
                      <a:r>
                        <a:rPr lang="el-GR" sz="1800" b="1" dirty="0" smtClean="0"/>
                        <a:t> </a:t>
                      </a:r>
                      <a:r>
                        <a:rPr lang="el-GR" sz="1800" b="1" dirty="0" err="1" smtClean="0"/>
                        <a:t>πέμπτη</a:t>
                      </a:r>
                      <a:r>
                        <a:rPr lang="el-GR" sz="1800" b="1" dirty="0" smtClean="0"/>
                        <a:t> </a:t>
                      </a:r>
                      <a:r>
                        <a:rPr lang="el-GR" sz="1800" b="1" dirty="0" err="1" smtClean="0"/>
                        <a:t>ἐπιπλέουσι</a:t>
                      </a:r>
                      <a:r>
                        <a:rPr lang="el-GR" sz="1800" b="1" dirty="0" smtClean="0"/>
                        <a:t> </a:t>
                      </a:r>
                      <a:r>
                        <a:rPr lang="el-GR" sz="1800" b="1" dirty="0" err="1" smtClean="0"/>
                        <a:t>τοῖς</a:t>
                      </a:r>
                      <a:r>
                        <a:rPr lang="el-GR" sz="1800" b="1" dirty="0" smtClean="0"/>
                        <a:t> </a:t>
                      </a:r>
                      <a:r>
                        <a:rPr lang="el-GR" sz="1800" b="1" dirty="0" err="1" smtClean="0"/>
                        <a:t>Ἀθηναίοις</a:t>
                      </a:r>
                      <a:r>
                        <a:rPr lang="el-GR" sz="1800" b="1" dirty="0" smtClean="0"/>
                        <a:t>,&gt; </a:t>
                      </a:r>
                      <a:r>
                        <a:rPr lang="el-GR" sz="1800" b="1" dirty="0" err="1" smtClean="0">
                          <a:solidFill>
                            <a:srgbClr val="FF0000"/>
                          </a:solidFill>
                        </a:rPr>
                        <a:t>εἶπε</a:t>
                      </a:r>
                      <a:r>
                        <a:rPr lang="el-GR" sz="1800" b="1" dirty="0" smtClean="0"/>
                        <a:t> </a:t>
                      </a:r>
                      <a:r>
                        <a:rPr lang="el-GR" sz="1800" b="1" dirty="0" err="1" smtClean="0"/>
                        <a:t>τοῖς</a:t>
                      </a:r>
                      <a:r>
                        <a:rPr lang="el-GR" sz="1800" b="1" dirty="0" smtClean="0"/>
                        <a:t> παρ’ </a:t>
                      </a:r>
                      <a:r>
                        <a:rPr lang="el-GR" sz="1800" b="1" dirty="0" err="1" smtClean="0"/>
                        <a:t>αὐτοῦ</a:t>
                      </a:r>
                      <a:r>
                        <a:rPr lang="el-GR" sz="1800" b="1" baseline="0" dirty="0" smtClean="0"/>
                        <a:t> </a:t>
                      </a:r>
                      <a:r>
                        <a:rPr lang="el-GR" sz="1800" b="1" dirty="0" err="1" smtClean="0"/>
                        <a:t>ἑπομένοις,&lt;ἐπὰν</a:t>
                      </a:r>
                      <a:r>
                        <a:rPr lang="el-GR" sz="1800" b="1" dirty="0" smtClean="0"/>
                        <a:t> </a:t>
                      </a:r>
                      <a:r>
                        <a:rPr lang="el-GR" sz="1800" b="1" dirty="0" err="1" smtClean="0">
                          <a:solidFill>
                            <a:srgbClr val="FF0000"/>
                          </a:solidFill>
                        </a:rPr>
                        <a:t>κατίδωσιν</a:t>
                      </a:r>
                      <a:r>
                        <a:rPr lang="el-GR" sz="1800" b="1" dirty="0" smtClean="0"/>
                        <a:t> </a:t>
                      </a:r>
                      <a:r>
                        <a:rPr lang="el-GR" sz="1800" b="1" dirty="0" err="1" smtClean="0"/>
                        <a:t>αὐτοὺς</a:t>
                      </a:r>
                      <a:r>
                        <a:rPr lang="el-GR" sz="1800" b="1" dirty="0" smtClean="0"/>
                        <a:t> </a:t>
                      </a:r>
                      <a:r>
                        <a:rPr lang="el-GR" sz="1800" b="1" dirty="0" err="1" smtClean="0"/>
                        <a:t>ἐκβεβηκότας</a:t>
                      </a:r>
                      <a:r>
                        <a:rPr lang="el-GR" sz="1800" b="1" dirty="0" smtClean="0"/>
                        <a:t> </a:t>
                      </a:r>
                      <a:r>
                        <a:rPr lang="el-GR" sz="1800" b="1" dirty="0" err="1" smtClean="0"/>
                        <a:t>καὶ</a:t>
                      </a:r>
                      <a:r>
                        <a:rPr lang="el-GR" sz="1800" b="1" dirty="0" smtClean="0"/>
                        <a:t> </a:t>
                      </a:r>
                      <a:r>
                        <a:rPr lang="el-GR" sz="1800" b="1" dirty="0" err="1" smtClean="0"/>
                        <a:t>ἐσκεδασμένους</a:t>
                      </a:r>
                      <a:r>
                        <a:rPr lang="el-GR" sz="1800" b="1" dirty="0" smtClean="0"/>
                        <a:t> </a:t>
                      </a:r>
                      <a:r>
                        <a:rPr lang="el-GR" sz="1800" b="1" dirty="0" err="1" smtClean="0"/>
                        <a:t>κατὰ</a:t>
                      </a:r>
                      <a:r>
                        <a:rPr lang="el-GR" sz="1800" b="1" dirty="0" smtClean="0"/>
                        <a:t> </a:t>
                      </a:r>
                      <a:r>
                        <a:rPr lang="el-GR" sz="1800" b="1" dirty="0" err="1" smtClean="0"/>
                        <a:t>τὴν</a:t>
                      </a:r>
                      <a:r>
                        <a:rPr lang="el-GR" sz="1800" b="1" dirty="0" smtClean="0"/>
                        <a:t> </a:t>
                      </a:r>
                      <a:r>
                        <a:rPr lang="el-GR" sz="1800" b="1" dirty="0" err="1" smtClean="0"/>
                        <a:t>Χερρόνησον</a:t>
                      </a:r>
                      <a:r>
                        <a:rPr lang="el-GR" sz="1800" b="1" dirty="0" smtClean="0"/>
                        <a:t>,&gt; &lt;</a:t>
                      </a:r>
                      <a:r>
                        <a:rPr lang="el-GR" sz="1800" b="1" dirty="0" err="1" smtClean="0"/>
                        <a:t>ὅπερ</a:t>
                      </a:r>
                      <a:r>
                        <a:rPr lang="el-GR" sz="1800" b="1" dirty="0" smtClean="0"/>
                        <a:t> </a:t>
                      </a:r>
                    </a:p>
                    <a:p>
                      <a:pPr>
                        <a:buFontTx/>
                        <a:buNone/>
                      </a:pPr>
                      <a:r>
                        <a:rPr lang="el-GR" sz="1800" b="1" dirty="0" err="1" smtClean="0">
                          <a:solidFill>
                            <a:srgbClr val="FF0000"/>
                          </a:solidFill>
                        </a:rPr>
                        <a:t>ἐποίουν</a:t>
                      </a:r>
                      <a:r>
                        <a:rPr lang="el-GR" sz="1800" b="1" dirty="0" smtClean="0"/>
                        <a:t> </a:t>
                      </a:r>
                      <a:r>
                        <a:rPr lang="el-GR" sz="1800" b="1" dirty="0" err="1" smtClean="0"/>
                        <a:t>πολὺ</a:t>
                      </a:r>
                      <a:r>
                        <a:rPr lang="el-GR" sz="1800" b="1" dirty="0" smtClean="0"/>
                        <a:t> </a:t>
                      </a:r>
                      <a:r>
                        <a:rPr lang="el-GR" sz="1800" b="1" dirty="0" err="1" smtClean="0"/>
                        <a:t>μᾶλλον</a:t>
                      </a:r>
                      <a:r>
                        <a:rPr lang="el-GR" sz="1800" b="1" dirty="0" smtClean="0"/>
                        <a:t> καθ’ </a:t>
                      </a:r>
                      <a:r>
                        <a:rPr lang="el-GR" sz="1800" b="1" dirty="0" err="1" smtClean="0"/>
                        <a:t>ἑκάστην</a:t>
                      </a:r>
                      <a:r>
                        <a:rPr lang="el-GR" sz="1800" b="1" dirty="0" smtClean="0"/>
                        <a:t> </a:t>
                      </a:r>
                      <a:r>
                        <a:rPr lang="el-GR" sz="1800" b="1" dirty="0" err="1" smtClean="0"/>
                        <a:t>ἡμέραν</a:t>
                      </a:r>
                      <a:r>
                        <a:rPr lang="el-GR" sz="1800" b="1" dirty="0" smtClean="0"/>
                        <a:t>, </a:t>
                      </a:r>
                      <a:r>
                        <a:rPr lang="el-GR" sz="1800" b="1" dirty="0" err="1" smtClean="0"/>
                        <a:t>τά</a:t>
                      </a:r>
                      <a:r>
                        <a:rPr lang="el-GR" sz="1800" b="1" dirty="0" smtClean="0"/>
                        <a:t> τε  </a:t>
                      </a:r>
                      <a:r>
                        <a:rPr lang="el-GR" sz="1800" b="1" dirty="0" err="1" smtClean="0"/>
                        <a:t>σιτία</a:t>
                      </a:r>
                      <a:r>
                        <a:rPr lang="el-GR" sz="1800" b="1" dirty="0" smtClean="0"/>
                        <a:t> </a:t>
                      </a:r>
                      <a:r>
                        <a:rPr lang="el-GR" sz="1800" b="1" dirty="0" err="1" smtClean="0"/>
                        <a:t>πόρρωθεν</a:t>
                      </a:r>
                      <a:r>
                        <a:rPr lang="el-GR" sz="1800" b="1" dirty="0" smtClean="0"/>
                        <a:t> </a:t>
                      </a:r>
                      <a:r>
                        <a:rPr lang="el-GR" sz="1800" b="1" dirty="0" err="1" smtClean="0"/>
                        <a:t>ὠνούμενοι</a:t>
                      </a:r>
                      <a:r>
                        <a:rPr lang="el-GR" sz="1800" b="1" dirty="0" smtClean="0"/>
                        <a:t> και </a:t>
                      </a:r>
                      <a:r>
                        <a:rPr lang="el-GR" sz="1800" b="1" dirty="0" err="1" smtClean="0"/>
                        <a:t>καταφρονοῦντες</a:t>
                      </a:r>
                      <a:r>
                        <a:rPr lang="el-GR" sz="1800" b="1" dirty="0" smtClean="0"/>
                        <a:t> </a:t>
                      </a:r>
                      <a:r>
                        <a:rPr lang="el-GR" sz="1800" b="1" dirty="0" err="1" smtClean="0"/>
                        <a:t>δὴ</a:t>
                      </a:r>
                      <a:r>
                        <a:rPr lang="el-GR" sz="1800" b="1" dirty="0" smtClean="0"/>
                        <a:t> </a:t>
                      </a:r>
                      <a:r>
                        <a:rPr lang="el-GR" sz="1800" b="1" dirty="0" err="1" smtClean="0"/>
                        <a:t>τοῦ</a:t>
                      </a:r>
                      <a:r>
                        <a:rPr lang="el-GR" sz="1800" b="1" dirty="0" smtClean="0"/>
                        <a:t> </a:t>
                      </a:r>
                      <a:r>
                        <a:rPr lang="el-GR" sz="1800" b="1" dirty="0" err="1" smtClean="0"/>
                        <a:t>Λυσάνδρου</a:t>
                      </a:r>
                      <a:r>
                        <a:rPr lang="el-GR" sz="1800" b="1" dirty="0" smtClean="0"/>
                        <a:t>,&gt; &lt;</a:t>
                      </a:r>
                      <a:r>
                        <a:rPr lang="el-GR" sz="1800" b="1" dirty="0" err="1" smtClean="0"/>
                        <a:t>ὅτι</a:t>
                      </a:r>
                      <a:r>
                        <a:rPr lang="el-GR" sz="1800" b="1" dirty="0" smtClean="0"/>
                        <a:t> </a:t>
                      </a:r>
                      <a:r>
                        <a:rPr lang="el-GR" sz="1800" b="1" dirty="0" err="1" smtClean="0"/>
                        <a:t>οὐκ</a:t>
                      </a:r>
                      <a:r>
                        <a:rPr lang="el-GR" sz="1800" b="1" dirty="0" smtClean="0"/>
                        <a:t> </a:t>
                      </a:r>
                      <a:r>
                        <a:rPr lang="el-GR" sz="1800" b="1" dirty="0" err="1" smtClean="0">
                          <a:solidFill>
                            <a:srgbClr val="FF0000"/>
                          </a:solidFill>
                        </a:rPr>
                        <a:t>ἀντανῆγεν</a:t>
                      </a:r>
                      <a:r>
                        <a:rPr lang="el-GR" sz="1800" b="1" dirty="0" smtClean="0"/>
                        <a:t>&gt;, </a:t>
                      </a:r>
                      <a:r>
                        <a:rPr lang="el-GR" sz="1800" b="1" dirty="0" err="1" smtClean="0"/>
                        <a:t>ἀποπλέοντας</a:t>
                      </a:r>
                      <a:r>
                        <a:rPr lang="el-GR" sz="1800" b="1" dirty="0" smtClean="0"/>
                        <a:t> </a:t>
                      </a:r>
                      <a:r>
                        <a:rPr lang="el-GR" sz="1800" b="1" dirty="0" err="1" smtClean="0"/>
                        <a:t>τοὔμπαλιν</a:t>
                      </a:r>
                      <a:r>
                        <a:rPr lang="el-GR" sz="1800" b="1" dirty="0" smtClean="0"/>
                        <a:t> παρ’ </a:t>
                      </a:r>
                      <a:r>
                        <a:rPr lang="el-GR" sz="1800" b="1" dirty="0" err="1" smtClean="0"/>
                        <a:t>αὐτὸν</a:t>
                      </a:r>
                      <a:r>
                        <a:rPr lang="el-GR" sz="1800" b="1" dirty="0" smtClean="0"/>
                        <a:t> </a:t>
                      </a:r>
                      <a:r>
                        <a:rPr lang="el-GR" sz="1800" b="1" dirty="0" err="1" smtClean="0"/>
                        <a:t>ἆραι</a:t>
                      </a:r>
                      <a:r>
                        <a:rPr lang="el-GR" sz="1800" b="1" dirty="0" smtClean="0"/>
                        <a:t> </a:t>
                      </a:r>
                      <a:r>
                        <a:rPr lang="el-GR" sz="1800" b="1" dirty="0" err="1" smtClean="0"/>
                        <a:t>ἀσπίδα</a:t>
                      </a:r>
                      <a:r>
                        <a:rPr lang="el-GR" sz="1800" b="1" dirty="0" smtClean="0"/>
                        <a:t>  </a:t>
                      </a:r>
                      <a:r>
                        <a:rPr lang="el-GR" sz="1800" b="1" dirty="0" err="1" smtClean="0"/>
                        <a:t>κατὰ</a:t>
                      </a:r>
                      <a:r>
                        <a:rPr lang="el-GR" sz="1800" b="1" dirty="0" smtClean="0"/>
                        <a:t> </a:t>
                      </a:r>
                      <a:r>
                        <a:rPr lang="el-GR" sz="1800" b="1" dirty="0" err="1" smtClean="0"/>
                        <a:t>μέσον</a:t>
                      </a:r>
                      <a:r>
                        <a:rPr lang="el-GR" sz="1800" b="1" dirty="0" smtClean="0"/>
                        <a:t> </a:t>
                      </a:r>
                      <a:r>
                        <a:rPr lang="el-GR" sz="1800" b="1" dirty="0" err="1" smtClean="0"/>
                        <a:t>τὸν</a:t>
                      </a:r>
                      <a:r>
                        <a:rPr lang="el-GR" sz="1800" b="1" dirty="0" smtClean="0"/>
                        <a:t> </a:t>
                      </a:r>
                      <a:r>
                        <a:rPr lang="el-GR" sz="1800" b="1" dirty="0" err="1" smtClean="0"/>
                        <a:t>πλοῦν</a:t>
                      </a:r>
                      <a:r>
                        <a:rPr lang="el-GR" sz="1800" b="1" dirty="0" smtClean="0"/>
                        <a:t>. </a:t>
                      </a:r>
                      <a:r>
                        <a:rPr lang="el-GR" sz="1800" b="1" dirty="0" err="1" smtClean="0"/>
                        <a:t>Οἱ</a:t>
                      </a:r>
                      <a:r>
                        <a:rPr lang="el-GR" sz="1800" b="1" dirty="0" smtClean="0"/>
                        <a:t> </a:t>
                      </a:r>
                      <a:r>
                        <a:rPr lang="el-GR" sz="1800" b="1" dirty="0" err="1" smtClean="0"/>
                        <a:t>δὲ</a:t>
                      </a:r>
                      <a:r>
                        <a:rPr lang="el-GR" sz="1800" b="1" dirty="0" smtClean="0"/>
                        <a:t> </a:t>
                      </a:r>
                      <a:r>
                        <a:rPr lang="el-GR" sz="1800" b="1" dirty="0" err="1" smtClean="0"/>
                        <a:t>ταῦτα</a:t>
                      </a:r>
                      <a:r>
                        <a:rPr lang="el-GR" sz="1800" b="1" dirty="0" smtClean="0"/>
                        <a:t> </a:t>
                      </a:r>
                      <a:r>
                        <a:rPr lang="el-GR" sz="1800" b="1" dirty="0" err="1" smtClean="0">
                          <a:solidFill>
                            <a:srgbClr val="FF0000"/>
                          </a:solidFill>
                        </a:rPr>
                        <a:t>ἐποίησαν</a:t>
                      </a:r>
                      <a:r>
                        <a:rPr lang="el-GR" sz="1800" b="1" dirty="0" smtClean="0">
                          <a:solidFill>
                            <a:srgbClr val="FF0000"/>
                          </a:solidFill>
                        </a:rPr>
                        <a:t>/ </a:t>
                      </a:r>
                      <a:r>
                        <a:rPr lang="el-GR" sz="1800" b="1" dirty="0" err="1" smtClean="0"/>
                        <a:t>ὡς</a:t>
                      </a:r>
                      <a:r>
                        <a:rPr lang="el-GR" sz="1800" b="1" dirty="0" smtClean="0"/>
                        <a:t> </a:t>
                      </a:r>
                      <a:r>
                        <a:rPr lang="el-GR" sz="1800" b="1" dirty="0" err="1" smtClean="0">
                          <a:solidFill>
                            <a:srgbClr val="FF0000"/>
                          </a:solidFill>
                        </a:rPr>
                        <a:t>ἐκέλευσε</a:t>
                      </a:r>
                      <a:r>
                        <a:rPr lang="el-GR" sz="1800" b="1" dirty="0" smtClean="0"/>
                        <a:t>.</a:t>
                      </a:r>
                    </a:p>
                    <a:p>
                      <a:endParaRPr lang="el-GR" dirty="0"/>
                    </a:p>
                  </a:txBody>
                  <a:tcPr/>
                </a:tc>
                <a:tc>
                  <a:txBody>
                    <a:bodyPr/>
                    <a:lstStyle/>
                    <a:p>
                      <a:pPr>
                        <a:buFontTx/>
                        <a:buNone/>
                      </a:pPr>
                      <a:r>
                        <a:rPr lang="el-GR" sz="1800" b="1" dirty="0" smtClean="0">
                          <a:solidFill>
                            <a:srgbClr val="FF0000"/>
                          </a:solidFill>
                        </a:rPr>
                        <a:t>[26]</a:t>
                      </a:r>
                      <a:r>
                        <a:rPr lang="el-GR" sz="1800" b="1" dirty="0" smtClean="0"/>
                        <a:t> «Από εκεί», είπε, «όταν θελήσετε, θα ναυμαχήσετε». Οι Αθηναίοι στρατηγοί, περισσότερο ο </a:t>
                      </a:r>
                      <a:r>
                        <a:rPr lang="el-GR" sz="1800" b="1" dirty="0" err="1" smtClean="0"/>
                        <a:t>Τυδέας</a:t>
                      </a:r>
                      <a:r>
                        <a:rPr lang="el-GR" sz="1800" b="1" dirty="0" smtClean="0"/>
                        <a:t> και ο Μένανδρος, τον διέταξαν να φύγει, γιατί, τώρα ήταν στρατηγοί αυτοί κι όχι εκείνος· κι αυτός πράγματι έφυγε. </a:t>
                      </a:r>
                    </a:p>
                    <a:p>
                      <a:pPr>
                        <a:buFontTx/>
                        <a:buNone/>
                      </a:pPr>
                      <a:endParaRPr lang="el-GR" sz="1800" b="1" dirty="0" smtClean="0">
                        <a:solidFill>
                          <a:srgbClr val="FF0000"/>
                        </a:solidFill>
                      </a:endParaRPr>
                    </a:p>
                    <a:p>
                      <a:pPr>
                        <a:buFontTx/>
                        <a:buNone/>
                      </a:pPr>
                      <a:r>
                        <a:rPr lang="el-GR" sz="1800" b="1" dirty="0" smtClean="0">
                          <a:solidFill>
                            <a:srgbClr val="FF0000"/>
                          </a:solidFill>
                        </a:rPr>
                        <a:t>[27]</a:t>
                      </a:r>
                      <a:r>
                        <a:rPr lang="el-GR" sz="1800" b="1" dirty="0" smtClean="0"/>
                        <a:t> Ο Λύσανδρος την πέμπτη μέρα της εξόδου των Αθηναίων διέταξε αυτούς που τους ακολουθούσαν, όταν τους δουν να αποβιβάζονται και να διασκορπίζονται στη Χερσόνησο, πράγμα που έκαναν σχεδόν καθημερινά, γιατί προμηθεύονταν τα τρόφιμα από μακριά και δε λογάριαζαν το Λύσανδρο, αφού δεν έβγαινε στο πέλαγος να τους αντιμετωπίσει, να επιστρέψουν αμέσως κοντά του και να σηκώνουν για σύνθημα μια ασπίδα στο μέσο της απόστασης μεταξύ τους. Αυτοί έκαναν αυτά, όπως διατάχτηκαν. </a:t>
                      </a:r>
                    </a:p>
                    <a:p>
                      <a:r>
                        <a:rPr lang="el-GR" dirty="0" smtClean="0"/>
                        <a:t> </a:t>
                      </a:r>
                      <a:endParaRPr lang="el-GR"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0"/>
          <a:ext cx="9144000" cy="6715148"/>
        </p:xfrm>
        <a:graphic>
          <a:graphicData uri="http://schemas.openxmlformats.org/drawingml/2006/table">
            <a:tbl>
              <a:tblPr firstRow="1" bandRow="1">
                <a:tableStyleId>{5C22544A-7EE6-4342-B048-85BDC9FD1C3A}</a:tableStyleId>
              </a:tblPr>
              <a:tblGrid>
                <a:gridCol w="4572000"/>
                <a:gridCol w="4572000"/>
              </a:tblGrid>
              <a:tr h="6715148">
                <a:tc>
                  <a:txBody>
                    <a:bodyPr/>
                    <a:lstStyle/>
                    <a:p>
                      <a:pPr>
                        <a:buFontTx/>
                        <a:buNone/>
                      </a:pPr>
                      <a:r>
                        <a:rPr lang="el-GR" sz="1600" b="1" dirty="0" smtClean="0"/>
                        <a:t>[2.1.28] </a:t>
                      </a:r>
                      <a:r>
                        <a:rPr lang="el-GR" sz="1600" b="1" dirty="0" err="1" smtClean="0"/>
                        <a:t>Λύσανδρος</a:t>
                      </a:r>
                      <a:r>
                        <a:rPr lang="el-GR" sz="1600" b="1" dirty="0" smtClean="0"/>
                        <a:t> δ’ </a:t>
                      </a:r>
                      <a:r>
                        <a:rPr lang="el-GR" sz="1600" b="1" dirty="0" err="1" smtClean="0"/>
                        <a:t>εὐθὺς</a:t>
                      </a:r>
                      <a:r>
                        <a:rPr lang="el-GR" sz="1600" b="1" dirty="0" smtClean="0"/>
                        <a:t> </a:t>
                      </a:r>
                      <a:r>
                        <a:rPr lang="el-GR" sz="1600" b="1" dirty="0" err="1" smtClean="0">
                          <a:solidFill>
                            <a:srgbClr val="C00000"/>
                          </a:solidFill>
                        </a:rPr>
                        <a:t>ἐσήμανε</a:t>
                      </a:r>
                      <a:r>
                        <a:rPr lang="el-GR" sz="1600" b="1" dirty="0" smtClean="0">
                          <a:solidFill>
                            <a:srgbClr val="C00000"/>
                          </a:solidFill>
                        </a:rPr>
                        <a:t> </a:t>
                      </a:r>
                      <a:r>
                        <a:rPr lang="el-GR" sz="1600" b="1" dirty="0" err="1" smtClean="0"/>
                        <a:t>τὴν</a:t>
                      </a:r>
                      <a:r>
                        <a:rPr lang="el-GR" sz="1600" b="1" dirty="0" smtClean="0"/>
                        <a:t> </a:t>
                      </a:r>
                      <a:r>
                        <a:rPr lang="el-GR" sz="1600" b="1" dirty="0" err="1" smtClean="0"/>
                        <a:t>ταχίστην</a:t>
                      </a:r>
                      <a:r>
                        <a:rPr lang="el-GR" sz="1600" b="1" dirty="0" smtClean="0"/>
                        <a:t> </a:t>
                      </a:r>
                      <a:r>
                        <a:rPr lang="el-GR" sz="1600" b="1" dirty="0" err="1" smtClean="0"/>
                        <a:t>πλεῖν</a:t>
                      </a:r>
                      <a:r>
                        <a:rPr lang="el-GR" sz="1600" b="1" dirty="0" smtClean="0"/>
                        <a:t>· </a:t>
                      </a:r>
                      <a:r>
                        <a:rPr lang="el-GR" sz="1600" b="1" dirty="0" err="1" smtClean="0">
                          <a:solidFill>
                            <a:srgbClr val="C00000"/>
                          </a:solidFill>
                        </a:rPr>
                        <a:t>συμπαρῄει</a:t>
                      </a:r>
                      <a:r>
                        <a:rPr lang="el-GR" sz="1600" b="1" dirty="0" smtClean="0"/>
                        <a:t> </a:t>
                      </a:r>
                      <a:r>
                        <a:rPr lang="el-GR" sz="1600" b="1" dirty="0" err="1" smtClean="0"/>
                        <a:t>δὲ</a:t>
                      </a:r>
                      <a:r>
                        <a:rPr lang="el-GR" sz="1600" b="1" dirty="0" smtClean="0"/>
                        <a:t> </a:t>
                      </a:r>
                      <a:r>
                        <a:rPr lang="el-GR" sz="1600" b="1" dirty="0" err="1" smtClean="0"/>
                        <a:t>καὶ</a:t>
                      </a:r>
                      <a:r>
                        <a:rPr lang="el-GR" sz="1600" b="1" dirty="0" smtClean="0"/>
                        <a:t> </a:t>
                      </a:r>
                      <a:r>
                        <a:rPr lang="el-GR" sz="1600" b="1" dirty="0" err="1" smtClean="0"/>
                        <a:t>Θώραξ</a:t>
                      </a:r>
                      <a:r>
                        <a:rPr lang="el-GR" sz="1600" b="1" dirty="0" smtClean="0"/>
                        <a:t> </a:t>
                      </a:r>
                      <a:r>
                        <a:rPr lang="el-GR" sz="1600" b="1" dirty="0" err="1" smtClean="0"/>
                        <a:t>τὸ</a:t>
                      </a:r>
                      <a:r>
                        <a:rPr lang="el-GR" sz="1600" b="1" dirty="0" smtClean="0"/>
                        <a:t> </a:t>
                      </a:r>
                      <a:r>
                        <a:rPr lang="el-GR" sz="1600" b="1" dirty="0" err="1" smtClean="0"/>
                        <a:t>πεζὸν</a:t>
                      </a:r>
                      <a:r>
                        <a:rPr lang="el-GR" sz="1600" b="1" dirty="0" smtClean="0"/>
                        <a:t> </a:t>
                      </a:r>
                      <a:r>
                        <a:rPr lang="el-GR" sz="1600" b="1" dirty="0" err="1" smtClean="0"/>
                        <a:t>ἔχων</a:t>
                      </a:r>
                      <a:r>
                        <a:rPr lang="el-GR" sz="1600" b="1" dirty="0" smtClean="0"/>
                        <a:t>. </a:t>
                      </a:r>
                    </a:p>
                    <a:p>
                      <a:pPr>
                        <a:buFontTx/>
                        <a:buNone/>
                      </a:pPr>
                      <a:r>
                        <a:rPr lang="el-GR" sz="1600" b="1" dirty="0" err="1" smtClean="0"/>
                        <a:t>Κόνων</a:t>
                      </a:r>
                      <a:r>
                        <a:rPr lang="el-GR" sz="1600" b="1" dirty="0" smtClean="0"/>
                        <a:t> </a:t>
                      </a:r>
                      <a:r>
                        <a:rPr lang="el-GR" sz="1600" b="1" dirty="0" err="1" smtClean="0"/>
                        <a:t>δὲ</a:t>
                      </a:r>
                      <a:r>
                        <a:rPr lang="el-GR" sz="1600" b="1" dirty="0" smtClean="0"/>
                        <a:t> </a:t>
                      </a:r>
                      <a:r>
                        <a:rPr lang="el-GR" sz="1600" b="1" dirty="0" err="1" smtClean="0"/>
                        <a:t>ἰδὼν</a:t>
                      </a:r>
                      <a:r>
                        <a:rPr lang="el-GR" sz="1600" b="1" dirty="0" smtClean="0"/>
                        <a:t> </a:t>
                      </a:r>
                      <a:r>
                        <a:rPr lang="el-GR" sz="1600" b="1" dirty="0" err="1" smtClean="0"/>
                        <a:t>τὸν</a:t>
                      </a:r>
                      <a:r>
                        <a:rPr lang="el-GR" sz="1600" b="1" dirty="0" smtClean="0"/>
                        <a:t> </a:t>
                      </a:r>
                      <a:r>
                        <a:rPr lang="el-GR" sz="1600" b="1" dirty="0" err="1" smtClean="0"/>
                        <a:t>ἐπίπλουν</a:t>
                      </a:r>
                      <a:r>
                        <a:rPr lang="el-GR" sz="1600" b="1" dirty="0" smtClean="0"/>
                        <a:t>, </a:t>
                      </a:r>
                      <a:r>
                        <a:rPr lang="el-GR" sz="1600" b="1" dirty="0" err="1" smtClean="0">
                          <a:solidFill>
                            <a:srgbClr val="C00000"/>
                          </a:solidFill>
                        </a:rPr>
                        <a:t>ἐσήμηνεν</a:t>
                      </a:r>
                      <a:r>
                        <a:rPr lang="el-GR" sz="1600" b="1" dirty="0" smtClean="0">
                          <a:solidFill>
                            <a:srgbClr val="C00000"/>
                          </a:solidFill>
                        </a:rPr>
                        <a:t> </a:t>
                      </a:r>
                      <a:r>
                        <a:rPr lang="el-GR" sz="1600" b="1" dirty="0" err="1" smtClean="0"/>
                        <a:t>εἰς</a:t>
                      </a:r>
                      <a:r>
                        <a:rPr lang="el-GR" sz="1600" b="1" dirty="0" smtClean="0"/>
                        <a:t> </a:t>
                      </a:r>
                      <a:r>
                        <a:rPr lang="el-GR" sz="1600" b="1" dirty="0" err="1" smtClean="0"/>
                        <a:t>τὰς</a:t>
                      </a:r>
                      <a:r>
                        <a:rPr lang="el-GR" sz="1600" b="1" dirty="0" smtClean="0"/>
                        <a:t> </a:t>
                      </a:r>
                      <a:r>
                        <a:rPr lang="el-GR" sz="1600" b="1" dirty="0" err="1" smtClean="0"/>
                        <a:t>ναῦς</a:t>
                      </a:r>
                      <a:r>
                        <a:rPr lang="el-GR" sz="1600" b="1" dirty="0" smtClean="0"/>
                        <a:t>  </a:t>
                      </a:r>
                      <a:r>
                        <a:rPr lang="el-GR" sz="1600" b="1" dirty="0" err="1" smtClean="0"/>
                        <a:t>βοηθεῖν</a:t>
                      </a:r>
                      <a:r>
                        <a:rPr lang="el-GR" sz="1600" b="1" dirty="0" smtClean="0"/>
                        <a:t> </a:t>
                      </a:r>
                      <a:r>
                        <a:rPr lang="el-GR" sz="1600" b="1" dirty="0" err="1" smtClean="0"/>
                        <a:t>κατὰ</a:t>
                      </a:r>
                      <a:r>
                        <a:rPr lang="el-GR" sz="1600" b="1" dirty="0" smtClean="0"/>
                        <a:t> </a:t>
                      </a:r>
                      <a:r>
                        <a:rPr lang="el-GR" sz="1600" b="1" dirty="0" err="1" smtClean="0"/>
                        <a:t>κράτος.Διεσκεδασμένων</a:t>
                      </a:r>
                      <a:r>
                        <a:rPr lang="el-GR" sz="1600" b="1" dirty="0" smtClean="0"/>
                        <a:t> </a:t>
                      </a:r>
                      <a:r>
                        <a:rPr lang="el-GR" sz="1600" b="1" dirty="0" err="1" smtClean="0"/>
                        <a:t>δὲ</a:t>
                      </a:r>
                      <a:r>
                        <a:rPr lang="el-GR" sz="1600" b="1" dirty="0" smtClean="0"/>
                        <a:t> </a:t>
                      </a:r>
                      <a:r>
                        <a:rPr lang="el-GR" sz="1600" b="1" dirty="0" err="1" smtClean="0"/>
                        <a:t>τῶν</a:t>
                      </a:r>
                      <a:r>
                        <a:rPr lang="el-GR" sz="1600" b="1" dirty="0" smtClean="0"/>
                        <a:t> </a:t>
                      </a:r>
                      <a:r>
                        <a:rPr lang="el-GR" sz="1600" b="1" dirty="0" err="1" smtClean="0"/>
                        <a:t>ἀνθρώπων,αἱ</a:t>
                      </a:r>
                      <a:r>
                        <a:rPr lang="el-GR" sz="1600" b="1" dirty="0" smtClean="0"/>
                        <a:t> </a:t>
                      </a:r>
                      <a:r>
                        <a:rPr lang="el-GR" sz="1600" b="1" dirty="0" err="1" smtClean="0"/>
                        <a:t>μὲν</a:t>
                      </a:r>
                      <a:r>
                        <a:rPr lang="el-GR" sz="1600" b="1" dirty="0" smtClean="0"/>
                        <a:t> </a:t>
                      </a:r>
                      <a:r>
                        <a:rPr lang="el-GR" sz="1600" b="1" dirty="0" err="1" smtClean="0"/>
                        <a:t>τῶν</a:t>
                      </a:r>
                      <a:r>
                        <a:rPr lang="el-GR" sz="1600" b="1" dirty="0" smtClean="0"/>
                        <a:t> </a:t>
                      </a:r>
                      <a:r>
                        <a:rPr lang="el-GR" sz="1600" b="1" dirty="0" err="1" smtClean="0"/>
                        <a:t>νεῶν</a:t>
                      </a:r>
                      <a:r>
                        <a:rPr lang="el-GR" sz="1600" b="1" dirty="0" smtClean="0"/>
                        <a:t> </a:t>
                      </a:r>
                      <a:r>
                        <a:rPr lang="el-GR" sz="1600" b="1" dirty="0" err="1" smtClean="0"/>
                        <a:t>δίκροτοι</a:t>
                      </a:r>
                      <a:r>
                        <a:rPr lang="el-GR" sz="1600" b="1" dirty="0" smtClean="0"/>
                        <a:t> </a:t>
                      </a:r>
                      <a:r>
                        <a:rPr lang="el-GR" sz="1600" b="1" dirty="0" err="1" smtClean="0">
                          <a:solidFill>
                            <a:srgbClr val="C00000"/>
                          </a:solidFill>
                        </a:rPr>
                        <a:t>ἦσαν</a:t>
                      </a:r>
                      <a:r>
                        <a:rPr lang="el-GR" sz="1600" b="1" dirty="0" smtClean="0">
                          <a:solidFill>
                            <a:srgbClr val="C00000"/>
                          </a:solidFill>
                        </a:rPr>
                        <a:t>, </a:t>
                      </a:r>
                      <a:r>
                        <a:rPr lang="el-GR" sz="1600" b="1" dirty="0" err="1" smtClean="0"/>
                        <a:t>αἱ</a:t>
                      </a:r>
                      <a:r>
                        <a:rPr lang="el-GR" sz="1600" b="1" dirty="0" smtClean="0"/>
                        <a:t> </a:t>
                      </a:r>
                      <a:r>
                        <a:rPr lang="el-GR" sz="1600" b="1" dirty="0" err="1" smtClean="0"/>
                        <a:t>δὲ</a:t>
                      </a:r>
                      <a:r>
                        <a:rPr lang="el-GR" sz="1600" b="1" dirty="0" smtClean="0"/>
                        <a:t> </a:t>
                      </a:r>
                      <a:r>
                        <a:rPr lang="el-GR" sz="1600" b="1" dirty="0" err="1" smtClean="0"/>
                        <a:t>μονόκροτοι,αἱ</a:t>
                      </a:r>
                      <a:r>
                        <a:rPr lang="el-GR" sz="1600" b="1" dirty="0" smtClean="0"/>
                        <a:t> </a:t>
                      </a:r>
                      <a:r>
                        <a:rPr lang="el-GR" sz="1600" b="1" dirty="0" err="1" smtClean="0"/>
                        <a:t>δὲ</a:t>
                      </a:r>
                      <a:r>
                        <a:rPr lang="el-GR" sz="1600" b="1" dirty="0" smtClean="0"/>
                        <a:t> </a:t>
                      </a:r>
                      <a:r>
                        <a:rPr lang="el-GR" sz="1600" b="1" dirty="0" err="1" smtClean="0"/>
                        <a:t>παντελῶς</a:t>
                      </a:r>
                      <a:r>
                        <a:rPr lang="el-GR" sz="1600" b="1" dirty="0" smtClean="0"/>
                        <a:t> </a:t>
                      </a:r>
                      <a:r>
                        <a:rPr lang="el-GR" sz="1600" b="1" dirty="0" err="1" smtClean="0"/>
                        <a:t>κεναί</a:t>
                      </a:r>
                      <a:r>
                        <a:rPr lang="el-GR" sz="1600" b="1" dirty="0" smtClean="0"/>
                        <a:t>· ἡ </a:t>
                      </a:r>
                      <a:r>
                        <a:rPr lang="el-GR" sz="1600" b="1" dirty="0" err="1" smtClean="0"/>
                        <a:t>δὲ</a:t>
                      </a:r>
                      <a:r>
                        <a:rPr lang="el-GR" sz="1600" b="1" dirty="0" smtClean="0"/>
                        <a:t> </a:t>
                      </a:r>
                      <a:r>
                        <a:rPr lang="el-GR" sz="1600" b="1" dirty="0" err="1" smtClean="0"/>
                        <a:t>Κόνωνος</a:t>
                      </a:r>
                      <a:r>
                        <a:rPr lang="el-GR" sz="1600" b="1" dirty="0" smtClean="0"/>
                        <a:t> </a:t>
                      </a:r>
                    </a:p>
                    <a:p>
                      <a:pPr>
                        <a:buFontTx/>
                        <a:buNone/>
                      </a:pPr>
                      <a:r>
                        <a:rPr lang="el-GR" sz="1600" b="1" dirty="0" err="1" smtClean="0"/>
                        <a:t>καὶ</a:t>
                      </a:r>
                      <a:r>
                        <a:rPr lang="el-GR" sz="1600" b="1" dirty="0" smtClean="0"/>
                        <a:t> </a:t>
                      </a:r>
                      <a:r>
                        <a:rPr lang="el-GR" sz="1600" b="1" dirty="0" err="1" smtClean="0"/>
                        <a:t>ἄλλαι</a:t>
                      </a:r>
                      <a:r>
                        <a:rPr lang="el-GR" sz="1600" b="1" dirty="0" smtClean="0"/>
                        <a:t> </a:t>
                      </a:r>
                      <a:r>
                        <a:rPr lang="el-GR" sz="1600" b="1" dirty="0" err="1" smtClean="0"/>
                        <a:t>περὶ</a:t>
                      </a:r>
                      <a:r>
                        <a:rPr lang="el-GR" sz="1600" b="1" dirty="0" smtClean="0"/>
                        <a:t> </a:t>
                      </a:r>
                      <a:r>
                        <a:rPr lang="el-GR" sz="1600" b="1" dirty="0" err="1" smtClean="0"/>
                        <a:t>αὐτὸν</a:t>
                      </a:r>
                      <a:r>
                        <a:rPr lang="el-GR" sz="1600" b="1" dirty="0" smtClean="0"/>
                        <a:t> </a:t>
                      </a:r>
                      <a:r>
                        <a:rPr lang="el-GR" sz="1600" b="1" dirty="0" err="1" smtClean="0"/>
                        <a:t>ἑπτὰ</a:t>
                      </a:r>
                      <a:r>
                        <a:rPr lang="el-GR" sz="1600" b="1" dirty="0" smtClean="0"/>
                        <a:t> </a:t>
                      </a:r>
                      <a:r>
                        <a:rPr lang="el-GR" sz="1600" b="1" dirty="0" err="1" smtClean="0"/>
                        <a:t>πλήρεις</a:t>
                      </a:r>
                      <a:r>
                        <a:rPr lang="el-GR" sz="1600" b="1" dirty="0" smtClean="0"/>
                        <a:t> </a:t>
                      </a:r>
                      <a:r>
                        <a:rPr lang="el-GR" sz="1600" b="1" dirty="0" err="1" smtClean="0">
                          <a:solidFill>
                            <a:srgbClr val="C00000"/>
                          </a:solidFill>
                        </a:rPr>
                        <a:t>ἀνήχθησαν</a:t>
                      </a:r>
                      <a:r>
                        <a:rPr lang="el-GR" sz="1600" b="1" dirty="0" smtClean="0">
                          <a:solidFill>
                            <a:srgbClr val="C00000"/>
                          </a:solidFill>
                        </a:rPr>
                        <a:t> </a:t>
                      </a:r>
                      <a:r>
                        <a:rPr lang="el-GR" sz="1600" b="1" dirty="0" err="1" smtClean="0"/>
                        <a:t>ἁθρόαι</a:t>
                      </a:r>
                      <a:r>
                        <a:rPr lang="el-GR" sz="1600" b="1" dirty="0" smtClean="0"/>
                        <a:t> </a:t>
                      </a:r>
                      <a:r>
                        <a:rPr lang="el-GR" sz="1600" b="1" dirty="0" err="1" smtClean="0"/>
                        <a:t>καὶ</a:t>
                      </a:r>
                      <a:r>
                        <a:rPr lang="el-GR" sz="1600" b="1" dirty="0" smtClean="0"/>
                        <a:t> ἡ Πάραλος, </a:t>
                      </a:r>
                      <a:r>
                        <a:rPr lang="el-GR" sz="1600" b="1" dirty="0" err="1" smtClean="0"/>
                        <a:t>τὰς</a:t>
                      </a:r>
                      <a:r>
                        <a:rPr lang="el-GR" sz="1600" b="1" dirty="0" smtClean="0"/>
                        <a:t> </a:t>
                      </a:r>
                      <a:r>
                        <a:rPr lang="el-GR" sz="1600" b="1" dirty="0" err="1" smtClean="0"/>
                        <a:t>δ’ἄλλας</a:t>
                      </a:r>
                      <a:r>
                        <a:rPr lang="el-GR" sz="1600" b="1" dirty="0" smtClean="0"/>
                        <a:t> </a:t>
                      </a:r>
                      <a:r>
                        <a:rPr lang="el-GR" sz="1600" b="1" dirty="0" err="1" smtClean="0"/>
                        <a:t>πάσας</a:t>
                      </a:r>
                      <a:r>
                        <a:rPr lang="el-GR" sz="1600" b="1" dirty="0" smtClean="0"/>
                        <a:t> </a:t>
                      </a:r>
                    </a:p>
                    <a:p>
                      <a:pPr>
                        <a:buFontTx/>
                        <a:buNone/>
                      </a:pPr>
                      <a:r>
                        <a:rPr lang="el-GR" sz="1600" b="1" dirty="0" err="1" smtClean="0"/>
                        <a:t>Λύσανδρος</a:t>
                      </a:r>
                      <a:r>
                        <a:rPr lang="el-GR" sz="1600" b="1" dirty="0" smtClean="0">
                          <a:solidFill>
                            <a:srgbClr val="FF0000"/>
                          </a:solidFill>
                        </a:rPr>
                        <a:t> </a:t>
                      </a:r>
                      <a:r>
                        <a:rPr lang="el-GR" sz="1600" b="1" dirty="0" err="1" smtClean="0">
                          <a:solidFill>
                            <a:srgbClr val="C00000"/>
                          </a:solidFill>
                        </a:rPr>
                        <a:t>ἔλαβε</a:t>
                      </a:r>
                      <a:r>
                        <a:rPr lang="el-GR" sz="1600" b="1" dirty="0" smtClean="0">
                          <a:solidFill>
                            <a:srgbClr val="FF0000"/>
                          </a:solidFill>
                        </a:rPr>
                        <a:t> </a:t>
                      </a:r>
                      <a:r>
                        <a:rPr lang="el-GR" sz="1600" b="1" dirty="0" err="1" smtClean="0"/>
                        <a:t>πρὸς</a:t>
                      </a:r>
                      <a:r>
                        <a:rPr lang="el-GR" sz="1600" b="1" dirty="0" smtClean="0"/>
                        <a:t> </a:t>
                      </a:r>
                      <a:r>
                        <a:rPr lang="el-GR" sz="1600" b="1" dirty="0" err="1" smtClean="0"/>
                        <a:t>τῇ</a:t>
                      </a:r>
                      <a:r>
                        <a:rPr lang="el-GR" sz="1600" b="1" dirty="0" smtClean="0"/>
                        <a:t> </a:t>
                      </a:r>
                      <a:r>
                        <a:rPr lang="el-GR" sz="1600" b="1" dirty="0" err="1" smtClean="0"/>
                        <a:t>γῇ</a:t>
                      </a:r>
                      <a:r>
                        <a:rPr lang="el-GR" sz="1600" b="1" dirty="0" smtClean="0"/>
                        <a:t>. </a:t>
                      </a:r>
                      <a:r>
                        <a:rPr lang="el-GR" sz="1600" b="1" dirty="0" err="1" smtClean="0"/>
                        <a:t>τοὺς</a:t>
                      </a:r>
                      <a:r>
                        <a:rPr lang="el-GR" sz="1600" b="1" dirty="0" smtClean="0"/>
                        <a:t> </a:t>
                      </a:r>
                      <a:r>
                        <a:rPr lang="el-GR" sz="1600" b="1" dirty="0" err="1" smtClean="0"/>
                        <a:t>δὲ</a:t>
                      </a:r>
                      <a:r>
                        <a:rPr lang="el-GR" sz="1600" b="1" dirty="0" smtClean="0"/>
                        <a:t> </a:t>
                      </a:r>
                      <a:r>
                        <a:rPr lang="el-GR" sz="1600" b="1" dirty="0" err="1" smtClean="0"/>
                        <a:t>πλείστους</a:t>
                      </a:r>
                      <a:r>
                        <a:rPr lang="el-GR" sz="1600" b="1" dirty="0" smtClean="0"/>
                        <a:t> </a:t>
                      </a:r>
                      <a:r>
                        <a:rPr lang="el-GR" sz="1600" b="1" dirty="0" err="1" smtClean="0"/>
                        <a:t>ἄνδρας</a:t>
                      </a:r>
                      <a:r>
                        <a:rPr lang="el-GR" sz="1600" b="1" dirty="0" smtClean="0"/>
                        <a:t> </a:t>
                      </a:r>
                      <a:r>
                        <a:rPr lang="el-GR" sz="1600" b="1" dirty="0" err="1" smtClean="0"/>
                        <a:t>ἐν</a:t>
                      </a:r>
                      <a:r>
                        <a:rPr lang="el-GR" sz="1600" b="1" dirty="0" smtClean="0"/>
                        <a:t> </a:t>
                      </a:r>
                      <a:r>
                        <a:rPr lang="el-GR" sz="1600" b="1" dirty="0" err="1" smtClean="0"/>
                        <a:t>τῇ</a:t>
                      </a:r>
                      <a:r>
                        <a:rPr lang="el-GR" sz="1600" b="1" dirty="0" smtClean="0"/>
                        <a:t> </a:t>
                      </a:r>
                      <a:r>
                        <a:rPr lang="el-GR" sz="1600" b="1" dirty="0" err="1" smtClean="0"/>
                        <a:t>γῇ</a:t>
                      </a:r>
                      <a:r>
                        <a:rPr lang="el-GR" sz="1600" b="1" dirty="0" smtClean="0"/>
                        <a:t> </a:t>
                      </a:r>
                      <a:r>
                        <a:rPr lang="el-GR" sz="1600" b="1" dirty="0" err="1" smtClean="0">
                          <a:solidFill>
                            <a:srgbClr val="C00000"/>
                          </a:solidFill>
                        </a:rPr>
                        <a:t>συνέλεξεν</a:t>
                      </a:r>
                      <a:r>
                        <a:rPr lang="el-GR" sz="1600" b="1" dirty="0" smtClean="0">
                          <a:solidFill>
                            <a:srgbClr val="C00000"/>
                          </a:solidFill>
                        </a:rPr>
                        <a:t>· </a:t>
                      </a:r>
                      <a:r>
                        <a:rPr lang="el-GR" sz="1600" b="1" dirty="0" err="1" smtClean="0"/>
                        <a:t>οἱ</a:t>
                      </a:r>
                      <a:r>
                        <a:rPr lang="el-GR" sz="1600" b="1" dirty="0" smtClean="0"/>
                        <a:t> </a:t>
                      </a:r>
                      <a:r>
                        <a:rPr lang="el-GR" sz="1600" b="1" dirty="0" err="1" smtClean="0"/>
                        <a:t>δὲ</a:t>
                      </a:r>
                      <a:r>
                        <a:rPr lang="el-GR" sz="1600" b="1" dirty="0" smtClean="0"/>
                        <a:t> </a:t>
                      </a:r>
                      <a:r>
                        <a:rPr lang="el-GR" sz="1600" b="1" dirty="0" err="1" smtClean="0"/>
                        <a:t>καὶ</a:t>
                      </a:r>
                      <a:r>
                        <a:rPr lang="el-GR" sz="1600" b="1" dirty="0" smtClean="0"/>
                        <a:t> </a:t>
                      </a:r>
                      <a:r>
                        <a:rPr lang="el-GR" sz="1600" b="1" dirty="0" err="1" smtClean="0">
                          <a:solidFill>
                            <a:srgbClr val="C00000"/>
                          </a:solidFill>
                        </a:rPr>
                        <a:t>ἔφυγον</a:t>
                      </a:r>
                      <a:r>
                        <a:rPr lang="el-GR" sz="1600" b="1" dirty="0" smtClean="0">
                          <a:solidFill>
                            <a:srgbClr val="C00000"/>
                          </a:solidFill>
                        </a:rPr>
                        <a:t> </a:t>
                      </a:r>
                      <a:r>
                        <a:rPr lang="el-GR" sz="1600" b="1" dirty="0" err="1" smtClean="0"/>
                        <a:t>εἰς</a:t>
                      </a:r>
                      <a:r>
                        <a:rPr lang="el-GR" sz="1600" b="1" dirty="0" smtClean="0"/>
                        <a:t> </a:t>
                      </a:r>
                      <a:r>
                        <a:rPr lang="el-GR" sz="1600" b="1" dirty="0" err="1" smtClean="0"/>
                        <a:t>τὰ</a:t>
                      </a:r>
                      <a:r>
                        <a:rPr lang="el-GR" sz="1600" b="1" dirty="0" smtClean="0"/>
                        <a:t> </a:t>
                      </a:r>
                    </a:p>
                    <a:p>
                      <a:pPr>
                        <a:buFontTx/>
                        <a:buNone/>
                      </a:pPr>
                      <a:r>
                        <a:rPr lang="el-GR" sz="1600" b="1" dirty="0" err="1" smtClean="0"/>
                        <a:t>τειχύδρια</a:t>
                      </a:r>
                      <a:r>
                        <a:rPr lang="el-GR" sz="1600" b="1" dirty="0" smtClean="0"/>
                        <a:t>.  </a:t>
                      </a:r>
                    </a:p>
                    <a:p>
                      <a:pPr>
                        <a:buFontTx/>
                        <a:buNone/>
                      </a:pPr>
                      <a:endParaRPr lang="el-GR" sz="1600" b="1" dirty="0" smtClean="0"/>
                    </a:p>
                    <a:p>
                      <a:pPr>
                        <a:buFontTx/>
                        <a:buNone/>
                      </a:pPr>
                      <a:endParaRPr lang="el-GR" sz="1600" b="1" dirty="0" smtClean="0"/>
                    </a:p>
                    <a:p>
                      <a:pPr>
                        <a:buFontTx/>
                        <a:buNone/>
                      </a:pPr>
                      <a:endParaRPr lang="el-GR" sz="1600" b="1" dirty="0" smtClean="0"/>
                    </a:p>
                    <a:p>
                      <a:pPr>
                        <a:buFontTx/>
                        <a:buNone/>
                      </a:pPr>
                      <a:endParaRPr lang="el-GR" sz="1600" b="1" dirty="0" smtClean="0"/>
                    </a:p>
                    <a:p>
                      <a:pPr>
                        <a:buFontTx/>
                        <a:buNone/>
                      </a:pPr>
                      <a:r>
                        <a:rPr lang="el-GR" sz="1600" b="1" dirty="0" smtClean="0"/>
                        <a:t>[2.1.29] </a:t>
                      </a:r>
                      <a:r>
                        <a:rPr lang="el-GR" sz="1600" b="1" dirty="0" err="1" smtClean="0"/>
                        <a:t>Κόνων</a:t>
                      </a:r>
                      <a:r>
                        <a:rPr lang="el-GR" sz="1600" b="1" dirty="0" smtClean="0"/>
                        <a:t> </a:t>
                      </a:r>
                      <a:r>
                        <a:rPr lang="el-GR" sz="1600" b="1" dirty="0" err="1" smtClean="0"/>
                        <a:t>δὲ</a:t>
                      </a:r>
                      <a:r>
                        <a:rPr lang="el-GR" sz="1600" b="1" dirty="0" smtClean="0"/>
                        <a:t> </a:t>
                      </a:r>
                      <a:r>
                        <a:rPr lang="el-GR" sz="1600" b="1" dirty="0" err="1" smtClean="0"/>
                        <a:t>ταῖς</a:t>
                      </a:r>
                      <a:r>
                        <a:rPr lang="el-GR" sz="1600" b="1" dirty="0" smtClean="0"/>
                        <a:t> </a:t>
                      </a:r>
                      <a:r>
                        <a:rPr lang="el-GR" sz="1600" b="1" dirty="0" err="1" smtClean="0"/>
                        <a:t>ἐννέα</a:t>
                      </a:r>
                      <a:r>
                        <a:rPr lang="el-GR" sz="1600" b="1" dirty="0" smtClean="0"/>
                        <a:t> </a:t>
                      </a:r>
                      <a:r>
                        <a:rPr lang="el-GR" sz="1600" b="1" dirty="0" err="1" smtClean="0"/>
                        <a:t>ναυσὶ</a:t>
                      </a:r>
                      <a:r>
                        <a:rPr lang="el-GR" sz="1600" b="1" dirty="0" smtClean="0"/>
                        <a:t> </a:t>
                      </a:r>
                      <a:r>
                        <a:rPr lang="el-GR" sz="1600" b="1" dirty="0" err="1" smtClean="0"/>
                        <a:t>φεύγων</a:t>
                      </a:r>
                      <a:r>
                        <a:rPr lang="el-GR" sz="1600" b="1" dirty="0" smtClean="0"/>
                        <a:t>, </a:t>
                      </a:r>
                      <a:r>
                        <a:rPr lang="el-GR" sz="1600" b="1" dirty="0" err="1" smtClean="0"/>
                        <a:t>ἐπεὶ</a:t>
                      </a:r>
                      <a:r>
                        <a:rPr lang="el-GR" sz="1600" b="1" dirty="0" smtClean="0"/>
                        <a:t> </a:t>
                      </a:r>
                      <a:r>
                        <a:rPr lang="el-GR" sz="1600" b="1" dirty="0" err="1" smtClean="0">
                          <a:solidFill>
                            <a:srgbClr val="C00000"/>
                          </a:solidFill>
                        </a:rPr>
                        <a:t>ἔγνω</a:t>
                      </a:r>
                      <a:r>
                        <a:rPr lang="el-GR" sz="1600" b="1" dirty="0" smtClean="0">
                          <a:solidFill>
                            <a:srgbClr val="C00000"/>
                          </a:solidFill>
                        </a:rPr>
                        <a:t> </a:t>
                      </a:r>
                      <a:r>
                        <a:rPr lang="el-GR" sz="1600" b="1" dirty="0" err="1" smtClean="0"/>
                        <a:t>τῶν</a:t>
                      </a:r>
                      <a:r>
                        <a:rPr lang="el-GR" sz="1600" b="1" dirty="0" smtClean="0"/>
                        <a:t> </a:t>
                      </a:r>
                      <a:r>
                        <a:rPr lang="el-GR" sz="1600" b="1" dirty="0" err="1" smtClean="0"/>
                        <a:t>Ἀθηναίων</a:t>
                      </a:r>
                      <a:r>
                        <a:rPr lang="el-GR" sz="1600" b="1" dirty="0" smtClean="0"/>
                        <a:t> </a:t>
                      </a:r>
                      <a:r>
                        <a:rPr lang="el-GR" sz="1600" b="1" dirty="0" err="1" smtClean="0"/>
                        <a:t>τὰ</a:t>
                      </a:r>
                      <a:r>
                        <a:rPr lang="el-GR" sz="1600" b="1" dirty="0" smtClean="0"/>
                        <a:t> </a:t>
                      </a:r>
                      <a:r>
                        <a:rPr lang="el-GR" sz="1600" b="1" dirty="0" err="1" smtClean="0"/>
                        <a:t>πράγματα</a:t>
                      </a:r>
                      <a:r>
                        <a:rPr lang="el-GR" sz="1600" b="1" dirty="0" smtClean="0"/>
                        <a:t> </a:t>
                      </a:r>
                      <a:r>
                        <a:rPr lang="el-GR" sz="1600" b="1" dirty="0" err="1" smtClean="0"/>
                        <a:t>διεφθαρμένα</a:t>
                      </a:r>
                      <a:r>
                        <a:rPr lang="el-GR" sz="1600" b="1" dirty="0" smtClean="0"/>
                        <a:t>, </a:t>
                      </a:r>
                    </a:p>
                    <a:p>
                      <a:pPr>
                        <a:buFontTx/>
                        <a:buNone/>
                      </a:pPr>
                      <a:r>
                        <a:rPr lang="el-GR" sz="1600" b="1" dirty="0" err="1" smtClean="0"/>
                        <a:t>κατασχὼν</a:t>
                      </a:r>
                      <a:r>
                        <a:rPr lang="el-GR" sz="1600" b="1" dirty="0" smtClean="0"/>
                        <a:t> </a:t>
                      </a:r>
                      <a:r>
                        <a:rPr lang="el-GR" sz="1600" b="1" dirty="0" err="1" smtClean="0"/>
                        <a:t>ἐπὶ</a:t>
                      </a:r>
                      <a:r>
                        <a:rPr lang="el-GR" sz="1600" b="1" dirty="0" smtClean="0"/>
                        <a:t> </a:t>
                      </a:r>
                      <a:r>
                        <a:rPr lang="el-GR" sz="1600" b="1" dirty="0" err="1" smtClean="0"/>
                        <a:t>τὴν</a:t>
                      </a:r>
                      <a:r>
                        <a:rPr lang="el-GR" sz="1600" b="1" dirty="0" smtClean="0"/>
                        <a:t> </a:t>
                      </a:r>
                      <a:r>
                        <a:rPr lang="el-GR" sz="1600" b="1" dirty="0" err="1" smtClean="0"/>
                        <a:t>Ἀβαρνίδα</a:t>
                      </a:r>
                      <a:r>
                        <a:rPr lang="el-GR" sz="1600" b="1" dirty="0" smtClean="0"/>
                        <a:t> </a:t>
                      </a:r>
                      <a:r>
                        <a:rPr lang="el-GR" sz="1600" b="1" dirty="0" err="1" smtClean="0"/>
                        <a:t>τὴν</a:t>
                      </a:r>
                      <a:r>
                        <a:rPr lang="el-GR" sz="1600" b="1" dirty="0" smtClean="0"/>
                        <a:t> </a:t>
                      </a:r>
                      <a:r>
                        <a:rPr lang="el-GR" sz="1600" b="1" dirty="0" err="1" smtClean="0"/>
                        <a:t>Λαμψάκου</a:t>
                      </a:r>
                      <a:r>
                        <a:rPr lang="el-GR" sz="1600" b="1" dirty="0" smtClean="0"/>
                        <a:t> </a:t>
                      </a:r>
                      <a:r>
                        <a:rPr lang="el-GR" sz="1600" b="1" dirty="0" err="1" smtClean="0"/>
                        <a:t>ἄκραν</a:t>
                      </a:r>
                      <a:r>
                        <a:rPr lang="el-GR" sz="1600" b="1" dirty="0" smtClean="0"/>
                        <a:t> </a:t>
                      </a:r>
                      <a:r>
                        <a:rPr lang="el-GR" sz="1600" b="1" dirty="0" err="1" smtClean="0">
                          <a:solidFill>
                            <a:srgbClr val="C00000"/>
                          </a:solidFill>
                        </a:rPr>
                        <a:t>ἔλαβεν</a:t>
                      </a:r>
                      <a:r>
                        <a:rPr lang="el-GR" sz="1600" b="1" dirty="0" smtClean="0">
                          <a:solidFill>
                            <a:srgbClr val="C00000"/>
                          </a:solidFill>
                        </a:rPr>
                        <a:t> </a:t>
                      </a:r>
                      <a:r>
                        <a:rPr lang="el-GR" sz="1600" b="1" dirty="0" err="1" smtClean="0"/>
                        <a:t>αὐτόθεν</a:t>
                      </a:r>
                      <a:r>
                        <a:rPr lang="el-GR" sz="1600" b="1" dirty="0" smtClean="0"/>
                        <a:t> τα </a:t>
                      </a:r>
                      <a:r>
                        <a:rPr lang="el-GR" sz="1600" b="1" dirty="0" err="1" smtClean="0"/>
                        <a:t>μεγάλα</a:t>
                      </a:r>
                      <a:r>
                        <a:rPr lang="el-GR" sz="1600" b="1" dirty="0" smtClean="0"/>
                        <a:t> </a:t>
                      </a:r>
                      <a:r>
                        <a:rPr lang="el-GR" sz="1600" b="1" dirty="0" err="1" smtClean="0"/>
                        <a:t>τῶν</a:t>
                      </a:r>
                      <a:r>
                        <a:rPr lang="el-GR" sz="1600" b="1" dirty="0" smtClean="0"/>
                        <a:t> </a:t>
                      </a:r>
                      <a:r>
                        <a:rPr lang="el-GR" sz="1600" b="1" dirty="0" err="1" smtClean="0"/>
                        <a:t>Λυσάνδρου</a:t>
                      </a:r>
                      <a:r>
                        <a:rPr lang="el-GR" sz="1600" b="1" dirty="0" smtClean="0"/>
                        <a:t> </a:t>
                      </a:r>
                      <a:r>
                        <a:rPr lang="el-GR" sz="1600" b="1" dirty="0" err="1" smtClean="0"/>
                        <a:t>νεῶν</a:t>
                      </a:r>
                      <a:r>
                        <a:rPr lang="el-GR" sz="1600" b="1" dirty="0" smtClean="0"/>
                        <a:t> </a:t>
                      </a:r>
                    </a:p>
                    <a:p>
                      <a:pPr>
                        <a:buFontTx/>
                        <a:buNone/>
                      </a:pPr>
                      <a:r>
                        <a:rPr lang="el-GR" sz="1600" b="1" dirty="0" err="1" smtClean="0"/>
                        <a:t>ἱστία</a:t>
                      </a:r>
                      <a:r>
                        <a:rPr lang="el-GR" sz="1600" b="1" dirty="0" smtClean="0"/>
                        <a:t>, </a:t>
                      </a:r>
                      <a:r>
                        <a:rPr lang="el-GR" sz="1600" b="1" dirty="0" err="1" smtClean="0"/>
                        <a:t>καὶ</a:t>
                      </a:r>
                      <a:r>
                        <a:rPr lang="el-GR" sz="1600" b="1" dirty="0" smtClean="0"/>
                        <a:t> </a:t>
                      </a:r>
                      <a:r>
                        <a:rPr lang="el-GR" sz="1600" b="1" dirty="0" err="1" smtClean="0"/>
                        <a:t>αὐτὸς</a:t>
                      </a:r>
                      <a:r>
                        <a:rPr lang="el-GR" sz="1600" b="1" dirty="0" smtClean="0"/>
                        <a:t> </a:t>
                      </a:r>
                      <a:r>
                        <a:rPr lang="el-GR" sz="1600" b="1" dirty="0" err="1" smtClean="0"/>
                        <a:t>μὲν</a:t>
                      </a:r>
                      <a:r>
                        <a:rPr lang="el-GR" sz="1600" b="1" dirty="0" smtClean="0"/>
                        <a:t> </a:t>
                      </a:r>
                      <a:r>
                        <a:rPr lang="el-GR" sz="1600" b="1" dirty="0" err="1" smtClean="0"/>
                        <a:t>ὀκτὼ</a:t>
                      </a:r>
                      <a:r>
                        <a:rPr lang="el-GR" sz="1600" b="1" dirty="0" smtClean="0"/>
                        <a:t> </a:t>
                      </a:r>
                      <a:r>
                        <a:rPr lang="el-GR" sz="1600" b="1" dirty="0" err="1" smtClean="0"/>
                        <a:t>ναυσὶν</a:t>
                      </a:r>
                      <a:r>
                        <a:rPr lang="el-GR" sz="1600" b="1" dirty="0" smtClean="0"/>
                        <a:t> </a:t>
                      </a:r>
                      <a:r>
                        <a:rPr lang="el-GR" sz="1400" b="1" dirty="0" err="1" smtClean="0">
                          <a:solidFill>
                            <a:srgbClr val="C00000"/>
                          </a:solidFill>
                        </a:rPr>
                        <a:t>ἀπέπλευσε</a:t>
                      </a:r>
                      <a:r>
                        <a:rPr lang="el-GR" sz="1600" b="1" dirty="0" smtClean="0">
                          <a:solidFill>
                            <a:srgbClr val="C00000"/>
                          </a:solidFill>
                        </a:rPr>
                        <a:t> </a:t>
                      </a:r>
                      <a:r>
                        <a:rPr lang="el-GR" sz="1600" b="1" dirty="0" smtClean="0"/>
                        <a:t> </a:t>
                      </a:r>
                    </a:p>
                    <a:p>
                      <a:pPr>
                        <a:buFontTx/>
                        <a:buNone/>
                      </a:pPr>
                      <a:r>
                        <a:rPr lang="el-GR" sz="1600" b="1" dirty="0" smtClean="0"/>
                        <a:t>παρ’ </a:t>
                      </a:r>
                      <a:r>
                        <a:rPr lang="el-GR" sz="1600" b="1" dirty="0" err="1" smtClean="0"/>
                        <a:t>Εὐαγόραν</a:t>
                      </a:r>
                      <a:r>
                        <a:rPr lang="el-GR" sz="1600" b="1" dirty="0" smtClean="0"/>
                        <a:t> </a:t>
                      </a:r>
                      <a:r>
                        <a:rPr lang="el-GR" sz="1600" b="1" dirty="0" err="1" smtClean="0"/>
                        <a:t>εἰς</a:t>
                      </a:r>
                      <a:r>
                        <a:rPr lang="el-GR" sz="1600" b="1" dirty="0" smtClean="0"/>
                        <a:t> </a:t>
                      </a:r>
                      <a:r>
                        <a:rPr lang="el-GR" sz="1600" b="1" dirty="0" err="1" smtClean="0"/>
                        <a:t>Κύπρον</a:t>
                      </a:r>
                      <a:r>
                        <a:rPr lang="el-GR" sz="1600" b="1" dirty="0" smtClean="0"/>
                        <a:t>, ἡ </a:t>
                      </a:r>
                      <a:r>
                        <a:rPr lang="el-GR" sz="1600" b="1" dirty="0" err="1" smtClean="0"/>
                        <a:t>δὲ</a:t>
                      </a:r>
                      <a:r>
                        <a:rPr lang="el-GR" sz="1600" b="1" dirty="0" smtClean="0"/>
                        <a:t> </a:t>
                      </a:r>
                      <a:r>
                        <a:rPr lang="el-GR" sz="1600" b="1" dirty="0" err="1" smtClean="0"/>
                        <a:t>Πάραλος</a:t>
                      </a:r>
                      <a:r>
                        <a:rPr lang="el-GR" sz="1600" b="1" dirty="0" smtClean="0"/>
                        <a:t> </a:t>
                      </a:r>
                    </a:p>
                    <a:p>
                      <a:pPr>
                        <a:buFontTx/>
                        <a:buNone/>
                      </a:pPr>
                      <a:r>
                        <a:rPr lang="el-GR" sz="1600" b="1" dirty="0" err="1" smtClean="0"/>
                        <a:t>εἰς</a:t>
                      </a:r>
                      <a:r>
                        <a:rPr lang="el-GR" sz="1600" b="1" dirty="0" smtClean="0"/>
                        <a:t> </a:t>
                      </a:r>
                      <a:r>
                        <a:rPr lang="el-GR" sz="1600" b="1" dirty="0" err="1" smtClean="0"/>
                        <a:t>τὰς</a:t>
                      </a:r>
                      <a:r>
                        <a:rPr lang="el-GR" sz="1600" b="1" dirty="0" smtClean="0"/>
                        <a:t> </a:t>
                      </a:r>
                      <a:r>
                        <a:rPr lang="el-GR" sz="1600" b="1" dirty="0" err="1" smtClean="0"/>
                        <a:t>Ἀθήνας</a:t>
                      </a:r>
                      <a:r>
                        <a:rPr lang="el-GR" sz="1600" b="1" dirty="0" smtClean="0"/>
                        <a:t> </a:t>
                      </a:r>
                      <a:r>
                        <a:rPr lang="el-GR" sz="1600" b="1" dirty="0" err="1" smtClean="0"/>
                        <a:t>ἀπαγγελοῦσα</a:t>
                      </a:r>
                      <a:r>
                        <a:rPr lang="el-GR" sz="1600" b="1" dirty="0" smtClean="0"/>
                        <a:t> </a:t>
                      </a:r>
                      <a:r>
                        <a:rPr lang="el-GR" sz="1600" b="1" dirty="0" err="1" smtClean="0"/>
                        <a:t>τὰ</a:t>
                      </a:r>
                      <a:r>
                        <a:rPr lang="el-GR" sz="1600" b="1" dirty="0" smtClean="0"/>
                        <a:t> </a:t>
                      </a:r>
                      <a:r>
                        <a:rPr lang="el-GR" sz="1600" b="1" dirty="0" err="1" smtClean="0"/>
                        <a:t>γεγονότα</a:t>
                      </a:r>
                      <a:r>
                        <a:rPr lang="el-GR" sz="1600" b="1" dirty="0" smtClean="0"/>
                        <a:t>.</a:t>
                      </a:r>
                    </a:p>
                    <a:p>
                      <a:endParaRPr lang="el-GR" sz="1600" dirty="0"/>
                    </a:p>
                  </a:txBody>
                  <a:tcPr/>
                </a:tc>
                <a:tc>
                  <a:txBody>
                    <a:bodyPr/>
                    <a:lstStyle/>
                    <a:p>
                      <a:pPr algn="just">
                        <a:buFontTx/>
                        <a:buNone/>
                      </a:pPr>
                      <a:r>
                        <a:rPr lang="el-GR" sz="1600" b="1" dirty="0" smtClean="0"/>
                        <a:t>[28]Τότε ο Λύσανδρος διέταξε αμέσως να επιτεθούν από τη θάλασσα. Κι ακολουθούσε και ο Θώρακας απ' τη στεριά με το πεζικό. Μόλις ο Κόνωνας είδε την επιθετική κίνηση, διέταξε τους ναύτες να τρέξουν αμέσως στα πλοία. Επειδή όμως οι ναύτες ήταν διασκορπισμένοι εδώ κι εκεί, άλλες από τις τριήρεις βρέθηκαν με δύο σειρές κωπηλάτες, άλλες με μια σειρά κι άλλες τελείως άδειες· μόνο η τριήρης του Κόνωνα και άλλες εφτά τριγύρω του με τα πληρώματα στη θέση τους ξανοίχτηκαν στο πέλαγος καθώς και η Πάραλος, ενώ όλα τα άλλα τα έπιασε ο Λύσανδρος στην ακτή. Τους περισσότερους ναύτες τους έπιασε στη στεριά. Μερικοί πρόλαβαν να φύγουν στα κοντινά μικρά οχυρά. </a:t>
                      </a:r>
                    </a:p>
                    <a:p>
                      <a:pPr algn="just">
                        <a:buFontTx/>
                        <a:buNone/>
                      </a:pPr>
                      <a:r>
                        <a:rPr lang="el-GR" sz="1600" b="1" dirty="0" smtClean="0"/>
                        <a:t>[29]Ο Κόνωνας, </a:t>
                      </a:r>
                      <a:r>
                        <a:rPr lang="el-GR" sz="1600" b="1" dirty="0" err="1" smtClean="0"/>
                        <a:t>απομακρυνόμενος</a:t>
                      </a:r>
                      <a:r>
                        <a:rPr lang="el-GR" sz="1600" b="1" dirty="0" smtClean="0"/>
                        <a:t> με τα εννέα πλοία, όταν διαπίστωσε ότι οι Αθηναίοι είχαν καταστραφεί, αφού προσορμίστηκε στην </a:t>
                      </a:r>
                      <a:r>
                        <a:rPr lang="el-GR" sz="1600" b="1" dirty="0" err="1" smtClean="0"/>
                        <a:t>Αβαρνίδα</a:t>
                      </a:r>
                      <a:r>
                        <a:rPr lang="el-GR" sz="1600" b="1" dirty="0" smtClean="0"/>
                        <a:t>, ακρωτήριο της Λαμψάκου, άρπαξε από </a:t>
                      </a:r>
                      <a:r>
                        <a:rPr lang="el-GR" sz="1600" b="1" dirty="0" err="1" smtClean="0"/>
                        <a:t>κεί</a:t>
                      </a:r>
                      <a:r>
                        <a:rPr lang="el-GR" sz="1600" b="1" dirty="0" smtClean="0"/>
                        <a:t> τα μεγάλα πανιά των πλοίων του Λυσάνδρου και ο ίδιος με οχτώ πλοία απέπλευσε στον Ευαγόρα της Κύπρου, ενώ η Πάραλος απέπλευσε για την Αθήνα, για να αναγγείλει τη συμφορά. </a:t>
                      </a:r>
                      <a:endParaRPr lang="el-GR" sz="1600" b="1" dirty="0"/>
                    </a:p>
                  </a:txBody>
                  <a:tcPr/>
                </a:tc>
              </a:tr>
            </a:tbl>
          </a:graphicData>
        </a:graphic>
      </p:graphicFrame>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2535</Words>
  <Application>Microsoft Office PowerPoint</Application>
  <PresentationFormat>Προβολή στην οθόνη (4:3)</PresentationFormat>
  <Paragraphs>145</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Θέμα του Office</vt:lpstr>
      <vt:lpstr>Διαφάνεια 1</vt:lpstr>
      <vt:lpstr>Οι αντίπαλοι του Πελοποννησιακού πολέμου</vt:lpstr>
      <vt:lpstr>Κεφάλαιο 1. παρ. 16-32 (μόνο από μετάφραση) Η καταστροφή του αθηναϊκού στόλου στους Αιγός ποταμούς</vt:lpstr>
      <vt:lpstr>  Διάρκεια Πελοποννησιακού πολέμου: 431-404 π. Χ. </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18</cp:revision>
  <dcterms:created xsi:type="dcterms:W3CDTF">2023-01-02T14:52:08Z</dcterms:created>
  <dcterms:modified xsi:type="dcterms:W3CDTF">2023-01-02T15:27:00Z</dcterms:modified>
</cp:coreProperties>
</file>