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0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DFE6B-8CA9-434F-8EEC-3FBB43B38332}" type="datetimeFigureOut">
              <a:rPr lang="el-GR" smtClean="0"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D648-4E79-4843-A325-BC72FC124BD0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IBM" TargetMode="External"/><Relationship Id="rId2" Type="http://schemas.openxmlformats.org/officeDocument/2006/relationships/hyperlink" Target="https://el.wikipedia.org/wiki/%CE%A5%CF%80%CE%BF%CE%BB%CE%BF%CE%B3%CE%B9%CF%83%CF%84%CE%AE%CF%82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hyperlink" Target="https://el.wikipedia.org/wiki/%CE%93%CE%BA%CE%AC%CF%81%CE%B9_%CE%9A%CE%B1%CF%83%CF%80%CE%AC%CF%81%CE%BF%CF%86" TargetMode="External"/><Relationship Id="rId4" Type="http://schemas.openxmlformats.org/officeDocument/2006/relationships/hyperlink" Target="https://el.wikipedia.org/wiki/%CE%A0%CE%B1%CE%B3%CE%BA%CF%8C%CF%83%CE%BC%CE%B9%CE%BF_%CF%83%CE%BA%CE%B1%CE%BA%CE%B9%CF%83%CF%84%CE%B9%CE%BA%CF%8C_%CF%80%CF%81%CF%89%CF%84%CE%AC%CE%B8%CE%BB%CE%B7%CE%BC%CE%B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C%CE%B9%CE%BA%CF%81%CE%BF%CF%84%CF%83%CE%AF%CF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4%CE%B9%CE%B1%CE%B4%CE%AF%CE%BA%CF%84%CF%85%CE%BF" TargetMode="External"/><Relationship Id="rId2" Type="http://schemas.openxmlformats.org/officeDocument/2006/relationships/hyperlink" Target="https://el.wikipedia.org/w/index.php?title=%CE%91%CF%81%CF%87%CE%B5%CE%AF%CE%BF_%CE%BA%CE%B1%CF%84%CE%B1%CE%B3%CF%81%CE%B1%CF%86%CE%AE%CF%82&amp;action=edit&amp;redlink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cap="all" dirty="0">
                <a:solidFill>
                  <a:srgbClr val="FF0000"/>
                </a:solidFill>
              </a:rPr>
              <a:t>ΚΑΣΠΑΡΟΦ VS DEEP BLUE: </a:t>
            </a:r>
            <a:br>
              <a:rPr lang="el-GR" b="1" cap="all" dirty="0">
                <a:solidFill>
                  <a:srgbClr val="FF0000"/>
                </a:solidFill>
              </a:rPr>
            </a:b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cap="all" dirty="0" smtClean="0">
                <a:solidFill>
                  <a:schemeClr val="tx1"/>
                </a:solidFill>
              </a:rPr>
              <a:t>ΟΤΑΝ Η ΜΗΧΑΝΗ ΚΕΡΔΙΣΕ ΤΟΝ ΑΝΘΡΩΠΟ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229250g-a-machine-is-about-to-do-to-cancer-treatment-what-deep-blue-did-to-garry-kasparov-in-ches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3544" y="1600200"/>
            <a:ext cx="6036912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Ο </a:t>
            </a:r>
            <a:r>
              <a:rPr lang="el-GR" sz="2400" b="1" dirty="0" smtClean="0">
                <a:solidFill>
                  <a:srgbClr val="FF0000"/>
                </a:solidFill>
              </a:rPr>
              <a:t>«</a:t>
            </a:r>
            <a:r>
              <a:rPr lang="el-GR" sz="2400" b="1" dirty="0" err="1" smtClean="0">
                <a:solidFill>
                  <a:srgbClr val="FF0000"/>
                </a:solidFill>
              </a:rPr>
              <a:t>Deep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err="1" smtClean="0">
                <a:solidFill>
                  <a:srgbClr val="FF0000"/>
                </a:solidFill>
              </a:rPr>
              <a:t>Blue</a:t>
            </a:r>
            <a:r>
              <a:rPr lang="el-GR" sz="2400" b="1" dirty="0" smtClean="0">
                <a:solidFill>
                  <a:srgbClr val="FF0000"/>
                </a:solidFill>
              </a:rPr>
              <a:t>»</a:t>
            </a:r>
            <a:r>
              <a:rPr lang="el-GR" sz="2400" dirty="0" smtClean="0">
                <a:solidFill>
                  <a:srgbClr val="FF0000"/>
                </a:solidFill>
              </a:rPr>
              <a:t> ήταν ένας </a:t>
            </a:r>
            <a:r>
              <a:rPr lang="el-GR" sz="2400" dirty="0" smtClean="0">
                <a:solidFill>
                  <a:srgbClr val="FF0000"/>
                </a:solidFill>
                <a:hlinkClick r:id="rId2" tooltip="Υπολογιστής"/>
              </a:rPr>
              <a:t>υπολογιστής</a:t>
            </a:r>
            <a:r>
              <a:rPr lang="el-GR" sz="2400" dirty="0" smtClean="0">
                <a:solidFill>
                  <a:srgbClr val="FF0000"/>
                </a:solidFill>
              </a:rPr>
              <a:t> ο οποίος μπορούσε να παίζει σκάκι και κατασκευάστηκε από την </a:t>
            </a:r>
            <a:r>
              <a:rPr lang="el-GR" sz="2400" dirty="0" smtClean="0">
                <a:solidFill>
                  <a:srgbClr val="FF0000"/>
                </a:solidFill>
                <a:hlinkClick r:id="rId3" tooltip="IBM"/>
              </a:rPr>
              <a:t>IBM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.</a:t>
            </a:r>
          </a:p>
          <a:p>
            <a:pPr algn="just"/>
            <a:r>
              <a:rPr lang="el-GR" dirty="0"/>
              <a:t>Στις 11 Μαΐου 1997 νίκησε τον </a:t>
            </a:r>
            <a:r>
              <a:rPr lang="el-GR" dirty="0">
                <a:hlinkClick r:id="rId4" tooltip="Παγκόσμιο σκακιστικό πρωτάθλημα"/>
              </a:rPr>
              <a:t>παγκόσμιο πρωταθλητή στο σκάκι</a:t>
            </a:r>
            <a:r>
              <a:rPr lang="el-GR" dirty="0"/>
              <a:t> </a:t>
            </a:r>
            <a:r>
              <a:rPr lang="el-GR" dirty="0" err="1">
                <a:hlinkClick r:id="rId5" tooltip="Γκάρι Κασπάροφ"/>
              </a:rPr>
              <a:t>Γκάρι</a:t>
            </a:r>
            <a:r>
              <a:rPr lang="el-GR" dirty="0">
                <a:hlinkClick r:id="rId5" tooltip="Γκάρι Κασπάροφ"/>
              </a:rPr>
              <a:t> </a:t>
            </a:r>
            <a:r>
              <a:rPr lang="el-GR" dirty="0" err="1">
                <a:hlinkClick r:id="rId5" tooltip="Γκάρι Κασπάροφ"/>
              </a:rPr>
              <a:t>Κασπάροφ</a:t>
            </a:r>
            <a:r>
              <a:rPr lang="el-GR" dirty="0"/>
              <a:t> στον εικοστό έκτο αγώνα, με δύο νίκες και τρεις ισοπαλίες (ο </a:t>
            </a:r>
            <a:r>
              <a:rPr lang="el-GR" dirty="0" err="1"/>
              <a:t>Κασπάροφ</a:t>
            </a:r>
            <a:r>
              <a:rPr lang="el-GR" dirty="0"/>
              <a:t> είχε νικήσει στον πρώτο αγώνα το 1996). Ο </a:t>
            </a:r>
            <a:r>
              <a:rPr lang="el-GR" dirty="0" err="1"/>
              <a:t>Κασπάροφ</a:t>
            </a:r>
            <a:r>
              <a:rPr lang="el-GR" dirty="0"/>
              <a:t> κατηγόρησε, ωστόσο, την IBM ότι ο υπολογιστής έκλεβε και έτσι απαίτησε επανάληψη του αγώνα. Όμως η ΙΒΜ αρνήθηκε και απέσυρε τον </a:t>
            </a:r>
            <a:r>
              <a:rPr lang="el-GR" dirty="0" err="1"/>
              <a:t>Deep</a:t>
            </a:r>
            <a:r>
              <a:rPr lang="el-GR" dirty="0"/>
              <a:t> </a:t>
            </a:r>
            <a:r>
              <a:rPr lang="el-GR" dirty="0" err="1"/>
              <a:t>Blue</a:t>
            </a:r>
            <a:r>
              <a:rPr lang="el-GR" dirty="0"/>
              <a:t>.</a:t>
            </a:r>
          </a:p>
        </p:txBody>
      </p:sp>
      <p:pic>
        <p:nvPicPr>
          <p:cNvPr id="8" name="7 - Θέση περιεχομένου" descr="Deep_Blue.jpg"/>
          <p:cNvPicPr>
            <a:picLocks noGrp="1" noChangeAspect="1"/>
          </p:cNvPicPr>
          <p:nvPr>
            <p:ph sz="half" idx="2"/>
          </p:nvPr>
        </p:nvPicPr>
        <p:blipFill>
          <a:blip r:embed="rId6"/>
          <a:stretch>
            <a:fillRect/>
          </a:stretch>
        </p:blipFill>
        <p:spPr>
          <a:xfrm>
            <a:off x="5161887" y="1600200"/>
            <a:ext cx="3011225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i="1" dirty="0" smtClean="0"/>
              <a:t>Από την </a:t>
            </a:r>
            <a:r>
              <a:rPr lang="el-GR" i="1" dirty="0" err="1" smtClean="0"/>
              <a:t>ChipTest</a:t>
            </a:r>
            <a:r>
              <a:rPr lang="el-GR" dirty="0" smtClean="0"/>
              <a:t> (</a:t>
            </a:r>
            <a:r>
              <a:rPr lang="el-GR" i="1" dirty="0" smtClean="0"/>
              <a:t>Δοκιμή </a:t>
            </a:r>
            <a:r>
              <a:rPr lang="el-GR" i="1" dirty="0" smtClean="0">
                <a:hlinkClick r:id="rId2" tooltip="Μικροτσίπ"/>
              </a:rPr>
              <a:t>τσιπ</a:t>
            </a:r>
            <a:r>
              <a:rPr lang="el-GR" dirty="0" smtClean="0"/>
              <a:t>)</a:t>
            </a:r>
            <a:br>
              <a:rPr lang="el-GR" dirty="0" smtClean="0"/>
            </a:br>
            <a:r>
              <a:rPr lang="el-GR" dirty="0" smtClean="0"/>
              <a:t>στην </a:t>
            </a:r>
            <a:r>
              <a:rPr lang="el-GR" i="1" dirty="0" err="1" smtClean="0"/>
              <a:t>Deep</a:t>
            </a:r>
            <a:r>
              <a:rPr lang="el-GR" i="1" dirty="0" smtClean="0"/>
              <a:t> </a:t>
            </a:r>
            <a:r>
              <a:rPr lang="el-GR" i="1" dirty="0" err="1" smtClean="0"/>
              <a:t>Thought</a:t>
            </a:r>
            <a:r>
              <a:rPr lang="el-GR" dirty="0" smtClean="0"/>
              <a:t> (</a:t>
            </a:r>
            <a:r>
              <a:rPr lang="el-GR" i="1" dirty="0" smtClean="0"/>
              <a:t>Βαθιά σκέψη</a:t>
            </a:r>
            <a:r>
              <a:rPr lang="el-GR" dirty="0" smtClean="0"/>
              <a:t>) 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/>
              <a:t>Οι απαρχές του </a:t>
            </a:r>
            <a:r>
              <a:rPr lang="el-GR" dirty="0" err="1"/>
              <a:t>Deep</a:t>
            </a:r>
            <a:r>
              <a:rPr lang="el-GR" dirty="0"/>
              <a:t> </a:t>
            </a:r>
            <a:r>
              <a:rPr lang="el-GR" dirty="0" err="1"/>
              <a:t>Blue</a:t>
            </a:r>
            <a:r>
              <a:rPr lang="el-GR" dirty="0"/>
              <a:t> βρίσκονται στο πρόγραμμα </a:t>
            </a:r>
            <a:r>
              <a:rPr lang="el-GR" i="1" dirty="0" err="1">
                <a:solidFill>
                  <a:srgbClr val="FF0000"/>
                </a:solidFill>
              </a:rPr>
              <a:t>ChipTest</a:t>
            </a:r>
            <a:r>
              <a:rPr lang="el-GR" dirty="0">
                <a:solidFill>
                  <a:srgbClr val="FF0000"/>
                </a:solidFill>
              </a:rPr>
              <a:t> (</a:t>
            </a:r>
            <a:r>
              <a:rPr lang="el-GR" i="1" dirty="0">
                <a:solidFill>
                  <a:srgbClr val="FF0000"/>
                </a:solidFill>
              </a:rPr>
              <a:t>Δοκιμή </a:t>
            </a:r>
            <a:r>
              <a:rPr lang="el-GR" i="1" dirty="0">
                <a:solidFill>
                  <a:srgbClr val="FF0000"/>
                </a:solidFill>
                <a:hlinkClick r:id="rId2" tooltip="Μικροτσίπ"/>
              </a:rPr>
              <a:t>τσιπ</a:t>
            </a:r>
            <a:r>
              <a:rPr lang="el-GR" dirty="0">
                <a:solidFill>
                  <a:srgbClr val="FF0000"/>
                </a:solidFill>
              </a:rPr>
              <a:t>) </a:t>
            </a:r>
            <a:r>
              <a:rPr lang="el-GR" dirty="0"/>
              <a:t>που ξεκίνησε το 1985, ενώ στη συνέχεια ονομάστηκε </a:t>
            </a:r>
            <a:r>
              <a:rPr lang="el-GR" i="1" dirty="0" err="1">
                <a:solidFill>
                  <a:srgbClr val="FF0000"/>
                </a:solidFill>
              </a:rPr>
              <a:t>Deep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 err="1">
                <a:solidFill>
                  <a:srgbClr val="FF0000"/>
                </a:solidFill>
              </a:rPr>
              <a:t>Thought</a:t>
            </a:r>
            <a:r>
              <a:rPr lang="el-GR" dirty="0">
                <a:solidFill>
                  <a:srgbClr val="FF0000"/>
                </a:solidFill>
              </a:rPr>
              <a:t> (</a:t>
            </a:r>
            <a:r>
              <a:rPr lang="el-GR" i="1" dirty="0">
                <a:solidFill>
                  <a:srgbClr val="FF0000"/>
                </a:solidFill>
              </a:rPr>
              <a:t>Βαθιά σκέψη</a:t>
            </a:r>
            <a:r>
              <a:rPr lang="el-GR" dirty="0"/>
              <a:t>) και ολοκληρώθηκε το 1988. Στη συνέχεια, οι ερευνητές αυτού του προγράμματος προσλήφθηκαν από την IBM, για να δημιουργήσουν μία σκακιστική μηχανή η οποία θα μπορούσε να νικήσει τον παγκόσμιο πρωταθλητή στο σκάκι.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Μετά την ήττα του, ο </a:t>
            </a:r>
            <a:r>
              <a:rPr lang="el-GR" dirty="0" err="1"/>
              <a:t>Κασπάροφ</a:t>
            </a:r>
            <a:r>
              <a:rPr lang="el-GR" dirty="0"/>
              <a:t> είπε ότι διέκρινε βαθιά νοημοσύνη και δημιουργικότητα στις κινήσεις της μηχανής, και μάλιστα ισχυρίστηκε ότι στον δεύτερο αγώνα, </a:t>
            </a:r>
            <a:r>
              <a:rPr lang="el-GR" dirty="0">
                <a:solidFill>
                  <a:srgbClr val="FF0000"/>
                </a:solidFill>
              </a:rPr>
              <a:t>πίσω από τις κινήσεις του υπολογιστή κρύβονταν άνθρωποι σκακιστές, κάτι που ήταν ενάντια στους κανόνες του αγώνα.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9482ea7b-dbf5-4d5c-aacb-bd4b68a8bf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5883" y="1600200"/>
            <a:ext cx="671223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r>
              <a:rPr lang="el-GR" sz="2200" dirty="0" smtClean="0">
                <a:solidFill>
                  <a:srgbClr val="FF0000"/>
                </a:solidFill>
              </a:rPr>
              <a:t>IBM : η μόνη ανθρώπινη παρέμβαση στη μηχανή γινόταν στο μεσοδιάστημα των αγώνων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 smtClean="0"/>
              <a:t>Οι </a:t>
            </a:r>
            <a:r>
              <a:rPr lang="el-GR" dirty="0"/>
              <a:t>κανονισμοί επέτρεπαν στους προγραμματιστές να κάνουν τροποποιήσεις στον υπολογιστή στα μεσοδιαστήματα, έτσι ώστε να βελτιώνονται τα αδύνατα σημεία που ενδεχομένως θα εμφάνιζε κατά τη διάρκεια των αγώνων. </a:t>
            </a:r>
            <a:endParaRPr lang="el-GR" dirty="0" smtClean="0"/>
          </a:p>
          <a:p>
            <a:pPr algn="just"/>
            <a:r>
              <a:rPr lang="el-GR" dirty="0" smtClean="0"/>
              <a:t>Ο </a:t>
            </a:r>
            <a:r>
              <a:rPr lang="el-GR" dirty="0" err="1"/>
              <a:t>Κασπάροφ</a:t>
            </a:r>
            <a:r>
              <a:rPr lang="el-GR" dirty="0"/>
              <a:t> απαίτησε αντίτυπα των </a:t>
            </a:r>
            <a:r>
              <a:rPr lang="el-GR" dirty="0">
                <a:hlinkClick r:id="rId2" tooltip="Αρχείο καταγραφής (δεν έχει γραφτεί ακόμα)"/>
              </a:rPr>
              <a:t>αρχείων καταγραφής</a:t>
            </a:r>
            <a:r>
              <a:rPr lang="el-GR" dirty="0"/>
              <a:t> του </a:t>
            </a:r>
            <a:r>
              <a:rPr lang="el-GR" dirty="0" err="1"/>
              <a:t>Deep</a:t>
            </a:r>
            <a:r>
              <a:rPr lang="el-GR" dirty="0"/>
              <a:t> </a:t>
            </a:r>
            <a:r>
              <a:rPr lang="el-GR" dirty="0" err="1"/>
              <a:t>Blue</a:t>
            </a:r>
            <a:r>
              <a:rPr lang="el-GR" dirty="0"/>
              <a:t>, όμως η IBM τότε αρνήθηκε, αν και αργότερα δημοσίευσε στο </a:t>
            </a:r>
            <a:r>
              <a:rPr lang="el-GR" dirty="0" err="1">
                <a:hlinkClick r:id="rId3" tooltip="Διαδίκτυο"/>
              </a:rPr>
              <a:t>ίντερνετ</a:t>
            </a:r>
            <a:r>
              <a:rPr lang="el-GR" dirty="0"/>
              <a:t> αυτά τα αρχεία. </a:t>
            </a:r>
            <a:endParaRPr lang="el-GR" dirty="0" smtClean="0"/>
          </a:p>
          <a:p>
            <a:pPr algn="just"/>
            <a:r>
              <a:rPr lang="el-GR" dirty="0" smtClean="0"/>
              <a:t>Επίσης</a:t>
            </a:r>
            <a:r>
              <a:rPr lang="el-GR" dirty="0"/>
              <a:t>, ο </a:t>
            </a:r>
            <a:r>
              <a:rPr lang="el-GR" dirty="0" err="1"/>
              <a:t>Κασπάροφ</a:t>
            </a:r>
            <a:r>
              <a:rPr lang="el-GR" dirty="0"/>
              <a:t> ζήτησε να γίνει και τρίτη σειρά αγώνων, </a:t>
            </a:r>
            <a:r>
              <a:rPr lang="el-GR" dirty="0">
                <a:solidFill>
                  <a:srgbClr val="FF0000"/>
                </a:solidFill>
              </a:rPr>
              <a:t>αλλά η IBM αρνήθηκε και πάλι, αποσυναρμολογώντας τον </a:t>
            </a:r>
            <a:r>
              <a:rPr lang="el-GR" dirty="0" err="1">
                <a:solidFill>
                  <a:srgbClr val="FF0000"/>
                </a:solidFill>
              </a:rPr>
              <a:t>Deep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Blue</a:t>
            </a:r>
            <a:r>
              <a:rPr lang="el-GR" dirty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αγώνων.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128</Words>
  <Application>Microsoft Office PowerPoint</Application>
  <PresentationFormat>Προβολή στην οθόνη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ΚΑΣΠΑΡΟΦ VS DEEP BLUE:  </vt:lpstr>
      <vt:lpstr>Διαφάνεια 2</vt:lpstr>
      <vt:lpstr>Ο «Deep Blue» ήταν ένας υπολογιστής ο οποίος μπορούσε να παίζει σκάκι και κατασκευάστηκε από την IBM</vt:lpstr>
      <vt:lpstr>Από την ChipTest (Δοκιμή τσιπ) στην Deep Thought (Βαθιά σκέψη) </vt:lpstr>
      <vt:lpstr>Διαφάνεια 5</vt:lpstr>
      <vt:lpstr>Διαφάνεια 6</vt:lpstr>
      <vt:lpstr> IBM : η μόνη ανθρώπινη παρέμβαση στη μηχανή γινόταν στο μεσοδιάστημα των αγώνων.</vt:lpstr>
      <vt:lpstr>αγώνων.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ΚΑΣΠΑΡΟΦ VS DEEP BLUE:</dc:title>
  <dc:creator>Eleni Tamia</dc:creator>
  <cp:lastModifiedBy>Eleni Tamia</cp:lastModifiedBy>
  <cp:revision>4</cp:revision>
  <dcterms:created xsi:type="dcterms:W3CDTF">2025-03-10T18:10:01Z</dcterms:created>
  <dcterms:modified xsi:type="dcterms:W3CDTF">2025-03-10T18:46:00Z</dcterms:modified>
</cp:coreProperties>
</file>