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1" d="100"/>
          <a:sy n="51" d="100"/>
        </p:scale>
        <p:origin x="-135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A73E70C-65E3-4418-B539-C9599C1EE76B}" type="datetimeFigureOut">
              <a:rPr lang="el-GR" smtClean="0"/>
              <a:t>15/11/2020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B38209F-67E8-42CF-A69C-B6DFDAD9A532}"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3E70C-65E3-4418-B539-C9599C1EE76B}" type="datetimeFigureOut">
              <a:rPr lang="el-GR" smtClean="0"/>
              <a:t>15/11/2020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8209F-67E8-42CF-A69C-B6DFDAD9A53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2400" b="1" dirty="0" smtClean="0"/>
              <a:t>ΕΙΣΑΓΩΓΗ ΣΤΗ ΜΕΤΑΦΥΣΙΚΗ</a:t>
            </a:r>
            <a:br>
              <a:rPr lang="el-GR" sz="2400" b="1" dirty="0" smtClean="0"/>
            </a:br>
            <a:r>
              <a:rPr lang="el-GR" sz="2400" b="1" dirty="0" smtClean="0"/>
              <a:t>Ο ΟΡΟΣ ΜΕΤΑΦΥΣΙΚΗ ΚΑΙ Η ΕΝΝΟΙΑ ΤΟΥ</a:t>
            </a:r>
            <a:br>
              <a:rPr lang="el-GR" sz="2400" b="1" dirty="0" smtClean="0"/>
            </a:br>
            <a:r>
              <a:rPr lang="el-GR" sz="2400" b="1" dirty="0" smtClean="0"/>
              <a:t>ΣΕΛ.116</a:t>
            </a:r>
            <a:endParaRPr lang="el-GR" sz="2400" b="1" dirty="0"/>
          </a:p>
        </p:txBody>
      </p:sp>
      <p:sp>
        <p:nvSpPr>
          <p:cNvPr id="3" name="2 - Υπότιτλος"/>
          <p:cNvSpPr>
            <a:spLocks noGrp="1"/>
          </p:cNvSpPr>
          <p:nvPr>
            <p:ph type="subTitle" idx="1"/>
          </p:nvPr>
        </p:nvSpPr>
        <p:spPr/>
        <p:txBody>
          <a:bodyPr>
            <a:normAutofit fontScale="92500" lnSpcReduction="20000"/>
          </a:bodyPr>
          <a:lstStyle/>
          <a:p>
            <a:r>
              <a:rPr lang="el-GR" b="1" dirty="0">
                <a:solidFill>
                  <a:schemeClr val="tx1"/>
                </a:solidFill>
              </a:rPr>
              <a:t>Ο κλάδος της φιλοσοφίας που καλείται μεταφυσική πήρε το όνομά του από το έργο του </a:t>
            </a:r>
            <a:r>
              <a:rPr lang="el-GR" b="1" dirty="0" smtClean="0">
                <a:solidFill>
                  <a:schemeClr val="tx1"/>
                </a:solidFill>
              </a:rPr>
              <a:t>Αριστοτέλη</a:t>
            </a:r>
          </a:p>
          <a:p>
            <a:r>
              <a:rPr lang="el-GR" b="1" dirty="0">
                <a:solidFill>
                  <a:schemeClr val="tx1"/>
                </a:solidFill>
              </a:rPr>
              <a:t> </a:t>
            </a:r>
            <a:r>
              <a:rPr lang="el-GR" b="1" i="1" dirty="0">
                <a:solidFill>
                  <a:schemeClr val="tx1"/>
                </a:solidFill>
              </a:rPr>
              <a:t>Μετά τα Φυσικά</a:t>
            </a:r>
            <a:r>
              <a:rPr lang="el-GR" b="1" dirty="0">
                <a:solidFill>
                  <a:schemeClr val="tx1"/>
                </a:solidFill>
              </a:rPr>
              <a:t>.</a:t>
            </a:r>
            <a:r>
              <a:rPr lang="el-GR"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smtClean="0">
                <a:solidFill>
                  <a:srgbClr val="FF0000"/>
                </a:solidFill>
              </a:rPr>
              <a:t>Ο ίδιος ο Αριστοτέλης ονομάζει τη φιλοσοφία που αναπτύσσεται σ’ αυτό το</a:t>
            </a:r>
            <a:br>
              <a:rPr lang="el-GR" sz="2000" dirty="0" smtClean="0">
                <a:solidFill>
                  <a:srgbClr val="FF0000"/>
                </a:solidFill>
              </a:rPr>
            </a:br>
            <a:r>
              <a:rPr lang="el-GR" sz="2000" dirty="0" smtClean="0">
                <a:solidFill>
                  <a:srgbClr val="FF0000"/>
                </a:solidFill>
              </a:rPr>
              <a:t>έργο “</a:t>
            </a:r>
            <a:r>
              <a:rPr lang="el-GR" sz="2000" b="1" dirty="0" smtClean="0">
                <a:solidFill>
                  <a:srgbClr val="FF0000"/>
                </a:solidFill>
              </a:rPr>
              <a:t>πρώτη φιλοσοφία</a:t>
            </a:r>
            <a:r>
              <a:rPr lang="el-GR" sz="2000" dirty="0" smtClean="0">
                <a:solidFill>
                  <a:srgbClr val="FF0000"/>
                </a:solidFill>
              </a:rPr>
              <a:t>”, </a:t>
            </a:r>
            <a:br>
              <a:rPr lang="el-GR" sz="2000" dirty="0" smtClean="0">
                <a:solidFill>
                  <a:srgbClr val="FF0000"/>
                </a:solidFill>
              </a:rPr>
            </a:br>
            <a:r>
              <a:rPr lang="el-GR" sz="2000" dirty="0" smtClean="0">
                <a:solidFill>
                  <a:srgbClr val="FF0000"/>
                </a:solidFill>
              </a:rPr>
              <a:t>αναγνωρίζοντας τον κεντρικό και ουσιώδη χαρακτήρα της.</a:t>
            </a:r>
            <a:endParaRPr lang="el-GR" sz="2000" dirty="0">
              <a:solidFill>
                <a:srgbClr val="FF0000"/>
              </a:solidFill>
            </a:endParaRPr>
          </a:p>
        </p:txBody>
      </p:sp>
      <p:sp>
        <p:nvSpPr>
          <p:cNvPr id="3" name="2 - Θέση περιεχομένου"/>
          <p:cNvSpPr>
            <a:spLocks noGrp="1"/>
          </p:cNvSpPr>
          <p:nvPr>
            <p:ph idx="1"/>
          </p:nvPr>
        </p:nvSpPr>
        <p:spPr/>
        <p:txBody>
          <a:bodyPr>
            <a:noAutofit/>
          </a:bodyPr>
          <a:lstStyle/>
          <a:p>
            <a:pPr algn="just"/>
            <a:r>
              <a:rPr lang="el-GR" sz="2400" dirty="0"/>
              <a:t>H “πρώτη φιλοσοφία” του Αριστοτέλη μάς επιτρέπει να διερευνήσουμε τέτοια ερωτήματα, αφού ασχολείται </a:t>
            </a:r>
            <a:r>
              <a:rPr lang="el-GR" sz="2400" dirty="0">
                <a:solidFill>
                  <a:srgbClr val="FF0000"/>
                </a:solidFill>
              </a:rPr>
              <a:t>με το ον </a:t>
            </a:r>
            <a:r>
              <a:rPr lang="el-GR" sz="2400" i="1" dirty="0">
                <a:solidFill>
                  <a:srgbClr val="FF0000"/>
                </a:solidFill>
              </a:rPr>
              <a:t>στην καθολικότητά του</a:t>
            </a:r>
            <a:r>
              <a:rPr lang="el-GR" sz="2400" dirty="0"/>
              <a:t>, σε αντίθεση με τις επιμέρους επιστήμες που εξετάζουν </a:t>
            </a:r>
            <a:r>
              <a:rPr lang="el-GR" sz="2400" i="1" dirty="0"/>
              <a:t>όψεις ή μέρη </a:t>
            </a:r>
            <a:r>
              <a:rPr lang="el-GR" sz="2400" i="1" dirty="0" smtClean="0"/>
              <a:t>του όντος</a:t>
            </a:r>
            <a:r>
              <a:rPr lang="el-GR" sz="2400" dirty="0" smtClean="0"/>
              <a:t>. </a:t>
            </a:r>
          </a:p>
          <a:p>
            <a:pPr algn="just"/>
            <a:r>
              <a:rPr lang="el-GR" sz="2400" dirty="0" smtClean="0"/>
              <a:t>Είναι σχεδόν γενικά αποδεκτό ότι </a:t>
            </a:r>
            <a:r>
              <a:rPr lang="el-GR" sz="2400" dirty="0" smtClean="0">
                <a:solidFill>
                  <a:srgbClr val="FF0000"/>
                </a:solidFill>
              </a:rPr>
              <a:t>το κυριότερο ερώτημα της μεταφυσικής είναι το “τι είναι το ον”. </a:t>
            </a:r>
            <a:r>
              <a:rPr lang="el-GR" sz="2400" dirty="0" smtClean="0"/>
              <a:t>Με το ερώτημα αυτό εννοούμε συνήθως </a:t>
            </a:r>
            <a:r>
              <a:rPr lang="el-GR" sz="2400" dirty="0" smtClean="0">
                <a:solidFill>
                  <a:srgbClr val="FF0000"/>
                </a:solidFill>
              </a:rPr>
              <a:t>“τι υπάρχει” </a:t>
            </a:r>
            <a:r>
              <a:rPr lang="el-GR" sz="2400" dirty="0" smtClean="0"/>
              <a:t>και, ειδικότερα, </a:t>
            </a:r>
            <a:r>
              <a:rPr lang="el-GR" sz="2400" dirty="0" smtClean="0">
                <a:solidFill>
                  <a:srgbClr val="FF0000"/>
                </a:solidFill>
              </a:rPr>
              <a:t>ποια είναι τα βασικά είδη των όντ</a:t>
            </a:r>
            <a:r>
              <a:rPr lang="el-GR" sz="2400" dirty="0" smtClean="0"/>
              <a:t>ων που υπάρχουν και </a:t>
            </a:r>
            <a:r>
              <a:rPr lang="el-GR" sz="2400" dirty="0" smtClean="0">
                <a:solidFill>
                  <a:srgbClr val="FF0000"/>
                </a:solidFill>
              </a:rPr>
              <a:t>μέσω ποιων γνωρισμάτων τα διακρίνουμε και τα κατηγοριοποιούμε</a:t>
            </a:r>
            <a:r>
              <a:rPr lang="el-GR" sz="2400" dirty="0" smtClean="0"/>
              <a:t>. </a:t>
            </a:r>
          </a:p>
          <a:p>
            <a:pPr algn="just"/>
            <a:r>
              <a:rPr lang="el-GR" sz="2400" dirty="0" smtClean="0"/>
              <a:t>Έτσι η μεταφυσική φαίνεται να είναι σε μεγάλο βαθμό </a:t>
            </a:r>
            <a:r>
              <a:rPr lang="el-GR" sz="2400" b="1" dirty="0" smtClean="0"/>
              <a:t>οντολογία</a:t>
            </a:r>
            <a:r>
              <a:rPr lang="el-GR" sz="2400" dirty="0" smtClean="0"/>
              <a:t>.</a:t>
            </a: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solidFill>
                  <a:srgbClr val="FF0000"/>
                </a:solidFill>
              </a:rPr>
              <a:t>3. Τι σημαίνει να θέτει κανείς ερωτήματα για το </a:t>
            </a:r>
            <a:r>
              <a:rPr lang="el-GR" sz="2400" b="1" dirty="0" smtClean="0">
                <a:solidFill>
                  <a:srgbClr val="FF0000"/>
                </a:solidFill>
              </a:rPr>
              <a:t/>
            </a:r>
            <a:br>
              <a:rPr lang="el-GR" sz="2400" b="1" dirty="0" smtClean="0">
                <a:solidFill>
                  <a:srgbClr val="FF0000"/>
                </a:solidFill>
              </a:rPr>
            </a:br>
            <a:r>
              <a:rPr lang="el-GR" sz="2400" b="1" dirty="0" smtClean="0">
                <a:solidFill>
                  <a:srgbClr val="FF0000"/>
                </a:solidFill>
              </a:rPr>
              <a:t>“</a:t>
            </a:r>
            <a:r>
              <a:rPr lang="el-GR" sz="2400" b="1" dirty="0">
                <a:solidFill>
                  <a:srgbClr val="FF0000"/>
                </a:solidFill>
              </a:rPr>
              <a:t>τι είναι το ον</a:t>
            </a:r>
            <a:r>
              <a:rPr lang="el-GR" sz="2400" b="1" dirty="0" smtClean="0">
                <a:solidFill>
                  <a:srgbClr val="FF0000"/>
                </a:solidFill>
              </a:rPr>
              <a:t>”(117)</a:t>
            </a:r>
            <a:endParaRPr lang="el-GR" sz="2400" dirty="0">
              <a:solidFill>
                <a:srgbClr val="FF0000"/>
              </a:solidFill>
            </a:endParaRPr>
          </a:p>
        </p:txBody>
      </p:sp>
      <p:sp>
        <p:nvSpPr>
          <p:cNvPr id="3" name="2 - Θέση περιεχομένου"/>
          <p:cNvSpPr>
            <a:spLocks noGrp="1"/>
          </p:cNvSpPr>
          <p:nvPr>
            <p:ph idx="1"/>
          </p:nvPr>
        </p:nvSpPr>
        <p:spPr/>
        <p:txBody>
          <a:bodyPr>
            <a:normAutofit/>
          </a:bodyPr>
          <a:lstStyle/>
          <a:p>
            <a:r>
              <a:rPr lang="el-GR" sz="2000" dirty="0"/>
              <a:t>“τι σχήμα έχει το τραπέζι μπροστά μου</a:t>
            </a:r>
            <a:r>
              <a:rPr lang="el-GR" sz="2000" dirty="0" smtClean="0"/>
              <a:t>;”</a:t>
            </a:r>
          </a:p>
          <a:p>
            <a:pPr>
              <a:buNone/>
            </a:pPr>
            <a:r>
              <a:rPr lang="el-GR" sz="2000" dirty="0" smtClean="0"/>
              <a:t> </a:t>
            </a:r>
            <a:r>
              <a:rPr lang="el-GR" sz="2000" dirty="0">
                <a:solidFill>
                  <a:srgbClr val="FF0000"/>
                </a:solidFill>
              </a:rPr>
              <a:t>ερωτήματα </a:t>
            </a:r>
            <a:r>
              <a:rPr lang="el-GR" sz="2000" dirty="0" smtClean="0">
                <a:solidFill>
                  <a:srgbClr val="FF0000"/>
                </a:solidFill>
              </a:rPr>
              <a:t>για συγκεκριμένα </a:t>
            </a:r>
            <a:r>
              <a:rPr lang="el-GR" sz="2000" dirty="0" smtClean="0"/>
              <a:t>όντα, μπορούν </a:t>
            </a:r>
            <a:r>
              <a:rPr lang="el-GR" sz="2000" dirty="0"/>
              <a:t>να απαντηθούν εύκολα μέσα από την </a:t>
            </a:r>
            <a:r>
              <a:rPr lang="el-GR" sz="2000" dirty="0">
                <a:solidFill>
                  <a:srgbClr val="FF0000"/>
                </a:solidFill>
              </a:rPr>
              <a:t>εμπειρία</a:t>
            </a:r>
            <a:r>
              <a:rPr lang="el-GR" sz="2000" dirty="0"/>
              <a:t> μας</a:t>
            </a:r>
            <a:r>
              <a:rPr lang="el-GR" sz="2000" dirty="0" smtClean="0"/>
              <a:t>.</a:t>
            </a:r>
          </a:p>
          <a:p>
            <a:r>
              <a:rPr lang="el-GR" sz="2000" dirty="0"/>
              <a:t>“τι είναι το ον</a:t>
            </a:r>
            <a:r>
              <a:rPr lang="el-GR" sz="2000" dirty="0" smtClean="0"/>
              <a:t>”</a:t>
            </a:r>
          </a:p>
          <a:p>
            <a:pPr>
              <a:buNone/>
            </a:pPr>
            <a:r>
              <a:rPr lang="el-GR" sz="2000" dirty="0" smtClean="0"/>
              <a:t> </a:t>
            </a:r>
            <a:r>
              <a:rPr lang="el-GR" sz="2000" dirty="0" smtClean="0">
                <a:solidFill>
                  <a:srgbClr val="FF0000"/>
                </a:solidFill>
              </a:rPr>
              <a:t>ερωτήματα </a:t>
            </a:r>
            <a:r>
              <a:rPr lang="el-GR" sz="2000" dirty="0">
                <a:solidFill>
                  <a:srgbClr val="FF0000"/>
                </a:solidFill>
              </a:rPr>
              <a:t>πιο γενικά</a:t>
            </a:r>
            <a:r>
              <a:rPr lang="el-GR" sz="2000" dirty="0"/>
              <a:t>, </a:t>
            </a:r>
            <a:r>
              <a:rPr lang="el-GR" sz="2000" dirty="0" smtClean="0"/>
              <a:t>η </a:t>
            </a:r>
            <a:r>
              <a:rPr lang="el-GR" sz="2000" dirty="0"/>
              <a:t>αντίληψή μας γι’ αυτά τα πράγματα γίνεται προβληματική - </a:t>
            </a:r>
            <a:r>
              <a:rPr lang="el-GR" sz="2000" dirty="0">
                <a:solidFill>
                  <a:srgbClr val="FF0000"/>
                </a:solidFill>
              </a:rPr>
              <a:t>και η απλή εμπειρία </a:t>
            </a:r>
            <a:r>
              <a:rPr lang="el-GR" sz="2000" dirty="0"/>
              <a:t>ή η επιστήμη φαίνεται </a:t>
            </a:r>
            <a:r>
              <a:rPr lang="el-GR" sz="2000" dirty="0">
                <a:solidFill>
                  <a:srgbClr val="FF0000"/>
                </a:solidFill>
              </a:rPr>
              <a:t>να μην μπορούν να δ</a:t>
            </a:r>
            <a:r>
              <a:rPr lang="el-GR" sz="2000" dirty="0"/>
              <a:t>ώσουν απάντηση.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rgbClr val="FF0000"/>
                </a:solidFill>
              </a:rPr>
              <a:t>4. Μεταφυσική και </a:t>
            </a:r>
            <a:r>
              <a:rPr lang="el-GR" sz="2800" b="1" dirty="0" smtClean="0">
                <a:solidFill>
                  <a:srgbClr val="FF0000"/>
                </a:solidFill>
              </a:rPr>
              <a:t>επιστήμη(σελ.118)</a:t>
            </a:r>
            <a:endParaRPr lang="el-GR" sz="2800" dirty="0">
              <a:solidFill>
                <a:srgbClr val="FF0000"/>
              </a:solidFill>
            </a:endParaRPr>
          </a:p>
        </p:txBody>
      </p:sp>
      <p:sp>
        <p:nvSpPr>
          <p:cNvPr id="3" name="2 - Θέση περιεχομένου"/>
          <p:cNvSpPr>
            <a:spLocks noGrp="1"/>
          </p:cNvSpPr>
          <p:nvPr>
            <p:ph idx="1"/>
          </p:nvPr>
        </p:nvSpPr>
        <p:spPr/>
        <p:txBody>
          <a:bodyPr>
            <a:normAutofit/>
          </a:bodyPr>
          <a:lstStyle/>
          <a:p>
            <a:pPr algn="just"/>
            <a:r>
              <a:rPr lang="el-GR" dirty="0" smtClean="0"/>
              <a:t>1η§. Ωστόσο</a:t>
            </a:r>
            <a:r>
              <a:rPr lang="el-GR" dirty="0"/>
              <a:t>, εκτός από τη μεταφυσική, και η φυσική επιστήμη ασχολείται με γενικές ερωτήσεις και προσπαθεί να δώσει μια γενική εικόνα του κόσμου. Ανακαλύπτει νόμους και κατασκευάζει θεωρίες, για να εξηγήσει τα φαινόμενα και να μας πει τι είναι ο κόσμος</a:t>
            </a:r>
            <a:r>
              <a:rPr lang="el-GR" dirty="0" smtClean="0"/>
              <a:t>.</a:t>
            </a:r>
          </a:p>
          <a:p>
            <a:pPr algn="just">
              <a:buNone/>
            </a:pPr>
            <a:r>
              <a:rPr lang="el-GR" dirty="0" smtClean="0"/>
              <a:t>.</a:t>
            </a:r>
            <a:r>
              <a:rPr lang="el-GR"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a:t>Υπάρχουν μερικοί που πιστεύουν ότι</a:t>
            </a:r>
            <a:r>
              <a:rPr lang="el-GR" dirty="0">
                <a:solidFill>
                  <a:srgbClr val="FF0000"/>
                </a:solidFill>
              </a:rPr>
              <a:t> η επιστήμη έχει τη δυνατότητα να απαντήσει σε όλα τα γενικά ερωτήματα.</a:t>
            </a:r>
            <a:r>
              <a:rPr lang="el-GR" dirty="0"/>
              <a:t> </a:t>
            </a:r>
            <a:endParaRPr lang="el-GR" dirty="0" smtClean="0"/>
          </a:p>
          <a:p>
            <a:pPr algn="just"/>
            <a:r>
              <a:rPr lang="el-GR" dirty="0" smtClean="0">
                <a:solidFill>
                  <a:srgbClr val="FF0000"/>
                </a:solidFill>
              </a:rPr>
              <a:t>Αν </a:t>
            </a:r>
            <a:r>
              <a:rPr lang="el-GR" dirty="0">
                <a:solidFill>
                  <a:srgbClr val="FF0000"/>
                </a:solidFill>
              </a:rPr>
              <a:t>είναι έτσι όμως, τι μένει για τη μεταφυσι</a:t>
            </a:r>
            <a:r>
              <a:rPr lang="el-GR" dirty="0"/>
              <a:t>κή; Κάποιοι θα απαντούσαν ότι η μεταφυσική αναζητά την </a:t>
            </a:r>
            <a:r>
              <a:rPr lang="el-GR" dirty="0">
                <a:solidFill>
                  <a:srgbClr val="FF0000"/>
                </a:solidFill>
              </a:rPr>
              <a:t>“ουσιαστική φύση της πραγματικότητας”. </a:t>
            </a:r>
            <a:endParaRPr lang="el-GR" dirty="0" smtClean="0">
              <a:solidFill>
                <a:srgbClr val="FF0000"/>
              </a:solidFill>
            </a:endParaRPr>
          </a:p>
          <a:p>
            <a:pPr algn="just"/>
            <a:r>
              <a:rPr lang="el-GR" dirty="0" smtClean="0"/>
              <a:t>Μια </a:t>
            </a:r>
            <a:r>
              <a:rPr lang="el-GR" dirty="0"/>
              <a:t>τέτοια απάντηση ωστόσο υπονοεί ότι</a:t>
            </a:r>
            <a:r>
              <a:rPr lang="el-GR" dirty="0">
                <a:solidFill>
                  <a:srgbClr val="FF0000"/>
                </a:solidFill>
              </a:rPr>
              <a:t> η εμπειρική πραγματικότητα</a:t>
            </a:r>
            <a:r>
              <a:rPr lang="el-GR" dirty="0"/>
              <a:t> των φαινομένων είναι απατηλή και ότι πίσω της υποκρύπτεται η αλήθεια.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185</Words>
  <Application>Microsoft Office PowerPoint</Application>
  <PresentationFormat>Προβολή στην οθόνη (4:3)</PresentationFormat>
  <Paragraphs>18</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ΕΙΣΑΓΩΓΗ ΣΤΗ ΜΕΤΑΦΥΣΙΚΗ Ο ΟΡΟΣ ΜΕΤΑΦΥΣΙΚΗ ΚΑΙ Η ΕΝΝΟΙΑ ΤΟΥ ΣΕΛ.116</vt:lpstr>
      <vt:lpstr>Ο ίδιος ο Αριστοτέλης ονομάζει τη φιλοσοφία που αναπτύσσεται σ’ αυτό το έργο “πρώτη φιλοσοφία”,  αναγνωρίζοντας τον κεντρικό και ουσιώδη χαρακτήρα της.</vt:lpstr>
      <vt:lpstr>3. Τι σημαίνει να θέτει κανείς ερωτήματα για το  “τι είναι το ον”(117)</vt:lpstr>
      <vt:lpstr>4. Μεταφυσική και επιστήμη(σελ.118)</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 ΜΕΤΑΦΥΣΙΚΗ Ο ΟΡΟΣ ΜΕΤΑΦΥΣΙΚΗ ΚΑΙ Η ΕΝΝΟΙΑ ΤΟΥ ΣΕΛ.116</dc:title>
  <dc:creator>Eleni Tamia</dc:creator>
  <cp:lastModifiedBy>Eleni Tamia</cp:lastModifiedBy>
  <cp:revision>16</cp:revision>
  <dcterms:created xsi:type="dcterms:W3CDTF">2020-11-15T18:44:07Z</dcterms:created>
  <dcterms:modified xsi:type="dcterms:W3CDTF">2020-11-15T21:17:24Z</dcterms:modified>
</cp:coreProperties>
</file>