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FC9C1-0708-4B8D-8503-E75099D8A873}" type="datetimeFigureOut">
              <a:rPr lang="el-GR" smtClean="0"/>
              <a:pPr/>
              <a:t>11/11/2020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B8291-3551-4049-AF74-3D6862FC078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/>
              <a:t>ΑΝΑΖΗΤΩΝΤΑΣ ΤΗ ΓΝΩΣ</a:t>
            </a:r>
            <a:r>
              <a:rPr lang="en-US" b="1" dirty="0" smtClean="0"/>
              <a:t>H</a:t>
            </a:r>
            <a:r>
              <a:rPr lang="el-GR" b="1" dirty="0" smtClean="0"/>
              <a:t>(σελ.84)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Η ανάγκη μιας συνθετικής προσέγγισης (Καντ</a:t>
            </a:r>
            <a:r>
              <a:rPr lang="el-GR" b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el-GR" dirty="0">
                <a:solidFill>
                  <a:schemeClr val="tx1"/>
                </a:solidFill>
              </a:rPr>
              <a:t>(18ος αιώνας)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(Πλάτων, </a:t>
            </a:r>
            <a:r>
              <a:rPr lang="el-GR" i="1" dirty="0" smtClean="0"/>
              <a:t>Μένων</a:t>
            </a:r>
            <a:r>
              <a:rPr lang="el-GR" dirty="0" smtClean="0"/>
              <a:t>, 86a)σελ.86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/>
              <a:t>“ΣΩΚΡΑΤΗΣ: Λοιπόν για πάντα η αλήθεια για τα όντα βρίσκεται μέσα στην ψυχή μας και, εφόσον η ψυχή είναι αθάνατη, δεν πρέπει να ευελπιστείς ότι και αυτό που τώρα τυχαίνει να μην το γνωρίζεις είναι δυνατόν να προσπαθήσεις να το αναζητήσεις και να το θυμηθείς;” 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(Αριστοτέλης</a:t>
            </a:r>
            <a:r>
              <a:rPr lang="el-GR" dirty="0"/>
              <a:t>, </a:t>
            </a:r>
            <a:r>
              <a:rPr lang="el-GR" i="1" dirty="0"/>
              <a:t>Φυσικά</a:t>
            </a:r>
            <a:r>
              <a:rPr lang="el-GR" dirty="0"/>
              <a:t>, VII, 3 247b20, </a:t>
            </a:r>
            <a:r>
              <a:rPr lang="el-GR" i="1" dirty="0"/>
              <a:t>Αναλυτικά Ύστερα</a:t>
            </a:r>
            <a:r>
              <a:rPr lang="el-GR" dirty="0"/>
              <a:t>, 81b20)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/>
              <a:t>“Τη γενική γνώση την πετυχαίνουμε ξεκινώντας από την εμπειρία. […] Είναι αδύνατον να εξετάσει κανείς τα γενικά χωρίς επαγωγή. […] Είναι αδύνατον να ακολουθήσουν επαγωγική πορεία όσοι δε διαθέτουν αισθήσεις”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1600" dirty="0" smtClean="0">
                <a:solidFill>
                  <a:srgbClr val="FF0000"/>
                </a:solidFill>
              </a:rPr>
              <a:t>Πώς συνδέεται  ο νους </a:t>
            </a:r>
            <a:r>
              <a:rPr lang="el-GR" sz="1600" dirty="0">
                <a:solidFill>
                  <a:srgbClr val="FF0000"/>
                </a:solidFill>
              </a:rPr>
              <a:t>του </a:t>
            </a:r>
            <a:r>
              <a:rPr lang="el-GR" sz="1600" dirty="0" smtClean="0">
                <a:solidFill>
                  <a:srgbClr val="FF0000"/>
                </a:solidFill>
              </a:rPr>
              <a:t>ανθρώπου </a:t>
            </a:r>
            <a:r>
              <a:rPr lang="el-GR" sz="1600" dirty="0">
                <a:solidFill>
                  <a:srgbClr val="FF0000"/>
                </a:solidFill>
              </a:rPr>
              <a:t>με τον αντικειμενικό </a:t>
            </a:r>
            <a:r>
              <a:rPr lang="el-GR" sz="1600" dirty="0" smtClean="0">
                <a:solidFill>
                  <a:srgbClr val="FF0000"/>
                </a:solidFill>
              </a:rPr>
              <a:t>κόσμο</a:t>
            </a:r>
            <a:br>
              <a:rPr lang="el-GR" sz="1600" dirty="0" smtClean="0">
                <a:solidFill>
                  <a:srgbClr val="FF0000"/>
                </a:solidFill>
              </a:rPr>
            </a:br>
            <a:r>
              <a:rPr lang="el-GR" sz="1600" dirty="0" smtClean="0">
                <a:solidFill>
                  <a:srgbClr val="FF0000"/>
                </a:solidFill>
              </a:rPr>
              <a:t>σελ. 84                    1</a:t>
            </a:r>
            <a:r>
              <a:rPr lang="el-GR" sz="1600" baseline="30000" dirty="0" smtClean="0">
                <a:solidFill>
                  <a:srgbClr val="FF0000"/>
                </a:solidFill>
              </a:rPr>
              <a:t>η</a:t>
            </a:r>
            <a:r>
              <a:rPr lang="el-GR" sz="1600" dirty="0" smtClean="0">
                <a:solidFill>
                  <a:srgbClr val="FF0000"/>
                </a:solidFill>
              </a:rPr>
              <a:t> παράγραφος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εμπειρισμός</a:t>
            </a:r>
            <a:r>
              <a:rPr lang="el-GR" dirty="0"/>
              <a:t> </a:t>
            </a:r>
          </a:p>
          <a:p>
            <a:pPr>
              <a:buNone/>
            </a:pPr>
            <a:r>
              <a:rPr lang="el-GR" dirty="0" smtClean="0"/>
              <a:t> </a:t>
            </a:r>
            <a:r>
              <a:rPr lang="el-GR" dirty="0"/>
              <a:t>“</a:t>
            </a:r>
            <a:r>
              <a:rPr lang="el-GR" dirty="0" smtClean="0"/>
              <a:t>εισροή” </a:t>
            </a:r>
            <a:r>
              <a:rPr lang="el-GR" dirty="0"/>
              <a:t>γνώσης μέσω των </a:t>
            </a:r>
            <a:r>
              <a:rPr lang="el-GR" dirty="0" smtClean="0"/>
              <a:t>αισθήσεων</a:t>
            </a:r>
          </a:p>
          <a:p>
            <a:pPr>
              <a:buNone/>
            </a:pPr>
            <a:endParaRPr lang="el-GR" dirty="0"/>
          </a:p>
          <a:p>
            <a:r>
              <a:rPr lang="el-GR" dirty="0" smtClean="0">
                <a:solidFill>
                  <a:srgbClr val="FF0000"/>
                </a:solidFill>
              </a:rPr>
              <a:t>ορθολογισμός </a:t>
            </a:r>
            <a:endParaRPr lang="el-G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dirty="0" smtClean="0"/>
              <a:t>ορθολογικοί μηχανισμοί </a:t>
            </a:r>
            <a:r>
              <a:rPr lang="el-GR" dirty="0"/>
              <a:t>του </a:t>
            </a:r>
            <a:r>
              <a:rPr lang="el-GR" dirty="0" smtClean="0"/>
              <a:t>νου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>
                <a:solidFill>
                  <a:srgbClr val="FF0000"/>
                </a:solidFill>
              </a:rPr>
              <a:t>Καντ ξεκινά με τη </a:t>
            </a:r>
            <a:r>
              <a:rPr lang="el-GR" sz="2000" i="1" dirty="0">
                <a:solidFill>
                  <a:srgbClr val="FF0000"/>
                </a:solidFill>
              </a:rPr>
              <a:t>συγκρότηση </a:t>
            </a:r>
            <a:r>
              <a:rPr lang="el-GR" sz="2000" i="1" dirty="0" smtClean="0">
                <a:solidFill>
                  <a:srgbClr val="FF0000"/>
                </a:solidFill>
              </a:rPr>
              <a:t>της</a:t>
            </a:r>
            <a:r>
              <a:rPr lang="el-GR" sz="2000" i="1" dirty="0">
                <a:solidFill>
                  <a:srgbClr val="FF0000"/>
                </a:solidFill>
              </a:rPr>
              <a:t> </a:t>
            </a:r>
            <a:r>
              <a:rPr lang="el-GR" sz="2000" i="1" dirty="0" smtClean="0">
                <a:solidFill>
                  <a:srgbClr val="FF0000"/>
                </a:solidFill>
              </a:rPr>
              <a:t>εμπειρίας</a:t>
            </a:r>
            <a:r>
              <a:rPr lang="el-GR" sz="2000" i="1" dirty="0">
                <a:solidFill>
                  <a:srgbClr val="FF0000"/>
                </a:solidFill>
              </a:rPr>
              <a:t/>
            </a:r>
            <a:br>
              <a:rPr lang="el-GR" sz="2000" i="1" dirty="0">
                <a:solidFill>
                  <a:srgbClr val="FF0000"/>
                </a:solidFill>
              </a:rPr>
            </a:br>
            <a:r>
              <a:rPr lang="el-GR" sz="2000" i="1" dirty="0" smtClean="0">
                <a:solidFill>
                  <a:srgbClr val="FF0000"/>
                </a:solidFill>
              </a:rPr>
              <a:t>3</a:t>
            </a:r>
            <a:r>
              <a:rPr lang="el-GR" sz="2000" i="1" baseline="30000" dirty="0" smtClean="0">
                <a:solidFill>
                  <a:srgbClr val="FF0000"/>
                </a:solidFill>
              </a:rPr>
              <a:t>η</a:t>
            </a:r>
            <a:r>
              <a:rPr lang="el-GR" sz="2000" i="1" dirty="0" smtClean="0">
                <a:solidFill>
                  <a:srgbClr val="FF0000"/>
                </a:solidFill>
              </a:rPr>
              <a:t> παράγραφος</a:t>
            </a:r>
            <a:endParaRPr lang="el-GR" sz="20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l-GR" dirty="0">
                <a:solidFill>
                  <a:srgbClr val="FF0000"/>
                </a:solidFill>
              </a:rPr>
              <a:t>Η εμπειρία </a:t>
            </a:r>
            <a:r>
              <a:rPr lang="el-GR" dirty="0"/>
              <a:t>προσφέρει το </a:t>
            </a:r>
            <a:r>
              <a:rPr lang="el-GR" dirty="0">
                <a:solidFill>
                  <a:srgbClr val="FF0000"/>
                </a:solidFill>
              </a:rPr>
              <a:t>“υλικό” </a:t>
            </a:r>
            <a:r>
              <a:rPr lang="el-GR" dirty="0"/>
              <a:t>το οποίο θα επεξεργαστεί και θα αξιοποιήσει </a:t>
            </a:r>
            <a:r>
              <a:rPr lang="el-GR" dirty="0">
                <a:solidFill>
                  <a:srgbClr val="FF0000"/>
                </a:solidFill>
              </a:rPr>
              <a:t>ο λόγο</a:t>
            </a:r>
            <a:r>
              <a:rPr lang="el-GR" dirty="0"/>
              <a:t>ς. Το υλικό αυτό </a:t>
            </a:r>
            <a:r>
              <a:rPr lang="el-GR" dirty="0">
                <a:solidFill>
                  <a:srgbClr val="FF0000"/>
                </a:solidFill>
              </a:rPr>
              <a:t>δεν προσφέρεται όμως ακατέργαστο</a:t>
            </a:r>
            <a:r>
              <a:rPr lang="el-GR" dirty="0"/>
              <a:t>, ως χαώδες σύνολο αισθητηριακών εντυπώσεων, αλλά ως </a:t>
            </a:r>
            <a:r>
              <a:rPr lang="el-GR" b="1" u="sng" dirty="0"/>
              <a:t>εποπτείες</a:t>
            </a:r>
            <a:r>
              <a:rPr lang="el-GR" u="sng" dirty="0"/>
              <a:t>, ως άμεσες, ενιαίες παραστάσεις</a:t>
            </a:r>
            <a:r>
              <a:rPr lang="el-GR" dirty="0"/>
              <a:t>. Επομένως η </a:t>
            </a:r>
            <a:r>
              <a:rPr lang="el-GR" u="sng" dirty="0"/>
              <a:t>εμπειρική αντιληπτική διάσταση </a:t>
            </a:r>
            <a:r>
              <a:rPr lang="el-GR" dirty="0"/>
              <a:t>του νου </a:t>
            </a:r>
            <a:r>
              <a:rPr lang="el-GR" i="1" dirty="0"/>
              <a:t>δεν είναι πλέον παθητική</a:t>
            </a:r>
            <a:r>
              <a:rPr lang="el-GR" dirty="0"/>
              <a:t>, επεξεργάζεται ενεργητικά το υλικό που παραλαμβάνει, το οποίο μορφοποιεί με στοιχεία που διαθέτει ο νους από πριν. Στη συγκεκριμένη περίπτωση, η επεξεργασία που οδηγεί στην εποπτεία σημαίνει </a:t>
            </a:r>
            <a:r>
              <a:rPr lang="el-GR" u="sng" dirty="0"/>
              <a:t>τοποθέτηση του πρωτογενούς υλικού στον </a:t>
            </a:r>
            <a:r>
              <a:rPr lang="el-GR" b="1" u="sng" dirty="0"/>
              <a:t>χώρο</a:t>
            </a:r>
            <a:r>
              <a:rPr lang="el-GR" u="sng" dirty="0"/>
              <a:t> και στον </a:t>
            </a:r>
            <a:r>
              <a:rPr lang="el-GR" b="1" u="sng" dirty="0"/>
              <a:t>χρόνο</a:t>
            </a:r>
            <a:r>
              <a:rPr lang="el-GR" u="sng" dirty="0" smtClean="0"/>
              <a:t>.</a:t>
            </a:r>
          </a:p>
          <a:p>
            <a:pPr algn="just"/>
            <a:r>
              <a:rPr lang="el-GR" dirty="0">
                <a:solidFill>
                  <a:srgbClr val="FF0000"/>
                </a:solidFill>
              </a:rPr>
              <a:t>ο χώρος και ο χρόνος είναι </a:t>
            </a:r>
            <a:r>
              <a:rPr lang="el-GR" i="1" dirty="0" smtClean="0">
                <a:solidFill>
                  <a:srgbClr val="FF0000"/>
                </a:solidFill>
              </a:rPr>
              <a:t>αρχές</a:t>
            </a:r>
            <a:endParaRPr lang="el-GR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000" dirty="0" smtClean="0">
                <a:solidFill>
                  <a:srgbClr val="FF0000"/>
                </a:solidFill>
              </a:rPr>
              <a:t>4</a:t>
            </a:r>
            <a:r>
              <a:rPr lang="el-GR" sz="2000" baseline="30000" dirty="0" smtClean="0">
                <a:solidFill>
                  <a:srgbClr val="FF0000"/>
                </a:solidFill>
              </a:rPr>
              <a:t>η</a:t>
            </a:r>
            <a:r>
              <a:rPr lang="el-GR" sz="2000" dirty="0" smtClean="0">
                <a:solidFill>
                  <a:srgbClr val="FF0000"/>
                </a:solidFill>
              </a:rPr>
              <a:t> παράγραφος</a:t>
            </a:r>
            <a:endParaRPr lang="el-GR" sz="20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Επομένως γνωρίζουμε τα πράγματα μόνο ως </a:t>
            </a:r>
            <a:r>
              <a:rPr lang="el-GR" sz="2400" dirty="0">
                <a:solidFill>
                  <a:srgbClr val="FF0000"/>
                </a:solidFill>
              </a:rPr>
              <a:t>οργανωμένα από τον νου μας</a:t>
            </a:r>
            <a:r>
              <a:rPr lang="el-GR" sz="2400" dirty="0"/>
              <a:t> </a:t>
            </a:r>
            <a:r>
              <a:rPr lang="el-GR" sz="2400" b="1" dirty="0"/>
              <a:t>φαινόμενα</a:t>
            </a:r>
            <a:r>
              <a:rPr lang="el-GR" sz="2400" dirty="0"/>
              <a:t> και όχι όπως μπορεί να </a:t>
            </a:r>
            <a:r>
              <a:rPr lang="el-GR" sz="2400" dirty="0" smtClean="0"/>
              <a:t>είναι πραγματικά</a:t>
            </a:r>
            <a:r>
              <a:rPr lang="el-GR" sz="2400" dirty="0"/>
              <a:t> </a:t>
            </a:r>
            <a:r>
              <a:rPr lang="el-GR" sz="2400" b="1" dirty="0" err="1" smtClean="0"/>
              <a:t>καθεαυτά</a:t>
            </a:r>
            <a:r>
              <a:rPr lang="el-GR" sz="2400" b="1" dirty="0" smtClean="0"/>
              <a:t>.</a:t>
            </a:r>
          </a:p>
          <a:p>
            <a:r>
              <a:rPr lang="el-GR" sz="2400" dirty="0">
                <a:solidFill>
                  <a:srgbClr val="FF0000"/>
                </a:solidFill>
              </a:rPr>
              <a:t>ο ορθός λόγος δε μας παρέχει </a:t>
            </a:r>
            <a:r>
              <a:rPr lang="el-GR" sz="2400" i="1" dirty="0">
                <a:solidFill>
                  <a:srgbClr val="FF0000"/>
                </a:solidFill>
              </a:rPr>
              <a:t>a </a:t>
            </a:r>
            <a:r>
              <a:rPr lang="el-GR" sz="2400" i="1" dirty="0" err="1">
                <a:solidFill>
                  <a:srgbClr val="FF0000"/>
                </a:solidFill>
              </a:rPr>
              <a:t>priori</a:t>
            </a:r>
            <a:r>
              <a:rPr lang="el-GR" sz="2400" dirty="0"/>
              <a:t> θεωρητική γνώση για τα πράγματα </a:t>
            </a:r>
            <a:r>
              <a:rPr lang="el-GR" sz="2400" dirty="0" err="1" smtClean="0"/>
              <a:t>καθεαυτά</a:t>
            </a:r>
            <a:r>
              <a:rPr lang="el-GR" sz="2400" dirty="0" smtClean="0"/>
              <a:t>.</a:t>
            </a:r>
          </a:p>
          <a:p>
            <a:endParaRPr lang="el-GR" sz="2400" dirty="0"/>
          </a:p>
          <a:p>
            <a:r>
              <a:rPr lang="el-GR" sz="2400" dirty="0" smtClean="0"/>
              <a:t>Η  </a:t>
            </a:r>
            <a:r>
              <a:rPr lang="el-GR" sz="2400" dirty="0"/>
              <a:t>εμπειρία </a:t>
            </a:r>
            <a:r>
              <a:rPr lang="el-GR" sz="2400" dirty="0" smtClean="0"/>
              <a:t>είναι “τυφλή</a:t>
            </a:r>
            <a:r>
              <a:rPr lang="el-GR" sz="2400" dirty="0"/>
              <a:t>” (συγκεχυμένη και ασύντακτη) χωρίς τη </a:t>
            </a:r>
            <a:r>
              <a:rPr lang="el-GR" sz="2400" dirty="0" smtClean="0"/>
              <a:t>νόηση </a:t>
            </a:r>
          </a:p>
          <a:p>
            <a:r>
              <a:rPr lang="el-GR" sz="2400" dirty="0" smtClean="0"/>
              <a:t>και η </a:t>
            </a:r>
            <a:r>
              <a:rPr lang="el-GR" sz="2400" dirty="0" err="1" smtClean="0"/>
              <a:t>νόηση“κενή</a:t>
            </a:r>
            <a:r>
              <a:rPr lang="el-GR" sz="2400" dirty="0"/>
              <a:t>” χωρίς την εμπειρία.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solidFill>
                  <a:srgbClr val="FF0000"/>
                </a:solidFill>
              </a:rPr>
              <a:t>“καθαρές”, αφηρημένες έννοιες</a:t>
            </a:r>
            <a:br>
              <a:rPr lang="el-GR" sz="2800" dirty="0" smtClean="0">
                <a:solidFill>
                  <a:srgbClr val="FF0000"/>
                </a:solidFill>
              </a:rPr>
            </a:br>
            <a:r>
              <a:rPr lang="el-GR" sz="2800" dirty="0" smtClean="0">
                <a:solidFill>
                  <a:srgbClr val="FF0000"/>
                </a:solidFill>
              </a:rPr>
              <a:t> “θυρίδες” ένταξης των εμπειριών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t"/>
            <a:r>
              <a:rPr lang="el-GR" dirty="0" smtClean="0"/>
              <a:t>Τις βασικές αυτές λειτουργίες εκφράζουν “καθαρές”, αφηρημένες έννοιες, που ο Καντ αποκαλεί </a:t>
            </a:r>
            <a:r>
              <a:rPr lang="el-GR" b="1" dirty="0" smtClean="0"/>
              <a:t>κατηγορίες</a:t>
            </a:r>
            <a:r>
              <a:rPr lang="el-GR" dirty="0" smtClean="0"/>
              <a:t> της νόησης. </a:t>
            </a:r>
          </a:p>
          <a:p>
            <a:pPr fontAlgn="t">
              <a:buNone/>
            </a:pPr>
            <a:endParaRPr lang="el-GR" dirty="0" smtClean="0"/>
          </a:p>
          <a:p>
            <a:pPr fontAlgn="t"/>
            <a:r>
              <a:rPr lang="el-GR" dirty="0" smtClean="0"/>
              <a:t>Οι γενικότερες </a:t>
            </a:r>
            <a:r>
              <a:rPr lang="el-GR" b="1" dirty="0" smtClean="0"/>
              <a:t>κατηγορίες</a:t>
            </a:r>
            <a:r>
              <a:rPr lang="el-GR" dirty="0" smtClean="0"/>
              <a:t> είναι ακριβώς εκείνες των οποίων την προέλευση δεν μπορούσαν να εξηγήσουν οι εμπειριστές, και γι’ αυτό δεν μπορούσαν να ερμηνεύσουν σωστά το γεγονός της απόκτησης της γνώσης. </a:t>
            </a:r>
            <a:r>
              <a:rPr lang="el-GR" dirty="0" smtClean="0">
                <a:solidFill>
                  <a:srgbClr val="FF0000"/>
                </a:solidFill>
              </a:rPr>
              <a:t>Πρόκειται για τις καθαρές έννοιες της </a:t>
            </a:r>
          </a:p>
          <a:p>
            <a:pPr fontAlgn="t"/>
            <a:r>
              <a:rPr lang="el-GR" b="1" dirty="0" smtClean="0">
                <a:solidFill>
                  <a:srgbClr val="FF0000"/>
                </a:solidFill>
              </a:rPr>
              <a:t>ποσότητας</a:t>
            </a:r>
            <a:r>
              <a:rPr lang="el-GR" dirty="0" smtClean="0">
                <a:solidFill>
                  <a:srgbClr val="FF0000"/>
                </a:solidFill>
              </a:rPr>
              <a:t>,</a:t>
            </a:r>
          </a:p>
          <a:p>
            <a:pPr fontAlgn="t"/>
            <a:r>
              <a:rPr lang="el-GR" dirty="0" smtClean="0">
                <a:solidFill>
                  <a:srgbClr val="FF0000"/>
                </a:solidFill>
              </a:rPr>
              <a:t> της </a:t>
            </a:r>
            <a:r>
              <a:rPr lang="el-GR" b="1" dirty="0" smtClean="0">
                <a:solidFill>
                  <a:srgbClr val="FF0000"/>
                </a:solidFill>
              </a:rPr>
              <a:t>ποιότητας</a:t>
            </a:r>
            <a:r>
              <a:rPr lang="el-GR" dirty="0" smtClean="0">
                <a:solidFill>
                  <a:srgbClr val="FF0000"/>
                </a:solidFill>
              </a:rPr>
              <a:t>,</a:t>
            </a:r>
          </a:p>
          <a:p>
            <a:pPr fontAlgn="t"/>
            <a:r>
              <a:rPr lang="el-GR" dirty="0" smtClean="0">
                <a:solidFill>
                  <a:srgbClr val="FF0000"/>
                </a:solidFill>
              </a:rPr>
              <a:t> της </a:t>
            </a:r>
            <a:r>
              <a:rPr lang="el-GR" b="1" dirty="0" smtClean="0">
                <a:solidFill>
                  <a:srgbClr val="FF0000"/>
                </a:solidFill>
              </a:rPr>
              <a:t>σχέσης</a:t>
            </a:r>
            <a:r>
              <a:rPr lang="el-GR" dirty="0" smtClean="0">
                <a:solidFill>
                  <a:srgbClr val="FF0000"/>
                </a:solidFill>
              </a:rPr>
              <a:t> </a:t>
            </a:r>
          </a:p>
          <a:p>
            <a:pPr fontAlgn="t"/>
            <a:r>
              <a:rPr lang="el-GR" dirty="0" smtClean="0">
                <a:solidFill>
                  <a:srgbClr val="FF0000"/>
                </a:solidFill>
              </a:rPr>
              <a:t>του </a:t>
            </a:r>
            <a:r>
              <a:rPr lang="el-GR" b="1" dirty="0" smtClean="0">
                <a:solidFill>
                  <a:srgbClr val="FF0000"/>
                </a:solidFill>
              </a:rPr>
              <a:t>τρόπου</a:t>
            </a:r>
            <a:r>
              <a:rPr lang="el-GR" dirty="0" smtClean="0">
                <a:solidFill>
                  <a:srgbClr val="FF0000"/>
                </a:solidFill>
              </a:rPr>
              <a:t> (όπως η </a:t>
            </a:r>
            <a:r>
              <a:rPr lang="el-GR" b="1" dirty="0" smtClean="0">
                <a:solidFill>
                  <a:srgbClr val="FF0000"/>
                </a:solidFill>
              </a:rPr>
              <a:t>ουσία</a:t>
            </a:r>
            <a:r>
              <a:rPr lang="el-GR" dirty="0" smtClean="0">
                <a:solidFill>
                  <a:srgbClr val="FF0000"/>
                </a:solidFill>
              </a:rPr>
              <a:t>, η </a:t>
            </a:r>
            <a:r>
              <a:rPr lang="el-GR" b="1" dirty="0" smtClean="0">
                <a:solidFill>
                  <a:srgbClr val="FF0000"/>
                </a:solidFill>
              </a:rPr>
              <a:t>αιτία</a:t>
            </a:r>
            <a:r>
              <a:rPr lang="el-GR" dirty="0" smtClean="0">
                <a:solidFill>
                  <a:srgbClr val="FF0000"/>
                </a:solidFill>
              </a:rPr>
              <a:t>, η </a:t>
            </a:r>
            <a:r>
              <a:rPr lang="el-GR" b="1" dirty="0" smtClean="0">
                <a:solidFill>
                  <a:srgbClr val="FF0000"/>
                </a:solidFill>
              </a:rPr>
              <a:t>ενότητα</a:t>
            </a:r>
            <a:r>
              <a:rPr lang="el-GR" dirty="0" smtClean="0">
                <a:solidFill>
                  <a:srgbClr val="FF0000"/>
                </a:solidFill>
              </a:rPr>
              <a:t> κτλ.), </a:t>
            </a:r>
            <a:r>
              <a:rPr lang="el-GR" dirty="0" smtClean="0"/>
              <a:t>που λειτουργούν ως “θυρίδες” στις οποίες εντάσσονται οι εποπτείες </a:t>
            </a:r>
            <a:r>
              <a:rPr lang="el-GR" u="sng" dirty="0" smtClean="0"/>
              <a:t>ανάλογα με την απόδοση χαρακτηριστικών στα πράγματα που παρατηρούμε μέσα στον χώρο και τον χρόνο. </a:t>
            </a:r>
            <a:endParaRPr lang="el-GR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Τελευταία παράγραφος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 smtClean="0"/>
              <a:t>    Στις </a:t>
            </a:r>
            <a:r>
              <a:rPr lang="el-GR" dirty="0"/>
              <a:t>μέρες μας υπάρχουν ακόμη </a:t>
            </a:r>
            <a:r>
              <a:rPr lang="el-GR" dirty="0" smtClean="0"/>
              <a:t>διάφοροι εκπρόσωποι </a:t>
            </a:r>
            <a:r>
              <a:rPr lang="el-GR" dirty="0"/>
              <a:t>λιγότερο ή περισσότερο καθαρών ορθολογιστικών και </a:t>
            </a:r>
            <a:r>
              <a:rPr lang="el-GR" dirty="0" err="1"/>
              <a:t>εμπειριστικών</a:t>
            </a:r>
            <a:r>
              <a:rPr lang="el-GR" dirty="0"/>
              <a:t> θεωρήσεων, </a:t>
            </a:r>
            <a:r>
              <a:rPr lang="el-GR" dirty="0">
                <a:solidFill>
                  <a:srgbClr val="FF0000"/>
                </a:solidFill>
              </a:rPr>
              <a:t>κυρίως στον χώρο της φιλοσοφίας των μαθηματικών και σε εκείνον της φιλοσοφίας των φυσικών επιστημών αντίστοιχα.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57221" y="428604"/>
          <a:ext cx="7500992" cy="5715040"/>
        </p:xfrm>
        <a:graphic>
          <a:graphicData uri="http://schemas.openxmlformats.org/drawingml/2006/table">
            <a:tbl>
              <a:tblPr/>
              <a:tblGrid>
                <a:gridCol w="3750496"/>
                <a:gridCol w="3750496"/>
              </a:tblGrid>
              <a:tr h="5715040">
                <a:tc>
                  <a:txBody>
                    <a:bodyPr/>
                    <a:lstStyle/>
                    <a:p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5. “</a:t>
                      </a:r>
                      <a:r>
                        <a:rPr lang="el-GR" sz="1400" i="1" u="sng" dirty="0">
                          <a:solidFill>
                            <a:srgbClr val="970B0C"/>
                          </a:solidFill>
                        </a:rPr>
                        <a:t>Ότι κάθε γνώση μας αρχίζει με την εμπειρία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, αυτό δεν επιδέχεται καμιά αμφιβολία, γιατί με τι άλλο θα μπορούσε να αφυπνιστεί </a:t>
                      </a:r>
                      <a:r>
                        <a:rPr lang="el-GR" sz="1400" i="1" u="sng" dirty="0">
                          <a:solidFill>
                            <a:srgbClr val="970B0C"/>
                          </a:solidFill>
                        </a:rPr>
                        <a:t>η γνωστική μας δύναμη 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για να ασκήσει το έργο της, αν όχι με </a:t>
                      </a:r>
                      <a:r>
                        <a:rPr lang="el-GR" sz="1400" i="1" u="sng" dirty="0">
                          <a:solidFill>
                            <a:srgbClr val="970B0C"/>
                          </a:solidFill>
                        </a:rPr>
                        <a:t>αντικείμενα που ερεθίζουν τις αισθήσεις μας 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και που πότε προκαλούν από μόνα τους τη </a:t>
                      </a:r>
                      <a:r>
                        <a:rPr lang="el-GR" sz="1400" i="1" u="sng" dirty="0">
                          <a:solidFill>
                            <a:srgbClr val="970B0C"/>
                          </a:solidFill>
                        </a:rPr>
                        <a:t>γέννηση παραστάσεων 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και πότε </a:t>
                      </a:r>
                      <a:r>
                        <a:rPr lang="el-GR" sz="1400" i="1" u="sng" dirty="0">
                          <a:solidFill>
                            <a:srgbClr val="970B0C"/>
                          </a:solidFill>
                        </a:rPr>
                        <a:t>βάζουν τη νοητική μας ενέργεια σε κίνηση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 να τις </a:t>
                      </a:r>
                      <a:r>
                        <a:rPr lang="el-GR" sz="1400" i="1" dirty="0">
                          <a:solidFill>
                            <a:srgbClr val="0070C0"/>
                          </a:solidFill>
                        </a:rPr>
                        <a:t>συγκρίνει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, να τις σ</a:t>
                      </a:r>
                      <a:r>
                        <a:rPr lang="el-GR" sz="1400" i="1" dirty="0">
                          <a:solidFill>
                            <a:srgbClr val="0070C0"/>
                          </a:solidFill>
                        </a:rPr>
                        <a:t>υνδέσε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ι ή να </a:t>
                      </a:r>
                      <a:r>
                        <a:rPr lang="el-GR" sz="1400" i="1" dirty="0">
                          <a:solidFill>
                            <a:srgbClr val="0070C0"/>
                          </a:solidFill>
                        </a:rPr>
                        <a:t>τις χωρίσει 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και έτσι </a:t>
                      </a:r>
                      <a:r>
                        <a:rPr lang="el-GR" sz="1400" i="1" dirty="0">
                          <a:solidFill>
                            <a:srgbClr val="0070C0"/>
                          </a:solidFill>
                        </a:rPr>
                        <a:t>να κατεργαστεί 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το</a:t>
                      </a:r>
                    </a:p>
                  </a:txBody>
                  <a:tcPr marL="27166" marR="27166" marT="27166" marB="27166" anchor="ctr">
                    <a:lnL w="7620" cap="flat" cmpd="sng" algn="ctr">
                      <a:solidFill>
                        <a:srgbClr val="970B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70B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70B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70B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1400" i="1" u="sng" kern="1200" dirty="0">
                          <a:solidFill>
                            <a:srgbClr val="970B0C"/>
                          </a:solidFill>
                          <a:latin typeface="+mn-lt"/>
                          <a:ea typeface="+mn-ea"/>
                          <a:cs typeface="+mn-cs"/>
                        </a:rPr>
                        <a:t>άμορφο υλικό των κατ’ αίσθηση 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εντυπώσεων </a:t>
                      </a:r>
                      <a:r>
                        <a:rPr lang="el-GR" sz="1400" i="1" dirty="0">
                          <a:solidFill>
                            <a:schemeClr val="tx1"/>
                          </a:solidFill>
                        </a:rPr>
                        <a:t>για </a:t>
                      </a:r>
                      <a:r>
                        <a:rPr lang="el-GR" sz="1400" i="1" kern="1200" dirty="0">
                          <a:solidFill>
                            <a:srgbClr val="970B0C"/>
                          </a:solidFill>
                          <a:latin typeface="+mn-lt"/>
                          <a:ea typeface="+mn-ea"/>
                          <a:cs typeface="+mn-cs"/>
                        </a:rPr>
                        <a:t>τον </a:t>
                      </a:r>
                      <a:r>
                        <a:rPr lang="el-GR" sz="1400" i="1" u="sng" kern="1200" dirty="0">
                          <a:solidFill>
                            <a:srgbClr val="970B0C"/>
                          </a:solidFill>
                          <a:latin typeface="+mn-lt"/>
                          <a:ea typeface="+mn-ea"/>
                          <a:cs typeface="+mn-cs"/>
                        </a:rPr>
                        <a:t>σχηματισμό μιας γνώσης των αντικειμένων 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που ονομάζεται εμπειρία. Έτσι, από την άποψη του χρόνου, δεν έχουμε καμιά γνώση μέσα μας που να προηγείται από την εμπειρία, όλες αρχίζουν με αυτήν. […] Αλλά και αν ακόμα κάθε γνώση μας πρωταρχίζει με την εμπειρία, αυτό δε σημαίνει ότι καθεμιά πηγάζει από την εμπειρία. Γιατί θα ήταν δυνατόν ακόμα και η εμπειρική γνώση μας η ίδια να αποτελεί ένα σύνθετο κατασκεύασμα από αυτό που προσλαμβάνουμε μέσω εντυπώσεων και από εκείνο που η ίδια η γνωστική μας δύναμη (ερεθιζόμενη μονάχα από τις κατ’ αίσθηση εντυπώσεις) αντλεί από τον εαυτό της. […]</a:t>
                      </a:r>
                      <a:br>
                        <a:rPr lang="el-GR" sz="1400" i="1" dirty="0">
                          <a:solidFill>
                            <a:srgbClr val="970B0C"/>
                          </a:solidFill>
                        </a:rPr>
                      </a:br>
                      <a:r>
                        <a:rPr lang="el-GR" sz="1400" i="1" dirty="0" err="1">
                          <a:solidFill>
                            <a:srgbClr val="002060"/>
                          </a:solidFill>
                        </a:rPr>
                        <a:t>Oνομάζω</a:t>
                      </a:r>
                      <a:r>
                        <a:rPr lang="el-GR" sz="1400" i="1" dirty="0">
                          <a:solidFill>
                            <a:srgbClr val="002060"/>
                          </a:solidFill>
                        </a:rPr>
                        <a:t> </a:t>
                      </a:r>
                      <a:r>
                        <a:rPr lang="el-GR" sz="1400" i="1" dirty="0" err="1">
                          <a:solidFill>
                            <a:srgbClr val="002060"/>
                          </a:solidFill>
                        </a:rPr>
                        <a:t>υπερβατολογική</a:t>
                      </a:r>
                      <a:r>
                        <a:rPr lang="el-GR" sz="1400" i="1" dirty="0">
                          <a:solidFill>
                            <a:srgbClr val="002060"/>
                          </a:solidFill>
                        </a:rPr>
                        <a:t> κάθε γνώση 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που γενικά δεν ασχολείται τόσο με τα αντικείμενα </a:t>
                      </a:r>
                      <a:r>
                        <a:rPr lang="el-GR" sz="1400" i="1" dirty="0">
                          <a:solidFill>
                            <a:srgbClr val="002060"/>
                          </a:solidFill>
                        </a:rPr>
                        <a:t>όσο με τον δικό μας μονάχα τρόπο γνώσεως αντικειμένω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ν, εφόσον αυτός πρόκειται να είναι a </a:t>
                      </a:r>
                      <a:r>
                        <a:rPr lang="el-GR" sz="1400" i="1" dirty="0" err="1">
                          <a:solidFill>
                            <a:srgbClr val="970B0C"/>
                          </a:solidFill>
                        </a:rPr>
                        <a:t>priori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 δυνατός. […] Από τα πράγματα νοούμε a </a:t>
                      </a:r>
                      <a:r>
                        <a:rPr lang="el-GR" sz="1400" i="1" dirty="0" err="1">
                          <a:solidFill>
                            <a:srgbClr val="970B0C"/>
                          </a:solidFill>
                        </a:rPr>
                        <a:t>priori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 μονάχα εκείνο που εμείς οι ίδιοι θέτουμε σ’ αυτά”.</a:t>
                      </a:r>
                      <a:br>
                        <a:rPr lang="el-GR" sz="1400" i="1" dirty="0">
                          <a:solidFill>
                            <a:srgbClr val="970B0C"/>
                          </a:solidFill>
                        </a:rPr>
                      </a:br>
                      <a:r>
                        <a:rPr lang="el-GR" sz="1400" i="0" dirty="0">
                          <a:solidFill>
                            <a:srgbClr val="970B0C"/>
                          </a:solidFill>
                        </a:rPr>
                        <a:t>(Ιμ. Καντ, </a:t>
                      </a:r>
                      <a:r>
                        <a:rPr lang="el-GR" sz="1400" i="1" dirty="0">
                          <a:solidFill>
                            <a:srgbClr val="970B0C"/>
                          </a:solidFill>
                        </a:rPr>
                        <a:t>Κριτική του καθαρού λόγου</a:t>
                      </a:r>
                      <a:r>
                        <a:rPr lang="el-GR" sz="1400" i="0" dirty="0">
                          <a:solidFill>
                            <a:srgbClr val="970B0C"/>
                          </a:solidFill>
                        </a:rPr>
                        <a:t>, </a:t>
                      </a:r>
                      <a:r>
                        <a:rPr lang="el-GR" sz="1400" i="0" dirty="0" err="1">
                          <a:solidFill>
                            <a:srgbClr val="970B0C"/>
                          </a:solidFill>
                        </a:rPr>
                        <a:t>μτφρ</a:t>
                      </a:r>
                      <a:r>
                        <a:rPr lang="el-GR" sz="1400" i="0" dirty="0">
                          <a:solidFill>
                            <a:srgbClr val="970B0C"/>
                          </a:solidFill>
                        </a:rPr>
                        <a:t>. Αναστάσιος Γιανναράς, </a:t>
                      </a:r>
                      <a:r>
                        <a:rPr lang="el-GR" sz="1400" i="0" dirty="0" err="1">
                          <a:solidFill>
                            <a:srgbClr val="970B0C"/>
                          </a:solidFill>
                        </a:rPr>
                        <a:t>εκδ</a:t>
                      </a:r>
                      <a:r>
                        <a:rPr lang="el-GR" sz="1400" i="0" dirty="0">
                          <a:solidFill>
                            <a:srgbClr val="970B0C"/>
                          </a:solidFill>
                        </a:rPr>
                        <a:t>. </a:t>
                      </a:r>
                      <a:r>
                        <a:rPr lang="el-GR" sz="1400" i="0" dirty="0" err="1">
                          <a:solidFill>
                            <a:srgbClr val="970B0C"/>
                          </a:solidFill>
                        </a:rPr>
                        <a:t>Παπαζήσης</a:t>
                      </a:r>
                      <a:r>
                        <a:rPr lang="el-GR" sz="1400" i="0" dirty="0">
                          <a:solidFill>
                            <a:srgbClr val="970B0C"/>
                          </a:solidFill>
                        </a:rPr>
                        <a:t>, Αθήνα 1977, Β1-2, Α11/Β25, ΒΧVIII))</a:t>
                      </a:r>
                      <a:endParaRPr lang="el-GR" sz="1400" i="1" dirty="0">
                        <a:solidFill>
                          <a:srgbClr val="970B0C"/>
                        </a:solidFill>
                      </a:endParaRPr>
                    </a:p>
                  </a:txBody>
                  <a:tcPr marL="27166" marR="27166" marT="27166" marB="27166" anchor="ctr">
                    <a:lnL w="7620" cap="flat" cmpd="sng" algn="ctr">
                      <a:solidFill>
                        <a:srgbClr val="970B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970B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970B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970B0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436</Words>
  <Application>Microsoft Office PowerPoint</Application>
  <PresentationFormat>Προβολή στην οθόνη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ΑΝΑΖΗΤΩΝΤΑΣ ΤΗ ΓΝΩΣH(σελ.84)</vt:lpstr>
      <vt:lpstr>(Πλάτων, Μένων, 86a)σελ.86</vt:lpstr>
      <vt:lpstr>(Αριστοτέλης, Φυσικά, VII, 3 247b20, Αναλυτικά Ύστερα, 81b20)</vt:lpstr>
      <vt:lpstr>Πώς συνδέεται  ο νους του ανθρώπου με τον αντικειμενικό κόσμο σελ. 84                    1η παράγραφος</vt:lpstr>
      <vt:lpstr>Καντ ξεκινά με τη συγκρότηση της εμπειρίας 3η παράγραφος</vt:lpstr>
      <vt:lpstr>4η παράγραφος</vt:lpstr>
      <vt:lpstr>“καθαρές”, αφηρημένες έννοιες  “θυρίδες” ένταξης των εμπειριών</vt:lpstr>
      <vt:lpstr>Τελευταία παράγραφος</vt:lpstr>
      <vt:lpstr>Διαφάνεια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ΑΝΑΖΗΤΩΝΤΑΣ ΤΗ ΓΝΩΣH</dc:title>
  <dc:creator>Eleni Tamia</dc:creator>
  <cp:lastModifiedBy>Eleni Tamia</cp:lastModifiedBy>
  <cp:revision>7</cp:revision>
  <dcterms:created xsi:type="dcterms:W3CDTF">2020-11-08T17:10:39Z</dcterms:created>
  <dcterms:modified xsi:type="dcterms:W3CDTF">2020-11-11T05:06:57Z</dcterms:modified>
</cp:coreProperties>
</file>