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7" r:id="rId4"/>
    <p:sldId id="268" r:id="rId5"/>
    <p:sldId id="269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35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D910-2FD6-4D9C-946E-620D9ECB2F97}" type="datetimeFigureOut">
              <a:rPr lang="el-GR" smtClean="0"/>
              <a:pPr/>
              <a:t>7/12/2020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F038-1514-45FE-AFDB-FACCFD03254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D910-2FD6-4D9C-946E-620D9ECB2F97}" type="datetimeFigureOut">
              <a:rPr lang="el-GR" smtClean="0"/>
              <a:pPr/>
              <a:t>7/12/2020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F038-1514-45FE-AFDB-FACCFD03254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D910-2FD6-4D9C-946E-620D9ECB2F97}" type="datetimeFigureOut">
              <a:rPr lang="el-GR" smtClean="0"/>
              <a:pPr/>
              <a:t>7/12/2020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F038-1514-45FE-AFDB-FACCFD03254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D910-2FD6-4D9C-946E-620D9ECB2F97}" type="datetimeFigureOut">
              <a:rPr lang="el-GR" smtClean="0"/>
              <a:pPr/>
              <a:t>7/12/2020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F038-1514-45FE-AFDB-FACCFD03254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D910-2FD6-4D9C-946E-620D9ECB2F97}" type="datetimeFigureOut">
              <a:rPr lang="el-GR" smtClean="0"/>
              <a:pPr/>
              <a:t>7/12/2020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F038-1514-45FE-AFDB-FACCFD03254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D910-2FD6-4D9C-946E-620D9ECB2F97}" type="datetimeFigureOut">
              <a:rPr lang="el-GR" smtClean="0"/>
              <a:pPr/>
              <a:t>7/12/2020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F038-1514-45FE-AFDB-FACCFD03254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D910-2FD6-4D9C-946E-620D9ECB2F97}" type="datetimeFigureOut">
              <a:rPr lang="el-GR" smtClean="0"/>
              <a:pPr/>
              <a:t>7/12/2020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F038-1514-45FE-AFDB-FACCFD03254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D910-2FD6-4D9C-946E-620D9ECB2F97}" type="datetimeFigureOut">
              <a:rPr lang="el-GR" smtClean="0"/>
              <a:pPr/>
              <a:t>7/12/2020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F038-1514-45FE-AFDB-FACCFD03254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D910-2FD6-4D9C-946E-620D9ECB2F97}" type="datetimeFigureOut">
              <a:rPr lang="el-GR" smtClean="0"/>
              <a:pPr/>
              <a:t>7/12/2020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F038-1514-45FE-AFDB-FACCFD03254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D910-2FD6-4D9C-946E-620D9ECB2F97}" type="datetimeFigureOut">
              <a:rPr lang="el-GR" smtClean="0"/>
              <a:pPr/>
              <a:t>7/12/2020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F038-1514-45FE-AFDB-FACCFD03254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D910-2FD6-4D9C-946E-620D9ECB2F97}" type="datetimeFigureOut">
              <a:rPr lang="el-GR" smtClean="0"/>
              <a:pPr/>
              <a:t>7/12/2020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F038-1514-45FE-AFDB-FACCFD03254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FD910-2FD6-4D9C-946E-620D9ECB2F97}" type="datetimeFigureOut">
              <a:rPr lang="el-GR" smtClean="0"/>
              <a:pPr/>
              <a:t>7/12/2020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8F038-1514-45FE-AFDB-FACCFD03254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ΔΙΔΑΚΤΙΚΉ ΕΝΌΤΗΤΑ 7 </a:t>
            </a:r>
            <a:br>
              <a:rPr lang="el-GR" dirty="0" smtClean="0">
                <a:solidFill>
                  <a:srgbClr val="FF0000"/>
                </a:solidFill>
              </a:rPr>
            </a:br>
            <a:r>
              <a:rPr lang="el-GR" dirty="0" smtClean="0">
                <a:solidFill>
                  <a:srgbClr val="FF0000"/>
                </a:solidFill>
              </a:rPr>
              <a:t>Η συγκρότηση της πόλεως(68)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tx1"/>
                </a:solidFill>
              </a:rPr>
              <a:t>ΑΡΙΣΤΟΤΕΛΗΣ, Πολιτικά, 1.12, 1253</a:t>
            </a:r>
            <a:r>
              <a:rPr lang="en-US" dirty="0" smtClean="0">
                <a:solidFill>
                  <a:schemeClr val="tx1"/>
                </a:solidFill>
              </a:rPr>
              <a:t>a29-39</a:t>
            </a:r>
            <a:endParaRPr lang="el-G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(</a:t>
            </a:r>
            <a:r>
              <a:rPr lang="el-GR" b="1" dirty="0" err="1" smtClean="0"/>
              <a:t>οὕτω</a:t>
            </a:r>
            <a:r>
              <a:rPr lang="el-GR" b="1" dirty="0" smtClean="0"/>
              <a:t> </a:t>
            </a:r>
            <a:r>
              <a:rPr lang="el-GR" b="1" dirty="0" err="1" smtClean="0"/>
              <a:t>καὶ</a:t>
            </a:r>
            <a:r>
              <a:rPr lang="el-GR" b="1" dirty="0" smtClean="0"/>
              <a:t> </a:t>
            </a:r>
            <a:r>
              <a:rPr lang="el-GR" b="1" dirty="0" err="1" smtClean="0"/>
              <a:t>χωρισθεὶς</a:t>
            </a:r>
            <a:r>
              <a:rPr lang="el-GR" b="1" dirty="0" smtClean="0"/>
              <a:t>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el-GR" dirty="0"/>
          </a:p>
          <a:p>
            <a:pPr algn="just"/>
            <a:r>
              <a:rPr lang="el-GR" dirty="0"/>
              <a:t> Η ορθότητα αυτού του περιορισμού αποδεικνύεται  </a:t>
            </a:r>
            <a:r>
              <a:rPr lang="el-GR" dirty="0">
                <a:solidFill>
                  <a:srgbClr val="FF0000"/>
                </a:solidFill>
              </a:rPr>
              <a:t>«</a:t>
            </a:r>
            <a:r>
              <a:rPr lang="el-GR" b="1" dirty="0" err="1" smtClean="0">
                <a:solidFill>
                  <a:srgbClr val="FF0000"/>
                </a:solidFill>
              </a:rPr>
              <a:t>ἐκ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l-GR" b="1" dirty="0" err="1" smtClean="0">
                <a:solidFill>
                  <a:srgbClr val="FF0000"/>
                </a:solidFill>
              </a:rPr>
              <a:t>τοῦ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l-GR" b="1" dirty="0" err="1" smtClean="0">
                <a:solidFill>
                  <a:srgbClr val="FF0000"/>
                </a:solidFill>
              </a:rPr>
              <a:t>ἀντιθέτου</a:t>
            </a:r>
            <a:r>
              <a:rPr lang="el-GR" dirty="0"/>
              <a:t>» με την εξέταση των βλαβερών συνεπειών της αδικίας,</a:t>
            </a:r>
            <a:r>
              <a:rPr lang="el-GR" b="1" dirty="0"/>
              <a:t>(</a:t>
            </a:r>
            <a:r>
              <a:rPr lang="el-GR" b="1" dirty="0" err="1" smtClean="0"/>
              <a:t>οὕτω</a:t>
            </a:r>
            <a:r>
              <a:rPr lang="el-GR" b="1" dirty="0" smtClean="0"/>
              <a:t> </a:t>
            </a:r>
            <a:r>
              <a:rPr lang="el-GR" b="1" dirty="0" err="1" smtClean="0"/>
              <a:t>καὶ</a:t>
            </a:r>
            <a:r>
              <a:rPr lang="el-GR" b="1" dirty="0" smtClean="0"/>
              <a:t> </a:t>
            </a:r>
            <a:r>
              <a:rPr lang="el-GR" b="1" dirty="0" err="1" smtClean="0"/>
              <a:t>χωρισθεὶς</a:t>
            </a:r>
            <a:r>
              <a:rPr lang="el-GR" b="1" dirty="0" smtClean="0"/>
              <a:t> </a:t>
            </a:r>
            <a:r>
              <a:rPr lang="el-GR" b="1" dirty="0"/>
              <a:t>)</a:t>
            </a:r>
            <a:r>
              <a:rPr lang="el-GR" dirty="0"/>
              <a:t> που προκύπτουν </a:t>
            </a:r>
            <a:r>
              <a:rPr lang="el-GR" dirty="0">
                <a:solidFill>
                  <a:srgbClr val="FF0000"/>
                </a:solidFill>
              </a:rPr>
              <a:t>αν ο άνθρωπος δεν χρησιμοποιήσει σωστά, υπηρετώντας δηλαδή τη φρόνηση και την αρετή, τα όπλα που του χάρισε η φύση</a:t>
            </a:r>
            <a:r>
              <a:rPr lang="el-GR" dirty="0"/>
              <a:t>. </a:t>
            </a:r>
            <a:endParaRPr lang="el-GR" dirty="0" smtClean="0"/>
          </a:p>
          <a:p>
            <a:pPr algn="just"/>
            <a:r>
              <a:rPr lang="el-GR" b="1" dirty="0" smtClean="0"/>
              <a:t>Θα </a:t>
            </a:r>
            <a:r>
              <a:rPr lang="el-GR" b="1" dirty="0"/>
              <a:t>καταλήξει στο ζητούμενο, στη μεγάλη δηλαδή σημασία που έχει η δικαιοσύνη για τη συγκρότηση της πολιτικής κοινωνίας.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2700" b="1" dirty="0" smtClean="0"/>
              <a:t>2. Ποια όπλα έχει από τη φύση του ο άνθρωπος και πώς μπορεί να τα χρησιμοποιήσει;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b="1" u="sng" dirty="0" smtClean="0"/>
              <a:t>«</a:t>
            </a:r>
            <a:r>
              <a:rPr lang="el-GR" b="1" u="sng" dirty="0"/>
              <a:t>Δεν υπάρχει πιο ανυπόφορο … διαθέτει όπλα</a:t>
            </a:r>
            <a:r>
              <a:rPr lang="el-GR" b="1" u="sng" dirty="0" smtClean="0"/>
              <a:t>»  </a:t>
            </a:r>
            <a:r>
              <a:rPr lang="el-GR" b="1" dirty="0" err="1" smtClean="0"/>
              <a:t>φύεταιφρονήσεικαὶἀρετῇ</a:t>
            </a:r>
            <a:endParaRPr lang="el-GR" dirty="0"/>
          </a:p>
          <a:p>
            <a:r>
              <a:rPr lang="el-GR" dirty="0"/>
              <a:t>Με τη λέξη </a:t>
            </a:r>
            <a:r>
              <a:rPr lang="el-GR" b="1" dirty="0"/>
              <a:t>«όπλα»</a:t>
            </a:r>
            <a:r>
              <a:rPr lang="el-GR" dirty="0"/>
              <a:t> αναφέρεται ο Αριστοτέλης στις ικανότητες με τις οποίες εφοδίασε η φύση τον άνθρωπο. </a:t>
            </a:r>
            <a:r>
              <a:rPr lang="el-GR" dirty="0">
                <a:solidFill>
                  <a:srgbClr val="FF0000"/>
                </a:solidFill>
              </a:rPr>
              <a:t>Αυτά τα όπλα είναι </a:t>
            </a:r>
            <a:r>
              <a:rPr lang="el-GR" b="1" dirty="0">
                <a:solidFill>
                  <a:srgbClr val="FF0000"/>
                </a:solidFill>
              </a:rPr>
              <a:t>ο λόγος (νους) και η γλώσσα</a:t>
            </a:r>
            <a:r>
              <a:rPr lang="el-GR" dirty="0"/>
              <a:t>. Αν ο άνθρωπος τα χρησιμοποιήσει για να διαπράττει αδικίες, αυτό γίνεται ανυπόφορο, αφού </a:t>
            </a:r>
            <a:r>
              <a:rPr lang="el-GR" b="1" dirty="0">
                <a:solidFill>
                  <a:srgbClr val="FF0000"/>
                </a:solidFill>
              </a:rPr>
              <a:t>αυτά του δόθηκαν για να υπηρετήσει τη φρόνηση και την αρετή. </a:t>
            </a:r>
            <a:endParaRPr lang="el-GR" dirty="0">
              <a:solidFill>
                <a:srgbClr val="FF0000"/>
              </a:solidFill>
            </a:endParaRPr>
          </a:p>
          <a:p>
            <a:r>
              <a:rPr lang="el-GR" b="1" dirty="0"/>
              <a:t>(ΣΧΟΛΙΟ: </a:t>
            </a:r>
            <a:r>
              <a:rPr lang="el-GR" b="1" dirty="0" err="1"/>
              <a:t>φρόνησις</a:t>
            </a:r>
            <a:r>
              <a:rPr lang="el-GR" b="1" dirty="0"/>
              <a:t>:</a:t>
            </a:r>
            <a:r>
              <a:rPr lang="el-GR" dirty="0"/>
              <a:t> διανοητική ικανότητα  στο σύνολό της. </a:t>
            </a:r>
            <a:r>
              <a:rPr lang="el-GR" b="1" dirty="0">
                <a:solidFill>
                  <a:srgbClr val="FF0000"/>
                </a:solidFill>
              </a:rPr>
              <a:t>φύεται </a:t>
            </a:r>
            <a:r>
              <a:rPr lang="el-GR" b="1" dirty="0" err="1">
                <a:solidFill>
                  <a:srgbClr val="FF0000"/>
                </a:solidFill>
              </a:rPr>
              <a:t>ἀρετῇ</a:t>
            </a:r>
            <a:r>
              <a:rPr lang="el-GR" b="1" dirty="0">
                <a:solidFill>
                  <a:srgbClr val="FF0000"/>
                </a:solidFill>
              </a:rPr>
              <a:t>:</a:t>
            </a:r>
            <a:r>
              <a:rPr lang="el-GR" dirty="0">
                <a:solidFill>
                  <a:srgbClr val="FF0000"/>
                </a:solidFill>
              </a:rPr>
              <a:t> Ο άνθρωπος έχει τη δυνατότητα και τις προϋποθέσεις να την αποκτήσει, ίσως και έχει μια έμφυτη τάση προς αυτήν.)</a:t>
            </a:r>
          </a:p>
          <a:p>
            <a:r>
              <a:rPr lang="el-GR" b="1" u="sng" dirty="0"/>
              <a:t> «Ο άνθρωπος … για αντίθετους σκοπούς»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2800" b="1" dirty="0"/>
              <a:t>Ας εμβαθύνουμε στο νόημα του κειμένου </a:t>
            </a:r>
            <a:r>
              <a:rPr lang="el-GR" sz="2800" dirty="0"/>
              <a:t/>
            </a:r>
            <a:br>
              <a:rPr lang="el-GR" sz="2800" dirty="0"/>
            </a:br>
            <a:r>
              <a:rPr lang="el-GR" sz="2800" b="1" dirty="0"/>
              <a:t>1. Ποια λογική σχέση συνδέει τις έννοιες φύσις και τέλος, όπως χρησιμοποιούνται εδώ από τον φιλόσοφο;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b="1" dirty="0"/>
              <a:t>Ο φυσικός προορισμός του ανθρώπου δεν είναι αποτέλεσμα μιας αυτόματης αναγκαστικής διαδικασίας, αλλά εξαρτάται από τις ενέργειες και την προαίρεση του ανθρώπου που τον οδηγούν στους προσωπικούς του στόχους. </a:t>
            </a:r>
            <a:endParaRPr lang="el-GR" dirty="0"/>
          </a:p>
          <a:p>
            <a:r>
              <a:rPr lang="el-GR" b="1" u="sng" dirty="0"/>
              <a:t>«Δεν υπάρχει … απολαύσεις του </a:t>
            </a:r>
            <a:r>
              <a:rPr lang="el-GR" b="1" u="sng" dirty="0" err="1"/>
              <a:t>φαγητού»</a:t>
            </a:r>
            <a:r>
              <a:rPr lang="el-GR" b="1" dirty="0" err="1"/>
              <a:t>Διὸἀνοσιώτατονκαὶἀγριώτατονἄνευἀρετῆς</a:t>
            </a: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Ο Αριστοτέλης δίνει με σαφήνεια και έμφαση τις βλαβερές επιπτώσεις της αδικίας. Έτσι με μια </a:t>
            </a:r>
            <a:r>
              <a:rPr lang="el-GR" b="1" dirty="0"/>
              <a:t>σειρά αρνητικών προσδιορισμών</a:t>
            </a:r>
            <a:r>
              <a:rPr lang="el-GR" dirty="0"/>
              <a:t> χαρακτηρίζει τον άνθρωπο που δεν διαθέτει αρετή, δηλαδή τον άδικο, ως: </a:t>
            </a:r>
            <a:br>
              <a:rPr lang="el-GR" dirty="0"/>
            </a:br>
            <a:r>
              <a:rPr lang="el-GR" dirty="0"/>
              <a:t>α) «</a:t>
            </a:r>
            <a:r>
              <a:rPr lang="el-GR" b="1" dirty="0"/>
              <a:t>το πιο ανόσιο ον» στις σχέσεις του με το θείο.</a:t>
            </a:r>
            <a:r>
              <a:rPr lang="el-GR" dirty="0"/>
              <a:t> Με το επίθετο «ανόσιος» ο Αριστοτέλης χαρακτηρίζει τον άνθρωπο που δεν ζει σύμφωνα με τη λογική, αλλά </a:t>
            </a:r>
            <a:r>
              <a:rPr lang="el-GR" b="1" dirty="0"/>
              <a:t>κυριαρχείται από τα πάθη και τις επιθυμίες</a:t>
            </a:r>
            <a:r>
              <a:rPr lang="el-GR" dirty="0"/>
              <a:t>. Ξεφεύγει από τα όρια του μέτρου, επιδίδεται σε ακολασίες και δεν έχει κανέναν ηθικό φραγμό,</a:t>
            </a:r>
            <a:br>
              <a:rPr lang="el-GR" dirty="0"/>
            </a:br>
            <a:r>
              <a:rPr lang="el-GR" dirty="0"/>
              <a:t>β) «</a:t>
            </a:r>
            <a:r>
              <a:rPr lang="el-GR" b="1" dirty="0"/>
              <a:t>το πιο άγριο» στις σχέσεις με τους άλλους ανθρώπους</a:t>
            </a:r>
            <a:r>
              <a:rPr lang="el-GR" dirty="0"/>
              <a:t>, </a:t>
            </a:r>
            <a:br>
              <a:rPr lang="el-GR" dirty="0"/>
            </a:br>
            <a:r>
              <a:rPr lang="el-GR" dirty="0"/>
              <a:t>γ) «το χειρότερο από όλα τα όντα» στις ερωτικές απολαύσεις και στις απολαύσεις του φαγητού.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el-GR" sz="2200" b="1" dirty="0" smtClean="0"/>
              <a:t/>
            </a:r>
            <a:br>
              <a:rPr lang="el-GR" sz="2200" b="1" dirty="0" smtClean="0"/>
            </a:br>
            <a:r>
              <a:rPr lang="el-GR" sz="2200" b="1" dirty="0" smtClean="0"/>
              <a:t>3</a:t>
            </a:r>
            <a:r>
              <a:rPr lang="el-GR" sz="2200" b="1" dirty="0">
                <a:solidFill>
                  <a:srgbClr val="FF0000"/>
                </a:solidFill>
              </a:rPr>
              <a:t>. Ποια θεωρεί ο Αριστοτέλης ύψιστη αξία μιας κοινωνίας;</a:t>
            </a:r>
            <a:r>
              <a:rPr lang="el-GR" sz="2200" dirty="0">
                <a:solidFill>
                  <a:srgbClr val="FF0000"/>
                </a:solidFill>
              </a:rPr>
              <a:t/>
            </a:r>
            <a:br>
              <a:rPr lang="el-GR" sz="2200" dirty="0">
                <a:solidFill>
                  <a:srgbClr val="FF0000"/>
                </a:solidFill>
              </a:rPr>
            </a:br>
            <a:r>
              <a:rPr lang="el-GR" sz="2200" b="1" u="sng" dirty="0">
                <a:solidFill>
                  <a:srgbClr val="FF0000"/>
                </a:solidFill>
              </a:rPr>
              <a:t> «Η δικαιοσύνη είναι … στην πολιτική κοινωνία</a:t>
            </a:r>
            <a:r>
              <a:rPr lang="el-GR" sz="2200" b="1" u="sng" dirty="0" smtClean="0">
                <a:solidFill>
                  <a:srgbClr val="FF0000"/>
                </a:solidFill>
              </a:rPr>
              <a:t>»</a:t>
            </a:r>
            <a:br>
              <a:rPr lang="el-GR" sz="2200" b="1" u="sng" dirty="0" smtClean="0">
                <a:solidFill>
                  <a:srgbClr val="FF0000"/>
                </a:solidFill>
              </a:rPr>
            </a:br>
            <a:r>
              <a:rPr lang="el-GR" sz="2200" b="1" dirty="0" smtClean="0">
                <a:solidFill>
                  <a:srgbClr val="FF0000"/>
                </a:solidFill>
              </a:rPr>
              <a:t>Ἡ </a:t>
            </a:r>
            <a:r>
              <a:rPr lang="el-GR" sz="2200" b="1" dirty="0" err="1" smtClean="0">
                <a:solidFill>
                  <a:srgbClr val="FF0000"/>
                </a:solidFill>
              </a:rPr>
              <a:t>δὲ</a:t>
            </a:r>
            <a:r>
              <a:rPr lang="el-GR" sz="2200" b="1" dirty="0" smtClean="0">
                <a:solidFill>
                  <a:srgbClr val="FF0000"/>
                </a:solidFill>
              </a:rPr>
              <a:t> </a:t>
            </a:r>
            <a:r>
              <a:rPr lang="el-GR" sz="2200" b="1" dirty="0" err="1" smtClean="0">
                <a:solidFill>
                  <a:srgbClr val="FF0000"/>
                </a:solidFill>
              </a:rPr>
              <a:t>δικαιοσύνη</a:t>
            </a:r>
            <a:r>
              <a:rPr lang="el-GR" sz="2200" b="1" dirty="0" smtClean="0">
                <a:solidFill>
                  <a:srgbClr val="FF0000"/>
                </a:solidFill>
              </a:rPr>
              <a:t> </a:t>
            </a:r>
            <a:r>
              <a:rPr lang="el-GR" sz="2200" b="1" dirty="0" err="1" smtClean="0">
                <a:solidFill>
                  <a:srgbClr val="FF0000"/>
                </a:solidFill>
              </a:rPr>
              <a:t>πολιτικόν</a:t>
            </a:r>
            <a:r>
              <a:rPr lang="el-GR" sz="2200" b="1" dirty="0">
                <a:solidFill>
                  <a:srgbClr val="FF0000"/>
                </a:solidFill>
              </a:rPr>
              <a:t>· ἡ </a:t>
            </a:r>
            <a:r>
              <a:rPr lang="el-GR" sz="2200" b="1" dirty="0" err="1" smtClean="0">
                <a:solidFill>
                  <a:srgbClr val="FF0000"/>
                </a:solidFill>
              </a:rPr>
              <a:t>γὰρ</a:t>
            </a:r>
            <a:r>
              <a:rPr lang="el-GR" sz="2200" b="1" dirty="0" smtClean="0">
                <a:solidFill>
                  <a:srgbClr val="FF0000"/>
                </a:solidFill>
              </a:rPr>
              <a:t> </a:t>
            </a:r>
            <a:r>
              <a:rPr lang="el-GR" sz="2200" b="1" dirty="0" err="1" smtClean="0">
                <a:solidFill>
                  <a:srgbClr val="FF0000"/>
                </a:solidFill>
              </a:rPr>
              <a:t>δίκη</a:t>
            </a:r>
            <a:r>
              <a:rPr lang="el-GR" sz="2200" b="1" dirty="0" smtClean="0">
                <a:solidFill>
                  <a:srgbClr val="FF0000"/>
                </a:solidFill>
              </a:rPr>
              <a:t> </a:t>
            </a:r>
            <a:r>
              <a:rPr lang="el-GR" sz="2200" b="1" dirty="0" err="1" smtClean="0">
                <a:solidFill>
                  <a:srgbClr val="FF0000"/>
                </a:solidFill>
              </a:rPr>
              <a:t>πολιτικῆς</a:t>
            </a:r>
            <a:r>
              <a:rPr lang="el-GR" sz="2200" b="1" dirty="0" smtClean="0">
                <a:solidFill>
                  <a:srgbClr val="FF0000"/>
                </a:solidFill>
              </a:rPr>
              <a:t> </a:t>
            </a:r>
            <a:r>
              <a:rPr lang="el-GR" sz="2200" b="1" dirty="0" err="1" smtClean="0">
                <a:solidFill>
                  <a:srgbClr val="FF0000"/>
                </a:solidFill>
              </a:rPr>
              <a:t>κοινωνίας</a:t>
            </a:r>
            <a:r>
              <a:rPr lang="el-GR" sz="2200" b="1" dirty="0" smtClean="0">
                <a:solidFill>
                  <a:srgbClr val="FF0000"/>
                </a:solidFill>
              </a:rPr>
              <a:t> </a:t>
            </a:r>
            <a:r>
              <a:rPr lang="el-GR" sz="2200" b="1" dirty="0" err="1" smtClean="0">
                <a:solidFill>
                  <a:srgbClr val="FF0000"/>
                </a:solidFill>
              </a:rPr>
              <a:t>τάξις</a:t>
            </a:r>
            <a:r>
              <a:rPr lang="el-GR" sz="2200" b="1" dirty="0" smtClean="0">
                <a:solidFill>
                  <a:srgbClr val="FF0000"/>
                </a:solidFill>
              </a:rPr>
              <a:t> </a:t>
            </a:r>
            <a:r>
              <a:rPr lang="el-GR" sz="2200" b="1" dirty="0" err="1" smtClean="0">
                <a:solidFill>
                  <a:srgbClr val="FF0000"/>
                </a:solidFill>
              </a:rPr>
              <a:t>ἐστίν</a:t>
            </a:r>
            <a:r>
              <a:rPr lang="el-GR" sz="2200" b="1" dirty="0">
                <a:solidFill>
                  <a:srgbClr val="FF0000"/>
                </a:solidFill>
              </a:rPr>
              <a:t>, </a:t>
            </a:r>
            <a:r>
              <a:rPr lang="el-GR" sz="2200" b="1" dirty="0" smtClean="0">
                <a:solidFill>
                  <a:srgbClr val="FF0000"/>
                </a:solidFill>
              </a:rPr>
              <a:t/>
            </a:r>
            <a:br>
              <a:rPr lang="el-GR" sz="2200" b="1" dirty="0" smtClean="0">
                <a:solidFill>
                  <a:srgbClr val="FF0000"/>
                </a:solidFill>
              </a:rPr>
            </a:br>
            <a:r>
              <a:rPr lang="el-GR" sz="2200" b="1" dirty="0" smtClean="0">
                <a:solidFill>
                  <a:srgbClr val="FF0000"/>
                </a:solidFill>
              </a:rPr>
              <a:t>ἡ  </a:t>
            </a:r>
            <a:r>
              <a:rPr lang="el-GR" sz="2200" b="1" dirty="0" err="1" smtClean="0">
                <a:solidFill>
                  <a:srgbClr val="FF0000"/>
                </a:solidFill>
              </a:rPr>
              <a:t>δὲ</a:t>
            </a:r>
            <a:r>
              <a:rPr lang="el-GR" sz="2200" b="1" dirty="0" smtClean="0">
                <a:solidFill>
                  <a:srgbClr val="FF0000"/>
                </a:solidFill>
              </a:rPr>
              <a:t> </a:t>
            </a:r>
            <a:r>
              <a:rPr lang="el-GR" sz="2200" b="1" dirty="0" err="1" smtClean="0">
                <a:solidFill>
                  <a:srgbClr val="FF0000"/>
                </a:solidFill>
              </a:rPr>
              <a:t>δικαιοσύνη</a:t>
            </a:r>
            <a:r>
              <a:rPr lang="el-GR" sz="2200" b="1" dirty="0" smtClean="0">
                <a:solidFill>
                  <a:srgbClr val="FF0000"/>
                </a:solidFill>
              </a:rPr>
              <a:t> </a:t>
            </a:r>
            <a:r>
              <a:rPr lang="el-GR" sz="2200" b="1" dirty="0" err="1" smtClean="0">
                <a:solidFill>
                  <a:srgbClr val="FF0000"/>
                </a:solidFill>
              </a:rPr>
              <a:t>τοῦ</a:t>
            </a:r>
            <a:r>
              <a:rPr lang="el-GR" sz="2200" b="1" dirty="0" smtClean="0">
                <a:solidFill>
                  <a:srgbClr val="FF0000"/>
                </a:solidFill>
              </a:rPr>
              <a:t> </a:t>
            </a:r>
            <a:r>
              <a:rPr lang="el-GR" sz="2200" b="1" dirty="0" err="1" smtClean="0">
                <a:solidFill>
                  <a:srgbClr val="FF0000"/>
                </a:solidFill>
              </a:rPr>
              <a:t>δικαίου</a:t>
            </a:r>
            <a:r>
              <a:rPr lang="el-GR" sz="2200" b="1" dirty="0" smtClean="0">
                <a:solidFill>
                  <a:srgbClr val="FF0000"/>
                </a:solidFill>
              </a:rPr>
              <a:t> </a:t>
            </a:r>
            <a:r>
              <a:rPr lang="el-GR" sz="2200" b="1" dirty="0" err="1" smtClean="0">
                <a:solidFill>
                  <a:srgbClr val="FF0000"/>
                </a:solidFill>
              </a:rPr>
              <a:t>κρίσις</a:t>
            </a:r>
            <a:r>
              <a:rPr lang="el-GR" sz="2200" b="1" dirty="0">
                <a:solidFill>
                  <a:srgbClr val="FF0000"/>
                </a:solidFill>
              </a:rPr>
              <a:t>.</a:t>
            </a:r>
            <a:r>
              <a:rPr lang="el-GR" sz="2200" dirty="0">
                <a:solidFill>
                  <a:srgbClr val="FF0000"/>
                </a:solidFill>
              </a:rPr>
              <a:t/>
            </a:r>
            <a:br>
              <a:rPr lang="el-GR" sz="2200" dirty="0">
                <a:solidFill>
                  <a:srgbClr val="FF0000"/>
                </a:solidFill>
              </a:rPr>
            </a:br>
            <a:endParaRPr lang="el-GR" sz="2200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ενότητα κλείνει με την αναφορά του Αριστοτέλη στη μεγάλη </a:t>
            </a:r>
            <a:r>
              <a:rPr lang="el-GR" b="1" dirty="0"/>
              <a:t>σημασία που έχει η δικαιοσύνη για τη συγκρότηση πολιτικής κοινωνίας.</a:t>
            </a:r>
            <a:r>
              <a:rPr lang="el-GR" dirty="0"/>
              <a:t> </a:t>
            </a:r>
            <a:endParaRPr lang="el-GR" dirty="0" smtClean="0"/>
          </a:p>
          <a:p>
            <a:r>
              <a:rPr lang="el-GR" dirty="0" smtClean="0"/>
              <a:t>Αποτελεί </a:t>
            </a:r>
            <a:r>
              <a:rPr lang="el-GR" dirty="0"/>
              <a:t>κατά τη γνώμη του, </a:t>
            </a:r>
            <a:r>
              <a:rPr lang="el-GR" u="sng" dirty="0"/>
              <a:t>συστατικό στοιχείο της πόλης, επειδή είναι σε θέση να εξασφαλίσει την τάξη και την οργάνωση μέσα στην πολιτική κοινωνί</a:t>
            </a:r>
            <a:r>
              <a:rPr lang="el-GR" dirty="0"/>
              <a:t>α.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Έτσι, λοιπόν, </a:t>
            </a:r>
            <a:r>
              <a:rPr lang="el-GR" b="1" dirty="0" smtClean="0">
                <a:solidFill>
                  <a:srgbClr val="FF0000"/>
                </a:solidFill>
              </a:rPr>
              <a:t>η δικαιοσύνη νοείται ως</a:t>
            </a:r>
            <a:r>
              <a:rPr lang="el-GR" dirty="0" smtClean="0">
                <a:solidFill>
                  <a:srgbClr val="FF0000"/>
                </a:solidFill>
              </a:rPr>
              <a:t>: </a:t>
            </a:r>
            <a:br>
              <a:rPr lang="el-GR" dirty="0" smtClean="0">
                <a:solidFill>
                  <a:srgbClr val="FF0000"/>
                </a:solidFill>
              </a:rPr>
            </a:b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14974"/>
          </a:xfrm>
        </p:spPr>
        <p:txBody>
          <a:bodyPr>
            <a:normAutofit fontScale="62500" lnSpcReduction="20000"/>
          </a:bodyPr>
          <a:lstStyle/>
          <a:p>
            <a:r>
              <a:rPr lang="el-GR" dirty="0"/>
              <a:t/>
            </a:r>
            <a:br>
              <a:rPr lang="el-GR" dirty="0"/>
            </a:br>
            <a:r>
              <a:rPr lang="el-GR" dirty="0"/>
              <a:t>α) </a:t>
            </a:r>
            <a:r>
              <a:rPr lang="el-GR" b="1" dirty="0"/>
              <a:t>αρετή</a:t>
            </a:r>
            <a:r>
              <a:rPr lang="el-GR" dirty="0"/>
              <a:t>: είναι η </a:t>
            </a:r>
            <a:r>
              <a:rPr lang="el-GR" b="1" dirty="0"/>
              <a:t>ιδιότητα του ανθρώπου</a:t>
            </a:r>
            <a:r>
              <a:rPr lang="el-GR" dirty="0"/>
              <a:t> να πράττει με γνώμονα </a:t>
            </a:r>
            <a:r>
              <a:rPr lang="el-GR" dirty="0">
                <a:solidFill>
                  <a:srgbClr val="FF0000"/>
                </a:solidFill>
              </a:rPr>
              <a:t>τους γραπτούς νόμους </a:t>
            </a:r>
            <a:r>
              <a:rPr lang="el-GR" dirty="0"/>
              <a:t>της πολιτείας και δείχνοντας τον απαιτούμενο σεβασμό </a:t>
            </a:r>
            <a:r>
              <a:rPr lang="el-GR" dirty="0">
                <a:solidFill>
                  <a:srgbClr val="FF0000"/>
                </a:solidFill>
              </a:rPr>
              <a:t>στους άγραφους νόμους</a:t>
            </a:r>
            <a:r>
              <a:rPr lang="el-GR" dirty="0" smtClean="0">
                <a:solidFill>
                  <a:srgbClr val="FF0000"/>
                </a:solidFill>
              </a:rPr>
              <a:t>,</a:t>
            </a:r>
          </a:p>
          <a:p>
            <a:r>
              <a:rPr lang="el-GR" dirty="0"/>
              <a:t/>
            </a:r>
            <a:br>
              <a:rPr lang="el-GR" dirty="0"/>
            </a:br>
            <a:r>
              <a:rPr lang="el-GR" dirty="0"/>
              <a:t>β) </a:t>
            </a:r>
            <a:r>
              <a:rPr lang="el-GR" b="1" dirty="0"/>
              <a:t>θεσμός της πολιτείας</a:t>
            </a:r>
            <a:r>
              <a:rPr lang="el-GR" dirty="0"/>
              <a:t>: </a:t>
            </a:r>
            <a:r>
              <a:rPr lang="el-GR" dirty="0">
                <a:solidFill>
                  <a:srgbClr val="FF0000"/>
                </a:solidFill>
              </a:rPr>
              <a:t>είναι το </a:t>
            </a:r>
            <a:r>
              <a:rPr lang="el-GR" b="1" dirty="0">
                <a:solidFill>
                  <a:srgbClr val="FF0000"/>
                </a:solidFill>
              </a:rPr>
              <a:t>σύνολο των κανόνων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που εξασφαλίζουν την τάξη και την αρμονική συμβίωση μέσα στην πόλη</a:t>
            </a:r>
            <a:r>
              <a:rPr lang="el-GR" dirty="0" smtClean="0"/>
              <a:t>,</a:t>
            </a:r>
          </a:p>
          <a:p>
            <a:r>
              <a:rPr lang="el-GR" dirty="0"/>
              <a:t/>
            </a:r>
            <a:br>
              <a:rPr lang="el-GR" dirty="0"/>
            </a:br>
            <a:r>
              <a:rPr lang="el-GR" dirty="0"/>
              <a:t>γ) </a:t>
            </a:r>
            <a:r>
              <a:rPr lang="el-GR" b="1" dirty="0"/>
              <a:t>κοινωνική αρετή</a:t>
            </a:r>
            <a:r>
              <a:rPr lang="el-GR" dirty="0"/>
              <a:t>: η ιδιότητα του ατόμου να </a:t>
            </a:r>
            <a:r>
              <a:rPr lang="el-GR" b="1" dirty="0"/>
              <a:t>ζει σύμφωνα με την </a:t>
            </a:r>
            <a:r>
              <a:rPr lang="el-GR" b="1" dirty="0">
                <a:solidFill>
                  <a:srgbClr val="FF0000"/>
                </a:solidFill>
              </a:rPr>
              <a:t>κοινωνική ηθική της πόλης</a:t>
            </a:r>
            <a:r>
              <a:rPr lang="el-GR" dirty="0"/>
              <a:t>. Η ύπαρξη της </a:t>
            </a:r>
            <a:r>
              <a:rPr lang="el-GR" dirty="0">
                <a:solidFill>
                  <a:srgbClr val="FF0000"/>
                </a:solidFill>
              </a:rPr>
              <a:t>δικαιοσύνης </a:t>
            </a:r>
            <a:r>
              <a:rPr lang="el-GR" dirty="0"/>
              <a:t>αποτελεί την προϋπόθεση για την ύπαρξη και όλων των άλλων αρετών.</a:t>
            </a:r>
            <a:br>
              <a:rPr lang="el-GR" dirty="0"/>
            </a:br>
            <a:r>
              <a:rPr lang="el-GR" dirty="0"/>
              <a:t/>
            </a:r>
            <a:br>
              <a:rPr lang="el-GR" dirty="0"/>
            </a:br>
            <a:r>
              <a:rPr lang="el-GR" b="1" dirty="0"/>
              <a:t>Η δικαιοσύνη ως θεσμός της πολιτείας και ως κοινωνική αρετή έχει </a:t>
            </a:r>
            <a:r>
              <a:rPr lang="el-GR" b="1" dirty="0">
                <a:solidFill>
                  <a:srgbClr val="FF0000"/>
                </a:solidFill>
              </a:rPr>
              <a:t>σαφή πολιτική διάσταση</a:t>
            </a:r>
            <a:r>
              <a:rPr lang="el-GR" b="1" dirty="0"/>
              <a:t>,</a:t>
            </a:r>
            <a:r>
              <a:rPr lang="el-GR" dirty="0"/>
              <a:t> αφού αυτός που την ασκεί δεν την επιδιώκει μόνο για τον εαυτό του, αλλά για το σύνολο της κοινωνίας. </a:t>
            </a:r>
            <a:endParaRPr lang="el-GR" dirty="0" smtClean="0"/>
          </a:p>
          <a:p>
            <a:endParaRPr lang="el-GR" b="1" dirty="0" smtClean="0"/>
          </a:p>
          <a:p>
            <a:r>
              <a:rPr lang="el-GR" b="1" dirty="0" smtClean="0"/>
              <a:t>Η </a:t>
            </a:r>
            <a:r>
              <a:rPr lang="el-GR" b="1" dirty="0"/>
              <a:t>πόλη-κράτος είναι ολοκληρωμένη, τέλεια μορφή κοινωνίας, που έχει ως στόχο την καλή ζωή και την αυτάρκεια, χάρη στην οποία κατακτάται η ευδαιμονία.</a:t>
            </a:r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solidFill>
                  <a:srgbClr val="FF0000"/>
                </a:solidFill>
              </a:rPr>
              <a:t>ΟΙ ΑΣΚΗΣΕΙΣ ΠΟΥ ΑΚΟΛΟΥΘΟΥΝ ΜΕΧΡΙ ΤΗΝ ΚΥΡΙΑΚΗ ΤΟ ΒΡΑΔΥ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b="1" dirty="0" smtClean="0"/>
              <a:t>1.Γράψτε από μία παράγραφο των 150 περίπου λέξεων για τις παρακάτω θεματικές: </a:t>
            </a:r>
            <a:endParaRPr lang="el-GR" dirty="0" smtClean="0"/>
          </a:p>
          <a:p>
            <a:r>
              <a:rPr lang="el-GR" b="1" dirty="0" smtClean="0"/>
              <a:t>α)Η   πολιτική κοινωνία κατά τον </a:t>
            </a:r>
            <a:r>
              <a:rPr lang="el-GR" b="1" u="sng" dirty="0" smtClean="0"/>
              <a:t>Πρωταγόρα</a:t>
            </a:r>
            <a:r>
              <a:rPr lang="el-GR" b="1" dirty="0" smtClean="0"/>
              <a:t>(6</a:t>
            </a:r>
            <a:r>
              <a:rPr lang="el-GR" b="1" baseline="30000" dirty="0" smtClean="0"/>
              <a:t>η</a:t>
            </a:r>
            <a:r>
              <a:rPr lang="el-GR" b="1" dirty="0" smtClean="0"/>
              <a:t> διδακτική):</a:t>
            </a:r>
            <a:r>
              <a:rPr lang="el-GR" b="1" u="sng" dirty="0" smtClean="0"/>
              <a:t>φύσει ή </a:t>
            </a:r>
            <a:r>
              <a:rPr lang="el-GR" b="1" u="sng" dirty="0" err="1" smtClean="0"/>
              <a:t>νόμω</a:t>
            </a:r>
            <a:r>
              <a:rPr lang="el-GR" b="1" dirty="0" smtClean="0"/>
              <a:t>;</a:t>
            </a:r>
            <a:endParaRPr lang="el-GR" dirty="0" smtClean="0"/>
          </a:p>
          <a:p>
            <a:r>
              <a:rPr lang="el-GR" b="1" dirty="0" smtClean="0"/>
              <a:t>Β)Η πολιτική κοινωνία κατά τον </a:t>
            </a:r>
            <a:r>
              <a:rPr lang="el-GR" b="1" u="sng" dirty="0" smtClean="0"/>
              <a:t>Αριστοτέλη</a:t>
            </a:r>
            <a:r>
              <a:rPr lang="el-GR" b="1" dirty="0" smtClean="0"/>
              <a:t>(7</a:t>
            </a:r>
            <a:r>
              <a:rPr lang="el-GR" b="1" baseline="30000" dirty="0" smtClean="0"/>
              <a:t>η</a:t>
            </a:r>
            <a:r>
              <a:rPr lang="el-GR" b="1" dirty="0" smtClean="0"/>
              <a:t> διδακτική):</a:t>
            </a:r>
            <a:r>
              <a:rPr lang="el-GR" b="1" u="sng" dirty="0" smtClean="0"/>
              <a:t>φύσει ή </a:t>
            </a:r>
            <a:r>
              <a:rPr lang="el-GR" b="1" u="sng" dirty="0" err="1" smtClean="0"/>
              <a:t>νόμω</a:t>
            </a:r>
            <a:r>
              <a:rPr lang="el-GR" b="1" u="sng" dirty="0" smtClean="0"/>
              <a:t>;</a:t>
            </a:r>
            <a:endParaRPr lang="el-GR" dirty="0" smtClean="0"/>
          </a:p>
          <a:p>
            <a:r>
              <a:rPr lang="el-GR" b="1" dirty="0" smtClean="0"/>
              <a:t>2</a:t>
            </a:r>
            <a:r>
              <a:rPr lang="el-GR" b="1" u="sng" dirty="0" smtClean="0"/>
              <a:t>. </a:t>
            </a:r>
            <a:r>
              <a:rPr lang="el-GR" b="1" u="sng" dirty="0" smtClean="0">
                <a:solidFill>
                  <a:srgbClr val="FF0000"/>
                </a:solidFill>
              </a:rPr>
              <a:t>Ο Πλάτων</a:t>
            </a:r>
            <a:r>
              <a:rPr lang="el-GR" b="1" dirty="0" smtClean="0"/>
              <a:t>, κάνει λόγο για τον άνθρωπο «</a:t>
            </a:r>
            <a:r>
              <a:rPr lang="el-GR" b="1" dirty="0" err="1" smtClean="0"/>
              <a:t>πολιτικὸν</a:t>
            </a:r>
            <a:r>
              <a:rPr lang="el-GR" b="1" dirty="0" smtClean="0"/>
              <a:t> </a:t>
            </a:r>
            <a:r>
              <a:rPr lang="el-GR" b="1" dirty="0" err="1" smtClean="0"/>
              <a:t>καὶ</a:t>
            </a:r>
            <a:r>
              <a:rPr lang="el-GR" b="1" dirty="0" smtClean="0"/>
              <a:t> </a:t>
            </a:r>
            <a:r>
              <a:rPr lang="el-GR" b="1" dirty="0" err="1" smtClean="0"/>
              <a:t>ἥμερον</a:t>
            </a:r>
            <a:r>
              <a:rPr lang="el-GR" b="1" dirty="0" smtClean="0"/>
              <a:t> </a:t>
            </a:r>
            <a:r>
              <a:rPr lang="el-GR" b="1" dirty="0" err="1" smtClean="0"/>
              <a:t>ζωον</a:t>
            </a:r>
            <a:r>
              <a:rPr lang="el-GR" b="1" dirty="0" smtClean="0"/>
              <a:t>» και αναφέρει ότι </a:t>
            </a:r>
            <a:r>
              <a:rPr lang="el-GR" b="1" u="sng" dirty="0" smtClean="0"/>
              <a:t>«ἡ δίκη... </a:t>
            </a:r>
            <a:r>
              <a:rPr lang="el-GR" b="1" dirty="0" err="1" smtClean="0"/>
              <a:t>ἡμέρωκεν</a:t>
            </a:r>
            <a:r>
              <a:rPr lang="el-GR" b="1" dirty="0" smtClean="0"/>
              <a:t> </a:t>
            </a:r>
            <a:r>
              <a:rPr lang="el-GR" b="1" dirty="0" err="1" smtClean="0"/>
              <a:t>τὰ</a:t>
            </a:r>
            <a:r>
              <a:rPr lang="el-GR" b="1" dirty="0" smtClean="0"/>
              <a:t> </a:t>
            </a:r>
            <a:r>
              <a:rPr lang="el-GR" b="1" dirty="0" err="1" smtClean="0"/>
              <a:t>ἀνθρώπινα</a:t>
            </a:r>
            <a:r>
              <a:rPr lang="el-GR" b="1" dirty="0" smtClean="0"/>
              <a:t>» ( Νόμοι, 937e).</a:t>
            </a:r>
            <a:r>
              <a:rPr lang="el-GR" b="1" dirty="0" smtClean="0">
                <a:solidFill>
                  <a:srgbClr val="FF0000"/>
                </a:solidFill>
              </a:rPr>
              <a:t>Σχολιάστε την άποψη αυτή με όσα υποστηρίζει ο Αριστοτέλης στο κείμενο αναφοράς.</a:t>
            </a:r>
            <a:r>
              <a:rPr lang="el-GR" b="1" dirty="0" smtClean="0"/>
              <a:t>(λέξεις περίπου 200)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2800" b="1" dirty="0" smtClean="0"/>
              <a:t>α)Η   πολιτική κοινωνία κατά τον </a:t>
            </a:r>
            <a:r>
              <a:rPr lang="el-GR" sz="2800" b="1" u="sng" dirty="0" smtClean="0"/>
              <a:t>Πρωταγόρα</a:t>
            </a:r>
            <a:r>
              <a:rPr lang="el-GR" sz="2800" b="1" dirty="0" smtClean="0"/>
              <a:t>(6</a:t>
            </a:r>
            <a:r>
              <a:rPr lang="el-GR" sz="2800" b="1" baseline="30000" dirty="0" smtClean="0"/>
              <a:t>η</a:t>
            </a:r>
            <a:r>
              <a:rPr lang="el-GR" sz="2800" b="1" dirty="0" smtClean="0"/>
              <a:t> διδακτική):</a:t>
            </a:r>
            <a:r>
              <a:rPr lang="el-GR" sz="2800" b="1" u="sng" dirty="0" smtClean="0"/>
              <a:t>φύσει ή </a:t>
            </a:r>
            <a:r>
              <a:rPr lang="el-GR" sz="2800" b="1" u="sng" dirty="0" err="1" smtClean="0"/>
              <a:t>νόμω</a:t>
            </a:r>
            <a:r>
              <a:rPr lang="el-GR" sz="2800" b="1" dirty="0" smtClean="0"/>
              <a:t>;</a:t>
            </a:r>
            <a:r>
              <a:rPr lang="el-GR" sz="2800" dirty="0" smtClean="0"/>
              <a:t/>
            </a:r>
            <a:br>
              <a:rPr lang="el-GR" sz="2800" dirty="0" smtClean="0"/>
            </a:b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l-GR" sz="3600" b="1" dirty="0" smtClean="0"/>
              <a:t>Α)Το δίπολο : φύσει ή </a:t>
            </a:r>
            <a:r>
              <a:rPr lang="el-GR" sz="3600" b="1" dirty="0" err="1" smtClean="0"/>
              <a:t>νόμω</a:t>
            </a:r>
            <a:r>
              <a:rPr lang="el-GR" sz="3600" b="1" dirty="0" smtClean="0"/>
              <a:t> στον Πρωταγόρα</a:t>
            </a:r>
            <a:endParaRPr lang="el-GR" sz="3600" dirty="0" smtClean="0"/>
          </a:p>
          <a:p>
            <a:pPr marL="742950" lvl="0" indent="-742950">
              <a:buFont typeface="+mj-lt"/>
              <a:buAutoNum type="arabicPeriod"/>
            </a:pPr>
            <a:r>
              <a:rPr lang="el-GR" sz="3600" dirty="0" smtClean="0"/>
              <a:t>Η συγκρότηση των κοινωνιών ήταν </a:t>
            </a:r>
            <a:r>
              <a:rPr lang="el-GR" sz="3600" u="sng" dirty="0" smtClean="0">
                <a:solidFill>
                  <a:srgbClr val="FF0000"/>
                </a:solidFill>
              </a:rPr>
              <a:t>επιταγή του Δία</a:t>
            </a:r>
            <a:endParaRPr lang="el-GR" sz="3600" dirty="0" smtClean="0">
              <a:solidFill>
                <a:srgbClr val="FF0000"/>
              </a:solidFill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el-GR" sz="3600" u="sng" dirty="0" smtClean="0">
                <a:solidFill>
                  <a:srgbClr val="FF0000"/>
                </a:solidFill>
              </a:rPr>
              <a:t>Ο νόμος υπερέβη την φύση</a:t>
            </a:r>
            <a:r>
              <a:rPr lang="el-GR" sz="3600" dirty="0" smtClean="0">
                <a:solidFill>
                  <a:srgbClr val="FF0000"/>
                </a:solidFill>
              </a:rPr>
              <a:t> </a:t>
            </a:r>
            <a:r>
              <a:rPr lang="el-GR" sz="3600" dirty="0" smtClean="0"/>
              <a:t>και συμπλήρωσε τις </a:t>
            </a:r>
            <a:r>
              <a:rPr lang="el-GR" sz="3600" dirty="0" err="1" smtClean="0"/>
              <a:t>Επιμηθεϊκές</a:t>
            </a:r>
            <a:r>
              <a:rPr lang="el-GR" sz="3600" dirty="0" smtClean="0"/>
              <a:t> ατέλειές της .</a:t>
            </a:r>
          </a:p>
          <a:p>
            <a:pPr marL="742950" lvl="0" indent="-742950">
              <a:buFont typeface="+mj-lt"/>
              <a:buAutoNum type="arabicPeriod"/>
            </a:pPr>
            <a:r>
              <a:rPr lang="el-GR" sz="3600" dirty="0" smtClean="0"/>
              <a:t>Σκοπός της πολιτικής κοινωνίας </a:t>
            </a:r>
            <a:r>
              <a:rPr lang="el-GR" sz="3600" dirty="0" err="1" smtClean="0">
                <a:solidFill>
                  <a:srgbClr val="FF0000"/>
                </a:solidFill>
              </a:rPr>
              <a:t>γίνεται:α</a:t>
            </a:r>
            <a:r>
              <a:rPr lang="el-GR" sz="3600" dirty="0" smtClean="0">
                <a:solidFill>
                  <a:srgbClr val="FF0000"/>
                </a:solidFill>
              </a:rPr>
              <a:t>)η </a:t>
            </a:r>
            <a:r>
              <a:rPr lang="el-GR" sz="3600" dirty="0" smtClean="0">
                <a:solidFill>
                  <a:srgbClr val="FF0000"/>
                </a:solidFill>
              </a:rPr>
              <a:t>επιβίωση</a:t>
            </a:r>
          </a:p>
          <a:p>
            <a:pPr marL="742950" indent="-742950">
              <a:buNone/>
            </a:pPr>
            <a:r>
              <a:rPr lang="el-GR" sz="3600" dirty="0" smtClean="0">
                <a:solidFill>
                  <a:srgbClr val="FF0000"/>
                </a:solidFill>
              </a:rPr>
              <a:t>                                            Β)Η </a:t>
            </a:r>
            <a:r>
              <a:rPr lang="el-GR" sz="3600" dirty="0" smtClean="0">
                <a:solidFill>
                  <a:srgbClr val="FF0000"/>
                </a:solidFill>
              </a:rPr>
              <a:t>εκπλήρωση ανώτερων των βιολογικών αναγκών</a:t>
            </a:r>
          </a:p>
          <a:p>
            <a:pPr marL="742950" lvl="0" indent="-742950">
              <a:buNone/>
            </a:pPr>
            <a:r>
              <a:rPr lang="el-GR" sz="3600" dirty="0" smtClean="0"/>
              <a:t>4.           Τα  </a:t>
            </a:r>
            <a:r>
              <a:rPr lang="el-GR" sz="3600" dirty="0" smtClean="0"/>
              <a:t>δύο </a:t>
            </a:r>
            <a:r>
              <a:rPr lang="el-GR" sz="3600" dirty="0" smtClean="0">
                <a:solidFill>
                  <a:srgbClr val="FF0000"/>
                </a:solidFill>
              </a:rPr>
              <a:t>στοιχεία</a:t>
            </a:r>
            <a:r>
              <a:rPr lang="el-GR" sz="3600" u="sng" dirty="0" smtClean="0">
                <a:solidFill>
                  <a:srgbClr val="FF0000"/>
                </a:solidFill>
              </a:rPr>
              <a:t>(αιδώς και δίκη </a:t>
            </a:r>
            <a:r>
              <a:rPr lang="el-GR" sz="3600" u="sng" dirty="0" smtClean="0"/>
              <a:t>)</a:t>
            </a:r>
            <a:r>
              <a:rPr lang="el-GR" sz="3600" dirty="0" smtClean="0"/>
              <a:t>που απαρτίζουν την πολιτική αρετή είναι </a:t>
            </a:r>
            <a:r>
              <a:rPr lang="el-GR" sz="3600" u="sng" dirty="0" smtClean="0"/>
              <a:t>ε</a:t>
            </a:r>
            <a:r>
              <a:rPr lang="el-GR" sz="3600" u="sng" dirty="0" smtClean="0">
                <a:solidFill>
                  <a:srgbClr val="FF0000"/>
                </a:solidFill>
              </a:rPr>
              <a:t>πίκτητ</a:t>
            </a:r>
            <a:r>
              <a:rPr lang="el-GR" sz="3600" u="sng" dirty="0" smtClean="0"/>
              <a:t>α</a:t>
            </a:r>
            <a:r>
              <a:rPr lang="el-GR" sz="3600" dirty="0" smtClean="0"/>
              <a:t> αφού οι άνθρωποι τα απέκτησαν κάποια στιγμή μέσα στην ιστορική τους πορεία</a:t>
            </a:r>
          </a:p>
          <a:p>
            <a:pPr marL="742950" lvl="0" indent="-742950">
              <a:buNone/>
            </a:pPr>
            <a:r>
              <a:rPr lang="el-GR" sz="3600" dirty="0" smtClean="0"/>
              <a:t>5.           Μοιράζονται </a:t>
            </a:r>
            <a:r>
              <a:rPr lang="el-GR" sz="3600" u="sng" dirty="0" smtClean="0"/>
              <a:t> </a:t>
            </a:r>
            <a:r>
              <a:rPr lang="el-GR" sz="3600" u="sng" dirty="0" smtClean="0">
                <a:solidFill>
                  <a:srgbClr val="FF0000"/>
                </a:solidFill>
              </a:rPr>
              <a:t>καθολικά</a:t>
            </a:r>
            <a:r>
              <a:rPr lang="el-GR" sz="3600" dirty="0" smtClean="0">
                <a:solidFill>
                  <a:srgbClr val="FF0000"/>
                </a:solidFill>
              </a:rPr>
              <a:t> </a:t>
            </a:r>
            <a:r>
              <a:rPr lang="el-GR" sz="3600" dirty="0" smtClean="0"/>
              <a:t>και έτσι όλοι οι πολίτες </a:t>
            </a:r>
            <a:r>
              <a:rPr lang="el-GR" sz="3600" u="sng" dirty="0" smtClean="0"/>
              <a:t>σε κάποιο βαθμό διαθέτουν</a:t>
            </a:r>
            <a:r>
              <a:rPr lang="el-GR" sz="3600" dirty="0" smtClean="0"/>
              <a:t> την πολιτική αρετή .</a:t>
            </a:r>
          </a:p>
          <a:p>
            <a:pPr marL="742950" lvl="0" indent="-742950">
              <a:buNone/>
            </a:pPr>
            <a:r>
              <a:rPr lang="el-GR" sz="3600" u="sng" dirty="0" smtClean="0"/>
              <a:t>6.           </a:t>
            </a:r>
            <a:r>
              <a:rPr lang="el-GR" sz="3600" u="sng" dirty="0" smtClean="0">
                <a:solidFill>
                  <a:srgbClr val="FF0000"/>
                </a:solidFill>
              </a:rPr>
              <a:t>Δεν </a:t>
            </a:r>
            <a:r>
              <a:rPr lang="el-GR" sz="3600" u="sng" dirty="0" smtClean="0">
                <a:solidFill>
                  <a:srgbClr val="FF0000"/>
                </a:solidFill>
              </a:rPr>
              <a:t>είναι όμως έμφυτη</a:t>
            </a:r>
            <a:r>
              <a:rPr lang="el-GR" sz="3600" dirty="0" smtClean="0"/>
              <a:t>, αφού ακόμη και ο </a:t>
            </a:r>
            <a:r>
              <a:rPr lang="el-GR" sz="3600" u="sng" dirty="0" smtClean="0"/>
              <a:t>Δίας αφήνει ανοιχτό το ενδεχόμενο</a:t>
            </a:r>
            <a:r>
              <a:rPr lang="el-GR" sz="3600" dirty="0" smtClean="0"/>
              <a:t> κάποιος να μην την κατέχει και ορίζει γι’ αυτόν ως </a:t>
            </a:r>
            <a:r>
              <a:rPr lang="el-GR" sz="3600" dirty="0" smtClean="0">
                <a:solidFill>
                  <a:srgbClr val="FF0000"/>
                </a:solidFill>
              </a:rPr>
              <a:t>τιμωρία τον θάνατο</a:t>
            </a:r>
            <a:r>
              <a:rPr lang="el-GR" sz="3600" dirty="0" smtClean="0"/>
              <a:t>.</a:t>
            </a:r>
          </a:p>
          <a:p>
            <a:pPr marL="742950" lvl="0" indent="-742950">
              <a:buNone/>
            </a:pPr>
            <a:r>
              <a:rPr lang="el-GR" sz="3600" dirty="0" smtClean="0"/>
              <a:t>7.           Η </a:t>
            </a:r>
            <a:r>
              <a:rPr lang="el-GR" sz="3600" dirty="0" smtClean="0"/>
              <a:t>δημιουργία κοινωνιών είναι ένα </a:t>
            </a:r>
            <a:r>
              <a:rPr lang="el-GR" sz="3600" u="sng" dirty="0" smtClean="0">
                <a:solidFill>
                  <a:srgbClr val="FF0000"/>
                </a:solidFill>
              </a:rPr>
              <a:t>είδος κοινωνικού συμβολαίου</a:t>
            </a:r>
            <a:r>
              <a:rPr lang="el-GR" sz="3600" dirty="0" smtClean="0"/>
              <a:t>. </a:t>
            </a:r>
          </a:p>
          <a:p>
            <a:r>
              <a:rPr lang="el-GR" dirty="0" smtClean="0"/>
              <a:t> </a:t>
            </a:r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2400" b="1" dirty="0" smtClean="0"/>
              <a:t>Β)Η πολιτική κοινωνία κατά τον </a:t>
            </a:r>
            <a:r>
              <a:rPr lang="el-GR" sz="2400" b="1" u="sng" dirty="0" smtClean="0"/>
              <a:t>Αριστοτέλη</a:t>
            </a:r>
            <a:r>
              <a:rPr lang="el-GR" sz="2400" b="1" dirty="0" smtClean="0"/>
              <a:t>(7</a:t>
            </a:r>
            <a:r>
              <a:rPr lang="el-GR" sz="2400" b="1" baseline="30000" dirty="0" smtClean="0"/>
              <a:t>η</a:t>
            </a:r>
            <a:r>
              <a:rPr lang="el-GR" sz="2400" b="1" dirty="0" smtClean="0"/>
              <a:t> διδακτική):</a:t>
            </a:r>
            <a:r>
              <a:rPr lang="el-GR" sz="2400" b="1" u="sng" dirty="0" smtClean="0"/>
              <a:t>φύσει ή </a:t>
            </a:r>
            <a:r>
              <a:rPr lang="el-GR" sz="2400" b="1" u="sng" dirty="0" err="1" smtClean="0"/>
              <a:t>νόμω</a:t>
            </a:r>
            <a:r>
              <a:rPr lang="el-GR" sz="2400" b="1" u="sng" dirty="0" smtClean="0"/>
              <a:t>;</a:t>
            </a:r>
            <a:r>
              <a:rPr lang="el-GR" sz="2400" dirty="0" smtClean="0"/>
              <a:t/>
            </a:r>
            <a:br>
              <a:rPr lang="el-GR" sz="2400" dirty="0" smtClean="0"/>
            </a:br>
            <a:endParaRPr lang="el-GR" sz="2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SOS</a:t>
            </a:r>
            <a:r>
              <a:rPr lang="en-US" b="1" dirty="0" smtClean="0">
                <a:solidFill>
                  <a:srgbClr val="FF0000"/>
                </a:solidFill>
                <a:latin typeface="Calibri"/>
                <a:cs typeface="Calibri"/>
              </a:rPr>
              <a:t>→</a:t>
            </a:r>
            <a:r>
              <a:rPr lang="el-GR" b="1" dirty="0" smtClean="0"/>
              <a:t>όσο </a:t>
            </a:r>
            <a:r>
              <a:rPr lang="el-GR" b="1" dirty="0" smtClean="0"/>
              <a:t>και αν φαίνεται παράξενο και ο Αριστοτέλης ξεκινά από την φύση αλλά ως τάση. Θέλει την ανθρώπινη σύμπραξη. Άρα </a:t>
            </a:r>
            <a:r>
              <a:rPr lang="el-GR" b="1" dirty="0" err="1" smtClean="0"/>
              <a:t>►Αριστοτέλης</a:t>
            </a:r>
            <a:r>
              <a:rPr lang="el-GR" b="1" dirty="0" smtClean="0"/>
              <a:t> δεν διαφοροποιείται από τη βασική ιδέα του </a:t>
            </a:r>
            <a:r>
              <a:rPr lang="el-GR" b="1" dirty="0" err="1" smtClean="0"/>
              <a:t>πρωταγόρειου</a:t>
            </a:r>
            <a:r>
              <a:rPr lang="el-GR" b="1" dirty="0" smtClean="0"/>
              <a:t> μύθου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pPr lvl="0"/>
            <a:r>
              <a:rPr lang="el-GR" u="sng" dirty="0" smtClean="0">
                <a:solidFill>
                  <a:srgbClr val="FF0000"/>
                </a:solidFill>
              </a:rPr>
              <a:t>Φυσική η </a:t>
            </a:r>
            <a:r>
              <a:rPr lang="el-GR" u="sng" dirty="0" err="1" smtClean="0">
                <a:solidFill>
                  <a:srgbClr val="FF0000"/>
                </a:solidFill>
              </a:rPr>
              <a:t>ορμή,η</a:t>
            </a:r>
            <a:r>
              <a:rPr lang="el-GR" u="sng" dirty="0" smtClean="0">
                <a:solidFill>
                  <a:srgbClr val="FF0000"/>
                </a:solidFill>
              </a:rPr>
              <a:t> τάση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για συγκρότηση κοινωνιών</a:t>
            </a:r>
          </a:p>
          <a:p>
            <a:pPr lvl="0"/>
            <a:r>
              <a:rPr lang="el-GR" dirty="0" smtClean="0"/>
              <a:t>Η δημιουργία της πολιτικής κοινωνίας είναι </a:t>
            </a:r>
            <a:r>
              <a:rPr lang="el-GR" u="sng" dirty="0" smtClean="0">
                <a:solidFill>
                  <a:srgbClr val="FF0000"/>
                </a:solidFill>
              </a:rPr>
              <a:t>αποτέλεσμα μιας φυσικής εξελικτικής πορείας</a:t>
            </a:r>
            <a:endParaRPr lang="el-GR" dirty="0" smtClean="0">
              <a:solidFill>
                <a:srgbClr val="FF0000"/>
              </a:solidFill>
            </a:endParaRPr>
          </a:p>
          <a:p>
            <a:pPr lvl="0"/>
            <a:r>
              <a:rPr lang="el-GR" u="sng" dirty="0" smtClean="0">
                <a:solidFill>
                  <a:srgbClr val="FF0000"/>
                </a:solidFill>
              </a:rPr>
              <a:t>Ο άνθρωπος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για τη συγκρότησή της </a:t>
            </a:r>
            <a:r>
              <a:rPr lang="el-GR" u="sng" dirty="0" smtClean="0">
                <a:solidFill>
                  <a:srgbClr val="FF0000"/>
                </a:solidFill>
              </a:rPr>
              <a:t>συμπράττει δυναμικά μέσω του λόγου</a:t>
            </a:r>
            <a:endParaRPr lang="el-GR" dirty="0" smtClean="0">
              <a:solidFill>
                <a:srgbClr val="FF0000"/>
              </a:solidFill>
            </a:endParaRPr>
          </a:p>
          <a:p>
            <a:pPr lvl="0"/>
            <a:r>
              <a:rPr lang="el-GR" dirty="0" smtClean="0"/>
              <a:t> που απέβλεπε τόσο στην </a:t>
            </a:r>
            <a:r>
              <a:rPr lang="el-GR" dirty="0" smtClean="0">
                <a:solidFill>
                  <a:srgbClr val="FF0000"/>
                </a:solidFill>
              </a:rPr>
              <a:t>επιβίωση όσο και </a:t>
            </a:r>
            <a:r>
              <a:rPr lang="el-GR" u="sng" dirty="0" smtClean="0">
                <a:solidFill>
                  <a:srgbClr val="FF0000"/>
                </a:solidFill>
              </a:rPr>
              <a:t>στην ευτυχία</a:t>
            </a:r>
            <a:r>
              <a:rPr lang="el-GR" dirty="0" smtClean="0">
                <a:solidFill>
                  <a:srgbClr val="FF0000"/>
                </a:solidFill>
              </a:rPr>
              <a:t> των ανθρώπων· </a:t>
            </a:r>
          </a:p>
          <a:p>
            <a:pPr lvl="0"/>
            <a:r>
              <a:rPr lang="el-GR" dirty="0" smtClean="0"/>
              <a:t>και ουσιαστική </a:t>
            </a:r>
            <a:r>
              <a:rPr lang="el-GR" dirty="0" smtClean="0">
                <a:solidFill>
                  <a:srgbClr val="FF0000"/>
                </a:solidFill>
              </a:rPr>
              <a:t>π</a:t>
            </a:r>
            <a:r>
              <a:rPr lang="el-GR" u="sng" dirty="0" smtClean="0">
                <a:solidFill>
                  <a:srgbClr val="FF0000"/>
                </a:solidFill>
              </a:rPr>
              <a:t>ροϋπόθεση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για τη δημιουργία των πόλεων αλλά και την αντοχή τους μέσα στον χρόνο είναι </a:t>
            </a:r>
            <a:r>
              <a:rPr lang="el-GR" u="sng" dirty="0" smtClean="0">
                <a:solidFill>
                  <a:srgbClr val="FF0000"/>
                </a:solidFill>
              </a:rPr>
              <a:t>το αίσθημα του δικαίου και οι θεσμοί</a:t>
            </a:r>
            <a:r>
              <a:rPr lang="el-GR" dirty="0" smtClean="0">
                <a:solidFill>
                  <a:srgbClr val="FF0000"/>
                </a:solidFill>
              </a:rPr>
              <a:t>  </a:t>
            </a:r>
            <a:r>
              <a:rPr lang="el-GR" dirty="0" smtClean="0"/>
              <a:t>μέσα στις πόλεις.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Γ(Ο Πλάτων</a:t>
            </a:r>
            <a:r>
              <a:rPr lang="el-GR" sz="2400" b="1" dirty="0" smtClean="0"/>
              <a:t>, κάνει λόγο για «</a:t>
            </a:r>
            <a:r>
              <a:rPr lang="el-GR" sz="2400" b="1" dirty="0" err="1" smtClean="0">
                <a:solidFill>
                  <a:srgbClr val="FF0000"/>
                </a:solidFill>
              </a:rPr>
              <a:t>πολιτικὸν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l-GR" sz="2400" b="1" dirty="0" err="1" smtClean="0">
                <a:solidFill>
                  <a:srgbClr val="FF0000"/>
                </a:solidFill>
              </a:rPr>
              <a:t>καὶ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l-GR" sz="2400" b="1" dirty="0" err="1" smtClean="0">
                <a:solidFill>
                  <a:srgbClr val="FF0000"/>
                </a:solidFill>
              </a:rPr>
              <a:t>ἥμερον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l-GR" sz="2400" b="1" dirty="0" err="1" smtClean="0">
                <a:solidFill>
                  <a:srgbClr val="FF0000"/>
                </a:solidFill>
              </a:rPr>
              <a:t>ζωον</a:t>
            </a:r>
            <a:r>
              <a:rPr lang="el-GR" sz="2400" b="1" dirty="0" smtClean="0"/>
              <a:t> </a:t>
            </a:r>
            <a:r>
              <a:rPr lang="el-GR" sz="2400" b="1" dirty="0" smtClean="0"/>
              <a:t>» και αναφέρει ότι «</a:t>
            </a:r>
            <a:r>
              <a:rPr lang="el-GR" sz="2400" b="1" dirty="0" smtClean="0">
                <a:solidFill>
                  <a:srgbClr val="FF0000"/>
                </a:solidFill>
              </a:rPr>
              <a:t>ἡ δίκη... </a:t>
            </a:r>
            <a:r>
              <a:rPr lang="el-GR" sz="2400" b="1" dirty="0" err="1" smtClean="0">
                <a:solidFill>
                  <a:srgbClr val="FF0000"/>
                </a:solidFill>
              </a:rPr>
              <a:t>ἡμέρωκεν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l-GR" sz="2400" b="1" dirty="0" err="1" smtClean="0">
                <a:solidFill>
                  <a:srgbClr val="FF0000"/>
                </a:solidFill>
              </a:rPr>
              <a:t>τὰ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l-GR" sz="2400" b="1" dirty="0" err="1" smtClean="0">
                <a:solidFill>
                  <a:srgbClr val="FF0000"/>
                </a:solidFill>
              </a:rPr>
              <a:t>ἀνθρώπινα</a:t>
            </a:r>
            <a:r>
              <a:rPr lang="el-GR" sz="2400" b="1" dirty="0" smtClean="0"/>
              <a:t>» ( Νόμοι, 937e).Σχολιάστε την άποψη αυτή με όσα υποστηρίζει ο Αριστοτέλης στο κείμενο αναφοράς.</a:t>
            </a:r>
            <a:endParaRPr lang="el-GR" sz="2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b="1" dirty="0" err="1" smtClean="0">
                <a:solidFill>
                  <a:srgbClr val="FF0000"/>
                </a:solidFill>
              </a:rPr>
              <a:t>Πολιτικόν</a:t>
            </a:r>
            <a:r>
              <a:rPr lang="el-GR" b="1" dirty="0" smtClean="0">
                <a:solidFill>
                  <a:srgbClr val="FF0000"/>
                </a:solidFill>
              </a:rPr>
              <a:t>:</a:t>
            </a:r>
            <a:r>
              <a:rPr lang="el-GR" b="1" dirty="0" smtClean="0"/>
              <a:t> η συμμετοχή στην πόλη και η συμμόρφωση στους κανόνες της –στους θεσμούς </a:t>
            </a:r>
            <a:r>
              <a:rPr lang="el-GR" b="1" u="sng" dirty="0" smtClean="0"/>
              <a:t>δεν αποτελεί ατομική υπόθεση</a:t>
            </a:r>
            <a:r>
              <a:rPr lang="el-GR" b="1" dirty="0" smtClean="0"/>
              <a:t>. Πρέπει </a:t>
            </a:r>
            <a:r>
              <a:rPr lang="el-GR" b="1" u="sng" dirty="0" smtClean="0"/>
              <a:t>να συνυπάρξει</a:t>
            </a:r>
            <a:r>
              <a:rPr lang="el-GR" b="1" dirty="0" smtClean="0"/>
              <a:t> με κύριο συστατικό τη </a:t>
            </a:r>
            <a:r>
              <a:rPr lang="el-GR" b="1" u="sng" dirty="0" smtClean="0"/>
              <a:t>δικαιοσύνη</a:t>
            </a:r>
            <a:r>
              <a:rPr lang="el-GR" b="1" dirty="0" smtClean="0"/>
              <a:t> για να </a:t>
            </a:r>
            <a:r>
              <a:rPr lang="el-GR" b="1" u="sng" dirty="0" smtClean="0"/>
              <a:t>οδηγηθεί στην ευδαιμονία</a:t>
            </a:r>
            <a:r>
              <a:rPr lang="el-GR" b="1" dirty="0" smtClean="0"/>
              <a:t>.</a:t>
            </a:r>
            <a:endParaRPr lang="el-GR" dirty="0" smtClean="0"/>
          </a:p>
          <a:p>
            <a:r>
              <a:rPr lang="el-GR" b="1" dirty="0" smtClean="0"/>
              <a:t> Για να ισχύσει αυτό πρέπει  να γίνει </a:t>
            </a:r>
            <a:r>
              <a:rPr lang="el-GR" b="1" dirty="0" err="1" smtClean="0">
                <a:solidFill>
                  <a:srgbClr val="FF0000"/>
                </a:solidFill>
              </a:rPr>
              <a:t>ήμερον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dirty="0" err="1" smtClean="0">
                <a:solidFill>
                  <a:srgbClr val="FF0000"/>
                </a:solidFill>
              </a:rPr>
              <a:t>ζώον</a:t>
            </a:r>
            <a:r>
              <a:rPr lang="el-GR" b="1" dirty="0" smtClean="0">
                <a:solidFill>
                  <a:srgbClr val="FF0000"/>
                </a:solidFill>
              </a:rPr>
              <a:t>:</a:t>
            </a:r>
            <a:endParaRPr lang="el-GR" dirty="0" smtClean="0">
              <a:solidFill>
                <a:srgbClr val="FF0000"/>
              </a:solidFill>
            </a:endParaRPr>
          </a:p>
          <a:p>
            <a:r>
              <a:rPr lang="el-GR" b="1" dirty="0" err="1" smtClean="0">
                <a:solidFill>
                  <a:srgbClr val="FF0000"/>
                </a:solidFill>
              </a:rPr>
              <a:t>Ήμερον</a:t>
            </a:r>
            <a:r>
              <a:rPr lang="el-GR" b="1" dirty="0" smtClean="0">
                <a:solidFill>
                  <a:srgbClr val="FF0000"/>
                </a:solidFill>
              </a:rPr>
              <a:t>: </a:t>
            </a:r>
            <a:r>
              <a:rPr lang="el-GR" b="1" dirty="0" smtClean="0"/>
              <a:t>με σωστή χρήση των </a:t>
            </a:r>
            <a:r>
              <a:rPr lang="el-GR" b="1" u="sng" dirty="0" smtClean="0">
                <a:solidFill>
                  <a:srgbClr val="FF0000"/>
                </a:solidFill>
              </a:rPr>
              <a:t>όπλων του: της φρόνησης και της αρετής</a:t>
            </a:r>
            <a:endParaRPr lang="el-GR" dirty="0" smtClean="0">
              <a:solidFill>
                <a:srgbClr val="FF0000"/>
              </a:solidFill>
            </a:endParaRPr>
          </a:p>
          <a:p>
            <a:pPr lvl="0"/>
            <a:r>
              <a:rPr lang="el-GR" b="1" dirty="0" smtClean="0"/>
              <a:t>Χαλιναγωγεί την πρωτόγονη φύση του</a:t>
            </a:r>
            <a:endParaRPr lang="el-GR" dirty="0" smtClean="0"/>
          </a:p>
          <a:p>
            <a:pPr lvl="0"/>
            <a:r>
              <a:rPr lang="el-GR" b="1" dirty="0" smtClean="0"/>
              <a:t>Συναντά το </a:t>
            </a:r>
            <a:r>
              <a:rPr lang="el-GR" b="1" u="sng" dirty="0" smtClean="0">
                <a:solidFill>
                  <a:srgbClr val="FF0000"/>
                </a:solidFill>
              </a:rPr>
              <a:t>τέλος του</a:t>
            </a:r>
            <a:r>
              <a:rPr lang="el-GR" b="1" dirty="0" smtClean="0">
                <a:solidFill>
                  <a:srgbClr val="FF0000"/>
                </a:solidFill>
              </a:rPr>
              <a:t> που τον κάνει </a:t>
            </a:r>
            <a:r>
              <a:rPr lang="el-GR" b="1" u="sng" dirty="0" smtClean="0">
                <a:solidFill>
                  <a:srgbClr val="FF0000"/>
                </a:solidFill>
              </a:rPr>
              <a:t>το </a:t>
            </a:r>
            <a:r>
              <a:rPr lang="el-GR" b="1" u="sng" dirty="0" err="1" smtClean="0">
                <a:solidFill>
                  <a:srgbClr val="FF0000"/>
                </a:solidFill>
              </a:rPr>
              <a:t>βέλτιστον</a:t>
            </a:r>
            <a:r>
              <a:rPr lang="el-GR" b="1" u="sng" dirty="0" smtClean="0">
                <a:solidFill>
                  <a:srgbClr val="FF0000"/>
                </a:solidFill>
              </a:rPr>
              <a:t> των ζώων</a:t>
            </a:r>
            <a:endParaRPr lang="el-GR" dirty="0" smtClean="0">
              <a:solidFill>
                <a:srgbClr val="FF0000"/>
              </a:solidFill>
            </a:endParaRPr>
          </a:p>
          <a:p>
            <a:pPr lvl="0"/>
            <a:r>
              <a:rPr lang="el-GR" b="1" dirty="0" smtClean="0"/>
              <a:t>Ενώ </a:t>
            </a:r>
            <a:r>
              <a:rPr lang="el-GR" b="1" u="sng" dirty="0" smtClean="0"/>
              <a:t>χ</a:t>
            </a:r>
            <a:r>
              <a:rPr lang="el-GR" b="1" u="sng" dirty="0" smtClean="0">
                <a:solidFill>
                  <a:srgbClr val="FF0000"/>
                </a:solidFill>
              </a:rPr>
              <a:t>ωρισθε</a:t>
            </a:r>
            <a:r>
              <a:rPr lang="el-GR" b="1" u="sng" dirty="0" smtClean="0"/>
              <a:t>ίς </a:t>
            </a:r>
            <a:r>
              <a:rPr lang="el-GR" b="1" dirty="0" smtClean="0"/>
              <a:t>γίνεται </a:t>
            </a:r>
            <a:r>
              <a:rPr lang="el-GR" b="1" dirty="0" smtClean="0">
                <a:solidFill>
                  <a:srgbClr val="FF0000"/>
                </a:solidFill>
              </a:rPr>
              <a:t>το </a:t>
            </a:r>
            <a:r>
              <a:rPr lang="el-GR" b="1" u="sng" dirty="0" err="1" smtClean="0">
                <a:solidFill>
                  <a:srgbClr val="FF0000"/>
                </a:solidFill>
              </a:rPr>
              <a:t>χείριστον</a:t>
            </a:r>
            <a:r>
              <a:rPr lang="el-GR" b="1" u="sng" dirty="0" smtClean="0">
                <a:solidFill>
                  <a:srgbClr val="FF0000"/>
                </a:solidFill>
              </a:rPr>
              <a:t> πάντων</a:t>
            </a:r>
            <a:endParaRPr lang="el-GR" dirty="0" smtClean="0">
              <a:solidFill>
                <a:srgbClr val="FF0000"/>
              </a:solidFill>
            </a:endParaRPr>
          </a:p>
          <a:p>
            <a:r>
              <a:rPr lang="el-GR" b="1" u="sng" dirty="0" smtClean="0"/>
              <a:t>Η δίκη πολιτικής κοινωνίας τάξις εστίν, η δε δικαιοσύνη του δικαίου κρίσις</a:t>
            </a:r>
            <a:r>
              <a:rPr lang="el-GR" b="1" dirty="0" smtClean="0"/>
              <a:t>.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Ο Αριστοτέλης δεν διαφοροποιείται από τη βασική ιδέα του </a:t>
            </a:r>
            <a:r>
              <a:rPr lang="el-GR" sz="2400" dirty="0" err="1" smtClean="0">
                <a:solidFill>
                  <a:srgbClr val="FF0000"/>
                </a:solidFill>
              </a:rPr>
              <a:t>πρωταγόρειου</a:t>
            </a:r>
            <a:r>
              <a:rPr lang="el-GR" sz="2400" dirty="0" smtClean="0">
                <a:solidFill>
                  <a:srgbClr val="FF0000"/>
                </a:solidFill>
              </a:rPr>
              <a:t> μύθου:</a:t>
            </a:r>
            <a:endParaRPr lang="el-GR" sz="2400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η δημιουργία της πολιτικής κοινωνίας είναι αποτέλεσμα μιας φυσικής εξελικτικής πορείας, που απέβλεπε τόσο στην επιβίωση όσο και στην ευτυχία των </a:t>
            </a:r>
            <a:r>
              <a:rPr lang="el-GR" smtClean="0"/>
              <a:t>ανθρώπων·</a:t>
            </a:r>
          </a:p>
          <a:p>
            <a:endParaRPr lang="el-GR" dirty="0" smtClean="0"/>
          </a:p>
          <a:p>
            <a:r>
              <a:rPr lang="el-GR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και ουσιαστική, δομική προϋπόθεση για τη δημιουργία των πόλεων αλλά και την αντοχή τους μέσα στον χρόνο είναι το αίσθημα του δικαίου και οι θεσμοί </a:t>
            </a:r>
            <a:r>
              <a:rPr lang="el-GR" dirty="0" smtClean="0"/>
              <a:t>εύρεσης και πραγμάτωσής του μέσα στις πόλεις</a:t>
            </a:r>
          </a:p>
          <a:p>
            <a:endParaRPr lang="el-GR" dirty="0"/>
          </a:p>
          <a:p>
            <a:endParaRPr lang="el-GR" dirty="0" smtClean="0"/>
          </a:p>
          <a:p>
            <a:r>
              <a:rPr lang="el-GR" dirty="0" smtClean="0"/>
              <a:t>Στο πλαίσιο αυτό, τονίζει ο φιλόσοφος, οι πανάρχαιοι ιδρυτές των διαφόρων πόλεων, για τους οποίους καθεμιά είχε τις δικές της μυθολογικές παραδόσεις, λειτούργησαν ως καταλύτης της φυσικής εξέλιξης. 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el-GR" dirty="0" smtClean="0"/>
              <a:t>(μετάφραση Β. Μοσκόβης</a:t>
            </a:r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sz="3400" dirty="0" err="1" smtClean="0"/>
              <a:t>Φύσει</a:t>
            </a:r>
            <a:r>
              <a:rPr lang="el-GR" sz="3400" dirty="0" smtClean="0"/>
              <a:t> </a:t>
            </a:r>
            <a:r>
              <a:rPr lang="el-GR" sz="3400" dirty="0" err="1" smtClean="0"/>
              <a:t>μὲν</a:t>
            </a:r>
            <a:r>
              <a:rPr lang="el-GR" sz="3400" dirty="0" smtClean="0"/>
              <a:t> </a:t>
            </a:r>
            <a:r>
              <a:rPr lang="el-GR" sz="3400" dirty="0" err="1" smtClean="0"/>
              <a:t>οὖν</a:t>
            </a:r>
            <a:r>
              <a:rPr lang="el-GR" sz="3400" dirty="0" smtClean="0"/>
              <a:t> ἡ </a:t>
            </a:r>
            <a:r>
              <a:rPr lang="el-GR" sz="3400" dirty="0" err="1" smtClean="0"/>
              <a:t>ὁρμὴ</a:t>
            </a:r>
            <a:r>
              <a:rPr lang="el-GR" sz="3400" dirty="0" smtClean="0"/>
              <a:t> </a:t>
            </a:r>
            <a:r>
              <a:rPr lang="el-GR" sz="3400" dirty="0" err="1" smtClean="0"/>
              <a:t>ἐν</a:t>
            </a:r>
            <a:r>
              <a:rPr lang="el-GR" sz="3400" dirty="0" smtClean="0"/>
              <a:t> </a:t>
            </a:r>
            <a:r>
              <a:rPr lang="el-GR" sz="3400" dirty="0" err="1" smtClean="0"/>
              <a:t>πᾶσιν</a:t>
            </a:r>
            <a:r>
              <a:rPr lang="el-GR" sz="3400" dirty="0" smtClean="0"/>
              <a:t> </a:t>
            </a:r>
            <a:r>
              <a:rPr lang="el-GR" sz="3400" dirty="0" err="1" smtClean="0"/>
              <a:t>ἐπὶ</a:t>
            </a:r>
            <a:r>
              <a:rPr lang="el-GR" sz="3400" dirty="0" smtClean="0"/>
              <a:t> </a:t>
            </a:r>
            <a:r>
              <a:rPr lang="el-GR" sz="3400" dirty="0" err="1" smtClean="0"/>
              <a:t>τὴν</a:t>
            </a:r>
            <a:r>
              <a:rPr lang="el-GR" sz="3400" dirty="0" smtClean="0"/>
              <a:t> </a:t>
            </a:r>
            <a:r>
              <a:rPr lang="el-GR" sz="3400" dirty="0" err="1" smtClean="0"/>
              <a:t>τοιαύτην</a:t>
            </a:r>
            <a:r>
              <a:rPr lang="el-GR" sz="3400" dirty="0" smtClean="0"/>
              <a:t> </a:t>
            </a:r>
            <a:r>
              <a:rPr lang="el-GR" sz="3400" dirty="0" err="1" smtClean="0"/>
              <a:t>κοινωνίαν</a:t>
            </a:r>
            <a:r>
              <a:rPr lang="el-GR" sz="3400" dirty="0" smtClean="0"/>
              <a:t> [: την </a:t>
            </a:r>
            <a:r>
              <a:rPr lang="el-GR" sz="3400" dirty="0" err="1" smtClean="0"/>
              <a:t>πόλιν</a:t>
            </a:r>
            <a:r>
              <a:rPr lang="el-GR" sz="3400" dirty="0" smtClean="0"/>
              <a:t>]· </a:t>
            </a:r>
          </a:p>
          <a:p>
            <a:endParaRPr lang="el-GR" sz="3400" dirty="0" smtClean="0"/>
          </a:p>
          <a:p>
            <a:r>
              <a:rPr lang="el-GR" sz="3400" dirty="0" smtClean="0"/>
              <a:t>ὁ </a:t>
            </a:r>
            <a:r>
              <a:rPr lang="el-GR" sz="3400" dirty="0" err="1" smtClean="0"/>
              <a:t>δὲ</a:t>
            </a:r>
            <a:r>
              <a:rPr lang="el-GR" sz="3400" dirty="0" smtClean="0"/>
              <a:t> </a:t>
            </a:r>
            <a:r>
              <a:rPr lang="el-GR" sz="3400" dirty="0" err="1" smtClean="0"/>
              <a:t>πρῶτος</a:t>
            </a:r>
            <a:r>
              <a:rPr lang="el-GR" sz="3400" dirty="0" smtClean="0"/>
              <a:t> </a:t>
            </a:r>
            <a:r>
              <a:rPr lang="el-GR" sz="3400" dirty="0" err="1" smtClean="0"/>
              <a:t>συστήσας</a:t>
            </a:r>
            <a:r>
              <a:rPr lang="el-GR" sz="3400" dirty="0" smtClean="0"/>
              <a:t> </a:t>
            </a:r>
            <a:r>
              <a:rPr lang="el-GR" sz="3400" dirty="0" err="1" smtClean="0"/>
              <a:t>μεγίστων</a:t>
            </a:r>
            <a:r>
              <a:rPr lang="el-GR" sz="3400" dirty="0" smtClean="0"/>
              <a:t> </a:t>
            </a:r>
            <a:r>
              <a:rPr lang="el-GR" sz="3400" dirty="0" err="1" smtClean="0"/>
              <a:t>ἀγαθῶν</a:t>
            </a:r>
            <a:r>
              <a:rPr lang="el-GR" sz="3400" dirty="0" smtClean="0"/>
              <a:t> </a:t>
            </a:r>
            <a:r>
              <a:rPr lang="el-GR" sz="3400" dirty="0" err="1" smtClean="0"/>
              <a:t>αἴτιος</a:t>
            </a:r>
            <a:r>
              <a:rPr lang="el-GR" sz="3400" dirty="0" smtClean="0"/>
              <a:t>. </a:t>
            </a:r>
          </a:p>
          <a:p>
            <a:endParaRPr lang="el-GR" sz="3400" dirty="0"/>
          </a:p>
          <a:p>
            <a:endParaRPr lang="el-GR" sz="3400" dirty="0" smtClean="0"/>
          </a:p>
          <a:p>
            <a:r>
              <a:rPr lang="el-GR" sz="3400" dirty="0" err="1"/>
              <a:t>Ὥσπερ</a:t>
            </a:r>
            <a:r>
              <a:rPr lang="el-GR" sz="3400" dirty="0"/>
              <a:t> </a:t>
            </a:r>
            <a:r>
              <a:rPr lang="el-GR" sz="3400" dirty="0" err="1"/>
              <a:t>γὰρ</a:t>
            </a:r>
            <a:r>
              <a:rPr lang="el-GR" sz="3400" dirty="0"/>
              <a:t> </a:t>
            </a:r>
            <a:r>
              <a:rPr lang="el-GR" sz="3400" dirty="0" err="1"/>
              <a:t>καὶ</a:t>
            </a:r>
            <a:r>
              <a:rPr lang="el-GR" sz="3400" dirty="0"/>
              <a:t> </a:t>
            </a:r>
            <a:r>
              <a:rPr lang="el-GR" sz="3400" dirty="0" err="1"/>
              <a:t>τελεωθεὶς</a:t>
            </a:r>
            <a:r>
              <a:rPr lang="el-GR" sz="3400" dirty="0"/>
              <a:t> </a:t>
            </a:r>
            <a:r>
              <a:rPr lang="el-GR" sz="3400" dirty="0" err="1"/>
              <a:t>βέλτιστον</a:t>
            </a:r>
            <a:r>
              <a:rPr lang="el-GR" sz="3400" dirty="0"/>
              <a:t> </a:t>
            </a:r>
            <a:r>
              <a:rPr lang="el-GR" sz="3400" dirty="0" err="1"/>
              <a:t>τῶν</a:t>
            </a:r>
            <a:r>
              <a:rPr lang="el-GR" sz="3400" dirty="0"/>
              <a:t> </a:t>
            </a:r>
            <a:r>
              <a:rPr lang="el-GR" sz="3400" dirty="0" err="1"/>
              <a:t>ζῴων</a:t>
            </a:r>
            <a:r>
              <a:rPr lang="el-GR" sz="3400" dirty="0"/>
              <a:t> </a:t>
            </a:r>
            <a:r>
              <a:rPr lang="el-GR" sz="3400" dirty="0" err="1"/>
              <a:t>ἄνθρωπός</a:t>
            </a:r>
            <a:r>
              <a:rPr lang="el-GR" sz="3400" dirty="0"/>
              <a:t> </a:t>
            </a:r>
            <a:r>
              <a:rPr lang="el-GR" sz="3400" dirty="0" err="1"/>
              <a:t>ἐστιν</a:t>
            </a:r>
            <a:r>
              <a:rPr lang="el-GR" sz="3400" dirty="0"/>
              <a:t>, </a:t>
            </a:r>
            <a:r>
              <a:rPr lang="el-GR" sz="3400" dirty="0" err="1"/>
              <a:t>οὕτω</a:t>
            </a:r>
            <a:r>
              <a:rPr lang="el-GR" sz="3400" dirty="0"/>
              <a:t> </a:t>
            </a:r>
            <a:r>
              <a:rPr lang="el-GR" sz="3400" dirty="0" err="1"/>
              <a:t>καὶ</a:t>
            </a:r>
            <a:r>
              <a:rPr lang="el-GR" sz="3400" dirty="0"/>
              <a:t> </a:t>
            </a:r>
            <a:r>
              <a:rPr lang="el-GR" sz="3400" dirty="0" err="1"/>
              <a:t>χωρισθεὶς</a:t>
            </a:r>
            <a:r>
              <a:rPr lang="el-GR" sz="3400" dirty="0"/>
              <a:t> </a:t>
            </a:r>
            <a:r>
              <a:rPr lang="el-GR" sz="3400" dirty="0" err="1"/>
              <a:t>νόμου</a:t>
            </a:r>
            <a:r>
              <a:rPr lang="el-GR" sz="3400" dirty="0"/>
              <a:t> </a:t>
            </a:r>
            <a:r>
              <a:rPr lang="el-GR" sz="3400" dirty="0" err="1"/>
              <a:t>καὶ</a:t>
            </a:r>
            <a:r>
              <a:rPr lang="el-GR" sz="3400" dirty="0"/>
              <a:t> </a:t>
            </a:r>
            <a:r>
              <a:rPr lang="el-GR" sz="3400" dirty="0" err="1"/>
              <a:t>δίκης</a:t>
            </a:r>
            <a:r>
              <a:rPr lang="el-GR" sz="3400" dirty="0"/>
              <a:t> </a:t>
            </a:r>
            <a:r>
              <a:rPr lang="el-GR" sz="3400" dirty="0" err="1"/>
              <a:t>χείριστον</a:t>
            </a:r>
            <a:r>
              <a:rPr lang="el-GR" sz="3400" dirty="0"/>
              <a:t> </a:t>
            </a:r>
            <a:r>
              <a:rPr lang="el-GR" sz="3400" dirty="0" err="1"/>
              <a:t>πάντων</a:t>
            </a:r>
            <a:endParaRPr lang="el-GR" sz="3400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sz="3400" dirty="0" smtClean="0"/>
              <a:t>Φυσική, επομένως, είναι η ορμή που σπρώχνει όλους τους ανθρώπους σ’ αυτή την κοινωνία.</a:t>
            </a:r>
          </a:p>
          <a:p>
            <a:pPr>
              <a:buNone/>
            </a:pPr>
            <a:r>
              <a:rPr lang="el-GR" sz="3400" dirty="0" smtClean="0"/>
              <a:t> </a:t>
            </a:r>
          </a:p>
          <a:p>
            <a:r>
              <a:rPr lang="el-GR" sz="3400" dirty="0" smtClean="0"/>
              <a:t>Κι εκείνος που τη σύστησε πρώτος έγινε αιτία των μεγαλυτέρων αγαθών. </a:t>
            </a:r>
          </a:p>
          <a:p>
            <a:endParaRPr lang="el-GR" sz="3400" dirty="0" smtClean="0"/>
          </a:p>
          <a:p>
            <a:r>
              <a:rPr lang="el-GR" sz="3400" dirty="0" smtClean="0"/>
              <a:t>Γιατί, αν ο άνθρωπος είναι το ανώτερο από τα όντα, όταν φθάσει στην τελειότητά του, έτσι κι όταν διακόπτει κάθε σχέση με το νόμο και τη δικαιοσύνη, γίνεται το χειρότερο απ’ ό</a:t>
            </a:r>
            <a:r>
              <a:rPr lang="el-GR" dirty="0" smtClean="0"/>
              <a:t>λα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err="1" smtClean="0"/>
              <a:t>Χαλεπωτάτη</a:t>
            </a:r>
            <a:r>
              <a:rPr lang="el-GR" dirty="0" smtClean="0"/>
              <a:t> </a:t>
            </a:r>
            <a:r>
              <a:rPr lang="el-GR" dirty="0" err="1" smtClean="0"/>
              <a:t>γὰρ</a:t>
            </a:r>
            <a:r>
              <a:rPr lang="el-GR" dirty="0" smtClean="0"/>
              <a:t> </a:t>
            </a:r>
            <a:r>
              <a:rPr lang="el-GR" dirty="0" err="1" smtClean="0"/>
              <a:t>ἀδικία</a:t>
            </a:r>
            <a:r>
              <a:rPr lang="el-GR" dirty="0" smtClean="0"/>
              <a:t> </a:t>
            </a:r>
            <a:r>
              <a:rPr lang="el-GR" dirty="0" err="1" smtClean="0"/>
              <a:t>ἔχουσα</a:t>
            </a:r>
            <a:r>
              <a:rPr lang="el-GR" dirty="0" smtClean="0"/>
              <a:t> </a:t>
            </a:r>
            <a:r>
              <a:rPr lang="el-GR" dirty="0" err="1" smtClean="0"/>
              <a:t>ὅπλα</a:t>
            </a:r>
            <a:r>
              <a:rPr lang="el-GR" dirty="0" smtClean="0"/>
              <a:t>· </a:t>
            </a:r>
          </a:p>
          <a:p>
            <a:endParaRPr lang="el-GR" dirty="0"/>
          </a:p>
          <a:p>
            <a:r>
              <a:rPr lang="el-GR" dirty="0" smtClean="0"/>
              <a:t>ὁ </a:t>
            </a:r>
            <a:r>
              <a:rPr lang="el-GR" dirty="0" err="1" smtClean="0"/>
              <a:t>δὲ</a:t>
            </a:r>
            <a:r>
              <a:rPr lang="el-GR" dirty="0" smtClean="0"/>
              <a:t> </a:t>
            </a:r>
            <a:r>
              <a:rPr lang="el-GR" dirty="0" err="1" smtClean="0"/>
              <a:t>ἄνθρωπος</a:t>
            </a:r>
            <a:r>
              <a:rPr lang="el-GR" dirty="0" smtClean="0"/>
              <a:t> </a:t>
            </a:r>
            <a:r>
              <a:rPr lang="el-GR" dirty="0" err="1" smtClean="0"/>
              <a:t>ὅπλα</a:t>
            </a:r>
            <a:r>
              <a:rPr lang="el-GR" dirty="0" smtClean="0"/>
              <a:t> </a:t>
            </a:r>
            <a:r>
              <a:rPr lang="el-GR" dirty="0" err="1" smtClean="0"/>
              <a:t>ἔχων</a:t>
            </a:r>
            <a:r>
              <a:rPr lang="el-GR" dirty="0" smtClean="0"/>
              <a:t> </a:t>
            </a:r>
            <a:r>
              <a:rPr lang="el-GR" dirty="0" err="1" smtClean="0"/>
              <a:t>φύεται</a:t>
            </a:r>
            <a:r>
              <a:rPr lang="el-GR" dirty="0" smtClean="0"/>
              <a:t> </a:t>
            </a:r>
            <a:r>
              <a:rPr lang="el-GR" dirty="0" err="1" smtClean="0"/>
              <a:t>φρονήσει</a:t>
            </a:r>
            <a:r>
              <a:rPr lang="el-GR" dirty="0" smtClean="0"/>
              <a:t>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ἀρετῇ</a:t>
            </a:r>
            <a:r>
              <a:rPr lang="el-GR" dirty="0" smtClean="0"/>
              <a:t>, </a:t>
            </a:r>
            <a:r>
              <a:rPr lang="el-GR" dirty="0" err="1" smtClean="0"/>
              <a:t>οἷς</a:t>
            </a:r>
            <a:r>
              <a:rPr lang="el-GR" dirty="0" smtClean="0"/>
              <a:t> </a:t>
            </a:r>
            <a:r>
              <a:rPr lang="el-GR" dirty="0" err="1" smtClean="0"/>
              <a:t>ἐπὶ</a:t>
            </a:r>
            <a:r>
              <a:rPr lang="el-GR" dirty="0" smtClean="0"/>
              <a:t> </a:t>
            </a:r>
            <a:r>
              <a:rPr lang="el-GR" dirty="0" err="1" smtClean="0"/>
              <a:t>τἀναντία</a:t>
            </a:r>
            <a:r>
              <a:rPr lang="el-GR" dirty="0" smtClean="0"/>
              <a:t> </a:t>
            </a:r>
            <a:r>
              <a:rPr lang="el-GR" dirty="0" err="1" smtClean="0"/>
              <a:t>ἔστι</a:t>
            </a:r>
            <a:r>
              <a:rPr lang="el-GR" dirty="0" smtClean="0"/>
              <a:t> </a:t>
            </a:r>
            <a:r>
              <a:rPr lang="el-GR" dirty="0" err="1" smtClean="0"/>
              <a:t>χρῆσθαι</a:t>
            </a:r>
            <a:r>
              <a:rPr lang="el-GR" dirty="0" smtClean="0"/>
              <a:t> </a:t>
            </a:r>
            <a:r>
              <a:rPr lang="el-GR" dirty="0" err="1" smtClean="0"/>
              <a:t>μάλιστα</a:t>
            </a:r>
            <a:r>
              <a:rPr lang="el-GR" dirty="0" smtClean="0"/>
              <a:t>. 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/>
              <a:t>Γιατί η αδικία είναι ανυπόφορη όταν διαθέτει όπλα, </a:t>
            </a:r>
          </a:p>
          <a:p>
            <a:r>
              <a:rPr lang="el-GR" dirty="0" smtClean="0"/>
              <a:t>και ο άνθρωπος γεννιέται έχοντας όπλα την φρόνηση και την αρετή, τα οποία μπορεί να χρησιμοποιήσει και για αντίθετους σκοπούς. 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err="1" smtClean="0"/>
              <a:t>Διὸ</a:t>
            </a:r>
            <a:r>
              <a:rPr lang="el-GR" dirty="0" smtClean="0"/>
              <a:t> </a:t>
            </a:r>
            <a:r>
              <a:rPr lang="el-GR" dirty="0" err="1" smtClean="0"/>
              <a:t>ἀνοσιώτατον</a:t>
            </a:r>
            <a:r>
              <a:rPr lang="el-GR" dirty="0" smtClean="0"/>
              <a:t>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ἀγριώτατον</a:t>
            </a:r>
            <a:r>
              <a:rPr lang="el-GR" dirty="0" smtClean="0"/>
              <a:t> </a:t>
            </a:r>
            <a:r>
              <a:rPr lang="el-GR" dirty="0" err="1" smtClean="0"/>
              <a:t>ἄνευ</a:t>
            </a:r>
            <a:r>
              <a:rPr lang="el-GR" dirty="0" smtClean="0"/>
              <a:t> </a:t>
            </a:r>
            <a:r>
              <a:rPr lang="el-GR" dirty="0" err="1" smtClean="0"/>
              <a:t>ἀρετῆς</a:t>
            </a:r>
            <a:r>
              <a:rPr lang="el-GR" dirty="0" smtClean="0"/>
              <a:t>,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πρὸς</a:t>
            </a:r>
            <a:r>
              <a:rPr lang="el-GR" dirty="0" smtClean="0"/>
              <a:t> </a:t>
            </a:r>
            <a:r>
              <a:rPr lang="el-GR" dirty="0" err="1" smtClean="0"/>
              <a:t>ἀφροδίσια</a:t>
            </a:r>
            <a:r>
              <a:rPr lang="el-GR" dirty="0" smtClean="0"/>
              <a:t>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ἐδωδὴν</a:t>
            </a:r>
            <a:r>
              <a:rPr lang="el-GR" dirty="0" smtClean="0"/>
              <a:t> </a:t>
            </a:r>
            <a:r>
              <a:rPr lang="el-GR" dirty="0" err="1" smtClean="0"/>
              <a:t>χείριστον</a:t>
            </a:r>
            <a:r>
              <a:rPr lang="el-GR" dirty="0" smtClean="0"/>
              <a:t>. </a:t>
            </a:r>
          </a:p>
          <a:p>
            <a:r>
              <a:rPr lang="el-GR" dirty="0" smtClean="0"/>
              <a:t>Ἡ </a:t>
            </a:r>
            <a:r>
              <a:rPr lang="el-GR" dirty="0" err="1" smtClean="0"/>
              <a:t>δὲ</a:t>
            </a:r>
            <a:r>
              <a:rPr lang="el-GR" dirty="0" smtClean="0"/>
              <a:t> </a:t>
            </a:r>
            <a:r>
              <a:rPr lang="el-GR" dirty="0" err="1" smtClean="0"/>
              <a:t>δικαιοσύνη</a:t>
            </a:r>
            <a:r>
              <a:rPr lang="el-GR" dirty="0" smtClean="0"/>
              <a:t> </a:t>
            </a:r>
            <a:r>
              <a:rPr lang="el-GR" dirty="0" err="1" smtClean="0"/>
              <a:t>πολιτικόν</a:t>
            </a:r>
            <a:r>
              <a:rPr lang="el-GR" dirty="0" smtClean="0"/>
              <a:t>· ἡ </a:t>
            </a:r>
            <a:r>
              <a:rPr lang="el-GR" dirty="0" err="1" smtClean="0"/>
              <a:t>γὰρ</a:t>
            </a:r>
            <a:r>
              <a:rPr lang="el-GR" dirty="0" smtClean="0"/>
              <a:t> </a:t>
            </a:r>
            <a:r>
              <a:rPr lang="el-GR" dirty="0" err="1" smtClean="0"/>
              <a:t>δίκη</a:t>
            </a:r>
            <a:r>
              <a:rPr lang="el-GR" dirty="0" smtClean="0"/>
              <a:t> </a:t>
            </a:r>
            <a:r>
              <a:rPr lang="el-GR" dirty="0" err="1" smtClean="0"/>
              <a:t>πολιτικῆς</a:t>
            </a:r>
            <a:r>
              <a:rPr lang="el-GR" dirty="0" smtClean="0"/>
              <a:t> </a:t>
            </a:r>
            <a:r>
              <a:rPr lang="el-GR" dirty="0" err="1" smtClean="0"/>
              <a:t>κοινωνίας</a:t>
            </a:r>
            <a:r>
              <a:rPr lang="el-GR" dirty="0" smtClean="0"/>
              <a:t> </a:t>
            </a:r>
            <a:r>
              <a:rPr lang="el-GR" dirty="0" err="1" smtClean="0"/>
              <a:t>τάξις</a:t>
            </a:r>
            <a:r>
              <a:rPr lang="el-GR" dirty="0" smtClean="0"/>
              <a:t> </a:t>
            </a:r>
            <a:r>
              <a:rPr lang="el-GR" dirty="0" err="1" smtClean="0"/>
              <a:t>ἐστίν</a:t>
            </a:r>
            <a:r>
              <a:rPr lang="el-GR" dirty="0" smtClean="0"/>
              <a:t>, ἡ </a:t>
            </a:r>
            <a:r>
              <a:rPr lang="el-GR" dirty="0" err="1" smtClean="0"/>
              <a:t>δὲ</a:t>
            </a:r>
            <a:r>
              <a:rPr lang="el-GR" dirty="0" smtClean="0"/>
              <a:t> </a:t>
            </a:r>
            <a:r>
              <a:rPr lang="el-GR" dirty="0" err="1" smtClean="0"/>
              <a:t>δικαιοσύνη</a:t>
            </a:r>
            <a:r>
              <a:rPr lang="el-GR" dirty="0" smtClean="0"/>
              <a:t> </a:t>
            </a:r>
            <a:r>
              <a:rPr lang="el-GR" dirty="0" err="1" smtClean="0"/>
              <a:t>τοῦ</a:t>
            </a:r>
            <a:r>
              <a:rPr lang="el-GR" dirty="0" smtClean="0"/>
              <a:t> </a:t>
            </a:r>
            <a:r>
              <a:rPr lang="el-GR" dirty="0" err="1" smtClean="0"/>
              <a:t>δικαίου</a:t>
            </a:r>
            <a:r>
              <a:rPr lang="el-GR" dirty="0" smtClean="0"/>
              <a:t> </a:t>
            </a:r>
            <a:r>
              <a:rPr lang="el-GR" dirty="0" err="1" smtClean="0"/>
              <a:t>κρίσις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Γι’ αυτό ο χωρίς αρετή άνθρωπος είναι το πιο ανόσιο, το πιο άγριο ον, και το πιο επιρρεπές στις ερωτικές ηδονές και τη λαιμαργία. </a:t>
            </a:r>
          </a:p>
          <a:p>
            <a:r>
              <a:rPr lang="el-GR" dirty="0" smtClean="0"/>
              <a:t>Η δικαιοσύνη είναι πολιτική αξία και αποτελεί κανόνα της κοινωνίας. Και η ορθή εφαρμογή της καθορίζει τι είναι δίκαιο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Ποια ορμή οδηγεί τον άνθρωπο να δημιουργήσει κοινωνίες;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b="1" u="sng" dirty="0" smtClean="0"/>
              <a:t>«</a:t>
            </a:r>
            <a:r>
              <a:rPr lang="el-GR" b="1" u="sng" dirty="0"/>
              <a:t>Είναι φυσική λοιπόν η τάση του ανθρώπου να συνυπάρχει μαζί με άλλους σε μια τέτοια </a:t>
            </a:r>
            <a:r>
              <a:rPr lang="el-GR" b="1" u="sng" dirty="0" err="1">
                <a:solidFill>
                  <a:srgbClr val="FF0000"/>
                </a:solidFill>
              </a:rPr>
              <a:t>κοινωνία»</a:t>
            </a:r>
            <a:r>
              <a:rPr lang="el-GR" b="1" dirty="0" err="1">
                <a:solidFill>
                  <a:srgbClr val="FF0000"/>
                </a:solidFill>
              </a:rPr>
              <a:t>Φύσειμὲνοὖν</a:t>
            </a:r>
            <a:r>
              <a:rPr lang="el-GR" b="1" dirty="0">
                <a:solidFill>
                  <a:srgbClr val="FF0000"/>
                </a:solidFill>
              </a:rPr>
              <a:t> ἡ </a:t>
            </a:r>
            <a:r>
              <a:rPr lang="el-GR" b="1" dirty="0" err="1">
                <a:solidFill>
                  <a:srgbClr val="FF0000"/>
                </a:solidFill>
              </a:rPr>
              <a:t>ὁρμὴ</a:t>
            </a:r>
            <a:endParaRPr lang="el-GR" dirty="0">
              <a:solidFill>
                <a:srgbClr val="FF0000"/>
              </a:solidFill>
            </a:endParaRPr>
          </a:p>
          <a:p>
            <a:pPr algn="just"/>
            <a:r>
              <a:rPr lang="el-GR" b="1" dirty="0"/>
              <a:t>Φύσει(ΣΧΟΛΙΟ)</a:t>
            </a:r>
            <a:r>
              <a:rPr lang="el-GR" dirty="0"/>
              <a:t>:  τόσο η </a:t>
            </a:r>
            <a:r>
              <a:rPr lang="el-GR" b="1" dirty="0"/>
              <a:t>κοινωνικότητα </a:t>
            </a:r>
            <a:r>
              <a:rPr lang="el-GR" dirty="0"/>
              <a:t>του ανθρώπου όσο και η </a:t>
            </a:r>
            <a:r>
              <a:rPr lang="el-GR" b="1" dirty="0"/>
              <a:t>σύσταση</a:t>
            </a:r>
            <a:r>
              <a:rPr lang="el-GR" dirty="0"/>
              <a:t> της πόλεως ανάγονται στη φύση, είναι </a:t>
            </a:r>
            <a:r>
              <a:rPr lang="el-GR" b="1" dirty="0"/>
              <a:t>φυσικά φαινόμενα</a:t>
            </a:r>
            <a:r>
              <a:rPr lang="el-GR" dirty="0" smtClean="0"/>
              <a:t>.</a:t>
            </a:r>
          </a:p>
          <a:p>
            <a:pPr algn="just"/>
            <a:r>
              <a:rPr lang="el-GR" b="1" dirty="0" smtClean="0"/>
              <a:t>Ταυτόχρονα </a:t>
            </a:r>
            <a:r>
              <a:rPr lang="el-GR" b="1" dirty="0"/>
              <a:t>όμως</a:t>
            </a:r>
            <a:r>
              <a:rPr lang="el-GR" dirty="0"/>
              <a:t> άποψη του Αριστοτέλη είναι ότι η κοινωνία των ανθρώπων υφίσταται όχι μόνο </a:t>
            </a:r>
            <a:r>
              <a:rPr lang="el-GR" b="1" dirty="0"/>
              <a:t>λόγω της χρησιμότητάς της</a:t>
            </a:r>
            <a:r>
              <a:rPr lang="el-GR" dirty="0"/>
              <a:t>, αλλά και </a:t>
            </a:r>
            <a:r>
              <a:rPr lang="el-GR" b="1" dirty="0"/>
              <a:t>λόγω της έμφυτης επιθυμίας</a:t>
            </a:r>
            <a:r>
              <a:rPr lang="el-GR" dirty="0"/>
              <a:t> των ανθρώπων να συνυπάρχουν με άλλους ανθρώπους δηλαδή, ακόμα κι αν δεν χρειάζονται ο ένας τη βοήθεια του άλλου, δεν μειώνεται καθόλου η επιθυμία τους να συμβιώνουν με άλλους ανθρώπους.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b="1" u="sng" dirty="0" smtClean="0">
                <a:solidFill>
                  <a:srgbClr val="FF0000"/>
                </a:solidFill>
              </a:rPr>
              <a:t>«Κι εκείνος όμως που πρώτος τη συγκρότησε» </a:t>
            </a:r>
            <a:r>
              <a:rPr lang="el-GR" sz="3600" b="1" dirty="0" smtClean="0">
                <a:solidFill>
                  <a:srgbClr val="FF0000"/>
                </a:solidFill>
              </a:rPr>
              <a:t>ὁ </a:t>
            </a:r>
            <a:r>
              <a:rPr lang="el-GR" sz="3600" b="1" dirty="0" err="1" smtClean="0">
                <a:solidFill>
                  <a:srgbClr val="FF0000"/>
                </a:solidFill>
              </a:rPr>
              <a:t>δὲπρῶτοςσυστήσας</a:t>
            </a:r>
            <a:endParaRPr lang="el-GR" sz="3600" dirty="0">
              <a:solidFill>
                <a:srgbClr val="FF0000"/>
              </a:solidFill>
            </a:endParaRPr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για </a:t>
            </a:r>
            <a:r>
              <a:rPr lang="el-GR" dirty="0"/>
              <a:t>την σύσταση της πόλης είναι απαραίτητη η </a:t>
            </a:r>
            <a:r>
              <a:rPr lang="el-GR" b="1" dirty="0"/>
              <a:t>σύμπραξη του ανθρώπου</a:t>
            </a:r>
            <a:r>
              <a:rPr lang="el-GR" dirty="0"/>
              <a:t>. Είναι προφανές ότι</a:t>
            </a:r>
            <a:r>
              <a:rPr lang="el-GR" b="1" dirty="0"/>
              <a:t> η φύση έδωσε στον άνθρωπο την τάση να συμβιώνει με άλλους ανθρώπους</a:t>
            </a:r>
            <a:r>
              <a:rPr lang="el-GR" dirty="0"/>
              <a:t> και να οργανώνει κοινωνίες, </a:t>
            </a:r>
            <a:r>
              <a:rPr lang="el-GR" b="1" dirty="0"/>
              <a:t>όμως ο άνθρωπος ήταν αυτός που πρώτος έκανε πραγματικότητα αυτή την τάση</a:t>
            </a:r>
            <a:r>
              <a:rPr lang="el-GR" dirty="0"/>
              <a:t>. </a:t>
            </a:r>
            <a:endParaRPr lang="el-GR" dirty="0" smtClean="0"/>
          </a:p>
          <a:p>
            <a:r>
              <a:rPr lang="el-GR" dirty="0" smtClean="0"/>
              <a:t>Γίνεται </a:t>
            </a:r>
            <a:r>
              <a:rPr lang="el-GR" dirty="0"/>
              <a:t>λοιπόν κατανοητό ότι </a:t>
            </a:r>
            <a:r>
              <a:rPr lang="el-GR" b="1" dirty="0"/>
              <a:t>η πρόταση συμπληρώνει τις απόψεις του φιλοσόφου για τη φυσική προέλευση της πόλης.</a:t>
            </a:r>
            <a:r>
              <a:rPr lang="el-GR" dirty="0"/>
              <a:t> </a:t>
            </a:r>
            <a:r>
              <a:rPr lang="el-GR" dirty="0">
                <a:solidFill>
                  <a:srgbClr val="FF0000"/>
                </a:solidFill>
              </a:rPr>
              <a:t>Η οργάνωση, η συγκρότηση της πόλης δεν έγινε λοιπόν αυτόματα, αλλά προαπαιτούσε την ενέργεια ανθρώπου ευεργέτου, προικισμένου με λόγο (ενδιάθετο και έναρθρο</a:t>
            </a:r>
            <a:r>
              <a:rPr lang="el-GR" dirty="0" smtClean="0"/>
              <a:t>).</a:t>
            </a:r>
          </a:p>
          <a:p>
            <a:r>
              <a:rPr lang="el-GR" dirty="0" smtClean="0"/>
              <a:t> </a:t>
            </a:r>
            <a:r>
              <a:rPr lang="el-GR" b="1" dirty="0"/>
              <a:t>Είναι λοιπόν κατανοητό ότι για την συγκρότηση της πόλης είναι απαραίτητη η συνεργασία της φύσης και της τέχνης των ανθρώπων. 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u="sng" dirty="0" smtClean="0"/>
              <a:t>«Γιατί όπως ο άνθρωπος … το χειρότερο από όλα»</a:t>
            </a:r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b="1" u="sng" dirty="0" smtClean="0"/>
              <a:t>▲</a:t>
            </a:r>
            <a:endParaRPr lang="el-GR" dirty="0"/>
          </a:p>
          <a:p>
            <a:r>
              <a:rPr lang="el-GR" b="1" dirty="0" err="1" smtClean="0"/>
              <a:t>Τελεωθεὶς</a:t>
            </a:r>
            <a:r>
              <a:rPr lang="el-GR" b="1" dirty="0" smtClean="0"/>
              <a:t> </a:t>
            </a:r>
            <a:r>
              <a:rPr lang="el-GR" b="1" dirty="0" err="1" smtClean="0"/>
              <a:t>βέλτιστον</a:t>
            </a:r>
            <a:r>
              <a:rPr lang="el-GR" b="1" dirty="0" smtClean="0"/>
              <a:t> </a:t>
            </a:r>
            <a:r>
              <a:rPr lang="el-GR" b="1" dirty="0" err="1" smtClean="0"/>
              <a:t>τῶν</a:t>
            </a:r>
            <a:r>
              <a:rPr lang="el-GR" b="1" dirty="0" smtClean="0"/>
              <a:t> </a:t>
            </a:r>
            <a:r>
              <a:rPr lang="el-GR" b="1" dirty="0" err="1" smtClean="0"/>
              <a:t>ζῴων</a:t>
            </a:r>
            <a:r>
              <a:rPr lang="el-GR" b="1" dirty="0" smtClean="0"/>
              <a:t> </a:t>
            </a:r>
            <a:r>
              <a:rPr lang="el-GR" b="1" dirty="0" err="1" smtClean="0"/>
              <a:t>ἄνθρωπόςἐστιν</a:t>
            </a:r>
            <a:r>
              <a:rPr lang="el-GR" b="1" dirty="0"/>
              <a:t>,</a:t>
            </a:r>
            <a:endParaRPr lang="el-GR" dirty="0"/>
          </a:p>
          <a:p>
            <a:r>
              <a:rPr lang="el-GR" dirty="0"/>
              <a:t>Η λέξη </a:t>
            </a:r>
            <a:r>
              <a:rPr lang="el-GR" b="1" dirty="0"/>
              <a:t>«γιατί»</a:t>
            </a:r>
            <a:r>
              <a:rPr lang="el-GR" dirty="0"/>
              <a:t> με την οποία εισάγεται η περίοδος αυτή αιτιολογεί την προηγούμενη </a:t>
            </a:r>
            <a:r>
              <a:rPr lang="el-GR" dirty="0" smtClean="0"/>
              <a:t>φράση</a:t>
            </a:r>
          </a:p>
          <a:p>
            <a:r>
              <a:rPr lang="el-GR" dirty="0" smtClean="0"/>
              <a:t>▲</a:t>
            </a:r>
            <a:r>
              <a:rPr lang="el-GR" dirty="0"/>
              <a:t>. Το νόημα λοιπόν που θέλει να μεταδώσει ο Αριστοτέλης είναι ότι </a:t>
            </a:r>
            <a:r>
              <a:rPr lang="el-GR" dirty="0">
                <a:solidFill>
                  <a:srgbClr val="FF0000"/>
                </a:solidFill>
              </a:rPr>
              <a:t>αυτός που πρώτος συγκρότησε την πόλη υπήρξε μεγάλος ευεργέτης,</a:t>
            </a:r>
            <a:r>
              <a:rPr lang="el-GR" dirty="0"/>
              <a:t> </a:t>
            </a:r>
            <a:r>
              <a:rPr lang="el-GR" b="1" dirty="0"/>
              <a:t>επειδή θέσπισε νόμους</a:t>
            </a:r>
            <a:r>
              <a:rPr lang="el-GR" dirty="0"/>
              <a:t> και </a:t>
            </a:r>
            <a:r>
              <a:rPr lang="el-GR" b="1" dirty="0"/>
              <a:t>επέβαλε τη δικαιοσύνη</a:t>
            </a:r>
            <a:r>
              <a:rPr lang="el-GR" dirty="0"/>
              <a:t>. </a:t>
            </a:r>
            <a:br>
              <a:rPr lang="el-GR" dirty="0"/>
            </a:b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1800" dirty="0" smtClean="0"/>
              <a:t>Πιο αναλυτικά, ο φιλόσοφος θεωρεί ότι</a:t>
            </a:r>
            <a:r>
              <a:rPr lang="el-GR" sz="1800" b="1" dirty="0" smtClean="0"/>
              <a:t>, όταν ο άνθρωπος χρησιμοποιεί τη λογική («φτάνει στην τελειότητά του») και ζει σύμφωνα με τους νόμους και τη δικαιοσύνη</a:t>
            </a:r>
            <a:r>
              <a:rPr lang="el-GR" sz="1800" dirty="0" smtClean="0"/>
              <a:t>: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l-GR" dirty="0" smtClean="0"/>
              <a:t>τηρεί </a:t>
            </a:r>
            <a:r>
              <a:rPr lang="el-GR" dirty="0"/>
              <a:t>το μέτρο και τη σωστή στάση απέναντι στα πάθη</a:t>
            </a:r>
          </a:p>
          <a:p>
            <a:pPr lvl="0"/>
            <a:r>
              <a:rPr lang="el-GR" dirty="0"/>
              <a:t>εξασφαλίζει  την τάξη, την αλληλεγγύη και τον αμοιβαίο σεβασμό μεταξύ των μελών της κοινωνίας</a:t>
            </a:r>
          </a:p>
          <a:p>
            <a:pPr lvl="0"/>
            <a:r>
              <a:rPr lang="el-GR" dirty="0"/>
              <a:t>ο άνθρωπος αυτοπεριορίζεται</a:t>
            </a:r>
            <a:r>
              <a:rPr lang="el-GR" b="1" dirty="0"/>
              <a:t> ,</a:t>
            </a:r>
            <a:r>
              <a:rPr lang="el-GR" dirty="0"/>
              <a:t> τελειώνεται ,  ολοκληρώνει τον φυσικό του προορισμό.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1555</Words>
  <Application>Microsoft Office PowerPoint</Application>
  <PresentationFormat>Προβολή στην οθόνη (4:3)</PresentationFormat>
  <Paragraphs>101</Paragraphs>
  <Slides>19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0" baseType="lpstr">
      <vt:lpstr>Θέμα του Office</vt:lpstr>
      <vt:lpstr>ΔΙΔΑΚΤΙΚΉ ΕΝΌΤΗΤΑ 7  Η συγκρότηση της πόλεως(68)</vt:lpstr>
      <vt:lpstr>Ο Αριστοτέλης δεν διαφοροποιείται από τη βασική ιδέα του πρωταγόρειου μύθου:</vt:lpstr>
      <vt:lpstr>(μετάφραση Β. Μοσκόβης</vt:lpstr>
      <vt:lpstr>Διαφάνεια 4</vt:lpstr>
      <vt:lpstr>Διαφάνεια 5</vt:lpstr>
      <vt:lpstr>Ποια ορμή οδηγεί τον άνθρωπο να δημιουργήσει κοινωνίες;</vt:lpstr>
      <vt:lpstr>«Κι εκείνος όμως που πρώτος τη συγκρότησε» ὁ δὲπρῶτοςσυστήσας</vt:lpstr>
      <vt:lpstr>«Γιατί όπως ο άνθρωπος … το χειρότερο από όλα»</vt:lpstr>
      <vt:lpstr>Πιο αναλυτικά, ο φιλόσοφος θεωρεί ότι, όταν ο άνθρωπος χρησιμοποιεί τη λογική («φτάνει στην τελειότητά του») και ζει σύμφωνα με τους νόμους και τη δικαιοσύνη: </vt:lpstr>
      <vt:lpstr>(οὕτω καὶ χωρισθεὶς)</vt:lpstr>
      <vt:lpstr>2. Ποια όπλα έχει από τη φύση του ο άνθρωπος και πώς μπορεί να τα χρησιμοποιήσει; </vt:lpstr>
      <vt:lpstr>Ας εμβαθύνουμε στο νόημα του κειμένου  1. Ποια λογική σχέση συνδέει τις έννοιες φύσις και τέλος, όπως χρησιμοποιούνται εδώ από τον φιλόσοφο;</vt:lpstr>
      <vt:lpstr>Διαφάνεια 13</vt:lpstr>
      <vt:lpstr> 3. Ποια θεωρεί ο Αριστοτέλης ύψιστη αξία μιας κοινωνίας;  «Η δικαιοσύνη είναι … στην πολιτική κοινωνία» Ἡ δὲ δικαιοσύνη πολιτικόν· ἡ γὰρ δίκη πολιτικῆς κοινωνίας τάξις ἐστίν,  ἡ  δὲ δικαιοσύνη τοῦ δικαίου κρίσις. </vt:lpstr>
      <vt:lpstr>Έτσι, λοιπόν, η δικαιοσύνη νοείται ως:  </vt:lpstr>
      <vt:lpstr>ΟΙ ΑΣΚΗΣΕΙΣ ΠΟΥ ΑΚΟΛΟΥΘΟΥΝ ΜΕΧΡΙ ΤΗΝ ΚΥΡΙΑΚΗ ΤΟ ΒΡΑΔΥ</vt:lpstr>
      <vt:lpstr>α)Η   πολιτική κοινωνία κατά τον Πρωταγόρα(6η διδακτική):φύσει ή νόμω; </vt:lpstr>
      <vt:lpstr>Β)Η πολιτική κοινωνία κατά τον Αριστοτέλη(7η διδακτική):φύσει ή νόμω; </vt:lpstr>
      <vt:lpstr>Γ(Ο Πλάτων, κάνει λόγο για «πολιτικὸν καὶ ἥμερον ζωον » και αναφέρει ότι «ἡ δίκη... ἡμέρωκεν τὰ ἀνθρώπινα» ( Νόμοι, 937e).Σχολιάστε την άποψη αυτή με όσα υποστηρίζει ο Αριστοτέλης στο κείμενο αναφοράς.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Eleni Tamia</dc:creator>
  <cp:lastModifiedBy>Eleni Tamia</cp:lastModifiedBy>
  <cp:revision>7</cp:revision>
  <dcterms:created xsi:type="dcterms:W3CDTF">2020-11-30T09:24:53Z</dcterms:created>
  <dcterms:modified xsi:type="dcterms:W3CDTF">2020-12-07T16:34:08Z</dcterms:modified>
</cp:coreProperties>
</file>