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9" r:id="rId5"/>
    <p:sldId id="257" r:id="rId6"/>
    <p:sldId id="258" r:id="rId7"/>
    <p:sldId id="260" r:id="rId8"/>
    <p:sldId id="261" r:id="rId9"/>
    <p:sldId id="262"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DAE6C10-0082-4527-A9BE-6D199B819B46}" type="datetimeFigureOut">
              <a:rPr lang="el-GR" smtClean="0"/>
              <a:pPr/>
              <a:t>15/12/2020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329A51D-DD1D-4F84-9936-B0F2E4CE2D1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AE6C10-0082-4527-A9BE-6D199B819B46}" type="datetimeFigureOut">
              <a:rPr lang="el-GR" smtClean="0"/>
              <a:pPr/>
              <a:t>15/12/2020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9A51D-DD1D-4F84-9936-B0F2E4CE2D1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wikipedia.org/wiki/%CE%91%CE%B9%CF%83%CF%87%CF%81%CE%BF%CE%BA%CE%AD%CF%81%CE%B4%CE%B5%CE%B9%CE%B1" TargetMode="External"/><Relationship Id="rId2" Type="http://schemas.openxmlformats.org/officeDocument/2006/relationships/hyperlink" Target="https://el.wikipedia.org/wiki/%CE%97%CE%BB%CE%B9%CE%B1%CE%AF%CE%B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600" b="1" dirty="0" err="1"/>
              <a:t>Λυσίας</a:t>
            </a:r>
            <a:r>
              <a:rPr lang="el-GR" sz="3600" b="1" dirty="0"/>
              <a:t>, </a:t>
            </a:r>
            <a:r>
              <a:rPr lang="el-GR" sz="3600" b="1" dirty="0" err="1"/>
              <a:t>Κατά</a:t>
            </a:r>
            <a:r>
              <a:rPr lang="el-GR" sz="3600" b="1" dirty="0"/>
              <a:t> των </a:t>
            </a:r>
            <a:r>
              <a:rPr lang="el-GR" sz="3600" b="1" dirty="0" err="1"/>
              <a:t>σιτοπωλών</a:t>
            </a:r>
            <a:r>
              <a:rPr lang="el-GR" sz="3600" b="1" dirty="0"/>
              <a:t> 2 – 4 </a:t>
            </a:r>
            <a:endParaRPr lang="el-GR" sz="3600" dirty="0"/>
          </a:p>
        </p:txBody>
      </p:sp>
      <p:sp>
        <p:nvSpPr>
          <p:cNvPr id="3" name="2 - Υπότιτλος"/>
          <p:cNvSpPr>
            <a:spLocks noGrp="1"/>
          </p:cNvSpPr>
          <p:nvPr>
            <p:ph type="subTitle" idx="1"/>
          </p:nvPr>
        </p:nvSpPr>
        <p:spPr/>
        <p:txBody>
          <a:bodyPr>
            <a:normAutofit fontScale="70000" lnSpcReduction="20000"/>
          </a:bodyPr>
          <a:lstStyle/>
          <a:p>
            <a:pPr algn="just"/>
            <a:r>
              <a:rPr lang="el-GR" dirty="0">
                <a:solidFill>
                  <a:schemeClr val="tx1"/>
                </a:solidFill>
              </a:rPr>
              <a:t>Ο  Κατά Σιτοπωλών  εκφωνήθηκε ενώπιον της </a:t>
            </a:r>
            <a:r>
              <a:rPr lang="el-GR" dirty="0">
                <a:solidFill>
                  <a:schemeClr val="tx1"/>
                </a:solidFill>
                <a:hlinkClick r:id="rId2" tooltip="Ηλιαία"/>
              </a:rPr>
              <a:t>Ηλιαίας</a:t>
            </a:r>
            <a:r>
              <a:rPr lang="el-GR" dirty="0">
                <a:solidFill>
                  <a:schemeClr val="tx1"/>
                </a:solidFill>
              </a:rPr>
              <a:t> εναντίον κυρίως των σιτοπωλών για λαθραία εισαγωγή σίτου και </a:t>
            </a:r>
            <a:r>
              <a:rPr lang="el-GR" dirty="0">
                <a:solidFill>
                  <a:schemeClr val="tx1"/>
                </a:solidFill>
                <a:hlinkClick r:id="rId3" tooltip="Αισχροκέρδεια"/>
              </a:rPr>
              <a:t>αισχροκέρδεια</a:t>
            </a:r>
            <a:r>
              <a:rPr lang="el-GR" dirty="0">
                <a:solidFill>
                  <a:schemeClr val="tx1"/>
                </a:solidFill>
              </a:rPr>
              <a:t>.  </a:t>
            </a:r>
            <a:endParaRPr lang="el-GR" dirty="0" smtClean="0">
              <a:solidFill>
                <a:schemeClr val="tx1"/>
              </a:solidFill>
            </a:endParaRPr>
          </a:p>
          <a:p>
            <a:pPr algn="just"/>
            <a:r>
              <a:rPr lang="el-GR" dirty="0" smtClean="0">
                <a:solidFill>
                  <a:schemeClr val="tx1"/>
                </a:solidFill>
              </a:rPr>
              <a:t>Ο </a:t>
            </a:r>
            <a:r>
              <a:rPr lang="el-GR" dirty="0">
                <a:solidFill>
                  <a:schemeClr val="tx1"/>
                </a:solidFill>
              </a:rPr>
              <a:t>Λυσίας  θα  εξηγήσει πώς αναγκάστηκε να τους κατηγορήσει</a:t>
            </a:r>
            <a:r>
              <a:rPr lang="el-GR" dirty="0"/>
              <a:t>.</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p:txBody>
          <a:bodyPr>
            <a:normAutofit/>
          </a:bodyPr>
          <a:lstStyle/>
          <a:p>
            <a:r>
              <a:rPr lang="el-GR" sz="1400" dirty="0" smtClean="0">
                <a:solidFill>
                  <a:srgbClr val="FF0000"/>
                </a:solidFill>
              </a:rPr>
              <a:t>ΧΡΟΝΟΣ: 15 ΛΕΠΤΆ. </a:t>
            </a:r>
            <a:r>
              <a:rPr lang="en-US" sz="1400" dirty="0" smtClean="0">
                <a:solidFill>
                  <a:srgbClr val="FF0000"/>
                </a:solidFill>
              </a:rPr>
              <a:t>(</a:t>
            </a:r>
            <a:r>
              <a:rPr lang="el-GR" sz="1400" dirty="0" smtClean="0">
                <a:solidFill>
                  <a:srgbClr val="FF0000"/>
                </a:solidFill>
              </a:rPr>
              <a:t>ΑΥΣΤΗΡΑ!)</a:t>
            </a:r>
            <a:br>
              <a:rPr lang="el-GR" sz="1400" dirty="0" smtClean="0">
                <a:solidFill>
                  <a:srgbClr val="FF0000"/>
                </a:solidFill>
              </a:rPr>
            </a:br>
            <a:r>
              <a:rPr lang="el-GR" sz="1400" dirty="0" smtClean="0">
                <a:solidFill>
                  <a:srgbClr val="FF0000"/>
                </a:solidFill>
              </a:rPr>
              <a:t>ΦΩΤΟΓΡΑΦΙΣΗ ΚΑΙ ΕΠΙΣΥΝΑΨΗ ΣΤΟ ΠΡΟΣΩΠΙΚΟ ΜΟΥ </a:t>
            </a:r>
            <a:r>
              <a:rPr lang="en-US" sz="1400" dirty="0" err="1" smtClean="0">
                <a:solidFill>
                  <a:srgbClr val="FF0000"/>
                </a:solidFill>
              </a:rPr>
              <a:t>messanger</a:t>
            </a:r>
            <a:r>
              <a:rPr lang="el-GR" sz="1400" dirty="0" smtClean="0">
                <a:solidFill>
                  <a:srgbClr val="FF0000"/>
                </a:solidFill>
              </a:rPr>
              <a:t> εντός των 15 λεπτών.</a:t>
            </a:r>
            <a:br>
              <a:rPr lang="el-GR" sz="1400" dirty="0" smtClean="0">
                <a:solidFill>
                  <a:srgbClr val="FF0000"/>
                </a:solidFill>
              </a:rPr>
            </a:br>
            <a:r>
              <a:rPr lang="el-GR" sz="1400" dirty="0" smtClean="0">
                <a:solidFill>
                  <a:srgbClr val="FF0000"/>
                </a:solidFill>
              </a:rPr>
              <a:t>Όποια τελειώνει με όλα αυτά, σηκώνει χέρι, αποσυνδέεται και αποχωρεί.</a:t>
            </a:r>
            <a:br>
              <a:rPr lang="el-GR" sz="1400" dirty="0" smtClean="0">
                <a:solidFill>
                  <a:srgbClr val="FF0000"/>
                </a:solidFill>
              </a:rPr>
            </a:br>
            <a:r>
              <a:rPr lang="el-GR" sz="1400" dirty="0" smtClean="0">
                <a:solidFill>
                  <a:srgbClr val="FF0000"/>
                </a:solidFill>
              </a:rPr>
              <a:t>Όπου δεν ζητώ δεν θα γίνει ΚΑΜΙΑ ΑΛΛΑΓΗ σε φωνή ή έγκλιση </a:t>
            </a:r>
            <a:endParaRPr lang="el-GR" sz="1400" dirty="0">
              <a:solidFill>
                <a:srgbClr val="FF0000"/>
              </a:solidFill>
            </a:endParaRPr>
          </a:p>
        </p:txBody>
      </p:sp>
      <p:sp>
        <p:nvSpPr>
          <p:cNvPr id="7" name="6 - Θέση περιεχομένου"/>
          <p:cNvSpPr>
            <a:spLocks noGrp="1"/>
          </p:cNvSpPr>
          <p:nvPr>
            <p:ph idx="1"/>
          </p:nvPr>
        </p:nvSpPr>
        <p:spPr/>
        <p:txBody>
          <a:bodyPr>
            <a:normAutofit fontScale="85000" lnSpcReduction="20000"/>
          </a:bodyPr>
          <a:lstStyle/>
          <a:p>
            <a:pPr marL="457200" indent="-457200">
              <a:buFont typeface="+mj-lt"/>
              <a:buAutoNum type="arabicPeriod"/>
            </a:pPr>
            <a:r>
              <a:rPr lang="el-GR" b="1" dirty="0" err="1" smtClean="0"/>
              <a:t>ἀπελογησάμην</a:t>
            </a:r>
            <a:r>
              <a:rPr lang="el-GR" b="1" dirty="0" smtClean="0"/>
              <a:t>: β ενικό ίδιου χρόνου</a:t>
            </a:r>
          </a:p>
          <a:p>
            <a:pPr marL="457200" indent="-457200">
              <a:buFont typeface="+mj-lt"/>
              <a:buAutoNum type="arabicPeriod"/>
            </a:pPr>
            <a:r>
              <a:rPr lang="el-GR" b="1" dirty="0" err="1" smtClean="0"/>
              <a:t>ἀγόντων</a:t>
            </a:r>
            <a:r>
              <a:rPr lang="el-GR" b="1" dirty="0" smtClean="0"/>
              <a:t>: ίδιος τύπος στον αόριστο</a:t>
            </a:r>
          </a:p>
          <a:p>
            <a:pPr marL="457200" indent="-457200">
              <a:buFont typeface="+mj-lt"/>
              <a:buAutoNum type="arabicPeriod"/>
            </a:pPr>
            <a:r>
              <a:rPr lang="el-GR" b="1" dirty="0" err="1" smtClean="0"/>
              <a:t>ἀναστὰς:ίδιος</a:t>
            </a:r>
            <a:r>
              <a:rPr lang="el-GR" b="1" dirty="0" smtClean="0"/>
              <a:t> τύπος στον άλλο αριθμό</a:t>
            </a:r>
          </a:p>
          <a:p>
            <a:pPr marL="457200" indent="-457200">
              <a:buFont typeface="+mj-lt"/>
              <a:buAutoNum type="arabicPeriod"/>
            </a:pPr>
            <a:r>
              <a:rPr lang="el-GR" b="1" dirty="0" err="1" smtClean="0"/>
              <a:t>ἔλεγον</a:t>
            </a:r>
            <a:r>
              <a:rPr lang="el-GR" b="1" dirty="0" smtClean="0"/>
              <a:t>: </a:t>
            </a:r>
            <a:r>
              <a:rPr lang="el-GR" b="1" dirty="0" smtClean="0"/>
              <a:t>ίδιος τύπος στον </a:t>
            </a:r>
            <a:r>
              <a:rPr lang="el-GR" b="1" dirty="0" smtClean="0"/>
              <a:t>αόριστο β</a:t>
            </a:r>
          </a:p>
          <a:p>
            <a:pPr marL="457200" indent="-457200">
              <a:buFont typeface="+mj-lt"/>
              <a:buAutoNum type="arabicPeriod"/>
            </a:pPr>
            <a:r>
              <a:rPr lang="el-GR" b="1" dirty="0" err="1" smtClean="0"/>
              <a:t>ἐβοήθουν</a:t>
            </a:r>
            <a:r>
              <a:rPr lang="el-GR" b="1" dirty="0" smtClean="0"/>
              <a:t>: απαρέμφατο αορίστου</a:t>
            </a:r>
          </a:p>
          <a:p>
            <a:pPr marL="457200" indent="-457200">
              <a:buFont typeface="+mj-lt"/>
              <a:buAutoNum type="arabicPeriod"/>
            </a:pPr>
            <a:r>
              <a:rPr lang="el-GR" b="1" dirty="0" err="1" smtClean="0"/>
              <a:t>ἠρξάμην</a:t>
            </a:r>
            <a:r>
              <a:rPr lang="el-GR" b="1" dirty="0" smtClean="0"/>
              <a:t>: ίδιος τύπος στον ενεστώτα</a:t>
            </a:r>
          </a:p>
          <a:p>
            <a:pPr marL="457200" indent="-457200">
              <a:buFont typeface="+mj-lt"/>
              <a:buAutoNum type="arabicPeriod"/>
            </a:pPr>
            <a:r>
              <a:rPr lang="el-GR" b="1" dirty="0" err="1" smtClean="0"/>
              <a:t>Παύσασθαι</a:t>
            </a:r>
            <a:r>
              <a:rPr lang="el-GR" b="1" dirty="0" smtClean="0"/>
              <a:t>: </a:t>
            </a:r>
            <a:r>
              <a:rPr lang="el-GR" b="1" dirty="0" smtClean="0"/>
              <a:t>ίδιος τύπος στον </a:t>
            </a:r>
            <a:r>
              <a:rPr lang="el-GR" b="1" dirty="0" smtClean="0"/>
              <a:t>παρακείμενο</a:t>
            </a:r>
          </a:p>
          <a:p>
            <a:pPr marL="457200" indent="-457200">
              <a:buFont typeface="+mj-lt"/>
              <a:buAutoNum type="arabicPeriod"/>
            </a:pPr>
            <a:r>
              <a:rPr lang="el-GR" b="1" dirty="0" err="1" smtClean="0"/>
              <a:t>τοῖς</a:t>
            </a:r>
            <a:r>
              <a:rPr lang="el-GR" b="1" dirty="0" smtClean="0"/>
              <a:t> </a:t>
            </a:r>
            <a:r>
              <a:rPr lang="el-GR" b="1" dirty="0" err="1" smtClean="0"/>
              <a:t>κειμένοις</a:t>
            </a:r>
            <a:r>
              <a:rPr lang="el-GR" b="1" dirty="0" smtClean="0"/>
              <a:t>:</a:t>
            </a:r>
            <a:r>
              <a:rPr lang="el-GR" b="1" dirty="0" smtClean="0"/>
              <a:t> ίδιος τύπος στον παρακείμενο</a:t>
            </a:r>
            <a:endParaRPr lang="el-GR" b="1" dirty="0" smtClean="0"/>
          </a:p>
          <a:p>
            <a:pPr marL="457200" indent="-457200">
              <a:buFont typeface="+mj-lt"/>
              <a:buAutoNum type="arabicPeriod"/>
            </a:pPr>
            <a:r>
              <a:rPr lang="el-GR" b="1" dirty="0" err="1" smtClean="0"/>
              <a:t>Βούλησθε</a:t>
            </a:r>
            <a:r>
              <a:rPr lang="el-GR" b="1" dirty="0" smtClean="0"/>
              <a:t>: γ ενικό στον παρατατικό</a:t>
            </a:r>
          </a:p>
          <a:p>
            <a:pPr marL="457200" indent="-457200">
              <a:buFont typeface="+mj-lt"/>
              <a:buAutoNum type="arabicPeriod"/>
            </a:pPr>
            <a:r>
              <a:rPr lang="el-GR" b="1" dirty="0" err="1" smtClean="0"/>
              <a:t>Ψηφίσησθε</a:t>
            </a:r>
            <a:r>
              <a:rPr lang="el-GR" b="1" dirty="0" smtClean="0"/>
              <a:t>:</a:t>
            </a:r>
            <a:r>
              <a:rPr lang="el-GR" b="1" dirty="0" smtClean="0"/>
              <a:t> γ ενικό </a:t>
            </a:r>
            <a:r>
              <a:rPr lang="el-GR" b="1" dirty="0" smtClean="0"/>
              <a:t>στον μέλλοντα της οριστικής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1)Ποια ήταν η στάση των ρητόρων απέναντι στους σιτοπώλες; </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p:txBody>
          <a:bodyPr>
            <a:normAutofit/>
          </a:bodyPr>
          <a:lstStyle/>
          <a:p>
            <a:pPr marL="514350" indent="-514350">
              <a:buFont typeface="+mj-lt"/>
              <a:buAutoNum type="arabicPeriod"/>
            </a:pPr>
            <a:r>
              <a:rPr lang="el-GR" b="1" dirty="0" err="1"/>
              <a:t>Ἐπειδὴ</a:t>
            </a:r>
            <a:r>
              <a:rPr lang="el-GR" b="1" dirty="0"/>
              <a:t> </a:t>
            </a:r>
            <a:r>
              <a:rPr lang="el-GR" b="1" dirty="0" err="1"/>
              <a:t>γὰρ</a:t>
            </a:r>
            <a:r>
              <a:rPr lang="el-GR" b="1" dirty="0"/>
              <a:t> </a:t>
            </a:r>
            <a:r>
              <a:rPr lang="el-GR" b="1" dirty="0" err="1"/>
              <a:t>οἱ</a:t>
            </a:r>
            <a:r>
              <a:rPr lang="el-GR" b="1" dirty="0"/>
              <a:t> </a:t>
            </a:r>
            <a:r>
              <a:rPr lang="el-GR" b="1" dirty="0" err="1"/>
              <a:t>πρυτάνεις</a:t>
            </a:r>
            <a:r>
              <a:rPr lang="el-GR" b="1" dirty="0"/>
              <a:t> </a:t>
            </a:r>
            <a:r>
              <a:rPr lang="el-GR" b="1" dirty="0" err="1"/>
              <a:t>ἀπέδοσαν</a:t>
            </a:r>
            <a:r>
              <a:rPr lang="el-GR" b="1" dirty="0"/>
              <a:t> </a:t>
            </a:r>
            <a:r>
              <a:rPr lang="el-GR" b="1" dirty="0" err="1"/>
              <a:t>εἰς</a:t>
            </a:r>
            <a:r>
              <a:rPr lang="el-GR" b="1" dirty="0"/>
              <a:t> </a:t>
            </a:r>
            <a:r>
              <a:rPr lang="el-GR" b="1" dirty="0" err="1"/>
              <a:t>τὴν</a:t>
            </a:r>
            <a:r>
              <a:rPr lang="el-GR" b="1" dirty="0"/>
              <a:t> </a:t>
            </a:r>
            <a:r>
              <a:rPr lang="el-GR" b="1" dirty="0" err="1"/>
              <a:t>βουλὴν</a:t>
            </a:r>
            <a:r>
              <a:rPr lang="el-GR" b="1" dirty="0"/>
              <a:t> </a:t>
            </a:r>
            <a:r>
              <a:rPr lang="el-GR" b="1" dirty="0" err="1"/>
              <a:t>περὶ</a:t>
            </a:r>
            <a:r>
              <a:rPr lang="el-GR" b="1" dirty="0"/>
              <a:t> </a:t>
            </a:r>
            <a:r>
              <a:rPr lang="el-GR" b="1" dirty="0" err="1"/>
              <a:t>αὐτῶν</a:t>
            </a:r>
            <a:r>
              <a:rPr lang="el-GR" b="1" dirty="0" smtClean="0"/>
              <a:t>, </a:t>
            </a:r>
            <a:r>
              <a:rPr lang="el-GR" b="1" u="sng" dirty="0" err="1" smtClean="0"/>
              <a:t>οὕτως</a:t>
            </a:r>
            <a:r>
              <a:rPr lang="el-GR" b="1" u="sng" dirty="0" smtClean="0"/>
              <a:t> </a:t>
            </a:r>
            <a:r>
              <a:rPr lang="el-GR" b="1" u="sng" dirty="0" err="1"/>
              <a:t>ὠργίσθησαν</a:t>
            </a:r>
            <a:r>
              <a:rPr lang="el-GR" b="1" u="sng" dirty="0"/>
              <a:t> </a:t>
            </a:r>
            <a:r>
              <a:rPr lang="el-GR" b="1" u="sng" dirty="0" err="1"/>
              <a:t>αὐτοῖς</a:t>
            </a:r>
            <a:r>
              <a:rPr lang="el-GR" b="1" dirty="0"/>
              <a:t>, </a:t>
            </a:r>
            <a:endParaRPr lang="el-GR" b="1" dirty="0" smtClean="0"/>
          </a:p>
          <a:p>
            <a:pPr marL="514350" indent="-514350">
              <a:buFont typeface="+mj-lt"/>
              <a:buAutoNum type="arabicPeriod"/>
            </a:pPr>
            <a:r>
              <a:rPr lang="el-GR" b="1" dirty="0" err="1" smtClean="0"/>
              <a:t>ὥστε</a:t>
            </a:r>
            <a:r>
              <a:rPr lang="el-GR" b="1" dirty="0" smtClean="0"/>
              <a:t> </a:t>
            </a:r>
            <a:r>
              <a:rPr lang="el-GR" b="1" dirty="0" err="1"/>
              <a:t>ἔλεγόν</a:t>
            </a:r>
            <a:r>
              <a:rPr lang="el-GR" b="1" dirty="0"/>
              <a:t> </a:t>
            </a:r>
            <a:r>
              <a:rPr lang="el-GR" b="1" dirty="0" err="1"/>
              <a:t>τινες</a:t>
            </a:r>
            <a:r>
              <a:rPr lang="el-GR" b="1" dirty="0"/>
              <a:t> </a:t>
            </a:r>
            <a:r>
              <a:rPr lang="el-GR" b="1" dirty="0" err="1"/>
              <a:t>τῶν</a:t>
            </a:r>
            <a:r>
              <a:rPr lang="el-GR" b="1" dirty="0"/>
              <a:t> </a:t>
            </a:r>
            <a:r>
              <a:rPr lang="el-GR" b="1" dirty="0" err="1"/>
              <a:t>ῥητόρων</a:t>
            </a:r>
            <a:r>
              <a:rPr lang="el-GR" b="1" dirty="0"/>
              <a:t> </a:t>
            </a:r>
            <a:r>
              <a:rPr lang="el-GR" b="1" u="sng" dirty="0" err="1"/>
              <a:t>ὡς</a:t>
            </a:r>
            <a:r>
              <a:rPr lang="el-GR" b="1" u="sng" dirty="0"/>
              <a:t> </a:t>
            </a:r>
            <a:r>
              <a:rPr lang="el-GR" b="1" u="sng" dirty="0" err="1"/>
              <a:t>ἀκρίτους</a:t>
            </a:r>
            <a:r>
              <a:rPr lang="el-GR" b="1" u="sng" dirty="0"/>
              <a:t> </a:t>
            </a:r>
            <a:r>
              <a:rPr lang="el-GR" b="1" u="sng" dirty="0" err="1"/>
              <a:t>αὐτοὺς</a:t>
            </a:r>
            <a:r>
              <a:rPr lang="el-GR" b="1" u="sng" dirty="0"/>
              <a:t> </a:t>
            </a:r>
            <a:r>
              <a:rPr lang="el-GR" b="1" u="sng" dirty="0" err="1"/>
              <a:t>χρὴ</a:t>
            </a:r>
            <a:r>
              <a:rPr lang="el-GR" b="1" u="sng" dirty="0"/>
              <a:t> </a:t>
            </a:r>
            <a:r>
              <a:rPr lang="el-GR" b="1" u="sng" dirty="0" err="1"/>
              <a:t>τοῖς</a:t>
            </a:r>
            <a:r>
              <a:rPr lang="el-GR" b="1" u="sng" dirty="0"/>
              <a:t> </a:t>
            </a:r>
            <a:r>
              <a:rPr lang="el-GR" b="1" u="sng" dirty="0" err="1"/>
              <a:t>ἕνδεκα</a:t>
            </a:r>
            <a:r>
              <a:rPr lang="el-GR" b="1" u="sng" dirty="0"/>
              <a:t> </a:t>
            </a:r>
            <a:r>
              <a:rPr lang="el-GR" b="1" u="sng" dirty="0" err="1"/>
              <a:t>παραδοῦναι</a:t>
            </a:r>
            <a:r>
              <a:rPr lang="el-GR" b="1" u="sng" dirty="0"/>
              <a:t> </a:t>
            </a:r>
            <a:endParaRPr lang="el-GR" b="1" u="sng" dirty="0" smtClean="0"/>
          </a:p>
          <a:p>
            <a:pPr marL="514350" indent="-514350">
              <a:buFont typeface="+mj-lt"/>
              <a:buAutoNum type="arabicPeriod"/>
            </a:pPr>
            <a:r>
              <a:rPr lang="el-GR" b="1" u="sng" dirty="0" err="1" smtClean="0"/>
              <a:t>θανάτῳ</a:t>
            </a:r>
            <a:r>
              <a:rPr lang="el-GR" b="1" u="sng" dirty="0" smtClean="0"/>
              <a:t> </a:t>
            </a:r>
            <a:r>
              <a:rPr lang="el-GR" b="1" u="sng" dirty="0" err="1"/>
              <a:t>ζημιῶσαι</a:t>
            </a:r>
            <a:r>
              <a:rPr lang="el-GR" b="1" dirty="0"/>
              <a:t>. </a:t>
            </a:r>
            <a:endParaRPr lang="el-GR"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t>
            </a:r>
            <a:r>
              <a:rPr lang="el-GR" b="1" dirty="0"/>
              <a:t>Ποια  είναι η πρόταση του Λυσία;</a:t>
            </a:r>
            <a:r>
              <a:rPr lang="el-GR" dirty="0"/>
              <a:t/>
            </a:r>
            <a:br>
              <a:rPr lang="el-GR" dirty="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b="1" dirty="0" err="1" smtClean="0">
                <a:solidFill>
                  <a:srgbClr val="FF0000"/>
                </a:solidFill>
              </a:rPr>
              <a:t>Ἡγούμενος</a:t>
            </a:r>
            <a:r>
              <a:rPr lang="el-GR" b="1" dirty="0" smtClean="0">
                <a:solidFill>
                  <a:srgbClr val="FF0000"/>
                </a:solidFill>
              </a:rPr>
              <a:t> </a:t>
            </a:r>
            <a:r>
              <a:rPr lang="el-GR" b="1" dirty="0" err="1" smtClean="0"/>
              <a:t>δὲ</a:t>
            </a:r>
            <a:r>
              <a:rPr lang="el-GR" b="1" dirty="0" smtClean="0"/>
              <a:t> </a:t>
            </a:r>
            <a:r>
              <a:rPr lang="el-GR" b="1" dirty="0" err="1" smtClean="0"/>
              <a:t>ἐγὼ</a:t>
            </a:r>
            <a:r>
              <a:rPr lang="el-GR" b="1" dirty="0" smtClean="0"/>
              <a:t> </a:t>
            </a:r>
            <a:r>
              <a:rPr lang="el-GR" b="1" dirty="0" err="1" smtClean="0"/>
              <a:t>δεινὸν</a:t>
            </a:r>
            <a:r>
              <a:rPr lang="el-GR" b="1" dirty="0" smtClean="0"/>
              <a:t> </a:t>
            </a:r>
            <a:r>
              <a:rPr lang="el-GR" b="1" dirty="0" err="1" smtClean="0"/>
              <a:t>εἶναι</a:t>
            </a:r>
            <a:r>
              <a:rPr lang="el-GR" b="1" dirty="0" smtClean="0"/>
              <a:t> </a:t>
            </a:r>
            <a:r>
              <a:rPr lang="el-GR" b="1" dirty="0" err="1" smtClean="0"/>
              <a:t>τοιαῦτα</a:t>
            </a:r>
            <a:r>
              <a:rPr lang="el-GR" b="1" dirty="0" smtClean="0"/>
              <a:t> </a:t>
            </a:r>
            <a:r>
              <a:rPr lang="el-GR" b="1" dirty="0" err="1" smtClean="0"/>
              <a:t>ἐθίζεσθαι</a:t>
            </a:r>
            <a:r>
              <a:rPr lang="el-GR" b="1" dirty="0" smtClean="0"/>
              <a:t> </a:t>
            </a:r>
            <a:r>
              <a:rPr lang="el-GR" b="1" dirty="0" err="1" smtClean="0"/>
              <a:t>ποιεῖν</a:t>
            </a:r>
            <a:r>
              <a:rPr lang="el-GR" b="1" dirty="0" smtClean="0"/>
              <a:t> </a:t>
            </a:r>
            <a:r>
              <a:rPr lang="el-GR" b="1" dirty="0" err="1" smtClean="0"/>
              <a:t>τὴν</a:t>
            </a:r>
            <a:r>
              <a:rPr lang="el-GR" b="1" dirty="0" smtClean="0"/>
              <a:t> </a:t>
            </a:r>
            <a:r>
              <a:rPr lang="el-GR" b="1" dirty="0" err="1" smtClean="0"/>
              <a:t>βουλήν</a:t>
            </a:r>
            <a:r>
              <a:rPr lang="el-GR" b="1" dirty="0" smtClean="0"/>
              <a:t>, </a:t>
            </a:r>
            <a:r>
              <a:rPr lang="el-GR" b="1" dirty="0" err="1" smtClean="0"/>
              <a:t>ἀναστὰς</a:t>
            </a:r>
            <a:r>
              <a:rPr lang="el-GR" b="1" dirty="0" smtClean="0"/>
              <a:t> </a:t>
            </a:r>
            <a:r>
              <a:rPr lang="el-GR" b="1" dirty="0" err="1" smtClean="0"/>
              <a:t>εἶπον</a:t>
            </a:r>
            <a:endParaRPr lang="el-GR" b="1" dirty="0" smtClean="0"/>
          </a:p>
          <a:p>
            <a:pPr marL="514350" indent="-514350">
              <a:buFont typeface="+mj-lt"/>
              <a:buAutoNum type="arabicPeriod"/>
            </a:pPr>
            <a:r>
              <a:rPr lang="el-GR" b="1" dirty="0" smtClean="0"/>
              <a:t> </a:t>
            </a:r>
            <a:r>
              <a:rPr lang="el-GR" b="1" dirty="0" err="1" smtClean="0"/>
              <a:t>ὅτι</a:t>
            </a:r>
            <a:r>
              <a:rPr lang="el-GR" b="1" dirty="0" smtClean="0"/>
              <a:t> </a:t>
            </a:r>
            <a:r>
              <a:rPr lang="el-GR" b="1" dirty="0" err="1" smtClean="0"/>
              <a:t>μοι</a:t>
            </a:r>
            <a:r>
              <a:rPr lang="el-GR" b="1" dirty="0" smtClean="0"/>
              <a:t> </a:t>
            </a:r>
            <a:r>
              <a:rPr lang="el-GR" b="1" u="sng" dirty="0" err="1" smtClean="0"/>
              <a:t>δοκοίη</a:t>
            </a:r>
            <a:r>
              <a:rPr lang="el-GR" b="1" u="sng" dirty="0" smtClean="0"/>
              <a:t> </a:t>
            </a:r>
            <a:r>
              <a:rPr lang="el-GR" b="1" u="sng" dirty="0" err="1" smtClean="0"/>
              <a:t>κρίνειν</a:t>
            </a:r>
            <a:r>
              <a:rPr lang="el-GR" b="1" u="sng" dirty="0" smtClean="0"/>
              <a:t> </a:t>
            </a:r>
            <a:r>
              <a:rPr lang="el-GR" b="1" u="sng" dirty="0" err="1" smtClean="0"/>
              <a:t>τοὺς</a:t>
            </a:r>
            <a:r>
              <a:rPr lang="el-GR" b="1" u="sng" dirty="0" smtClean="0"/>
              <a:t> </a:t>
            </a:r>
            <a:r>
              <a:rPr lang="el-GR" b="1" u="sng" dirty="0" err="1" smtClean="0"/>
              <a:t>σιτοπώλας</a:t>
            </a:r>
            <a:r>
              <a:rPr lang="el-GR" b="1" u="sng" dirty="0" smtClean="0"/>
              <a:t> </a:t>
            </a:r>
            <a:r>
              <a:rPr lang="el-GR" b="1" u="sng" dirty="0" err="1" smtClean="0"/>
              <a:t>κατὰ</a:t>
            </a:r>
            <a:r>
              <a:rPr lang="el-GR" b="1" u="sng" dirty="0" smtClean="0"/>
              <a:t> </a:t>
            </a:r>
            <a:r>
              <a:rPr lang="el-GR" b="1" u="sng" dirty="0" err="1" smtClean="0"/>
              <a:t>τὸν</a:t>
            </a:r>
            <a:r>
              <a:rPr lang="el-GR" b="1" u="sng" dirty="0" smtClean="0"/>
              <a:t> </a:t>
            </a:r>
            <a:r>
              <a:rPr lang="el-GR" b="1" u="sng" dirty="0" err="1" smtClean="0"/>
              <a:t>νόμον</a:t>
            </a:r>
            <a:r>
              <a:rPr lang="el-GR" b="1" u="sng" dirty="0" smtClean="0"/>
              <a:t>, </a:t>
            </a:r>
          </a:p>
          <a:p>
            <a:r>
              <a:rPr lang="el-GR" b="1" dirty="0" err="1" smtClean="0">
                <a:solidFill>
                  <a:srgbClr val="FF0000"/>
                </a:solidFill>
              </a:rPr>
              <a:t>νομίζων</a:t>
            </a:r>
            <a:r>
              <a:rPr lang="el-GR" b="1" dirty="0" smtClean="0"/>
              <a:t>, </a:t>
            </a:r>
          </a:p>
          <a:p>
            <a:pPr>
              <a:buNone/>
            </a:pPr>
            <a:r>
              <a:rPr lang="el-GR" b="1" dirty="0" smtClean="0"/>
              <a:t>2. </a:t>
            </a:r>
            <a:r>
              <a:rPr lang="el-GR" b="1" dirty="0" err="1" smtClean="0"/>
              <a:t>εἰ</a:t>
            </a:r>
            <a:r>
              <a:rPr lang="el-GR" b="1" dirty="0" smtClean="0"/>
              <a:t> </a:t>
            </a:r>
            <a:r>
              <a:rPr lang="el-GR" b="1" dirty="0" err="1" smtClean="0"/>
              <a:t>μέν</a:t>
            </a:r>
            <a:r>
              <a:rPr lang="el-GR" b="1" dirty="0" smtClean="0"/>
              <a:t> </a:t>
            </a:r>
            <a:r>
              <a:rPr lang="el-GR" b="1" dirty="0" err="1" smtClean="0"/>
              <a:t>εἰσιν</a:t>
            </a:r>
            <a:r>
              <a:rPr lang="el-GR" b="1" dirty="0" smtClean="0"/>
              <a:t> </a:t>
            </a:r>
            <a:r>
              <a:rPr lang="el-GR" b="1" dirty="0" err="1" smtClean="0"/>
              <a:t>ἄξια</a:t>
            </a:r>
            <a:r>
              <a:rPr lang="el-GR" b="1" dirty="0" smtClean="0"/>
              <a:t> </a:t>
            </a:r>
            <a:r>
              <a:rPr lang="el-GR" b="1" dirty="0" err="1" smtClean="0"/>
              <a:t>θανάτου</a:t>
            </a:r>
            <a:r>
              <a:rPr lang="el-GR" b="1" dirty="0" smtClean="0"/>
              <a:t> </a:t>
            </a:r>
            <a:r>
              <a:rPr lang="el-GR" b="1" dirty="0" err="1" smtClean="0"/>
              <a:t>εἰργασμένοι</a:t>
            </a:r>
            <a:r>
              <a:rPr lang="el-GR" b="1" dirty="0" smtClean="0"/>
              <a:t>, </a:t>
            </a:r>
            <a:r>
              <a:rPr lang="el-GR" b="1" u="sng" dirty="0" err="1" smtClean="0"/>
              <a:t>ὑμᾶς</a:t>
            </a:r>
            <a:r>
              <a:rPr lang="el-GR" b="1" u="sng" dirty="0" smtClean="0"/>
              <a:t> </a:t>
            </a:r>
            <a:r>
              <a:rPr lang="el-GR" b="1" u="sng" dirty="0" err="1" smtClean="0"/>
              <a:t>οὐδὲν</a:t>
            </a:r>
            <a:r>
              <a:rPr lang="el-GR" b="1" u="sng" dirty="0" smtClean="0"/>
              <a:t> </a:t>
            </a:r>
            <a:r>
              <a:rPr lang="el-GR" b="1" u="sng" dirty="0" err="1" smtClean="0"/>
              <a:t>ἧττον</a:t>
            </a:r>
            <a:r>
              <a:rPr lang="el-GR" b="1" u="sng" dirty="0" smtClean="0"/>
              <a:t> </a:t>
            </a:r>
            <a:r>
              <a:rPr lang="el-GR" b="1" u="sng" dirty="0" err="1" smtClean="0"/>
              <a:t>ἡμῶν</a:t>
            </a:r>
            <a:r>
              <a:rPr lang="el-GR" b="1" u="sng" dirty="0" smtClean="0"/>
              <a:t> </a:t>
            </a:r>
            <a:r>
              <a:rPr lang="el-GR" b="1" u="sng" dirty="0" err="1" smtClean="0"/>
              <a:t>γνώσεσθαι</a:t>
            </a:r>
            <a:r>
              <a:rPr lang="el-GR" b="1" u="sng" dirty="0" smtClean="0"/>
              <a:t> </a:t>
            </a:r>
            <a:r>
              <a:rPr lang="el-GR" b="1" u="sng" dirty="0" err="1" smtClean="0"/>
              <a:t>τὰ</a:t>
            </a:r>
            <a:r>
              <a:rPr lang="el-GR" b="1" u="sng" dirty="0" smtClean="0"/>
              <a:t> </a:t>
            </a:r>
            <a:r>
              <a:rPr lang="el-GR" b="1" u="sng" dirty="0" err="1" smtClean="0"/>
              <a:t>δίκαια</a:t>
            </a:r>
            <a:r>
              <a:rPr lang="el-GR" b="1" u="sng" dirty="0" smtClean="0"/>
              <a:t>, </a:t>
            </a:r>
          </a:p>
          <a:p>
            <a:r>
              <a:rPr lang="el-GR" b="1" dirty="0" err="1" smtClean="0"/>
              <a:t>εἰ</a:t>
            </a:r>
            <a:r>
              <a:rPr lang="el-GR" b="1" dirty="0" smtClean="0"/>
              <a:t> </a:t>
            </a:r>
            <a:r>
              <a:rPr lang="el-GR" b="1" dirty="0" err="1" smtClean="0"/>
              <a:t>δὲ</a:t>
            </a:r>
            <a:r>
              <a:rPr lang="el-GR" b="1" dirty="0" smtClean="0"/>
              <a:t> </a:t>
            </a:r>
            <a:r>
              <a:rPr lang="el-GR" b="1" dirty="0" err="1" smtClean="0"/>
              <a:t>μηδὲν</a:t>
            </a:r>
            <a:r>
              <a:rPr lang="el-GR" b="1" dirty="0" smtClean="0"/>
              <a:t> </a:t>
            </a:r>
            <a:r>
              <a:rPr lang="el-GR" b="1" dirty="0" err="1" smtClean="0"/>
              <a:t>ἀδικοῦσιν</a:t>
            </a:r>
            <a:r>
              <a:rPr lang="el-GR" b="1" dirty="0" smtClean="0"/>
              <a:t>, </a:t>
            </a:r>
            <a:r>
              <a:rPr lang="el-GR" b="1" u="sng" dirty="0" err="1" smtClean="0"/>
              <a:t>οὐ</a:t>
            </a:r>
            <a:r>
              <a:rPr lang="el-GR" b="1" u="sng" dirty="0" smtClean="0"/>
              <a:t> </a:t>
            </a:r>
            <a:r>
              <a:rPr lang="el-GR" b="1" u="sng" dirty="0" err="1" smtClean="0"/>
              <a:t>δεῖν</a:t>
            </a:r>
            <a:r>
              <a:rPr lang="el-GR" b="1" u="sng" dirty="0" smtClean="0"/>
              <a:t> </a:t>
            </a:r>
            <a:r>
              <a:rPr lang="el-GR" b="1" u="sng" dirty="0" err="1" smtClean="0"/>
              <a:t>αὐτοὺς</a:t>
            </a:r>
            <a:r>
              <a:rPr lang="el-GR" b="1" u="sng" dirty="0" smtClean="0"/>
              <a:t> </a:t>
            </a:r>
            <a:r>
              <a:rPr lang="el-GR" b="1" u="sng" dirty="0" err="1" smtClean="0"/>
              <a:t>ἀκρίτους</a:t>
            </a:r>
            <a:r>
              <a:rPr lang="el-GR" b="1" u="sng" dirty="0" smtClean="0"/>
              <a:t> </a:t>
            </a:r>
            <a:r>
              <a:rPr lang="el-GR" b="1" u="sng" dirty="0" err="1" smtClean="0"/>
              <a:t>ἀπολωλέναι</a:t>
            </a:r>
            <a:r>
              <a:rPr lang="el-GR" b="1" u="sng" dirty="0" smtClean="0"/>
              <a:t>. </a:t>
            </a:r>
          </a:p>
          <a:p>
            <a:r>
              <a:rPr lang="el-GR" b="1" dirty="0" err="1" smtClean="0"/>
              <a:t>Πεισθείσης</a:t>
            </a:r>
            <a:r>
              <a:rPr lang="el-GR" b="1" dirty="0" smtClean="0"/>
              <a:t> </a:t>
            </a:r>
            <a:r>
              <a:rPr lang="el-GR" b="1" dirty="0" err="1" smtClean="0"/>
              <a:t>δὲ</a:t>
            </a:r>
            <a:r>
              <a:rPr lang="el-GR" b="1" dirty="0" smtClean="0"/>
              <a:t> </a:t>
            </a:r>
            <a:r>
              <a:rPr lang="el-GR" b="1" dirty="0" err="1" smtClean="0"/>
              <a:t>τῆς</a:t>
            </a:r>
            <a:r>
              <a:rPr lang="el-GR" b="1" dirty="0" smtClean="0"/>
              <a:t> </a:t>
            </a:r>
            <a:r>
              <a:rPr lang="el-GR" b="1" dirty="0" err="1" smtClean="0"/>
              <a:t>βουλῆς</a:t>
            </a:r>
            <a:r>
              <a:rPr lang="el-GR" b="1" dirty="0" smtClean="0"/>
              <a:t> </a:t>
            </a:r>
            <a:r>
              <a:rPr lang="el-GR" b="1" dirty="0" err="1" smtClean="0"/>
              <a:t>ταῦτα</a:t>
            </a:r>
            <a:r>
              <a:rPr lang="el-GR" b="1" dirty="0" smtClean="0"/>
              <a:t>, </a:t>
            </a:r>
            <a:r>
              <a:rPr lang="el-GR" b="1" dirty="0" err="1" smtClean="0"/>
              <a:t>διαβάλλειν</a:t>
            </a:r>
            <a:r>
              <a:rPr lang="el-GR" b="1" dirty="0" smtClean="0"/>
              <a:t> </a:t>
            </a:r>
            <a:r>
              <a:rPr lang="el-GR" b="1" dirty="0" err="1" smtClean="0"/>
              <a:t>ἐπεχείρουν</a:t>
            </a:r>
            <a:r>
              <a:rPr lang="el-GR" b="1" dirty="0" smtClean="0"/>
              <a:t> με </a:t>
            </a:r>
            <a:r>
              <a:rPr lang="el-GR" b="1" dirty="0" err="1" smtClean="0"/>
              <a:t>λέγοντες</a:t>
            </a:r>
            <a:r>
              <a:rPr lang="el-GR" b="1" dirty="0" smtClean="0"/>
              <a:t> </a:t>
            </a:r>
            <a:r>
              <a:rPr lang="el-GR" b="1" dirty="0" err="1" smtClean="0"/>
              <a:t>ὡς</a:t>
            </a:r>
            <a:r>
              <a:rPr lang="el-GR" b="1" dirty="0" smtClean="0"/>
              <a:t> </a:t>
            </a:r>
            <a:r>
              <a:rPr lang="el-GR" b="1" dirty="0" err="1" smtClean="0"/>
              <a:t>ἐγὼ</a:t>
            </a:r>
            <a:r>
              <a:rPr lang="el-GR" b="1" dirty="0" smtClean="0"/>
              <a:t> </a:t>
            </a:r>
            <a:r>
              <a:rPr lang="el-GR" b="1" dirty="0" err="1" smtClean="0"/>
              <a:t>σωτηρίας</a:t>
            </a:r>
            <a:r>
              <a:rPr lang="el-GR" b="1" dirty="0" smtClean="0"/>
              <a:t> </a:t>
            </a:r>
            <a:r>
              <a:rPr lang="el-GR" b="1" dirty="0" err="1" smtClean="0"/>
              <a:t>ἕνεκα</a:t>
            </a:r>
            <a:r>
              <a:rPr lang="el-GR" b="1" dirty="0" smtClean="0"/>
              <a:t> </a:t>
            </a:r>
            <a:r>
              <a:rPr lang="el-GR" b="1" dirty="0" err="1" smtClean="0"/>
              <a:t>τῆς</a:t>
            </a:r>
            <a:r>
              <a:rPr lang="el-GR" b="1" dirty="0" smtClean="0"/>
              <a:t> </a:t>
            </a:r>
            <a:r>
              <a:rPr lang="el-GR" b="1" dirty="0" err="1" smtClean="0"/>
              <a:t>τῶν</a:t>
            </a:r>
            <a:r>
              <a:rPr lang="el-GR" b="1" dirty="0" smtClean="0"/>
              <a:t> </a:t>
            </a:r>
            <a:r>
              <a:rPr lang="el-GR" b="1" dirty="0" err="1" smtClean="0"/>
              <a:t>σιτοπωλῶν</a:t>
            </a:r>
            <a:r>
              <a:rPr lang="el-GR" b="1" dirty="0" smtClean="0"/>
              <a:t> </a:t>
            </a:r>
            <a:r>
              <a:rPr lang="el-GR" b="1" dirty="0" err="1" smtClean="0"/>
              <a:t>τοὺς</a:t>
            </a:r>
            <a:r>
              <a:rPr lang="el-GR" b="1" dirty="0" smtClean="0"/>
              <a:t> </a:t>
            </a:r>
            <a:r>
              <a:rPr lang="el-GR" b="1" dirty="0" err="1" smtClean="0"/>
              <a:t>λόγους</a:t>
            </a:r>
            <a:r>
              <a:rPr lang="el-GR" b="1" dirty="0" smtClean="0"/>
              <a:t> </a:t>
            </a:r>
            <a:r>
              <a:rPr lang="el-GR" b="1" dirty="0" err="1" smtClean="0"/>
              <a:t>τούτους</a:t>
            </a:r>
            <a:r>
              <a:rPr lang="el-GR" b="1" dirty="0" smtClean="0"/>
              <a:t> </a:t>
            </a:r>
            <a:r>
              <a:rPr lang="el-GR" b="1" dirty="0" err="1" smtClean="0"/>
              <a:t>ἐποιούμην</a:t>
            </a:r>
            <a:r>
              <a:rPr lang="el-GR" b="1" dirty="0" smtClean="0"/>
              <a:t>. </a:t>
            </a: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ΚΑΤΑΝΟΗΣΗ</a:t>
            </a:r>
            <a:endParaRPr lang="el-GR" sz="2800" dirty="0"/>
          </a:p>
        </p:txBody>
      </p:sp>
      <p:sp>
        <p:nvSpPr>
          <p:cNvPr id="3" name="2 - Θέση περιεχομένου"/>
          <p:cNvSpPr>
            <a:spLocks noGrp="1"/>
          </p:cNvSpPr>
          <p:nvPr>
            <p:ph idx="1"/>
          </p:nvPr>
        </p:nvSpPr>
        <p:spPr/>
        <p:txBody>
          <a:bodyPr>
            <a:normAutofit fontScale="70000" lnSpcReduction="20000"/>
          </a:bodyPr>
          <a:lstStyle/>
          <a:p>
            <a:r>
              <a:rPr lang="el-GR" b="1" dirty="0"/>
              <a:t>Ποια ήταν η στάση των ρητόρων απέναντι στους σιτοπώλες; </a:t>
            </a:r>
            <a:endParaRPr lang="el-GR" dirty="0"/>
          </a:p>
          <a:p>
            <a:pPr lvl="0"/>
            <a:r>
              <a:rPr lang="el-GR" dirty="0" err="1"/>
              <a:t>τόσο</a:t>
            </a:r>
            <a:r>
              <a:rPr lang="el-GR" dirty="0"/>
              <a:t> </a:t>
            </a:r>
            <a:r>
              <a:rPr lang="el-GR" dirty="0" err="1"/>
              <a:t>πολύ</a:t>
            </a:r>
            <a:r>
              <a:rPr lang="el-GR" dirty="0"/>
              <a:t> </a:t>
            </a:r>
            <a:r>
              <a:rPr lang="el-GR" u="sng" dirty="0" err="1"/>
              <a:t>οργίσθηκα</a:t>
            </a:r>
            <a:r>
              <a:rPr lang="el-GR" dirty="0" err="1"/>
              <a:t>ν</a:t>
            </a:r>
            <a:r>
              <a:rPr lang="el-GR" dirty="0"/>
              <a:t> </a:t>
            </a:r>
            <a:r>
              <a:rPr lang="el-GR" dirty="0" err="1"/>
              <a:t>μαζί</a:t>
            </a:r>
            <a:r>
              <a:rPr lang="el-GR" dirty="0"/>
              <a:t> τους, </a:t>
            </a:r>
          </a:p>
          <a:p>
            <a:pPr lvl="0"/>
            <a:r>
              <a:rPr lang="el-GR" dirty="0" err="1"/>
              <a:t>ώστε</a:t>
            </a:r>
            <a:r>
              <a:rPr lang="el-GR" dirty="0"/>
              <a:t> </a:t>
            </a:r>
            <a:r>
              <a:rPr lang="el-GR" dirty="0" err="1"/>
              <a:t>κάποιοι</a:t>
            </a:r>
            <a:r>
              <a:rPr lang="el-GR" dirty="0"/>
              <a:t> </a:t>
            </a:r>
            <a:r>
              <a:rPr lang="el-GR" dirty="0" err="1"/>
              <a:t>από</a:t>
            </a:r>
            <a:r>
              <a:rPr lang="el-GR" dirty="0"/>
              <a:t> τους </a:t>
            </a:r>
            <a:r>
              <a:rPr lang="el-GR" dirty="0" err="1"/>
              <a:t>ρήτορες</a:t>
            </a:r>
            <a:r>
              <a:rPr lang="el-GR" dirty="0"/>
              <a:t> </a:t>
            </a:r>
            <a:r>
              <a:rPr lang="el-GR" dirty="0" err="1"/>
              <a:t>έλεγαν</a:t>
            </a:r>
            <a:r>
              <a:rPr lang="el-GR" dirty="0"/>
              <a:t> </a:t>
            </a:r>
            <a:r>
              <a:rPr lang="el-GR" dirty="0" err="1"/>
              <a:t>οτι</a:t>
            </a:r>
            <a:r>
              <a:rPr lang="el-GR" dirty="0"/>
              <a:t> </a:t>
            </a:r>
            <a:r>
              <a:rPr lang="el-GR" dirty="0" err="1"/>
              <a:t>πρέπει</a:t>
            </a:r>
            <a:r>
              <a:rPr lang="el-GR" dirty="0"/>
              <a:t> </a:t>
            </a:r>
            <a:r>
              <a:rPr lang="el-GR" dirty="0" err="1"/>
              <a:t>αυτούς</a:t>
            </a:r>
            <a:r>
              <a:rPr lang="el-GR" dirty="0"/>
              <a:t> </a:t>
            </a:r>
            <a:r>
              <a:rPr lang="el-GR" u="sng" dirty="0" err="1"/>
              <a:t>χωρίς</a:t>
            </a:r>
            <a:r>
              <a:rPr lang="el-GR" u="sng" dirty="0"/>
              <a:t> </a:t>
            </a:r>
            <a:r>
              <a:rPr lang="el-GR" u="sng" dirty="0" err="1"/>
              <a:t>δίκη</a:t>
            </a:r>
            <a:r>
              <a:rPr lang="el-GR" dirty="0"/>
              <a:t> </a:t>
            </a:r>
          </a:p>
          <a:p>
            <a:pPr lvl="0"/>
            <a:r>
              <a:rPr lang="el-GR" dirty="0"/>
              <a:t>να τους </a:t>
            </a:r>
            <a:r>
              <a:rPr lang="el-GR" u="sng" dirty="0" err="1"/>
              <a:t>τιμωρήσουν</a:t>
            </a:r>
            <a:r>
              <a:rPr lang="el-GR" u="sng" dirty="0"/>
              <a:t> με </a:t>
            </a:r>
            <a:r>
              <a:rPr lang="el-GR" u="sng" dirty="0" err="1"/>
              <a:t>θάνατο</a:t>
            </a:r>
            <a:r>
              <a:rPr lang="el-GR" u="sng" dirty="0"/>
              <a:t>. </a:t>
            </a:r>
            <a:endParaRPr lang="el-GR" dirty="0"/>
          </a:p>
          <a:p>
            <a:pPr>
              <a:buNone/>
            </a:pPr>
            <a:r>
              <a:rPr lang="el-GR" dirty="0"/>
              <a:t> </a:t>
            </a:r>
          </a:p>
          <a:p>
            <a:r>
              <a:rPr lang="el-GR" b="1" dirty="0"/>
              <a:t>Ποια  είναι η πρόταση του Λυσία;</a:t>
            </a:r>
          </a:p>
          <a:p>
            <a:pPr lvl="0"/>
            <a:r>
              <a:rPr lang="el-GR" u="sng" dirty="0"/>
              <a:t>να </a:t>
            </a:r>
            <a:r>
              <a:rPr lang="el-GR" u="sng" dirty="0" err="1"/>
              <a:t>κριθούν</a:t>
            </a:r>
            <a:r>
              <a:rPr lang="el-GR" u="sng" dirty="0"/>
              <a:t> οι </a:t>
            </a:r>
            <a:r>
              <a:rPr lang="el-GR" u="sng" dirty="0" err="1"/>
              <a:t>σιτοπώλες</a:t>
            </a:r>
            <a:r>
              <a:rPr lang="el-GR" u="sng" dirty="0"/>
              <a:t> </a:t>
            </a:r>
            <a:r>
              <a:rPr lang="el-GR" u="sng" dirty="0" err="1"/>
              <a:t>σύμφωνα</a:t>
            </a:r>
            <a:r>
              <a:rPr lang="el-GR" u="sng" dirty="0"/>
              <a:t> με τον </a:t>
            </a:r>
            <a:r>
              <a:rPr lang="el-GR" u="sng" dirty="0" err="1"/>
              <a:t>νόμο</a:t>
            </a:r>
            <a:endParaRPr lang="el-GR" dirty="0"/>
          </a:p>
          <a:p>
            <a:pPr lvl="0"/>
            <a:r>
              <a:rPr lang="el-GR" dirty="0" err="1"/>
              <a:t>εάν</a:t>
            </a:r>
            <a:r>
              <a:rPr lang="el-GR" dirty="0"/>
              <a:t> </a:t>
            </a:r>
            <a:r>
              <a:rPr lang="el-GR" dirty="0" err="1"/>
              <a:t>βέβαια</a:t>
            </a:r>
            <a:r>
              <a:rPr lang="el-GR" dirty="0"/>
              <a:t> </a:t>
            </a:r>
            <a:r>
              <a:rPr lang="el-GR" dirty="0" err="1"/>
              <a:t>έχουν</a:t>
            </a:r>
            <a:r>
              <a:rPr lang="el-GR" dirty="0"/>
              <a:t> </a:t>
            </a:r>
            <a:r>
              <a:rPr lang="el-GR" dirty="0" err="1"/>
              <a:t>πράξει</a:t>
            </a:r>
            <a:r>
              <a:rPr lang="el-GR" dirty="0"/>
              <a:t> </a:t>
            </a:r>
            <a:r>
              <a:rPr lang="el-GR" u="sng" dirty="0" err="1"/>
              <a:t>έργα</a:t>
            </a:r>
            <a:r>
              <a:rPr lang="el-GR" u="sng" dirty="0"/>
              <a:t> </a:t>
            </a:r>
            <a:r>
              <a:rPr lang="el-GR" u="sng" dirty="0" err="1"/>
              <a:t>άξια</a:t>
            </a:r>
            <a:r>
              <a:rPr lang="el-GR" u="sng" dirty="0"/>
              <a:t> </a:t>
            </a:r>
            <a:r>
              <a:rPr lang="el-GR" u="sng" dirty="0" err="1"/>
              <a:t>θανάτου</a:t>
            </a:r>
            <a:r>
              <a:rPr lang="el-GR" dirty="0"/>
              <a:t>,</a:t>
            </a:r>
          </a:p>
          <a:p>
            <a:pPr lvl="0"/>
            <a:r>
              <a:rPr lang="el-GR" dirty="0"/>
              <a:t>η </a:t>
            </a:r>
            <a:r>
              <a:rPr lang="el-GR" u="sng" dirty="0"/>
              <a:t>βουλή γνωρίζει</a:t>
            </a:r>
            <a:r>
              <a:rPr lang="el-GR" dirty="0"/>
              <a:t>  ποια </a:t>
            </a:r>
            <a:r>
              <a:rPr lang="el-GR" dirty="0" err="1"/>
              <a:t>είναι</a:t>
            </a:r>
            <a:r>
              <a:rPr lang="el-GR" dirty="0"/>
              <a:t> τα </a:t>
            </a:r>
            <a:r>
              <a:rPr lang="el-GR" dirty="0" err="1"/>
              <a:t>δίκαια</a:t>
            </a:r>
            <a:r>
              <a:rPr lang="el-GR" dirty="0"/>
              <a:t> (να  </a:t>
            </a:r>
            <a:r>
              <a:rPr lang="el-GR" dirty="0" err="1"/>
              <a:t>πραχθούν</a:t>
            </a:r>
            <a:r>
              <a:rPr lang="el-GR" dirty="0"/>
              <a:t>), </a:t>
            </a:r>
          </a:p>
          <a:p>
            <a:pPr lvl="0"/>
            <a:r>
              <a:rPr lang="el-GR" u="sng" dirty="0" err="1"/>
              <a:t>εάν</a:t>
            </a:r>
            <a:r>
              <a:rPr lang="el-GR" u="sng" dirty="0"/>
              <a:t> </a:t>
            </a:r>
            <a:r>
              <a:rPr lang="el-GR" u="sng" dirty="0" err="1"/>
              <a:t>όμως</a:t>
            </a:r>
            <a:r>
              <a:rPr lang="el-GR" u="sng" dirty="0"/>
              <a:t> </a:t>
            </a:r>
            <a:r>
              <a:rPr lang="el-GR" u="sng" dirty="0" err="1"/>
              <a:t>καθόλου</a:t>
            </a:r>
            <a:r>
              <a:rPr lang="el-GR" u="sng" dirty="0"/>
              <a:t> δεν </a:t>
            </a:r>
            <a:r>
              <a:rPr lang="el-GR" u="sng" dirty="0" err="1"/>
              <a:t>έχουν</a:t>
            </a:r>
            <a:r>
              <a:rPr lang="el-GR" u="sng" dirty="0"/>
              <a:t> </a:t>
            </a:r>
            <a:r>
              <a:rPr lang="el-GR" u="sng" dirty="0" err="1"/>
              <a:t>διαπράξει</a:t>
            </a:r>
            <a:r>
              <a:rPr lang="el-GR" u="sng" dirty="0"/>
              <a:t> </a:t>
            </a:r>
            <a:r>
              <a:rPr lang="el-GR" u="sng" dirty="0" err="1"/>
              <a:t>αδίκημα</a:t>
            </a:r>
            <a:r>
              <a:rPr lang="el-GR" dirty="0"/>
              <a:t>, </a:t>
            </a:r>
          </a:p>
          <a:p>
            <a:pPr lvl="0"/>
            <a:r>
              <a:rPr lang="el-GR" u="sng" dirty="0"/>
              <a:t>δεν </a:t>
            </a:r>
            <a:r>
              <a:rPr lang="el-GR" u="sng" dirty="0" err="1"/>
              <a:t>πρέπει</a:t>
            </a:r>
            <a:r>
              <a:rPr lang="el-GR" u="sng" dirty="0"/>
              <a:t> </a:t>
            </a:r>
            <a:r>
              <a:rPr lang="el-GR" u="sng" dirty="0" err="1"/>
              <a:t>αυτοί</a:t>
            </a:r>
            <a:r>
              <a:rPr lang="el-GR" u="sng" dirty="0"/>
              <a:t> </a:t>
            </a:r>
            <a:r>
              <a:rPr lang="el-GR" u="sng" dirty="0" err="1"/>
              <a:t>χωρίς</a:t>
            </a:r>
            <a:r>
              <a:rPr lang="el-GR" u="sng" dirty="0"/>
              <a:t> </a:t>
            </a:r>
            <a:r>
              <a:rPr lang="el-GR" u="sng" dirty="0" err="1"/>
              <a:t>δίκη</a:t>
            </a:r>
            <a:r>
              <a:rPr lang="el-GR" u="sng" dirty="0"/>
              <a:t> να </a:t>
            </a:r>
            <a:r>
              <a:rPr lang="el-GR" u="sng" dirty="0" err="1"/>
              <a:t>θανατωθούν</a:t>
            </a:r>
            <a:r>
              <a:rPr lang="el-GR" u="sng" dirty="0"/>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b="1" i="1" dirty="0" err="1"/>
              <a:t>πρὸς</a:t>
            </a:r>
            <a:r>
              <a:rPr lang="el-GR" b="1" i="1" dirty="0"/>
              <a:t> </a:t>
            </a:r>
            <a:r>
              <a:rPr lang="el-GR" b="1" i="1" dirty="0" err="1"/>
              <a:t>μὲν</a:t>
            </a:r>
            <a:r>
              <a:rPr lang="el-GR" b="1" i="1" dirty="0"/>
              <a:t> </a:t>
            </a:r>
            <a:r>
              <a:rPr lang="el-GR" b="1" i="1" dirty="0" err="1"/>
              <a:t>οὖν</a:t>
            </a:r>
            <a:r>
              <a:rPr lang="el-GR" b="1" i="1" dirty="0"/>
              <a:t> </a:t>
            </a:r>
            <a:r>
              <a:rPr lang="el-GR" b="1" i="1" dirty="0" err="1"/>
              <a:t>τὴν</a:t>
            </a:r>
            <a:r>
              <a:rPr lang="el-GR" b="1" i="1" dirty="0"/>
              <a:t> </a:t>
            </a:r>
            <a:r>
              <a:rPr lang="el-GR" b="1" i="1" dirty="0" err="1"/>
              <a:t>βουλήν</a:t>
            </a:r>
            <a:r>
              <a:rPr lang="el-GR" b="1" i="1" dirty="0"/>
              <a:t>,       </a:t>
            </a:r>
            <a:r>
              <a:rPr lang="el-GR" b="1" i="1" dirty="0" smtClean="0"/>
              <a:t>                                  </a:t>
            </a:r>
            <a:r>
              <a:rPr lang="el-GR" b="1" dirty="0"/>
              <a:t>Μπροστά</a:t>
            </a:r>
            <a:r>
              <a:rPr lang="el-GR" dirty="0"/>
              <a:t> λοιπόν στη βουλή</a:t>
            </a:r>
          </a:p>
          <a:p>
            <a:r>
              <a:rPr lang="el-GR" b="1" i="1" dirty="0"/>
              <a:t> </a:t>
            </a:r>
            <a:r>
              <a:rPr lang="el-GR" b="1" i="1" dirty="0" err="1"/>
              <a:t>ὅτε</a:t>
            </a:r>
            <a:r>
              <a:rPr lang="el-GR" b="1" i="1" dirty="0"/>
              <a:t> </a:t>
            </a:r>
            <a:r>
              <a:rPr lang="el-GR" b="1" i="1" dirty="0" err="1"/>
              <a:t>ἦν</a:t>
            </a:r>
            <a:r>
              <a:rPr lang="el-GR" b="1" i="1" dirty="0"/>
              <a:t> </a:t>
            </a:r>
            <a:r>
              <a:rPr lang="el-GR" b="1" i="1" dirty="0" err="1"/>
              <a:t>αὐτοῖς</a:t>
            </a:r>
            <a:r>
              <a:rPr lang="el-GR" b="1" i="1" dirty="0"/>
              <a:t> ἡ κρίσις,                     </a:t>
            </a:r>
            <a:r>
              <a:rPr lang="el-GR" b="1" i="1" dirty="0" smtClean="0"/>
              <a:t>                          </a:t>
            </a:r>
            <a:r>
              <a:rPr lang="el-GR" dirty="0" smtClean="0"/>
              <a:t>όταν </a:t>
            </a:r>
            <a:r>
              <a:rPr lang="el-GR" dirty="0"/>
              <a:t>αυτοί κρίνονταν,</a:t>
            </a:r>
          </a:p>
          <a:p>
            <a:r>
              <a:rPr lang="el-GR" b="1" i="1" dirty="0" err="1"/>
              <a:t>ἔργῳ</a:t>
            </a:r>
            <a:r>
              <a:rPr lang="el-GR" b="1" i="1" dirty="0"/>
              <a:t> </a:t>
            </a:r>
            <a:r>
              <a:rPr lang="el-GR" b="1" i="1" dirty="0" err="1"/>
              <a:t>ἀπελογησάμην</a:t>
            </a:r>
            <a:r>
              <a:rPr lang="el-GR" b="1" i="1" dirty="0"/>
              <a:t>·                         </a:t>
            </a:r>
            <a:r>
              <a:rPr lang="el-GR" b="1" i="1" dirty="0" smtClean="0"/>
              <a:t>                 </a:t>
            </a:r>
            <a:r>
              <a:rPr lang="el-GR" dirty="0"/>
              <a:t>απολογήθηκα με τις πράξεις μου.(έμπρακτα)</a:t>
            </a:r>
          </a:p>
          <a:p>
            <a:r>
              <a:rPr lang="el-GR" b="1" i="1" dirty="0" err="1"/>
              <a:t>τῶν</a:t>
            </a:r>
            <a:r>
              <a:rPr lang="el-GR" b="1" i="1" dirty="0"/>
              <a:t> </a:t>
            </a:r>
            <a:r>
              <a:rPr lang="el-GR" b="1" i="1" dirty="0" err="1"/>
              <a:t>γὰρ</a:t>
            </a:r>
            <a:r>
              <a:rPr lang="el-GR" b="1" i="1" dirty="0"/>
              <a:t> </a:t>
            </a:r>
            <a:r>
              <a:rPr lang="el-GR" b="1" i="1" dirty="0" err="1"/>
              <a:t>ἄλλων</a:t>
            </a:r>
            <a:r>
              <a:rPr lang="el-GR" b="1" i="1" dirty="0"/>
              <a:t> </a:t>
            </a:r>
            <a:r>
              <a:rPr lang="el-GR" b="1" i="1" dirty="0" err="1"/>
              <a:t>ἡσυχίαν</a:t>
            </a:r>
            <a:r>
              <a:rPr lang="el-GR" b="1" i="1" dirty="0"/>
              <a:t> </a:t>
            </a:r>
            <a:r>
              <a:rPr lang="el-GR" b="1" i="1" dirty="0" err="1" smtClean="0"/>
              <a:t>ἀγόντων</a:t>
            </a:r>
            <a:r>
              <a:rPr lang="el-GR" b="1" i="1" dirty="0" smtClean="0"/>
              <a:t>             </a:t>
            </a:r>
            <a:r>
              <a:rPr lang="el-GR" dirty="0"/>
              <a:t>Ενώ δηλαδή οι άλλοι δεν αντιδρούσαν,(έμεναν άπρακτοι)</a:t>
            </a:r>
          </a:p>
          <a:p>
            <a:r>
              <a:rPr lang="el-GR" b="1" i="1" dirty="0" err="1"/>
              <a:t>ἀναστὰς</a:t>
            </a:r>
            <a:r>
              <a:rPr lang="el-GR" b="1" i="1" dirty="0"/>
              <a:t> </a:t>
            </a:r>
            <a:r>
              <a:rPr lang="el-GR" b="1" i="1" dirty="0" err="1"/>
              <a:t>αὐτῶν</a:t>
            </a:r>
            <a:r>
              <a:rPr lang="el-GR" b="1" i="1" dirty="0"/>
              <a:t> </a:t>
            </a:r>
            <a:r>
              <a:rPr lang="el-GR" b="1" i="1" dirty="0" err="1"/>
              <a:t>κατηγόρουν</a:t>
            </a:r>
            <a:r>
              <a:rPr lang="el-GR" b="1" i="1" dirty="0"/>
              <a:t>,                 </a:t>
            </a:r>
            <a:r>
              <a:rPr lang="el-GR" b="1" i="1" dirty="0" smtClean="0"/>
              <a:t>                 </a:t>
            </a:r>
            <a:r>
              <a:rPr lang="el-GR" b="1" i="1" dirty="0"/>
              <a:t>αφού </a:t>
            </a:r>
            <a:r>
              <a:rPr lang="el-GR" dirty="0"/>
              <a:t>σηκώθηκα , τους κατηγορούσα</a:t>
            </a:r>
          </a:p>
          <a:p>
            <a:r>
              <a:rPr lang="el-GR" b="1" i="1" dirty="0" err="1"/>
              <a:t>καὶ</a:t>
            </a:r>
            <a:r>
              <a:rPr lang="el-GR" b="1" i="1" dirty="0"/>
              <a:t> </a:t>
            </a:r>
            <a:r>
              <a:rPr lang="el-GR" b="1" i="1" dirty="0" err="1"/>
              <a:t>πᾶσι</a:t>
            </a:r>
            <a:r>
              <a:rPr lang="el-GR" b="1" i="1" dirty="0"/>
              <a:t> </a:t>
            </a:r>
            <a:r>
              <a:rPr lang="el-GR" b="1" i="1" dirty="0" err="1"/>
              <a:t>φανερὸν</a:t>
            </a:r>
            <a:r>
              <a:rPr lang="el-GR" b="1" i="1" dirty="0"/>
              <a:t> </a:t>
            </a:r>
            <a:r>
              <a:rPr lang="el-GR" b="1" i="1" dirty="0" err="1"/>
              <a:t>ἐποίησα</a:t>
            </a:r>
            <a:r>
              <a:rPr lang="el-GR" b="1" i="1" dirty="0"/>
              <a:t>                       </a:t>
            </a:r>
            <a:r>
              <a:rPr lang="el-GR" b="1" i="1" dirty="0" smtClean="0"/>
              <a:t>             </a:t>
            </a:r>
            <a:r>
              <a:rPr lang="el-GR" dirty="0" smtClean="0"/>
              <a:t>και </a:t>
            </a:r>
            <a:r>
              <a:rPr lang="el-GR" dirty="0"/>
              <a:t>κατέστησα(έκανα) φανερό σε όλους</a:t>
            </a:r>
          </a:p>
          <a:p>
            <a:r>
              <a:rPr lang="el-GR" b="1" i="1" dirty="0"/>
              <a:t> </a:t>
            </a:r>
            <a:r>
              <a:rPr lang="el-GR" b="1" i="1" dirty="0" err="1"/>
              <a:t>ὅτι</a:t>
            </a:r>
            <a:r>
              <a:rPr lang="el-GR" b="1" i="1" dirty="0"/>
              <a:t> </a:t>
            </a:r>
            <a:r>
              <a:rPr lang="el-GR" b="1" i="1" dirty="0" err="1"/>
              <a:t>οὐχ</a:t>
            </a:r>
            <a:r>
              <a:rPr lang="el-GR" b="1" i="1" dirty="0"/>
              <a:t> </a:t>
            </a:r>
            <a:r>
              <a:rPr lang="el-GR" b="1" i="1" dirty="0" err="1"/>
              <a:t>ὑπὲρ</a:t>
            </a:r>
            <a:r>
              <a:rPr lang="el-GR" b="1" i="1" dirty="0"/>
              <a:t> τούτων </a:t>
            </a:r>
            <a:r>
              <a:rPr lang="el-GR" b="1" i="1" dirty="0" err="1"/>
              <a:t>ἔλεγον</a:t>
            </a:r>
            <a:r>
              <a:rPr lang="el-GR" b="1" i="1" dirty="0"/>
              <a:t>,                   </a:t>
            </a:r>
            <a:r>
              <a:rPr lang="el-GR" b="1" i="1" dirty="0" smtClean="0"/>
              <a:t>            </a:t>
            </a:r>
            <a:r>
              <a:rPr lang="el-GR" dirty="0" smtClean="0"/>
              <a:t>ότι </a:t>
            </a:r>
            <a:r>
              <a:rPr lang="el-GR" dirty="0"/>
              <a:t>δεν μιλούσα υπέρ (αυτών)των σιτοπωλών,</a:t>
            </a:r>
          </a:p>
          <a:p>
            <a:r>
              <a:rPr lang="el-GR" b="1" i="1" dirty="0"/>
              <a:t> </a:t>
            </a:r>
            <a:r>
              <a:rPr lang="el-GR" b="1" i="1" dirty="0" err="1"/>
              <a:t>ἀλλὰ</a:t>
            </a:r>
            <a:r>
              <a:rPr lang="el-GR" b="1" i="1" dirty="0"/>
              <a:t> </a:t>
            </a:r>
            <a:r>
              <a:rPr lang="el-GR" b="1" i="1" dirty="0" err="1"/>
              <a:t>τοῖς</a:t>
            </a:r>
            <a:r>
              <a:rPr lang="el-GR" b="1" i="1" dirty="0"/>
              <a:t> </a:t>
            </a:r>
            <a:r>
              <a:rPr lang="el-GR" b="1" i="1" dirty="0" err="1"/>
              <a:t>νόμοις</a:t>
            </a:r>
            <a:r>
              <a:rPr lang="el-GR" b="1" i="1" dirty="0"/>
              <a:t> </a:t>
            </a:r>
            <a:r>
              <a:rPr lang="el-GR" b="1" i="1" dirty="0" err="1"/>
              <a:t>τοῖς</a:t>
            </a:r>
            <a:r>
              <a:rPr lang="el-GR" b="1" i="1" dirty="0"/>
              <a:t> </a:t>
            </a:r>
            <a:r>
              <a:rPr lang="el-GR" b="1" i="1" dirty="0" err="1"/>
              <a:t>κειμένοις</a:t>
            </a:r>
            <a:r>
              <a:rPr lang="el-GR" b="1" i="1" dirty="0"/>
              <a:t> </a:t>
            </a:r>
            <a:r>
              <a:rPr lang="el-GR" b="1" i="1" dirty="0" err="1"/>
              <a:t>ἐβοήθουν</a:t>
            </a:r>
            <a:r>
              <a:rPr lang="el-GR" b="1" i="1" dirty="0"/>
              <a:t>. </a:t>
            </a:r>
            <a:endParaRPr lang="el-GR" dirty="0"/>
          </a:p>
          <a:p>
            <a:r>
              <a:rPr lang="el-GR" b="1" i="1" dirty="0"/>
              <a:t>                                             </a:t>
            </a:r>
            <a:r>
              <a:rPr lang="el-GR" dirty="0"/>
              <a:t>αλλά υπερασπίστηκα τους κειμένους     (θεσπισμένους)νόμους.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sz="2600" b="1" i="1" dirty="0" smtClean="0"/>
              <a:t>[4] </a:t>
            </a:r>
            <a:r>
              <a:rPr lang="el-GR" sz="2600" b="1" i="1" dirty="0" err="1" smtClean="0"/>
              <a:t>ἠρξάμην</a:t>
            </a:r>
            <a:r>
              <a:rPr lang="el-GR" sz="2600" b="1" i="1" dirty="0" smtClean="0"/>
              <a:t> </a:t>
            </a:r>
            <a:r>
              <a:rPr lang="el-GR" sz="2600" b="1" i="1" dirty="0" err="1" smtClean="0"/>
              <a:t>μὲν</a:t>
            </a:r>
            <a:r>
              <a:rPr lang="el-GR" sz="2600" b="1" i="1" dirty="0" smtClean="0"/>
              <a:t> </a:t>
            </a:r>
            <a:r>
              <a:rPr lang="el-GR" sz="2600" b="1" i="1" dirty="0" err="1" smtClean="0"/>
              <a:t>οὖν</a:t>
            </a:r>
            <a:r>
              <a:rPr lang="el-GR" sz="2600" b="1" i="1" dirty="0" smtClean="0"/>
              <a:t> τούτων </a:t>
            </a:r>
            <a:r>
              <a:rPr lang="el-GR" sz="2600" b="1" i="1" dirty="0" err="1" smtClean="0"/>
              <a:t>ἕνεκα</a:t>
            </a:r>
            <a:r>
              <a:rPr lang="el-GR" sz="2600" b="1" i="1" dirty="0" smtClean="0"/>
              <a:t>,   </a:t>
            </a:r>
            <a:r>
              <a:rPr lang="el-GR" sz="2600" dirty="0" smtClean="0"/>
              <a:t> Άρχισα λοιπόν </a:t>
            </a:r>
            <a:r>
              <a:rPr lang="el-GR" sz="2600" dirty="0" err="1" smtClean="0"/>
              <a:t>γι᾽</a:t>
            </a:r>
            <a:r>
              <a:rPr lang="el-GR" sz="2600" dirty="0" smtClean="0"/>
              <a:t> αυτούς τους λόγους,</a:t>
            </a:r>
          </a:p>
          <a:p>
            <a:r>
              <a:rPr lang="el-GR" sz="2600" b="1" i="1" dirty="0" err="1" smtClean="0"/>
              <a:t>δεδιὼς</a:t>
            </a:r>
            <a:r>
              <a:rPr lang="el-GR" sz="2600" b="1" i="1" dirty="0" smtClean="0"/>
              <a:t> </a:t>
            </a:r>
            <a:r>
              <a:rPr lang="el-GR" sz="2600" b="1" i="1" dirty="0" err="1" smtClean="0"/>
              <a:t>τὰς</a:t>
            </a:r>
            <a:r>
              <a:rPr lang="el-GR" sz="2600" b="1" i="1" dirty="0" smtClean="0"/>
              <a:t> </a:t>
            </a:r>
            <a:r>
              <a:rPr lang="el-GR" sz="2600" b="1" i="1" dirty="0" err="1" smtClean="0"/>
              <a:t>αἰτίας</a:t>
            </a:r>
            <a:r>
              <a:rPr lang="el-GR" sz="2600" b="1" i="1" dirty="0" smtClean="0"/>
              <a:t>·     </a:t>
            </a:r>
            <a:r>
              <a:rPr lang="el-GR" sz="2600" dirty="0" smtClean="0"/>
              <a:t>επειδή δηλαδή φοβήθηκα τις κατηγορίες.</a:t>
            </a:r>
          </a:p>
          <a:p>
            <a:r>
              <a:rPr lang="el-GR" sz="2600" b="1" i="1" dirty="0" smtClean="0"/>
              <a:t> </a:t>
            </a:r>
            <a:r>
              <a:rPr lang="el-GR" sz="2600" b="1" i="1" dirty="0" err="1" smtClean="0"/>
              <a:t>αἰσχρὸν</a:t>
            </a:r>
            <a:r>
              <a:rPr lang="el-GR" sz="2600" b="1" i="1" dirty="0" smtClean="0"/>
              <a:t> </a:t>
            </a:r>
            <a:r>
              <a:rPr lang="el-GR" sz="2600" b="1" i="1" dirty="0" err="1" smtClean="0"/>
              <a:t>δ᾽</a:t>
            </a:r>
            <a:r>
              <a:rPr lang="el-GR" sz="2600" b="1" i="1" dirty="0" smtClean="0"/>
              <a:t> </a:t>
            </a:r>
            <a:r>
              <a:rPr lang="el-GR" sz="2600" b="1" i="1" dirty="0" err="1" smtClean="0"/>
              <a:t>ἡγοῦμαι</a:t>
            </a:r>
            <a:r>
              <a:rPr lang="el-GR" sz="2600" b="1" i="1" dirty="0" smtClean="0"/>
              <a:t> </a:t>
            </a:r>
            <a:r>
              <a:rPr lang="el-GR" sz="2600" b="1" i="1" dirty="0" err="1" smtClean="0"/>
              <a:t>πρότερον</a:t>
            </a:r>
            <a:r>
              <a:rPr lang="el-GR" sz="2600" b="1" i="1" dirty="0" smtClean="0"/>
              <a:t> </a:t>
            </a:r>
            <a:r>
              <a:rPr lang="el-GR" sz="2600" b="1" i="1" dirty="0" err="1" smtClean="0"/>
              <a:t>παύσασθαι</a:t>
            </a:r>
            <a:r>
              <a:rPr lang="el-GR" sz="2600" b="1" i="1" dirty="0" smtClean="0"/>
              <a:t>,          </a:t>
            </a:r>
          </a:p>
          <a:p>
            <a:pPr>
              <a:buNone/>
            </a:pPr>
            <a:r>
              <a:rPr lang="el-GR" sz="2600" b="1" i="1" dirty="0"/>
              <a:t> </a:t>
            </a:r>
            <a:r>
              <a:rPr lang="el-GR" sz="2600" b="1" i="1" dirty="0" smtClean="0"/>
              <a:t>                                </a:t>
            </a:r>
            <a:r>
              <a:rPr lang="el-GR" sz="2600" dirty="0" smtClean="0"/>
              <a:t>Και το θεωρώ ντροπή να σταματήσω,</a:t>
            </a:r>
          </a:p>
          <a:p>
            <a:r>
              <a:rPr lang="el-GR" sz="2600" b="1" i="1" dirty="0" smtClean="0"/>
              <a:t> </a:t>
            </a:r>
            <a:r>
              <a:rPr lang="el-GR" sz="2600" b="1" i="1" dirty="0" err="1" smtClean="0"/>
              <a:t>πρὶν</a:t>
            </a:r>
            <a:r>
              <a:rPr lang="el-GR" sz="2600" b="1" i="1" dirty="0" smtClean="0"/>
              <a:t> </a:t>
            </a:r>
            <a:r>
              <a:rPr lang="el-GR" sz="2600" b="1" i="1" dirty="0" err="1" smtClean="0"/>
              <a:t>ἂν</a:t>
            </a:r>
            <a:r>
              <a:rPr lang="el-GR" sz="2600" b="1" i="1" dirty="0" smtClean="0"/>
              <a:t> </a:t>
            </a:r>
            <a:r>
              <a:rPr lang="el-GR" sz="2600" b="1" i="1" dirty="0" err="1" smtClean="0"/>
              <a:t>ὑμεῖς</a:t>
            </a:r>
            <a:r>
              <a:rPr lang="el-GR" sz="2600" b="1" i="1" dirty="0" smtClean="0"/>
              <a:t> </a:t>
            </a:r>
            <a:r>
              <a:rPr lang="el-GR" sz="2600" b="1" i="1" dirty="0" err="1" smtClean="0"/>
              <a:t>περὶ</a:t>
            </a:r>
            <a:r>
              <a:rPr lang="el-GR" sz="2600" b="1" i="1" dirty="0" smtClean="0"/>
              <a:t> </a:t>
            </a:r>
            <a:r>
              <a:rPr lang="el-GR" sz="2600" b="1" i="1" dirty="0" err="1" smtClean="0"/>
              <a:t>αὐτῶν</a:t>
            </a:r>
            <a:r>
              <a:rPr lang="el-GR" sz="2600" b="1" i="1" dirty="0" smtClean="0"/>
              <a:t>       </a:t>
            </a:r>
            <a:r>
              <a:rPr lang="el-GR" sz="2600" dirty="0" smtClean="0"/>
              <a:t>προτού εσείς   για αυτούς</a:t>
            </a:r>
          </a:p>
          <a:p>
            <a:r>
              <a:rPr lang="el-GR" sz="2600" b="1" i="1" dirty="0" smtClean="0"/>
              <a:t>ὅ τι </a:t>
            </a:r>
            <a:r>
              <a:rPr lang="el-GR" sz="2600" b="1" i="1" dirty="0" err="1" smtClean="0"/>
              <a:t>ἂν</a:t>
            </a:r>
            <a:r>
              <a:rPr lang="el-GR" sz="2600" b="1" i="1" dirty="0" smtClean="0"/>
              <a:t> </a:t>
            </a:r>
            <a:r>
              <a:rPr lang="el-GR" sz="2600" b="1" i="1" dirty="0" err="1" smtClean="0"/>
              <a:t>βούλησθε</a:t>
            </a:r>
            <a:r>
              <a:rPr lang="el-GR" sz="2600" b="1" i="1" dirty="0" smtClean="0"/>
              <a:t>                          </a:t>
            </a:r>
            <a:r>
              <a:rPr lang="el-GR" sz="2600" dirty="0" smtClean="0"/>
              <a:t>αυτό  που τυχόν θέλετε</a:t>
            </a:r>
          </a:p>
          <a:p>
            <a:r>
              <a:rPr lang="el-GR" sz="2600" b="1" i="1" dirty="0" smtClean="0"/>
              <a:t> </a:t>
            </a:r>
            <a:r>
              <a:rPr lang="el-GR" sz="2600" b="1" i="1" dirty="0" err="1" smtClean="0"/>
              <a:t>ψηφίσησθε</a:t>
            </a:r>
            <a:r>
              <a:rPr lang="el-GR" sz="2600" b="1" i="1" dirty="0" smtClean="0"/>
              <a:t>.</a:t>
            </a:r>
            <a:r>
              <a:rPr lang="el-GR" sz="2600" dirty="0" smtClean="0"/>
              <a:t>                                                                                           Αποφασίσετε.</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i="1" dirty="0" err="1" smtClean="0"/>
              <a:t>ἡγούμενος</a:t>
            </a:r>
            <a:r>
              <a:rPr lang="el-GR" dirty="0"/>
              <a:t>: </a:t>
            </a:r>
            <a:r>
              <a:rPr lang="el-GR" dirty="0" err="1"/>
              <a:t>επιρρηματική</a:t>
            </a:r>
            <a:r>
              <a:rPr lang="el-GR" dirty="0"/>
              <a:t>, </a:t>
            </a:r>
            <a:r>
              <a:rPr lang="el-GR" dirty="0" err="1"/>
              <a:t>αιτιολογική</a:t>
            </a:r>
            <a:r>
              <a:rPr lang="el-GR" dirty="0"/>
              <a:t> </a:t>
            </a:r>
            <a:r>
              <a:rPr lang="el-GR" dirty="0" err="1"/>
              <a:t>μετοχή</a:t>
            </a:r>
            <a:r>
              <a:rPr lang="el-GR" dirty="0" smtClean="0"/>
              <a:t>,</a:t>
            </a:r>
          </a:p>
          <a:p>
            <a:r>
              <a:rPr lang="el-GR" dirty="0" smtClean="0"/>
              <a:t> </a:t>
            </a:r>
            <a:r>
              <a:rPr lang="el-GR" dirty="0"/>
              <a:t>που </a:t>
            </a:r>
            <a:r>
              <a:rPr lang="el-GR" dirty="0" err="1" smtClean="0"/>
              <a:t>λειτουργεί</a:t>
            </a:r>
            <a:r>
              <a:rPr lang="el-GR" dirty="0" smtClean="0"/>
              <a:t> </a:t>
            </a:r>
            <a:r>
              <a:rPr lang="el-GR" dirty="0" err="1" smtClean="0"/>
              <a:t>συντακτικά</a:t>
            </a:r>
            <a:r>
              <a:rPr lang="el-GR" dirty="0" smtClean="0"/>
              <a:t> </a:t>
            </a:r>
            <a:r>
              <a:rPr lang="el-GR" dirty="0"/>
              <a:t>ως </a:t>
            </a:r>
            <a:r>
              <a:rPr lang="el-GR" dirty="0" err="1"/>
              <a:t>επιρρηματικός</a:t>
            </a:r>
            <a:r>
              <a:rPr lang="el-GR" dirty="0"/>
              <a:t> </a:t>
            </a:r>
            <a:r>
              <a:rPr lang="el-GR" dirty="0" err="1"/>
              <a:t>προσδιορισμός</a:t>
            </a:r>
            <a:r>
              <a:rPr lang="el-GR" dirty="0"/>
              <a:t> της </a:t>
            </a:r>
            <a:r>
              <a:rPr lang="el-GR" dirty="0" err="1"/>
              <a:t>αιτίας</a:t>
            </a:r>
            <a:r>
              <a:rPr lang="el-GR" dirty="0"/>
              <a:t> στην</a:t>
            </a:r>
          </a:p>
          <a:p>
            <a:pPr>
              <a:buNone/>
            </a:pPr>
            <a:r>
              <a:rPr lang="el-GR" dirty="0" err="1"/>
              <a:t>απρόσωπη</a:t>
            </a:r>
            <a:r>
              <a:rPr lang="el-GR" dirty="0"/>
              <a:t> </a:t>
            </a:r>
            <a:r>
              <a:rPr lang="el-GR" dirty="0" err="1"/>
              <a:t>έκφραση</a:t>
            </a:r>
            <a:r>
              <a:rPr lang="el-GR" dirty="0"/>
              <a:t> </a:t>
            </a:r>
            <a:r>
              <a:rPr lang="el-GR" b="1" i="1" dirty="0" err="1"/>
              <a:t>δεινὸν</a:t>
            </a:r>
            <a:r>
              <a:rPr lang="el-GR" b="1" i="1" dirty="0"/>
              <a:t> </a:t>
            </a:r>
            <a:r>
              <a:rPr lang="el-GR" b="1" i="1" dirty="0" err="1"/>
              <a:t>εἶναι</a:t>
            </a:r>
            <a:r>
              <a:rPr lang="el-GR" b="1" i="1" dirty="0"/>
              <a:t>, </a:t>
            </a:r>
            <a:endParaRPr lang="el-GR" b="1" i="1" dirty="0" smtClean="0"/>
          </a:p>
          <a:p>
            <a:pPr>
              <a:buNone/>
            </a:pPr>
            <a:endParaRPr lang="el-GR" b="1" i="1" dirty="0" smtClean="0"/>
          </a:p>
          <a:p>
            <a:r>
              <a:rPr lang="el-GR" dirty="0" err="1" smtClean="0"/>
              <a:t>συνημμένη</a:t>
            </a:r>
            <a:r>
              <a:rPr lang="el-GR" dirty="0" smtClean="0"/>
              <a:t> </a:t>
            </a:r>
            <a:r>
              <a:rPr lang="el-GR" dirty="0"/>
              <a:t>στο </a:t>
            </a:r>
            <a:r>
              <a:rPr lang="el-GR" dirty="0" err="1"/>
              <a:t>υποκείμενο</a:t>
            </a:r>
            <a:r>
              <a:rPr lang="el-GR" dirty="0"/>
              <a:t> </a:t>
            </a:r>
            <a:r>
              <a:rPr lang="el-GR" b="1" i="1" dirty="0" err="1"/>
              <a:t>ἐγώ</a:t>
            </a:r>
            <a:endParaRPr lang="el-GR"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000" b="1" u="sng" dirty="0" err="1">
                <a:solidFill>
                  <a:srgbClr val="FF0000"/>
                </a:solidFill>
              </a:rPr>
              <a:t>Ἡγούμενος</a:t>
            </a:r>
            <a:r>
              <a:rPr lang="el-GR" sz="2000" b="1" dirty="0"/>
              <a:t> </a:t>
            </a:r>
            <a:r>
              <a:rPr lang="el-GR" sz="2000" b="1" dirty="0" err="1"/>
              <a:t>δὲ</a:t>
            </a:r>
            <a:r>
              <a:rPr lang="el-GR" sz="2000" b="1" dirty="0"/>
              <a:t> </a:t>
            </a:r>
            <a:r>
              <a:rPr lang="el-GR" sz="2000" b="1" dirty="0" err="1"/>
              <a:t>ἐγὼ</a:t>
            </a:r>
            <a:r>
              <a:rPr lang="el-GR" sz="2000" b="1" dirty="0"/>
              <a:t> </a:t>
            </a:r>
            <a:r>
              <a:rPr lang="el-GR" sz="2000" b="1" dirty="0" err="1"/>
              <a:t>δεινὸν</a:t>
            </a:r>
            <a:r>
              <a:rPr lang="el-GR" sz="2000" b="1" dirty="0"/>
              <a:t> </a:t>
            </a:r>
            <a:r>
              <a:rPr lang="el-GR" sz="2000" b="1" dirty="0" err="1"/>
              <a:t>εἶναι</a:t>
            </a:r>
            <a:r>
              <a:rPr lang="el-GR" sz="2000" b="1" dirty="0"/>
              <a:t> </a:t>
            </a:r>
            <a:r>
              <a:rPr lang="el-GR" sz="2000" b="1" dirty="0" err="1"/>
              <a:t>τοιαῦτα</a:t>
            </a:r>
            <a:r>
              <a:rPr lang="el-GR" sz="2000" b="1" dirty="0"/>
              <a:t> </a:t>
            </a:r>
            <a:r>
              <a:rPr lang="el-GR" sz="2000" b="1" dirty="0" err="1"/>
              <a:t>ἐθίζεσθαι</a:t>
            </a:r>
            <a:r>
              <a:rPr lang="el-GR" sz="2000" b="1" dirty="0"/>
              <a:t> </a:t>
            </a:r>
            <a:r>
              <a:rPr lang="el-GR" sz="2000" b="1" dirty="0" err="1"/>
              <a:t>ποιεῖν</a:t>
            </a:r>
            <a:r>
              <a:rPr lang="el-GR" sz="2000" b="1" dirty="0"/>
              <a:t> </a:t>
            </a:r>
            <a:r>
              <a:rPr lang="el-GR" sz="2000" b="1" dirty="0" err="1"/>
              <a:t>τὴν</a:t>
            </a:r>
            <a:r>
              <a:rPr lang="el-GR" sz="2000" b="1" dirty="0"/>
              <a:t> </a:t>
            </a:r>
            <a:r>
              <a:rPr lang="el-GR" sz="2000" b="1" dirty="0" err="1"/>
              <a:t>βουλήν</a:t>
            </a:r>
            <a:r>
              <a:rPr lang="el-GR" sz="2000" b="1" dirty="0"/>
              <a:t>, </a:t>
            </a:r>
            <a:r>
              <a:rPr lang="el-GR" sz="2000" b="1" dirty="0" err="1"/>
              <a:t>ἀναστὰς</a:t>
            </a:r>
            <a:r>
              <a:rPr lang="el-GR" sz="2000" b="1" dirty="0"/>
              <a:t> </a:t>
            </a:r>
            <a:r>
              <a:rPr lang="el-GR" sz="2000" b="1" u="sng" dirty="0" err="1">
                <a:solidFill>
                  <a:srgbClr val="FF0000"/>
                </a:solidFill>
              </a:rPr>
              <a:t>εἶπον</a:t>
            </a:r>
            <a:r>
              <a:rPr lang="el-GR" sz="2000" b="1" dirty="0">
                <a:solidFill>
                  <a:srgbClr val="FF0000"/>
                </a:solidFill>
              </a:rPr>
              <a:t>:</a:t>
            </a:r>
            <a:r>
              <a:rPr lang="el-GR" sz="2000" b="1" dirty="0"/>
              <a:t> </a:t>
            </a:r>
            <a:r>
              <a:rPr lang="el-GR" sz="2000" b="1" dirty="0" smtClean="0"/>
              <a:t/>
            </a:r>
            <a:br>
              <a:rPr lang="el-GR" sz="2000" b="1" dirty="0" smtClean="0"/>
            </a:br>
            <a:r>
              <a:rPr lang="el-GR" sz="2000" b="1" dirty="0" smtClean="0"/>
              <a:t>ΟΠΩΣΔΗΠΟΤΕ </a:t>
            </a:r>
            <a:r>
              <a:rPr lang="el-GR" sz="2000" b="1" dirty="0"/>
              <a:t>ΠΡΕΠΕΙ ΝΑ ΔΕΙΤΕ ΕΑΝ ΤΟ ΡΗΜΑ ΤΗΣ ΚΥΡΙΑΣ ΕΙΝΑΙ ΙΣΤΟΡΙΚΟ</a:t>
            </a:r>
            <a:r>
              <a:rPr lang="el-GR" sz="2000" dirty="0"/>
              <a:t/>
            </a:r>
            <a:br>
              <a:rPr lang="el-GR" sz="2000" dirty="0"/>
            </a:br>
            <a:endParaRPr lang="el-GR" sz="2000" dirty="0"/>
          </a:p>
        </p:txBody>
      </p:sp>
      <p:sp>
        <p:nvSpPr>
          <p:cNvPr id="3" name="2 - Θέση περιεχομένου"/>
          <p:cNvSpPr>
            <a:spLocks noGrp="1"/>
          </p:cNvSpPr>
          <p:nvPr>
            <p:ph idx="1"/>
          </p:nvPr>
        </p:nvSpPr>
        <p:spPr/>
        <p:txBody>
          <a:bodyPr>
            <a:normAutofit lnSpcReduction="10000"/>
          </a:bodyPr>
          <a:lstStyle/>
          <a:p>
            <a:r>
              <a:rPr lang="el-GR" b="1" dirty="0" err="1" smtClean="0">
                <a:solidFill>
                  <a:srgbClr val="FF0000"/>
                </a:solidFill>
              </a:rPr>
              <a:t>ἡγούμενος</a:t>
            </a:r>
            <a:r>
              <a:rPr lang="el-GR" b="1" dirty="0" smtClean="0">
                <a:solidFill>
                  <a:srgbClr val="FF0000"/>
                </a:solidFill>
              </a:rPr>
              <a:t> = </a:t>
            </a:r>
            <a:r>
              <a:rPr lang="el-GR" b="1" dirty="0" err="1" smtClean="0">
                <a:solidFill>
                  <a:srgbClr val="FF0000"/>
                </a:solidFill>
              </a:rPr>
              <a:t>ἐπεὶ</a:t>
            </a:r>
            <a:r>
              <a:rPr lang="el-GR" b="1" dirty="0" smtClean="0">
                <a:solidFill>
                  <a:srgbClr val="FF0000"/>
                </a:solidFill>
              </a:rPr>
              <a:t> </a:t>
            </a:r>
            <a:r>
              <a:rPr lang="el-GR" b="1" dirty="0" err="1" smtClean="0">
                <a:solidFill>
                  <a:srgbClr val="FF0000"/>
                </a:solidFill>
              </a:rPr>
              <a:t>ἡγοίμην</a:t>
            </a:r>
            <a:endParaRPr lang="el-GR" dirty="0" smtClean="0">
              <a:solidFill>
                <a:srgbClr val="FF0000"/>
              </a:solidFill>
            </a:endParaRPr>
          </a:p>
          <a:p>
            <a:r>
              <a:rPr lang="el-GR" b="1" u="sng" dirty="0"/>
              <a:t>Αιτιολογική μετοχή</a:t>
            </a:r>
            <a:r>
              <a:rPr lang="el-GR" dirty="0"/>
              <a:t/>
            </a:r>
            <a:br>
              <a:rPr lang="el-GR" dirty="0"/>
            </a:br>
            <a:r>
              <a:rPr lang="el-GR" dirty="0"/>
              <a:t>Αναλύεται σε αιτιολογική πρόταση με:</a:t>
            </a:r>
            <a:br>
              <a:rPr lang="el-GR" dirty="0"/>
            </a:br>
            <a:r>
              <a:rPr lang="el-GR" b="1" dirty="0" err="1"/>
              <a:t>ἐπεί</a:t>
            </a:r>
            <a:r>
              <a:rPr lang="el-GR" b="1" dirty="0"/>
              <a:t>, </a:t>
            </a:r>
            <a:r>
              <a:rPr lang="el-GR" b="1" dirty="0" err="1"/>
              <a:t>ἐπειδή</a:t>
            </a:r>
            <a:r>
              <a:rPr lang="el-GR" b="1" dirty="0"/>
              <a:t>, διότι, </a:t>
            </a:r>
            <a:r>
              <a:rPr lang="el-GR" b="1" dirty="0" err="1"/>
              <a:t>ὅτι</a:t>
            </a:r>
            <a:r>
              <a:rPr lang="el-GR" b="1" dirty="0"/>
              <a:t> + οριστική</a:t>
            </a:r>
            <a:r>
              <a:rPr lang="el-GR" dirty="0"/>
              <a:t> (αν εξαρτάται από ρήμα αρκτικού χρόνου) ή</a:t>
            </a:r>
            <a:br>
              <a:rPr lang="el-GR" dirty="0"/>
            </a:br>
            <a:r>
              <a:rPr lang="el-GR" b="1" dirty="0" err="1"/>
              <a:t>ἐπεί</a:t>
            </a:r>
            <a:r>
              <a:rPr lang="el-GR" b="1" dirty="0"/>
              <a:t>, </a:t>
            </a:r>
            <a:r>
              <a:rPr lang="el-GR" b="1" dirty="0" err="1"/>
              <a:t>ἐπειδή</a:t>
            </a:r>
            <a:r>
              <a:rPr lang="el-GR" b="1" dirty="0"/>
              <a:t>, διότι, </a:t>
            </a:r>
            <a:r>
              <a:rPr lang="el-GR" b="1" dirty="0" err="1"/>
              <a:t>ὅτι</a:t>
            </a:r>
            <a:r>
              <a:rPr lang="el-GR" b="1" dirty="0"/>
              <a:t> + ευκτική του πλαγίου λόγου</a:t>
            </a:r>
            <a:r>
              <a:rPr lang="el-GR" dirty="0"/>
              <a:t> (αν εξαρτάται από ρήμα ιστορικού χρόνου).</a:t>
            </a:r>
            <a:br>
              <a:rPr lang="el-GR" dirty="0"/>
            </a:br>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400" b="1" dirty="0" smtClean="0">
                <a:solidFill>
                  <a:srgbClr val="FF0000"/>
                </a:solidFill>
              </a:rPr>
              <a:t>ΠΑΡΑΤΗΡΗΣΗ: ΠΑΡΑΚΑΛΩ ΑΥΤΟ ΝΑ ΤΟ ΜΑΘΕΤΕ ΝΑ ΤΟ ΓΡΑΦΕΤΕ ΕΑΝ ΑΠΟΦΑΣΙΖΕΤΕ ΜΕΣΑ ΣΕ ΙΣΤΟΡΙΚΟ ΠΛΑΙΣΙΟ ΝΑ ΚΡΑΤΑΤΕ ΟΡΙΣΤΙΚΗ</a:t>
            </a:r>
            <a:endParaRPr lang="el-GR" sz="2400" dirty="0">
              <a:solidFill>
                <a:srgbClr val="FF0000"/>
              </a:solidFill>
            </a:endParaRPr>
          </a:p>
        </p:txBody>
      </p:sp>
      <p:sp>
        <p:nvSpPr>
          <p:cNvPr id="3" name="2 - Θέση περιεχομένου"/>
          <p:cNvSpPr>
            <a:spLocks noGrp="1"/>
          </p:cNvSpPr>
          <p:nvPr>
            <p:ph idx="1"/>
          </p:nvPr>
        </p:nvSpPr>
        <p:spPr/>
        <p:txBody>
          <a:bodyPr>
            <a:normAutofit fontScale="92500"/>
          </a:bodyPr>
          <a:lstStyle/>
          <a:p>
            <a:r>
              <a:rPr lang="el-GR" b="1" dirty="0" smtClean="0"/>
              <a:t> </a:t>
            </a:r>
            <a:r>
              <a:rPr lang="el-GR" b="1" dirty="0">
                <a:solidFill>
                  <a:srgbClr val="FF0000"/>
                </a:solidFill>
              </a:rPr>
              <a:t>η απλή οριστική  διατηρείται όταν</a:t>
            </a:r>
            <a:r>
              <a:rPr lang="el-GR" b="1" dirty="0"/>
              <a:t>:</a:t>
            </a:r>
            <a:endParaRPr lang="el-GR" dirty="0"/>
          </a:p>
          <a:p>
            <a:pPr lvl="0"/>
            <a:r>
              <a:rPr lang="el-GR" b="1" dirty="0"/>
              <a:t>i) ο συγγραφέας τηρεί αντικειμενική στάση σ' αυτά που διηγείται, εκφράζοντας, όχι τη δική του γνώμη, αλλά τη γνώμη του υποκειμένου της πρότασης,(που εδώ τυχαίνει να είναι ο ίδιος ο Λυσίας και συγγραφέας και υποκείμενο της πρότασης. Θα αποφασίζατε να την κρατήσετε; )</a:t>
            </a:r>
            <a:endParaRPr lang="el-GR" dirty="0"/>
          </a:p>
          <a:p>
            <a:pPr lvl="0"/>
            <a:r>
              <a:rPr lang="el-GR" b="1" dirty="0"/>
              <a:t>ii) παρουσιάζεται κάτι ως βέβαιο ή ως διαχρονική αλήθεια.</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395</Words>
  <Application>Microsoft Office PowerPoint</Application>
  <PresentationFormat>Προβολή στην οθόνη (4:3)</PresentationFormat>
  <Paragraphs>65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Λυσίας, Κατά των σιτοπωλών 2 – 4 </vt:lpstr>
      <vt:lpstr>1)Ποια ήταν η στάση των ρητόρων απέναντι στους σιτοπώλες;  </vt:lpstr>
      <vt:lpstr> Ποια  είναι η πρόταση του Λυσία; </vt:lpstr>
      <vt:lpstr>ΚΑΤΑΝΟΗΣΗ</vt:lpstr>
      <vt:lpstr>Διαφάνεια 5</vt:lpstr>
      <vt:lpstr>Διαφάνεια 6</vt:lpstr>
      <vt:lpstr>Διαφάνεια 7</vt:lpstr>
      <vt:lpstr>Ἡγούμενος δὲ ἐγὼ δεινὸν εἶναι τοιαῦτα ἐθίζεσθαι ποιεῖν τὴν βουλήν, ἀναστὰς εἶπον:  ΟΠΩΣΔΗΠΟΤΕ ΠΡΕΠΕΙ ΝΑ ΔΕΙΤΕ ΕΑΝ ΤΟ ΡΗΜΑ ΤΗΣ ΚΥΡΙΑΣ ΕΙΝΑΙ ΙΣΤΟΡΙΚΟ </vt:lpstr>
      <vt:lpstr>ΠΑΡΑΤΗΡΗΣΗ: ΠΑΡΑΚΑΛΩ ΑΥΤΟ ΝΑ ΤΟ ΜΑΘΕΤΕ ΝΑ ΤΟ ΓΡΑΦΕΤΕ ΕΑΝ ΑΠΟΦΑΣΙΖΕΤΕ ΜΕΣΑ ΣΕ ΙΣΤΟΡΙΚΟ ΠΛΑΙΣΙΟ ΝΑ ΚΡΑΤΑΤΕ ΟΡΙΣΤΙΚΗ</vt:lpstr>
      <vt:lpstr>ΧΡΟΝΟΣ: 15 ΛΕΠΤΆ. (ΑΥΣΤΗΡΑ!) ΦΩΤΟΓΡΑΦΙΣΗ ΚΑΙ ΕΠΙΣΥΝΑΨΗ ΣΤΟ ΠΡΟΣΩΠΙΚΟ ΜΟΥ messanger εντός των 15 λεπτών. Όποια τελειώνει με όλα αυτά, σηκώνει χέρι, αποσυνδέεται και αποχωρεί. Όπου δεν ζητώ δεν θα γίνει ΚΑΜΙΑ ΑΛΛΑΓΗ σε φωνή ή έγκλιση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Λυσίας, Κατά των σιτοπωλών 2 – 4</dc:title>
  <dc:creator>Eleni Tamia</dc:creator>
  <cp:lastModifiedBy>Eleni Tamia</cp:lastModifiedBy>
  <cp:revision>4</cp:revision>
  <dcterms:created xsi:type="dcterms:W3CDTF">2020-12-08T17:33:32Z</dcterms:created>
  <dcterms:modified xsi:type="dcterms:W3CDTF">2020-12-15T16:55:54Z</dcterms:modified>
</cp:coreProperties>
</file>