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6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B3A824-1A51-4B26-AD58-A6D8E14F6C04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922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026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05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537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04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220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661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70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018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173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162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87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lideplayer.gr/slide/11147226/40/images/33/%CE%9A.+%CE%93.+%CE%9A%CE%B1%CF%81%CF%85%CF%89%CF%84%CE%AC%CE%BA%CE%B7%CF%82+%CE%A4%CE%B1+%CF%84%CE%B5%CE%BB%CE%B5%CF%85%CF%84%CE%B1%CE%AF%CE%B1+%CE%BA%CE%B5%CE%AF%CE%BC%CE%B5%CE%BD%CE%B1+%281927+%E2%80%93+1928%29+%C2%AB%CE%91%CE%B9%CF%83%CE%B9%CE%BF%CE%B4%CE%BF%CE%BE%CE%AF%CE%B1%C2%BB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lideplayer.gr/slide/11147226/40/images/26/%CE%9A.+%CE%93.+%CE%9A%CE%B1%CF%81%CF%85%CF%89%CF%84%CE%AC%CE%BA%CE%B7%CF%82+%CE%9F+%CE%A3%CE%A4%CE%99%CE%A7%CE%9F%CE%A3+%CE%A4%CE%9F%CE%A5+%CE%9A%CE%91%CE%A1%CE%A5%CE%A9%CE%A4%CE%91%CE%9A%CE%97.+%CE%A5%CF%80%CE%BF%CE%BD%CF%8C%CE%BC%CE%B5%CF%85%CF%83%CE%B7+%CF%84%CE%B7%CF%82+%CF%80%CE%B1%CF%81%CE%B1%CE%B4%CE%BF%CF%83%CE%B9%CE%B1%CE%BA%CE%AE%CF%82+%CF%83%CF%84%CE%B9%CF%87%CE%BF%CF%85%CF%81%CE%B3%CE%B9%CE%BA%CE%AE%CF%82+%CF%86%CF%8C%CF%81%CE%BC%CE%B1%CF%82+%E2%80%93+%CE%A0%CE%B1%CF%81%CE%B1%CF%84%CE%BF%CE%BD%CE%B9%CF%83%CE%BC%CE%AD%CE%BD%CE%B7+%CE%BC%CE%BF%CF%85%CF%83%CE%B9%CE%BA%CE%AE+%28%CE%A7.+%CE%A0%CE%B1%CF%80%CE%AC%CE%B6%CE%BF%CE%B3%CE%BB%CE%BF%CF%85%29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9FA295-4E9B-454C-9018-4A516C8B31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2886" y="2231222"/>
            <a:ext cx="6531444" cy="1197778"/>
          </a:xfrm>
        </p:spPr>
        <p:txBody>
          <a:bodyPr>
            <a:normAutofit/>
          </a:bodyPr>
          <a:lstStyle/>
          <a:p>
            <a:r>
              <a:rPr lang="el-GR" sz="5400" b="1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Κ. Γ. </a:t>
            </a:r>
            <a:r>
              <a:rPr lang="el-GR" sz="5400" b="1" dirty="0" err="1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Καρυωτακης</a:t>
            </a:r>
            <a:endParaRPr lang="el-GR" sz="54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64BC27B-6A4E-4417-AB88-5660F66BAE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3964828"/>
            <a:ext cx="4845216" cy="1388165"/>
          </a:xfrm>
        </p:spPr>
        <p:txBody>
          <a:bodyPr/>
          <a:lstStyle/>
          <a:p>
            <a:r>
              <a:rPr lang="el-GR" dirty="0"/>
              <a:t>ΒΙΟΣ-ΕΡΓΟ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5EC5AA18-CBC4-4730-9E9B-F783B37294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70" y="441188"/>
            <a:ext cx="4407288" cy="597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080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79C3315-4A2A-42BC-AB90-6AE2DDD39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583096"/>
            <a:ext cx="9872871" cy="5512904"/>
          </a:xfrm>
        </p:spPr>
        <p:txBody>
          <a:bodyPr>
            <a:normAutofit/>
          </a:bodyPr>
          <a:lstStyle/>
          <a:p>
            <a:pPr algn="just">
              <a:spcBef>
                <a:spcPts val="1125"/>
              </a:spcBef>
              <a:spcAft>
                <a:spcPts val="1125"/>
              </a:spcAft>
            </a:pPr>
            <a:r>
              <a:rPr lang="el-GR" sz="2400" b="1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Θέματα Μεταφυσική («Ηλύσια»).</a:t>
            </a:r>
            <a:br>
              <a:rPr lang="el-GR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</a:br>
            <a:r>
              <a:rPr lang="el-GR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Ιδανικοί Αυτόχειρες (χειρόγραφο)Μεταφυσική («Ηλύσια»).Πικρία για τον ηθικό και κοινωνικό μαρασμό («Είμαστε κάτι…», «Ανδρείκελα», «Όλοι μαζί…»).Μνεία στο παρελθόν («Ηρωική τριλογία»).Σύζευξη λογικά ασυμβίβαστων νοημάτων – («Εμβατήριο πένθιμο και κατακόρυφο», «</a:t>
            </a:r>
            <a:r>
              <a:rPr lang="el-GR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Δικαίωσις</a:t>
            </a:r>
            <a:r>
              <a:rPr lang="el-GR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»).</a:t>
            </a:r>
            <a:r>
              <a:rPr lang="el-GR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Περιρρέουσα</a:t>
            </a:r>
            <a:r>
              <a:rPr lang="el-GR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κοινωνική πραγματικότητα - σαρκαστική </a:t>
            </a:r>
            <a:r>
              <a:rPr lang="el-GR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επίθεση.Συνειδητή</a:t>
            </a:r>
            <a:r>
              <a:rPr lang="el-GR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επιλογή θανάτου – πορεία προς την αυτοχειρία.</a:t>
            </a:r>
            <a:endParaRPr lang="el-GR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400" b="1" u="sng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Τα τελευταία κείμενα (1927 – 1928) «Αισιοδοξία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Τα τελευταία κείμενα (1927 – 1928) «Αισιοδοξία»</a:t>
            </a:r>
            <a:br>
              <a:rPr lang="el-GR" sz="2400" b="1" u="sng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Τα τελευταία κείμενα (1927 – 1928) «Αισιοδοξία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l-GR" sz="2400" b="1" u="sng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Τα τελευταία κείμενα (1927 – 1928) «Αισιοδοξία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«Όταν κατέβουμε […]»«</a:t>
            </a:r>
            <a:r>
              <a:rPr lang="el-GR" sz="2400" b="1" u="sng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Τα τελευταία κείμενα (1927 – 1928) «Αισιοδοξία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Πρέβεζα»Τα</a:t>
            </a:r>
            <a:r>
              <a:rPr lang="el-GR" sz="2400" b="1" u="sng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Τα τελευταία κείμενα (1927 – 1928) «Αισιοδοξία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πεζά ποιήματα: «Ο κήπος της </a:t>
            </a:r>
            <a:r>
              <a:rPr lang="el-GR" sz="2400" b="1" u="sng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Τα τελευταία κείμενα (1927 – 1928) «Αισιοδοξία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Αχαριστίας»«Ονειροπόλος»«Τρεις</a:t>
            </a:r>
            <a:r>
              <a:rPr lang="el-GR" sz="2400" b="1" u="sng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Τα τελευταία κείμενα (1927 – 1928) «Αισιοδοξία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μεγάλες </a:t>
            </a:r>
            <a:r>
              <a:rPr lang="el-GR" sz="2400" b="1" u="sng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Τα τελευταία κείμενα (1927 – 1928) «Αισιοδοξία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χαρές»«Φυγή»«Το</a:t>
            </a:r>
            <a:r>
              <a:rPr lang="el-GR" sz="2400" b="1" u="sng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Τα τελευταία κείμενα (1927 – 1928) «Αισιοδοξία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εγκώμιο της θαλάσσης»«</a:t>
            </a:r>
            <a:r>
              <a:rPr lang="el-GR" sz="2400" b="1" u="sng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Τα τελευταία κείμενα (1927 – 1928) «Αισιοδοξία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Κάθαρσις</a:t>
            </a:r>
            <a:r>
              <a:rPr lang="el-GR" sz="2400" b="1" u="sng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Τα τελευταία κείμενα (1927 – 1928) «Αισιοδοξία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»«Η ζωή </a:t>
            </a:r>
            <a:r>
              <a:rPr lang="el-GR" sz="2400" b="1" u="sng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Τα τελευταία κείμενα (1927 – 1928) «Αισιοδοξία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του»«Η</a:t>
            </a:r>
            <a:r>
              <a:rPr lang="el-GR" sz="2400" b="1" u="sng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Τα τελευταία κείμενα (1927 – 1928) «Αισιοδοξία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l-GR" sz="2400" b="1" u="sng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Τα τελευταία κείμενα (1927 – 1928) «Αισιοδοξία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τελευταία»Μεταιχμιακή</a:t>
            </a:r>
            <a:r>
              <a:rPr lang="el-GR" sz="2400" b="1" u="sng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Τα τελευταία κείμενα (1927 – 1928) «Αισιοδοξία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γραφή ανάμεσα στο λυρικό και το </a:t>
            </a:r>
            <a:r>
              <a:rPr lang="el-GR" sz="2400" b="1" u="sng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Τα τελευταία κείμενα (1927 – 1928) «Αισιοδοξία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μοντέρνοπεζό</a:t>
            </a:r>
            <a:r>
              <a:rPr lang="el-GR" sz="2400" b="1" u="sng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Τα τελευταία κείμενα (1927 – 1928) «Αισιοδοξία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l-GR" sz="2400" b="1" u="sng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Τα τελευταία κείμενα (1927 – 1928) «Αισιοδοξία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ποίημα.Πεζά</a:t>
            </a:r>
            <a:r>
              <a:rPr lang="el-GR" sz="2400" b="1" u="sng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Τα τελευταία κείμενα (1927 – 1928) «Αισιοδοξία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κείμενα </a:t>
            </a:r>
            <a:endParaRPr lang="el-G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589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C3EF78E-9872-4FF1-863E-E66FC04CF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564" y="874643"/>
            <a:ext cx="9872871" cy="4240696"/>
          </a:xfrm>
        </p:spPr>
        <p:txBody>
          <a:bodyPr/>
          <a:lstStyle/>
          <a:p>
            <a:r>
              <a:rPr lang="el-GR" sz="1800" b="1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Κ. Γ. Καρυωτάκης Τρίπολη 1896 – Πρέβεζα 1928</a:t>
            </a:r>
          </a:p>
          <a:p>
            <a:br>
              <a:rPr lang="el-GR" sz="18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</a:br>
            <a:r>
              <a:rPr lang="el-GR" sz="28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1912: Μόλις σε ηλικία 12 ετών κάνει τα πρώτα βήματα ποιητικής γραφής, συνεργάζεται με έντυπα της εποχής (Ελλάς, Παρνασσός, κ.ά.) και δημοσιεύει ποιήματά του στην εφημερίδα Ακρόπολις.</a:t>
            </a:r>
          </a:p>
          <a:p>
            <a:r>
              <a:rPr lang="el-GR" sz="28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1917: Πτυχίο Νομικής Αθηνών.</a:t>
            </a:r>
          </a:p>
          <a:p>
            <a:r>
              <a:rPr lang="el-GR" sz="28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1918: Εγγράφεται στη Φιλοσοφική Σχολή Αθηνών.</a:t>
            </a:r>
            <a:endParaRPr lang="el-G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68379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ADA68CE-1DF9-4FE1-8A14-6CF4843AD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564" y="692425"/>
            <a:ext cx="9872871" cy="5350565"/>
          </a:xfrm>
        </p:spPr>
        <p:txBody>
          <a:bodyPr>
            <a:normAutofit/>
          </a:bodyPr>
          <a:lstStyle/>
          <a:p>
            <a:r>
              <a:rPr lang="el-GR" sz="18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Κ. Γ. Καρυωτάκης</a:t>
            </a:r>
          </a:p>
          <a:p>
            <a:r>
              <a:rPr lang="el-GR" sz="28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1919: 1η ανέκδοτη ποιητική συλλογή του, με τίτλο </a:t>
            </a:r>
            <a:r>
              <a:rPr lang="el-GR" sz="2800" b="1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Τραγούδια της Πατρίδας</a:t>
            </a:r>
            <a:r>
              <a:rPr lang="el-GR" sz="28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. Συνεργάστηκε με περιοδικά της εποχής, μεταξύ των οποίων ήταν ο </a:t>
            </a:r>
            <a:r>
              <a:rPr lang="el-GR" sz="2800" dirty="0" err="1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Νουμάς</a:t>
            </a:r>
            <a:r>
              <a:rPr lang="el-GR" sz="28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και η Νέα Εστία. Διακρίθηκε σε διαγωνισμούς των περιοδικών Ελλάς και Παιδικός Αστέρας. Εκδίδει με τον Άγη Λεβέντη βραχύβιο σατιρικό περιοδικό, με τίτλο </a:t>
            </a:r>
            <a:r>
              <a:rPr lang="el-GR" sz="2800" b="1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Η </a:t>
            </a:r>
            <a:r>
              <a:rPr lang="el-GR" sz="2800" b="1" dirty="0" err="1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Γάμπα.</a:t>
            </a:r>
            <a:r>
              <a:rPr lang="el-GR" sz="2800" dirty="0" err="1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Συνδέθηκε</a:t>
            </a:r>
            <a:r>
              <a:rPr lang="el-GR" sz="28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με τη Μαρία </a:t>
            </a:r>
            <a:r>
              <a:rPr lang="el-GR" sz="2800" dirty="0" err="1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Πολυδούρη</a:t>
            </a:r>
            <a:r>
              <a:rPr lang="el-GR" sz="28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.</a:t>
            </a:r>
          </a:p>
          <a:p>
            <a:r>
              <a:rPr lang="el-GR" sz="28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1921: Έγραψε την επιθεώρηση </a:t>
            </a:r>
            <a:r>
              <a:rPr lang="el-GR" sz="2800" b="1" dirty="0" err="1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Πελ</a:t>
            </a:r>
            <a:r>
              <a:rPr lang="el-GR" sz="2800" b="1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-Μελ</a:t>
            </a:r>
            <a:r>
              <a:rPr lang="el-GR" sz="28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με τον Χ. </a:t>
            </a:r>
            <a:r>
              <a:rPr lang="el-GR" sz="2800" dirty="0" err="1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Σακελλαριάδη.Ποιητής</a:t>
            </a:r>
            <a:r>
              <a:rPr lang="el-GR" sz="28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, πεζογράφος, μεταφραστής: Εκδόθηκαν οι τρεις ποιητικές συλλογές του, </a:t>
            </a:r>
            <a:r>
              <a:rPr lang="el-GR" sz="2800" b="1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Ο Πόνος του ανθρώπου και των πραμάτων (1919), Νηπενθή (1921) και Ελεγεία και Σάτιρες (1927).</a:t>
            </a:r>
            <a:endParaRPr lang="el-GR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17392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9A2598F-1A5C-4B0E-9CE7-DE0F778C9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83820"/>
            <a:ext cx="9875520" cy="1356360"/>
          </a:xfrm>
        </p:spPr>
        <p:txBody>
          <a:bodyPr/>
          <a:lstStyle/>
          <a:p>
            <a:r>
              <a:rPr lang="el-GR" b="1" dirty="0">
                <a:solidFill>
                  <a:srgbClr val="444444"/>
                </a:solidFill>
                <a:latin typeface="Open Sans" panose="020B0606030504020204" pitchFamily="34" charset="0"/>
                <a:ea typeface="Times New Roman" panose="02020603050405020304" pitchFamily="18" charset="0"/>
              </a:rPr>
              <a:t>ΘΕΜΑΤΑ ΤΗΣ ΠΟΙΗΣΗΣ ΤΟΥ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D79D98D-46F9-4E40-A08B-56F079981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020417"/>
            <a:ext cx="9872871" cy="5075583"/>
          </a:xfrm>
        </p:spPr>
        <p:txBody>
          <a:bodyPr>
            <a:normAutofit/>
          </a:bodyPr>
          <a:lstStyle/>
          <a:p>
            <a:r>
              <a:rPr lang="el-GR" sz="2400" b="1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Έρωτας Υπαρξιακή αγωνία</a:t>
            </a:r>
            <a:b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</a:br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Μελαγχολία   Νοσταλγία    Αναζήτηση ενός ιδεατού κόσμου/ ταξίδι/ επιθυμία φυγής από την πραγματικότητα    </a:t>
            </a:r>
          </a:p>
          <a:p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Διαμαρτυρία και αντιπαράθεση με την κοινωνία</a:t>
            </a:r>
          </a:p>
          <a:p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Καταγγελία της ηθικής παρακμής και της κοινωνικής υποκρισίας</a:t>
            </a:r>
          </a:p>
          <a:p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Πεζότητα της δημοσιοϋπαλληλικής ζωής και του γραφειοκρατικού συστήματος</a:t>
            </a:r>
          </a:p>
          <a:p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Πικρόχολη σάτιρα    Ανελέητος (</a:t>
            </a:r>
            <a:r>
              <a:rPr lang="el-GR" sz="2400" dirty="0" err="1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αυτο</a:t>
            </a:r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)σαρκασμός</a:t>
            </a:r>
          </a:p>
          <a:p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Εσωτερική παλινδρόμηση μεταξύ ευφορίας και δυσθυμίας</a:t>
            </a:r>
          </a:p>
          <a:p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Τραγικό αδιέξοδο Νιχιλισμός/ αποδοχή του κοσμικού ‘‘τίποτε’’, του απόλυτου Μηδενός      Πεισιθάνατη διάθεση</a:t>
            </a:r>
            <a:endParaRPr lang="el-G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94813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7B7791-D5DD-431E-BF4C-CF4FC9672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>
                <a:solidFill>
                  <a:srgbClr val="444444"/>
                </a:solidFill>
                <a:latin typeface="Open Sans" panose="020B0606030504020204" pitchFamily="34" charset="0"/>
                <a:ea typeface="Times New Roman" panose="02020603050405020304" pitchFamily="18" charset="0"/>
              </a:rPr>
              <a:t>ΙΔΙΑΙΤΕΡΑ ΧΑΡΑΚΤΗΡΙΣΤΙΚΑ ΤΟΥ ΚΑΡΥΩΤΑΚΙΚΟΥ ΛΟΓΟΥ</a:t>
            </a:r>
            <a:endParaRPr lang="el-GR" sz="3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E0C7C0A-7019-4FEB-8E90-417A2A547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93574"/>
            <a:ext cx="9872871" cy="4038600"/>
          </a:xfrm>
        </p:spPr>
        <p:txBody>
          <a:bodyPr>
            <a:normAutofit/>
          </a:bodyPr>
          <a:lstStyle/>
          <a:p>
            <a:pPr algn="just">
              <a:spcBef>
                <a:spcPts val="1125"/>
              </a:spcBef>
              <a:spcAft>
                <a:spcPts val="1125"/>
              </a:spcAft>
            </a:pPr>
            <a:br>
              <a:rPr lang="el-GR" sz="18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</a:br>
            <a:r>
              <a:rPr lang="el-GR" sz="18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Αμφισημία/ </a:t>
            </a:r>
            <a:r>
              <a:rPr lang="el-GR" sz="1800" dirty="0" err="1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διττότητα</a:t>
            </a:r>
            <a:endParaRPr lang="el-GR" sz="1800" dirty="0">
              <a:solidFill>
                <a:srgbClr val="444444"/>
              </a:solidFill>
              <a:effectLst/>
              <a:latin typeface="Open Sans" panose="020B0606030504020204" pitchFamily="34" charset="0"/>
              <a:ea typeface="Times New Roman" panose="02020603050405020304" pitchFamily="18" charset="0"/>
            </a:endParaRPr>
          </a:p>
          <a:p>
            <a:pPr algn="just">
              <a:spcBef>
                <a:spcPts val="1125"/>
              </a:spcBef>
              <a:spcAft>
                <a:spcPts val="1125"/>
              </a:spcAft>
            </a:pPr>
            <a:r>
              <a:rPr lang="el-GR" sz="18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Αλληγορίες</a:t>
            </a:r>
          </a:p>
          <a:p>
            <a:pPr algn="just">
              <a:spcBef>
                <a:spcPts val="1125"/>
              </a:spcBef>
              <a:spcAft>
                <a:spcPts val="1125"/>
              </a:spcAft>
            </a:pPr>
            <a:r>
              <a:rPr lang="el-GR" sz="18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Ποιητική του συμβόλου</a:t>
            </a:r>
          </a:p>
          <a:p>
            <a:pPr algn="just">
              <a:spcBef>
                <a:spcPts val="1125"/>
              </a:spcBef>
              <a:spcAft>
                <a:spcPts val="1125"/>
              </a:spcAft>
            </a:pPr>
            <a:r>
              <a:rPr lang="el-GR" sz="18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Οξύμωρο</a:t>
            </a:r>
          </a:p>
          <a:p>
            <a:pPr algn="just">
              <a:spcBef>
                <a:spcPts val="1125"/>
              </a:spcBef>
              <a:spcAft>
                <a:spcPts val="1125"/>
              </a:spcAft>
            </a:pPr>
            <a:r>
              <a:rPr lang="el-GR" sz="18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Γλωσσικό σύμφυρμα (δημοτική – καθαρεύουσα)</a:t>
            </a:r>
          </a:p>
          <a:p>
            <a:pPr algn="just">
              <a:spcBef>
                <a:spcPts val="1125"/>
              </a:spcBef>
              <a:spcAft>
                <a:spcPts val="1125"/>
              </a:spcAft>
            </a:pPr>
            <a:r>
              <a:rPr lang="el-GR" sz="1800" dirty="0" err="1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ΕιρωνείαΣάτιρα</a:t>
            </a:r>
            <a:r>
              <a:rPr lang="el-GR" sz="18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(συνύπαρξη υψηλού με κωμικό)</a:t>
            </a:r>
          </a:p>
          <a:p>
            <a:pPr algn="just">
              <a:spcBef>
                <a:spcPts val="1125"/>
              </a:spcBef>
              <a:spcAft>
                <a:spcPts val="1125"/>
              </a:spcAft>
            </a:pPr>
            <a:r>
              <a:rPr lang="el-GR" sz="1800" dirty="0" err="1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Δακρυογελώεσσα</a:t>
            </a:r>
            <a:r>
              <a:rPr lang="el-GR" sz="18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διάθεση (</a:t>
            </a:r>
            <a:r>
              <a:rPr lang="el-GR" sz="1800" dirty="0" err="1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κλαυσίγελως</a:t>
            </a:r>
            <a:r>
              <a:rPr lang="el-GR" sz="18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, ποίηση αλγεινού μειδιάματος)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805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3B9224-94DC-4ED4-AE5B-5A2875C73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chemeClr val="tx1"/>
                </a:solidFill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Ο ΣΤΙΧΟΣ ΤΟΥ ΚΑΡΥΩΤΑΚΗ. Υπονόμευση της παραδοσιακής στιχουργικής φόρμας – Παρατονισμένη μουσική (Χ. Παπάζογλου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Ο ΣΤΙΧΟΣ ΤΟΥ ΚΑΡΥΩΤΑΚΗ 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FED3686-2979-44A4-AEBA-6040B6E00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b="1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Ο ΣΤΙΧΟΣ ΤΟΥ ΚΑΡΥΩΤΑΚΗ. Υπονόμευση της παραδοσιακής στιχουργικής φόρμας – Παρατονισμένη μουσική (Χ. Παπάζογλου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Υπονόμευση της παραδοσιακής στιχουργικής φόρμας </a:t>
            </a:r>
          </a:p>
          <a:p>
            <a:r>
              <a:rPr lang="el-GR" sz="2400" b="1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Ο ΣΤΙΧΟΣ ΤΟΥ ΚΑΡΥΩΤΑΚΗ. Υπονόμευση της παραδοσιακής στιχουργικής φόρμας – Παρατονισμένη μουσική (Χ. Παπάζογλου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Παρατονισμένη μουσική (Χ. Παπάζογλου)</a:t>
            </a:r>
          </a:p>
          <a:p>
            <a:r>
              <a:rPr lang="el-GR" sz="2400" b="1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Ο ΣΤΙΧΟΣ ΤΟΥ ΚΑΡΥΩΤΑΚΗ. Υπονόμευση της παραδοσιακής στιχουργικής φόρμας – Παρατονισμένη μουσική (Χ. Παπάζογλου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Διασάλευση της γραμμικής διαδοχής των γλωσσικών μονάδων</a:t>
            </a:r>
          </a:p>
          <a:p>
            <a:r>
              <a:rPr lang="el-GR" sz="2400" b="1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Ο ΣΤΙΧΟΣ ΤΟΥ ΚΑΡΥΩΤΑΚΗ. Υπονόμευση της παραδοσιακής στιχουργικής φόρμας – Παρατονισμένη μουσική (Χ. Παπάζογλου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Χαλαρός εξαρθρωμένος λόγος</a:t>
            </a:r>
          </a:p>
          <a:p>
            <a:r>
              <a:rPr lang="el-GR" sz="2400" b="1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Ο ΣΤΙΧΟΣ ΤΟΥ ΚΑΡΥΩΤΑΚΗ. Υπονόμευση της παραδοσιακής στιχουργικής φόρμας – Παρατονισμένη μουσική (Χ. Παπάζογλου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Χρήση υπερβατού και διασκελισμών</a:t>
            </a:r>
          </a:p>
          <a:p>
            <a:r>
              <a:rPr lang="el-GR" sz="2400" b="1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hlinkClick r:id="rId2" tooltip="Κ. Γ. Καρυωτάκης Ο ΣΤΙΧΟΣ ΤΟΥ ΚΑΡΥΩΤΑΚΗ. Υπονόμευση της παραδοσιακής στιχουργικής φόρμας – Παρατονισμένη μουσική (Χ. Παπάζογλου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Γρήγορος ρυθμός </a:t>
            </a:r>
            <a:endParaRPr lang="el-GR" dirty="0">
              <a:solidFill>
                <a:schemeClr val="tx1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38140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8728AE-FA72-4D95-8300-28C47B788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b="1" dirty="0">
                <a:solidFill>
                  <a:srgbClr val="444444"/>
                </a:solidFill>
                <a:latin typeface="Open Sans" panose="020B0606030504020204" pitchFamily="34" charset="0"/>
                <a:ea typeface="Times New Roman" panose="02020603050405020304" pitchFamily="18" charset="0"/>
              </a:rPr>
              <a:t>Ο πόνος του ανθρώπου και των πραμάτων (1919)</a:t>
            </a:r>
            <a:br>
              <a:rPr lang="el-GR" sz="3200" dirty="0">
                <a:solidFill>
                  <a:srgbClr val="444444"/>
                </a:solidFill>
                <a:latin typeface="Open Sans" panose="020B0606030504020204" pitchFamily="34" charset="0"/>
                <a:ea typeface="Times New Roman" panose="02020603050405020304" pitchFamily="18" charset="0"/>
              </a:rPr>
            </a:br>
            <a:endParaRPr lang="el-GR" sz="3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DF4DEF9-1F4D-4EFE-89EA-4E60C16CA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Σύμφωνα με τον </a:t>
            </a:r>
            <a:r>
              <a:rPr lang="el-GR" sz="2400" dirty="0" err="1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Τέλλο</a:t>
            </a:r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Άγρα η συλλογή αποτελείται από «τρυφερά, μουσικά, γνήσια συμβολιστικά ποιήματα». Ο τίτλος είναι ενδεικτικός του συμβολιστικού χαρακτήρα της. Στη συλλογή αυτή υπάρχει ταύτιση των έμψυχων και των άψυχων, κοινός παρονομαστής των οποίων είναι ο πόνος. Τα αντικείμενα του εξωτερικού κόσμου- ιδίως στο δεύτερο μέρος της συλλογής- π.χ. οι κήποι, η νύχτα, τα παράθυρα, τα τριαντάφυλλα, το κρεβάτι, το πάρκο, η μυγδαλιά, η θάλασσα, γίνονται σύμβολα καταστάσεων της ψυχής. </a:t>
            </a:r>
            <a:r>
              <a:rPr lang="el-GR" sz="2400" u="sng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Θέματα</a:t>
            </a:r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: έρωτας, νοσταλγία, μελαγχολία, θλίψη, σκηνικό θανάτου και πένθους.</a:t>
            </a:r>
            <a:endParaRPr lang="el-G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59249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CD75CC-6E41-46BB-B8AA-0048A2720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444444"/>
                </a:solidFill>
                <a:latin typeface="Open Sans" panose="020B0606030504020204" pitchFamily="34" charset="0"/>
                <a:ea typeface="Times New Roman" panose="02020603050405020304" pitchFamily="18" charset="0"/>
              </a:rPr>
              <a:t>Νηπενθή (1921)</a:t>
            </a:r>
            <a:br>
              <a:rPr lang="el-GR" dirty="0">
                <a:solidFill>
                  <a:srgbClr val="444444"/>
                </a:solidFill>
                <a:latin typeface="Open Sans" panose="020B0606030504020204" pitchFamily="34" charset="0"/>
                <a:ea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BECEC3-E4A7-4975-B1B5-F19F3DF5F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381538"/>
            <a:ext cx="9872871" cy="5165035"/>
          </a:xfrm>
        </p:spPr>
        <p:txBody>
          <a:bodyPr>
            <a:normAutofit fontScale="92500"/>
          </a:bodyPr>
          <a:lstStyle/>
          <a:p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Η συλλογή αποτελείται από τέσσερις ενότητες, τους «Πληγωμένους θεούς», τη «Σκιά των ωρών», τα «Νοσταλγικά» και ορισμένες μεταφράσεις, ενώ προτάσσεται μια πεζή μετάφραση του ποιήματος «</a:t>
            </a:r>
            <a:r>
              <a:rPr lang="el-GR" sz="2400" dirty="0" err="1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La</a:t>
            </a:r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</a:t>
            </a:r>
            <a:r>
              <a:rPr lang="el-GR" sz="2400" dirty="0" err="1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voix</a:t>
            </a:r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» (1861) του </a:t>
            </a:r>
            <a:r>
              <a:rPr lang="el-GR" sz="2400" dirty="0" err="1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Baudelaire</a:t>
            </a:r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.</a:t>
            </a:r>
          </a:p>
          <a:p>
            <a:r>
              <a:rPr lang="el-GR" sz="2400" u="sng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Ενδεικτικά θέματα</a:t>
            </a:r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: Ποιήματα ποιητικής («Οι στίχοι μου»).</a:t>
            </a:r>
          </a:p>
          <a:p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Υστεροφημία του ποιητικού υποκειμένου («Ποιητές», «Μπαλάντα στους άδοξους ποιητές των αιώνων»). </a:t>
            </a:r>
          </a:p>
          <a:p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Ειρωνεία. Πεζότητα της δημοσιοϋπαλληλικής ζωής («Γραφιάς»).</a:t>
            </a:r>
          </a:p>
          <a:p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Μοτίβο του ποιητή που ‘‘χαμογελά’’ στον θάνατο και συνθέτει παυσίλυπους στίχους («Ευγένεια»).</a:t>
            </a:r>
          </a:p>
          <a:p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Πικρία και απογοήτευση από τη διάψευση των ιδανικών («Δον </a:t>
            </a:r>
            <a:r>
              <a:rPr lang="el-GR" sz="2400" dirty="0" err="1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Κιχώτες</a:t>
            </a:r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»).</a:t>
            </a:r>
          </a:p>
          <a:p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Μοτίβο της άρρωστης μούσας («Πολύμνια», επιρροή από </a:t>
            </a:r>
            <a:r>
              <a:rPr lang="el-GR" sz="2400" dirty="0" err="1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Baudelaire</a:t>
            </a:r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).</a:t>
            </a:r>
            <a:endParaRPr lang="el-G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44847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1C95A9F-114B-4B6C-9F27-4ED772CA9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444444"/>
                </a:solidFill>
                <a:latin typeface="Open Sans" panose="020B0606030504020204" pitchFamily="34" charset="0"/>
                <a:ea typeface="Times New Roman" panose="02020603050405020304" pitchFamily="18" charset="0"/>
              </a:rPr>
              <a:t>Ελεγεία και Σάτιρες (1927)</a:t>
            </a:r>
            <a:br>
              <a:rPr lang="el-GR" dirty="0">
                <a:solidFill>
                  <a:srgbClr val="444444"/>
                </a:solidFill>
                <a:latin typeface="Open Sans" panose="020B0606030504020204" pitchFamily="34" charset="0"/>
                <a:ea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7E2B7E3-84EE-4668-BFF6-236FC79F8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Ο Καρυωτάκης, στην τελευταία συλλογή του, αδυνατεί να συμφιλιωθεί με την πραγματικότητα και τον εαυτό </a:t>
            </a:r>
            <a:r>
              <a:rPr lang="el-GR" sz="2400" dirty="0" err="1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του.Η</a:t>
            </a:r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πορεία προς τον θάνατο έχει αρχίσει, μάταια αναζητά διεξόδους. Ο ίδιος έχει γίνει «κήπος…που αντί λουλούδια τώρα πια στ’ αγκάθια έχει ταφεί, που σώπασαν τ’ αηδόνια του και πνίγεται στα φίδια», όπως χαρακτηριστικά </a:t>
            </a:r>
            <a:r>
              <a:rPr lang="el-GR" sz="2400" dirty="0" err="1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αυτοπεριγράφεται</a:t>
            </a:r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στο ποίημα «Ο κήπος είμαι…».Η αυτοχειρία φαίνεται να είναι η μόνη διέξοδος.</a:t>
            </a:r>
          </a:p>
          <a:p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Ενδεικτικά τα ποιήματα «Τελευταίο ταξίδι», «Μια σκιά», «Θέλω να φύγω πια από δω…», «</a:t>
            </a:r>
            <a:r>
              <a:rPr lang="el-GR" sz="2400" dirty="0" err="1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Επίκλησις</a:t>
            </a:r>
            <a:r>
              <a:rPr lang="el-GR" sz="2400" dirty="0">
                <a:solidFill>
                  <a:srgbClr val="444444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», «Ιδανικοί Αυτόχειρες».</a:t>
            </a:r>
            <a:endParaRPr lang="el-G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24539916"/>
      </p:ext>
    </p:extLst>
  </p:cSld>
  <p:clrMapOvr>
    <a:masterClrMapping/>
  </p:clrMapOvr>
</p:sld>
</file>

<file path=ppt/theme/theme1.xml><?xml version="1.0" encoding="utf-8"?>
<a:theme xmlns:a="http://schemas.openxmlformats.org/drawingml/2006/main" name="Βάση">
  <a:themeElements>
    <a:clrScheme name="Βάση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Βάση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Βάση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Βάση</Template>
  <TotalTime>25</TotalTime>
  <Words>804</Words>
  <Application>Microsoft Office PowerPoint</Application>
  <PresentationFormat>Ευρεία οθόνη</PresentationFormat>
  <Paragraphs>47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5" baseType="lpstr">
      <vt:lpstr>Arial</vt:lpstr>
      <vt:lpstr>Corbel</vt:lpstr>
      <vt:lpstr>Open Sans</vt:lpstr>
      <vt:lpstr>Times New Roman</vt:lpstr>
      <vt:lpstr>Βάση</vt:lpstr>
      <vt:lpstr>Κ. Γ. Καρυωτακης</vt:lpstr>
      <vt:lpstr>Παρουσίαση του PowerPoint</vt:lpstr>
      <vt:lpstr>Παρουσίαση του PowerPoint</vt:lpstr>
      <vt:lpstr>ΘΕΜΑΤΑ ΤΗΣ ΠΟΙΗΣΗΣ ΤΟΥ </vt:lpstr>
      <vt:lpstr>ΙΔΙΑΙΤΕΡΑ ΧΑΡΑΚΤΗΡΙΣΤΙΚΑ ΤΟΥ ΚΑΡΥΩΤΑΚΙΚΟΥ ΛΟΓΟΥ</vt:lpstr>
      <vt:lpstr>Ο ΣΤΙΧΟΣ ΤΟΥ ΚΑΡΥΩΤΑΚΗ </vt:lpstr>
      <vt:lpstr>Ο πόνος του ανθρώπου και των πραμάτων (1919) </vt:lpstr>
      <vt:lpstr>Νηπενθή (1921) </vt:lpstr>
      <vt:lpstr>Ελεγεία και Σάτιρες (1927) 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Κ. Γ. Καρυωτακης</dc:title>
  <dc:creator>User</dc:creator>
  <cp:lastModifiedBy>User</cp:lastModifiedBy>
  <cp:revision>8</cp:revision>
  <dcterms:created xsi:type="dcterms:W3CDTF">2022-01-25T09:46:10Z</dcterms:created>
  <dcterms:modified xsi:type="dcterms:W3CDTF">2022-01-25T10:12:02Z</dcterms:modified>
</cp:coreProperties>
</file>