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44B71B-0D2C-4C62-A056-8ABAFC68868C}" v="255" dt="2020-12-05T18:00:36.676"/>
    <p1510:client id="{46F46C12-DB8F-44A0-8B08-2C57E004C776}" v="2550" dt="2020-12-05T14:24:39.725"/>
    <p1510:client id="{803D2FB2-A5EE-4FEB-B7EE-98434E05236F}" v="12" dt="2020-12-05T19:33:00.457"/>
    <p1510:client id="{9F4C961B-366B-4B08-892A-0DFC939E6C30}" v="93" dt="2021-01-18T19:46:06.401"/>
    <p1510:client id="{E269AD7A-F52E-4144-A166-16D5814B05BA}" v="449" dt="2020-12-04T22:11:30.956"/>
    <p1510:client id="{E8C0BD0A-35FB-47F0-96F8-81E24BD1CD88}" v="891" dt="2020-12-05T01:05:18.227"/>
    <p1510:client id="{ED24C076-8802-41B4-AEC0-8041E20EF46C}" v="118" dt="2020-12-01T22:41:23.324"/>
    <p1510:client id="{F3745456-DBAB-493D-8D14-79B51FC85CC4}" v="1843" dt="2020-12-04T23:32:05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CDEC1A-A6B9-43A5-A36D-E7EF6B5F8DAC}" type="doc">
      <dgm:prSet loTypeId="urn:microsoft.com/office/officeart/2005/8/layout/cycle6" loCatId="cycle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446EF84-B29F-47A7-8EE4-340D546185FE}">
      <dgm:prSet/>
      <dgm:spPr/>
      <dgm:t>
        <a:bodyPr/>
        <a:lstStyle/>
        <a:p>
          <a:r>
            <a:rPr lang="el-GR"/>
            <a:t>Χωρις αυτό δεν ανοιγει ο υπολογιστης</a:t>
          </a:r>
          <a:endParaRPr lang="en-US"/>
        </a:p>
      </dgm:t>
    </dgm:pt>
    <dgm:pt modelId="{AB815D47-3C42-47C5-869F-46BF71144A8E}" type="parTrans" cxnId="{43008459-5AC1-413C-A317-A7695A36D204}">
      <dgm:prSet/>
      <dgm:spPr/>
      <dgm:t>
        <a:bodyPr/>
        <a:lstStyle/>
        <a:p>
          <a:endParaRPr lang="en-US"/>
        </a:p>
      </dgm:t>
    </dgm:pt>
    <dgm:pt modelId="{13F24A9F-20AC-4AAA-9FF0-DCAA8A4679DF}" type="sibTrans" cxnId="{43008459-5AC1-413C-A317-A7695A36D204}">
      <dgm:prSet/>
      <dgm:spPr/>
      <dgm:t>
        <a:bodyPr/>
        <a:lstStyle/>
        <a:p>
          <a:endParaRPr lang="en-US"/>
        </a:p>
      </dgm:t>
    </dgm:pt>
    <dgm:pt modelId="{333306AB-A74C-4487-AD80-FF55B629E44C}">
      <dgm:prSet/>
      <dgm:spPr/>
      <dgm:t>
        <a:bodyPr/>
        <a:lstStyle/>
        <a:p>
          <a:r>
            <a:rPr lang="el-GR"/>
            <a:t>Windows, Android, Linux</a:t>
          </a:r>
          <a:endParaRPr lang="en-US"/>
        </a:p>
      </dgm:t>
    </dgm:pt>
    <dgm:pt modelId="{FB737E58-9CB7-43D3-9CA0-46EE653C9EBB}" type="parTrans" cxnId="{8CEB4077-A9F9-4B58-9CDB-FEA9AE69EAD2}">
      <dgm:prSet/>
      <dgm:spPr/>
      <dgm:t>
        <a:bodyPr/>
        <a:lstStyle/>
        <a:p>
          <a:endParaRPr lang="en-US"/>
        </a:p>
      </dgm:t>
    </dgm:pt>
    <dgm:pt modelId="{90E7474D-54EA-4178-AE52-366EC033B459}" type="sibTrans" cxnId="{8CEB4077-A9F9-4B58-9CDB-FEA9AE69EAD2}">
      <dgm:prSet/>
      <dgm:spPr/>
      <dgm:t>
        <a:bodyPr/>
        <a:lstStyle/>
        <a:p>
          <a:endParaRPr lang="en-US"/>
        </a:p>
      </dgm:t>
    </dgm:pt>
    <dgm:pt modelId="{C3EEF4FE-4DAB-4C52-92C8-1F5F183612C7}" type="pres">
      <dgm:prSet presAssocID="{25CDEC1A-A6B9-43A5-A36D-E7EF6B5F8DAC}" presName="cycle" presStyleCnt="0">
        <dgm:presLayoutVars>
          <dgm:dir/>
          <dgm:resizeHandles val="exact"/>
        </dgm:presLayoutVars>
      </dgm:prSet>
      <dgm:spPr/>
    </dgm:pt>
    <dgm:pt modelId="{DC0CA3C9-DF7B-439E-B197-654B0D6B28DE}" type="pres">
      <dgm:prSet presAssocID="{E446EF84-B29F-47A7-8EE4-340D546185FE}" presName="node" presStyleLbl="node1" presStyleIdx="0" presStyleCnt="2">
        <dgm:presLayoutVars>
          <dgm:bulletEnabled val="1"/>
        </dgm:presLayoutVars>
      </dgm:prSet>
      <dgm:spPr/>
    </dgm:pt>
    <dgm:pt modelId="{67EE15A2-996C-4764-9911-590320918425}" type="pres">
      <dgm:prSet presAssocID="{E446EF84-B29F-47A7-8EE4-340D546185FE}" presName="spNode" presStyleCnt="0"/>
      <dgm:spPr/>
    </dgm:pt>
    <dgm:pt modelId="{06DC427A-62CC-4A3F-A50D-47F83A374637}" type="pres">
      <dgm:prSet presAssocID="{13F24A9F-20AC-4AAA-9FF0-DCAA8A4679DF}" presName="sibTrans" presStyleLbl="sibTrans1D1" presStyleIdx="0" presStyleCnt="2"/>
      <dgm:spPr/>
    </dgm:pt>
    <dgm:pt modelId="{E412163F-BEB2-4780-A75E-B307723D163A}" type="pres">
      <dgm:prSet presAssocID="{333306AB-A74C-4487-AD80-FF55B629E44C}" presName="node" presStyleLbl="node1" presStyleIdx="1" presStyleCnt="2">
        <dgm:presLayoutVars>
          <dgm:bulletEnabled val="1"/>
        </dgm:presLayoutVars>
      </dgm:prSet>
      <dgm:spPr/>
    </dgm:pt>
    <dgm:pt modelId="{9B2F1945-3EAF-4BC9-8EF2-AA32DFE3FBE4}" type="pres">
      <dgm:prSet presAssocID="{333306AB-A74C-4487-AD80-FF55B629E44C}" presName="spNode" presStyleCnt="0"/>
      <dgm:spPr/>
    </dgm:pt>
    <dgm:pt modelId="{D4EA0E07-4795-4CC0-9FEA-6C323183FD1D}" type="pres">
      <dgm:prSet presAssocID="{90E7474D-54EA-4178-AE52-366EC033B459}" presName="sibTrans" presStyleLbl="sibTrans1D1" presStyleIdx="1" presStyleCnt="2"/>
      <dgm:spPr/>
    </dgm:pt>
  </dgm:ptLst>
  <dgm:cxnLst>
    <dgm:cxn modelId="{DD856222-A48F-49E9-91C6-DD0F39D1DF39}" type="presOf" srcId="{E446EF84-B29F-47A7-8EE4-340D546185FE}" destId="{DC0CA3C9-DF7B-439E-B197-654B0D6B28DE}" srcOrd="0" destOrd="0" presId="urn:microsoft.com/office/officeart/2005/8/layout/cycle6"/>
    <dgm:cxn modelId="{429B3030-7387-4F42-90A8-6DDDED5205F2}" type="presOf" srcId="{25CDEC1A-A6B9-43A5-A36D-E7EF6B5F8DAC}" destId="{C3EEF4FE-4DAB-4C52-92C8-1F5F183612C7}" srcOrd="0" destOrd="0" presId="urn:microsoft.com/office/officeart/2005/8/layout/cycle6"/>
    <dgm:cxn modelId="{8CEB4077-A9F9-4B58-9CDB-FEA9AE69EAD2}" srcId="{25CDEC1A-A6B9-43A5-A36D-E7EF6B5F8DAC}" destId="{333306AB-A74C-4487-AD80-FF55B629E44C}" srcOrd="1" destOrd="0" parTransId="{FB737E58-9CB7-43D3-9CA0-46EE653C9EBB}" sibTransId="{90E7474D-54EA-4178-AE52-366EC033B459}"/>
    <dgm:cxn modelId="{43008459-5AC1-413C-A317-A7695A36D204}" srcId="{25CDEC1A-A6B9-43A5-A36D-E7EF6B5F8DAC}" destId="{E446EF84-B29F-47A7-8EE4-340D546185FE}" srcOrd="0" destOrd="0" parTransId="{AB815D47-3C42-47C5-869F-46BF71144A8E}" sibTransId="{13F24A9F-20AC-4AAA-9FF0-DCAA8A4679DF}"/>
    <dgm:cxn modelId="{AEF17382-F044-4EA4-8BB7-3A88DEA7AE31}" type="presOf" srcId="{13F24A9F-20AC-4AAA-9FF0-DCAA8A4679DF}" destId="{06DC427A-62CC-4A3F-A50D-47F83A374637}" srcOrd="0" destOrd="0" presId="urn:microsoft.com/office/officeart/2005/8/layout/cycle6"/>
    <dgm:cxn modelId="{CB106490-BE9E-4B2C-A8E8-5E2D9E85B395}" type="presOf" srcId="{90E7474D-54EA-4178-AE52-366EC033B459}" destId="{D4EA0E07-4795-4CC0-9FEA-6C323183FD1D}" srcOrd="0" destOrd="0" presId="urn:microsoft.com/office/officeart/2005/8/layout/cycle6"/>
    <dgm:cxn modelId="{96B5C1A3-37D8-4DF7-9D05-038C780642DD}" type="presOf" srcId="{333306AB-A74C-4487-AD80-FF55B629E44C}" destId="{E412163F-BEB2-4780-A75E-B307723D163A}" srcOrd="0" destOrd="0" presId="urn:microsoft.com/office/officeart/2005/8/layout/cycle6"/>
    <dgm:cxn modelId="{FF0C6B52-F599-4C9A-A45C-B583CD1AF16E}" type="presParOf" srcId="{C3EEF4FE-4DAB-4C52-92C8-1F5F183612C7}" destId="{DC0CA3C9-DF7B-439E-B197-654B0D6B28DE}" srcOrd="0" destOrd="0" presId="urn:microsoft.com/office/officeart/2005/8/layout/cycle6"/>
    <dgm:cxn modelId="{BA9DB3FC-A9C4-489A-831E-94623B5C1A23}" type="presParOf" srcId="{C3EEF4FE-4DAB-4C52-92C8-1F5F183612C7}" destId="{67EE15A2-996C-4764-9911-590320918425}" srcOrd="1" destOrd="0" presId="urn:microsoft.com/office/officeart/2005/8/layout/cycle6"/>
    <dgm:cxn modelId="{8DA313FD-F413-4E25-8D53-8E59185C0DA2}" type="presParOf" srcId="{C3EEF4FE-4DAB-4C52-92C8-1F5F183612C7}" destId="{06DC427A-62CC-4A3F-A50D-47F83A374637}" srcOrd="2" destOrd="0" presId="urn:microsoft.com/office/officeart/2005/8/layout/cycle6"/>
    <dgm:cxn modelId="{B620BAFC-FBEB-4C82-A302-A5C9FE1F8224}" type="presParOf" srcId="{C3EEF4FE-4DAB-4C52-92C8-1F5F183612C7}" destId="{E412163F-BEB2-4780-A75E-B307723D163A}" srcOrd="3" destOrd="0" presId="urn:microsoft.com/office/officeart/2005/8/layout/cycle6"/>
    <dgm:cxn modelId="{7B05E624-E953-48FB-AD1E-EE639856187E}" type="presParOf" srcId="{C3EEF4FE-4DAB-4C52-92C8-1F5F183612C7}" destId="{9B2F1945-3EAF-4BC9-8EF2-AA32DFE3FBE4}" srcOrd="4" destOrd="0" presId="urn:microsoft.com/office/officeart/2005/8/layout/cycle6"/>
    <dgm:cxn modelId="{7D68DDA4-60EF-439C-9F61-CE2334E7076A}" type="presParOf" srcId="{C3EEF4FE-4DAB-4C52-92C8-1F5F183612C7}" destId="{D4EA0E07-4795-4CC0-9FEA-6C323183FD1D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CA3C9-DF7B-439E-B197-654B0D6B28DE}">
      <dsp:nvSpPr>
        <dsp:cNvPr id="0" name=""/>
        <dsp:cNvSpPr/>
      </dsp:nvSpPr>
      <dsp:spPr>
        <a:xfrm>
          <a:off x="1379" y="1830460"/>
          <a:ext cx="3439727" cy="22358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/>
            <a:t>Χωρις αυτό δεν ανοιγει ο υπολογιστης</a:t>
          </a:r>
          <a:endParaRPr lang="en-US" sz="3000" kern="1200"/>
        </a:p>
      </dsp:txBody>
      <dsp:txXfrm>
        <a:off x="110523" y="1939604"/>
        <a:ext cx="3221439" cy="2017534"/>
      </dsp:txXfrm>
    </dsp:sp>
    <dsp:sp modelId="{06DC427A-62CC-4A3F-A50D-47F83A374637}">
      <dsp:nvSpPr>
        <dsp:cNvPr id="0" name=""/>
        <dsp:cNvSpPr/>
      </dsp:nvSpPr>
      <dsp:spPr>
        <a:xfrm>
          <a:off x="1721243" y="1049593"/>
          <a:ext cx="3797555" cy="3797555"/>
        </a:xfrm>
        <a:custGeom>
          <a:avLst/>
          <a:gdLst/>
          <a:ahLst/>
          <a:cxnLst/>
          <a:rect l="0" t="0" r="0" b="0"/>
          <a:pathLst>
            <a:path>
              <a:moveTo>
                <a:pt x="382243" y="756201"/>
              </a:moveTo>
              <a:arcTo wR="1898777" hR="1898777" stAng="13019690" swAng="636062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2163F-BEB2-4780-A75E-B307723D163A}">
      <dsp:nvSpPr>
        <dsp:cNvPr id="0" name=""/>
        <dsp:cNvSpPr/>
      </dsp:nvSpPr>
      <dsp:spPr>
        <a:xfrm>
          <a:off x="3798935" y="1830460"/>
          <a:ext cx="3439727" cy="223582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/>
            <a:t>Windows, Android, Linux</a:t>
          </a:r>
          <a:endParaRPr lang="en-US" sz="3000" kern="1200"/>
        </a:p>
      </dsp:txBody>
      <dsp:txXfrm>
        <a:off x="3908079" y="1939604"/>
        <a:ext cx="3221439" cy="2017534"/>
      </dsp:txXfrm>
    </dsp:sp>
    <dsp:sp modelId="{D4EA0E07-4795-4CC0-9FEA-6C323183FD1D}">
      <dsp:nvSpPr>
        <dsp:cNvPr id="0" name=""/>
        <dsp:cNvSpPr/>
      </dsp:nvSpPr>
      <dsp:spPr>
        <a:xfrm>
          <a:off x="1721243" y="1049593"/>
          <a:ext cx="3797555" cy="3797555"/>
        </a:xfrm>
        <a:custGeom>
          <a:avLst/>
          <a:gdLst/>
          <a:ahLst/>
          <a:cxnLst/>
          <a:rect l="0" t="0" r="0" b="0"/>
          <a:pathLst>
            <a:path>
              <a:moveTo>
                <a:pt x="3415312" y="3041354"/>
              </a:moveTo>
              <a:arcTo wR="1898777" hR="1898777" stAng="2219690" swAng="6360620"/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568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586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946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105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038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91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584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947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3159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16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852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6F0F3-3C53-41BC-8FFD-0BFB6DD91672}" type="datetimeFigureOut">
              <a:rPr lang="el-GR" smtClean="0"/>
              <a:t>16/10/2024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45B6D-1AE9-4C4D-AC38-C455C96DF37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170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C9FC69B-34A7-44E3-8301-44036D3BE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083" y="350755"/>
            <a:ext cx="4565981" cy="1405307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400" dirty="0">
                <a:cs typeface="Calibri Light"/>
              </a:rPr>
              <a:t>ΜΑΘΗΜΑ ΥΛΙΚΟ ΚΑΙ ΔΙΚΤΥΑ ΥΠΟΛΟΓΙΣΤΩΝ    </a:t>
            </a:r>
            <a:br>
              <a:rPr lang="el-GR" sz="2400" dirty="0">
                <a:cs typeface="Calibri Light"/>
              </a:rPr>
            </a:br>
            <a:r>
              <a:rPr lang="el-GR" sz="2400">
                <a:cs typeface="Calibri Light"/>
              </a:rPr>
              <a:t>            θέμα    </a:t>
            </a:r>
            <a:r>
              <a:rPr lang="el-GR" sz="2400" dirty="0">
                <a:cs typeface="Calibri Light"/>
              </a:rPr>
              <a:t>ΥΠΟΛΟΓΙΣΤΗΣ                     </a:t>
            </a:r>
            <a:endParaRPr lang="el-GR" sz="2400" b="1" dirty="0">
              <a:cs typeface="Calibri Light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3B8FA1-FD99-4ED1-B66C-4EDC563F6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71982"/>
            <a:ext cx="4782458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l-GR" sz="1800">
                <a:cs typeface="Calibri"/>
              </a:rPr>
              <a:t>ΤΑΞΗ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Β1 ΕΠΑΛ ΠΛΗΡΟΦΟΡΙΚΗΣ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Εργασία της μαθήτριας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ΔΗΜΗΤΡΙΟΥ ΜΕΛΠΟΜΕΝΗ 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Καθηγητής 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κ. ΤΖΙΩΓΚΑ ΑΝΑΣΤΑΣΙΑ</a:t>
            </a:r>
          </a:p>
          <a:p>
            <a:pPr marL="0" indent="0">
              <a:buNone/>
            </a:pPr>
            <a:endParaRPr lang="el-GR" sz="1800" b="1">
              <a:cs typeface="Calibri"/>
            </a:endParaRPr>
          </a:p>
        </p:txBody>
      </p:sp>
      <p:pic>
        <p:nvPicPr>
          <p:cNvPr id="5" name="Εικόνα 5" descr="Εικόνα που περιέχει ηλεκτρονικές συσκευές, υπολογιστής, πίνακας, πληκτρολόγιο&#10;&#10;Περιγραφή που δημιουργήθηκε αυτόματα">
            <a:extLst>
              <a:ext uri="{FF2B5EF4-FFF2-40B4-BE49-F238E27FC236}">
                <a16:creationId xmlns:a16="http://schemas.microsoft.com/office/drawing/2014/main" id="{9062537A-6F60-4BEF-B50A-32EA53322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279" y="2028476"/>
            <a:ext cx="4442831" cy="320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23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0">
            <a:extLst>
              <a:ext uri="{FF2B5EF4-FFF2-40B4-BE49-F238E27FC236}">
                <a16:creationId xmlns:a16="http://schemas.microsoft.com/office/drawing/2014/main" id="{FEF085B8-A2C0-4A6F-B663-CCC56F3CD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2658F6D6-96E0-421A-96D6-3DF404008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3CF62545-93A0-4FD5-9B48-48DCA794C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FC653D4-11E6-4FD9-B01E-7C52DADC4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>
                <a:cs typeface="Calibri Light"/>
              </a:rPr>
              <a:t>                      </a:t>
            </a:r>
            <a:r>
              <a:rPr lang="el-GR" b="1">
                <a:cs typeface="Calibri Light"/>
              </a:rPr>
              <a:t>   Υπολογιστικό Σύστημα</a:t>
            </a:r>
            <a:br>
              <a:rPr lang="el-GR" b="1">
                <a:cs typeface="Calibri Light"/>
              </a:rPr>
            </a:br>
            <a:r>
              <a:rPr lang="el-GR" b="1">
                <a:cs typeface="Calibri Light"/>
              </a:rPr>
              <a:t>                              αποτελείται από   </a:t>
            </a:r>
            <a:r>
              <a:rPr lang="el-GR">
                <a:cs typeface="Calibri Light"/>
              </a:rPr>
              <a:t> 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B0B113-31E4-4FF2-B334-4B5F2A371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0833"/>
            <a:ext cx="5096934" cy="416613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l-GR" sz="2000">
                <a:cs typeface="Calibri"/>
              </a:rPr>
              <a:t>     Το </a:t>
            </a:r>
            <a:r>
              <a:rPr lang="el-GR" sz="2000" b="1">
                <a:cs typeface="Calibri"/>
              </a:rPr>
              <a:t>Υλικό</a:t>
            </a:r>
            <a:r>
              <a:rPr lang="el-GR" sz="2000">
                <a:cs typeface="Calibri"/>
              </a:rPr>
              <a:t> είναι τα μέρη του υπολογιστή που πιάνονται </a:t>
            </a:r>
            <a:endParaRPr lang="el-GR" sz="2000"/>
          </a:p>
          <a:p>
            <a:pPr marL="0" indent="0">
              <a:buNone/>
            </a:pPr>
            <a:r>
              <a:rPr lang="el-GR" sz="2000" b="1">
                <a:cs typeface="Calibri"/>
              </a:rPr>
              <a:t>1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 Μονάδα Εισόδου</a:t>
            </a:r>
          </a:p>
          <a:p>
            <a:pPr marL="0" indent="0">
              <a:buNone/>
            </a:pPr>
            <a:r>
              <a:rPr lang="el-GR" sz="2000">
                <a:cs typeface="Calibri"/>
              </a:rPr>
              <a:t>(εισάγουμε δεδομένα)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2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Μονάδα Εξόδου</a:t>
            </a:r>
          </a:p>
          <a:p>
            <a:pPr marL="0" indent="0">
              <a:buNone/>
            </a:pPr>
            <a:r>
              <a:rPr lang="el-GR" sz="2000">
                <a:cs typeface="Calibri"/>
              </a:rPr>
              <a:t>(πληροφορίες)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3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Αποθηκευτικά Μέσα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4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Κεντρική Μονάδα</a:t>
            </a:r>
          </a:p>
          <a:p>
            <a:pPr marL="0" indent="0">
              <a:buNone/>
            </a:pPr>
            <a:r>
              <a:rPr lang="el-GR" sz="2000">
                <a:cs typeface="Calibri"/>
              </a:rPr>
              <a:t>  </a:t>
            </a:r>
            <a:endParaRPr lang="el-GR" sz="2000"/>
          </a:p>
          <a:p>
            <a:endParaRPr lang="el-GR" sz="2000">
              <a:cs typeface="Calibri"/>
            </a:endParaRP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2829F2C-9112-4F19-A59A-AEED54CE6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866" y="2010833"/>
            <a:ext cx="5096933" cy="416613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l-GR" sz="2000">
                <a:cs typeface="Calibri"/>
              </a:rPr>
              <a:t>   Το</a:t>
            </a:r>
            <a:r>
              <a:rPr lang="el-GR" sz="2000" b="1">
                <a:cs typeface="Calibri"/>
              </a:rPr>
              <a:t> Λογισμικό</a:t>
            </a:r>
            <a:r>
              <a:rPr lang="el-GR" sz="2000">
                <a:cs typeface="Calibri"/>
              </a:rPr>
              <a:t> είναι τα μέρη του υπολογιστή που δεν πιάνονται</a:t>
            </a:r>
            <a:endParaRPr lang="el-GR" sz="2000"/>
          </a:p>
          <a:p>
            <a:pPr marL="0" indent="0">
              <a:buNone/>
            </a:pPr>
            <a:r>
              <a:rPr lang="el-GR" sz="2000" b="1">
                <a:cs typeface="Calibri"/>
              </a:rPr>
              <a:t>1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Λειτουργικό Σύστημα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2 Εφαρμογές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3 Γλώσσες</a:t>
            </a:r>
          </a:p>
          <a:p>
            <a:pPr marL="0" indent="0">
              <a:buNone/>
            </a:pPr>
            <a:r>
              <a:rPr lang="el-GR" sz="2000" b="1">
                <a:cs typeface="Calibri"/>
              </a:rPr>
              <a:t>4</a:t>
            </a:r>
            <a:r>
              <a:rPr lang="el-GR" sz="2000">
                <a:cs typeface="Calibri"/>
              </a:rPr>
              <a:t> </a:t>
            </a:r>
            <a:r>
              <a:rPr lang="el-GR" sz="2000" b="1">
                <a:cs typeface="Calibri"/>
              </a:rPr>
              <a:t>Αρχεία</a:t>
            </a:r>
          </a:p>
          <a:p>
            <a:pPr marL="0" indent="0">
              <a:buNone/>
            </a:pPr>
            <a:endParaRPr lang="el-GR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536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880A30-29B8-4172-B962-445902F9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2" y="1271531"/>
            <a:ext cx="4426755" cy="761271"/>
          </a:xfrm>
        </p:spPr>
        <p:txBody>
          <a:bodyPr>
            <a:normAutofit/>
          </a:bodyPr>
          <a:lstStyle/>
          <a:p>
            <a:r>
              <a:rPr lang="el-GR" sz="2200">
                <a:cs typeface="Calibri Light"/>
              </a:rPr>
              <a:t>          </a:t>
            </a:r>
            <a:r>
              <a:rPr lang="el-GR" sz="2200" b="1">
                <a:cs typeface="Calibri Light"/>
              </a:rPr>
              <a:t> Μονάδα εισόδου αποτελείται από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4664D0-435D-40C0-A030-66D11EF7C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872" y="2110721"/>
            <a:ext cx="4426757" cy="2020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l-GR" sz="1500" b="1">
                <a:cs typeface="Calibri"/>
              </a:rPr>
              <a:t>Το πληκτρολόγιο</a:t>
            </a:r>
          </a:p>
          <a:p>
            <a:pPr marL="0" indent="0">
              <a:buNone/>
            </a:pPr>
            <a:r>
              <a:rPr lang="el-GR" sz="1500" b="1">
                <a:cs typeface="Calibri"/>
              </a:rPr>
              <a:t>Το ποντίκι</a:t>
            </a:r>
          </a:p>
          <a:p>
            <a:pPr marL="0" indent="0">
              <a:buNone/>
            </a:pPr>
            <a:r>
              <a:rPr lang="el-GR" sz="1500" b="1">
                <a:cs typeface="Calibri"/>
              </a:rPr>
              <a:t>Το μικρόφωνο</a:t>
            </a:r>
          </a:p>
          <a:p>
            <a:pPr marL="0" indent="0">
              <a:buNone/>
            </a:pPr>
            <a:r>
              <a:rPr lang="el-GR" sz="1500" b="1">
                <a:cs typeface="Calibri"/>
              </a:rPr>
              <a:t>Την κάμερα</a:t>
            </a:r>
          </a:p>
          <a:p>
            <a:pPr marL="0" indent="0">
              <a:buNone/>
            </a:pPr>
            <a:r>
              <a:rPr lang="el-GR" sz="1500" b="1">
                <a:cs typeface="Calibri"/>
              </a:rPr>
              <a:t>Το SKANNER</a:t>
            </a:r>
          </a:p>
          <a:p>
            <a:pPr marL="0" indent="0">
              <a:buNone/>
            </a:pPr>
            <a:r>
              <a:rPr lang="el-GR" sz="1500" b="1">
                <a:cs typeface="Calibri"/>
              </a:rPr>
              <a:t>Τα καλώδια</a:t>
            </a:r>
          </a:p>
          <a:p>
            <a:pPr marL="0" indent="0">
              <a:buNone/>
            </a:pPr>
            <a:endParaRPr lang="el-GR" sz="1500">
              <a:cs typeface="Calibri"/>
            </a:endParaRPr>
          </a:p>
        </p:txBody>
      </p:sp>
      <p:sp>
        <p:nvSpPr>
          <p:cNvPr id="34" name="Oval 26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Εικόνα 9">
            <a:extLst>
              <a:ext uri="{FF2B5EF4-FFF2-40B4-BE49-F238E27FC236}">
                <a16:creationId xmlns:a16="http://schemas.microsoft.com/office/drawing/2014/main" id="{EEB7696C-7EF5-4205-8B36-48D9CB6623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15" r="23584" b="-3"/>
          <a:stretch/>
        </p:blipFill>
        <p:spPr>
          <a:xfrm>
            <a:off x="5529658" y="361702"/>
            <a:ext cx="1923957" cy="2026176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6" name="Freeform: Shape 28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0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Εικόνα 6" descr="Εικόνα που περιέχει πίνακας, μικρόφωνο, υπολογιστής, φως&#10;&#10;Περιγραφή που δημιουργήθηκε αυτόματα">
            <a:extLst>
              <a:ext uri="{FF2B5EF4-FFF2-40B4-BE49-F238E27FC236}">
                <a16:creationId xmlns:a16="http://schemas.microsoft.com/office/drawing/2014/main" id="{8A8B11C8-FA04-4912-8FEF-942C2DCE3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4" name="Εικόνα 4" descr="Εικόνα που περιέχει πληκτρολόγιο, υπολογιστής, ηλεκτρονικές συσκευές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001AFFBA-7219-4029-9135-E76FA0CA5D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68" r="10519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39" name="Freeform: Shape 32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4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Εικόνα 7" descr="Εικόνα που περιέχει κάμερα, απομακρυσμένος, ιδιοκτησία&#10;&#10;Περιγραφή που δημιουργήθηκε αυτόματα">
            <a:extLst>
              <a:ext uri="{FF2B5EF4-FFF2-40B4-BE49-F238E27FC236}">
                <a16:creationId xmlns:a16="http://schemas.microsoft.com/office/drawing/2014/main" id="{760DA76A-7B87-4B09-9632-0A3CDCE774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21" r="9490" b="6"/>
          <a:stretch/>
        </p:blipFill>
        <p:spPr>
          <a:xfrm>
            <a:off x="157996" y="4489291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8" name="Εικόνα 8" descr="Εικόνα που περιέχει εκτυπωτής, ηλεκτρονικές συσκευές, καθιστός,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B135675B-F641-4418-A75E-10EFC1EBB9F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1578" r="5" b="15297"/>
          <a:stretch/>
        </p:blipFill>
        <p:spPr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41" name="Freeform: Shape 36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Εικόνα 5">
            <a:extLst>
              <a:ext uri="{FF2B5EF4-FFF2-40B4-BE49-F238E27FC236}">
                <a16:creationId xmlns:a16="http://schemas.microsoft.com/office/drawing/2014/main" id="{FA66E458-CDCD-4079-8F55-7209143D4CD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924" r="-4" b="8306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9177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35C3F0-20EB-4B91-9C55-52F50B7EF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4624342" cy="1325563"/>
          </a:xfrm>
        </p:spPr>
        <p:txBody>
          <a:bodyPr>
            <a:normAutofit/>
          </a:bodyPr>
          <a:lstStyle/>
          <a:p>
            <a:r>
              <a:rPr lang="el-GR" sz="3700">
                <a:cs typeface="Calibri Light"/>
              </a:rPr>
              <a:t>           </a:t>
            </a:r>
            <a:r>
              <a:rPr lang="el-GR" sz="3700" b="1">
                <a:cs typeface="Calibri Light"/>
              </a:rPr>
              <a:t>Μονάδα Εξόδου αποτελείται από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Εικόνα 5" descr="Εικόνα που περιέχει ηλεκτρονικές συσκευές, πράσινο, καθιστός, μπροστά&#10;&#10;Περιγραφή που δημιουργήθηκε αυτόματα">
            <a:extLst>
              <a:ext uri="{FF2B5EF4-FFF2-40B4-BE49-F238E27FC236}">
                <a16:creationId xmlns:a16="http://schemas.microsoft.com/office/drawing/2014/main" id="{07DABCDC-798A-4151-8D81-17D5633FFF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248" b="-3"/>
          <a:stretch/>
        </p:blipFill>
        <p:spPr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9FDF93-E108-43E2-A90E-5E548EB05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Την οθόνη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Τα ηχεία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Τον εκτυπωτή </a:t>
            </a:r>
            <a:r>
              <a:rPr lang="el-GR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Τον PROJECTORA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4" descr="Εικόνα που περιέχει ηλεκτρονικές συσκευές, εμφάνιση, οθόνη&#10;&#10;Περιγραφή που δημιουργήθηκε αυτόματα">
            <a:extLst>
              <a:ext uri="{FF2B5EF4-FFF2-40B4-BE49-F238E27FC236}">
                <a16:creationId xmlns:a16="http://schemas.microsoft.com/office/drawing/2014/main" id="{AE400D84-70A9-4D1C-A692-073BFD19D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838252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6" name="Εικόνα 6" descr="Εικόνα που περιέχει εσωτερικό, πίνακας, ηλεκτρονικές συσκευές, καθιστός&#10;&#10;Περιγραφή που δημιουργήθηκε αυτόματα">
            <a:extLst>
              <a:ext uri="{FF2B5EF4-FFF2-40B4-BE49-F238E27FC236}">
                <a16:creationId xmlns:a16="http://schemas.microsoft.com/office/drawing/2014/main" id="{F9855E93-79DE-4D24-821C-BEF031DF87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86" r="23135" b="2"/>
          <a:stretch/>
        </p:blipFill>
        <p:spPr>
          <a:xfrm>
            <a:off x="8204283" y="37173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Εικόνα 7" descr="Εικόνα που περιέχει προβολέας, ηλεκτρονικές συσκευές, εσωτερικό,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2CF24CFF-826F-436A-A241-6AACBB194F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005" r="13824" b="1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0673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DE9FCA-1938-4E19-BC20-3D30F03E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2" y="1271531"/>
            <a:ext cx="4426755" cy="761271"/>
          </a:xfrm>
        </p:spPr>
        <p:txBody>
          <a:bodyPr>
            <a:normAutofit/>
          </a:bodyPr>
          <a:lstStyle/>
          <a:p>
            <a:r>
              <a:rPr lang="el-GR" sz="2200">
                <a:cs typeface="Calibri Light"/>
              </a:rPr>
              <a:t>                  </a:t>
            </a:r>
            <a:r>
              <a:rPr lang="el-GR" sz="2200" b="1">
                <a:cs typeface="Calibri Light"/>
              </a:rPr>
              <a:t>Αποθηκευτικά Μέσα είναι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956DCB-F099-451E-B093-782817AC2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872" y="2110721"/>
            <a:ext cx="4426757" cy="20208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Σκληρός Δίσκος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Memory Stick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DVD RAM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CD ROM</a:t>
            </a:r>
          </a:p>
          <a:p>
            <a:pPr marL="0" indent="0">
              <a:buNone/>
            </a:pPr>
            <a:r>
              <a:rPr lang="el-GR" sz="1800">
                <a:cs typeface="Calibri"/>
              </a:rPr>
              <a:t>   </a:t>
            </a:r>
            <a:r>
              <a:rPr lang="el-GR" sz="1800" b="1">
                <a:cs typeface="Calibri"/>
              </a:rPr>
              <a:t>USB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4">
            <a:extLst>
              <a:ext uri="{FF2B5EF4-FFF2-40B4-BE49-F238E27FC236}">
                <a16:creationId xmlns:a16="http://schemas.microsoft.com/office/drawing/2014/main" id="{CE7D54BE-6FCD-4619-92BF-44EED28984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"/>
          <a:stretch/>
        </p:blipFill>
        <p:spPr>
          <a:xfrm>
            <a:off x="5761975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Εικόνα 9">
            <a:extLst>
              <a:ext uri="{FF2B5EF4-FFF2-40B4-BE49-F238E27FC236}">
                <a16:creationId xmlns:a16="http://schemas.microsoft.com/office/drawing/2014/main" id="{8DC93DD6-30EB-4B46-8159-AA71945E1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41" r="25577" b="-3"/>
          <a:stretch/>
        </p:blipFill>
        <p:spPr>
          <a:xfrm>
            <a:off x="5933788" y="2715337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6" name="Εικόνα 6" descr="Εικόνα που περιέχει ηλεκτρονικές συσκευές&#10;&#10;Περιγραφή που δημιουργήθηκε αυτόματα">
            <a:extLst>
              <a:ext uri="{FF2B5EF4-FFF2-40B4-BE49-F238E27FC236}">
                <a16:creationId xmlns:a16="http://schemas.microsoft.com/office/drawing/2014/main" id="{24C933E8-0CDA-4A16-A1C3-3787BDDCBA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642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Εικόνα 8">
            <a:extLst>
              <a:ext uri="{FF2B5EF4-FFF2-40B4-BE49-F238E27FC236}">
                <a16:creationId xmlns:a16="http://schemas.microsoft.com/office/drawing/2014/main" id="{672A1A0C-EC8C-4A47-9911-1E824069A2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24" r="13387" b="-1"/>
          <a:stretch/>
        </p:blipFill>
        <p:spPr>
          <a:xfrm>
            <a:off x="20" y="4414950"/>
            <a:ext cx="1568072" cy="1847088"/>
          </a:xfrm>
          <a:custGeom>
            <a:avLst/>
            <a:gdLst/>
            <a:ahLst/>
            <a:cxnLst/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7" name="Εικόνα 7" descr="Εικόνα που περιέχει ηλεκτρονικές συσκευές, συσκευή&#10;&#10;Περιγραφή που δημιουργήθηκε αυτόματα">
            <a:extLst>
              <a:ext uri="{FF2B5EF4-FFF2-40B4-BE49-F238E27FC236}">
                <a16:creationId xmlns:a16="http://schemas.microsoft.com/office/drawing/2014/main" id="{5FF02429-2BE6-4E3E-B2E2-6125DF9226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474" r="2" b="658"/>
          <a:stretch/>
        </p:blipFill>
        <p:spPr>
          <a:xfrm>
            <a:off x="1866382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Εικόνα 5">
            <a:extLst>
              <a:ext uri="{FF2B5EF4-FFF2-40B4-BE49-F238E27FC236}">
                <a16:creationId xmlns:a16="http://schemas.microsoft.com/office/drawing/2014/main" id="{7F9E8984-38B0-49C1-AAE6-3A4E558ED3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590" r="-4" b="8640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9109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4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26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4" y="321732"/>
            <a:ext cx="4568741" cy="6192603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5929FEB-FFB3-4BF9-AD26-DAADA579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57" y="637523"/>
            <a:ext cx="3608896" cy="1690993"/>
          </a:xfrm>
        </p:spPr>
        <p:txBody>
          <a:bodyPr anchor="b">
            <a:normAutofit/>
          </a:bodyPr>
          <a:lstStyle/>
          <a:p>
            <a:r>
              <a:rPr lang="el-GR" sz="3600">
                <a:solidFill>
                  <a:srgbClr val="FFFFFF"/>
                </a:solidFill>
                <a:cs typeface="Calibri Light"/>
              </a:rPr>
              <a:t>         Κεντρική Μονάδα αποτελείται από</a:t>
            </a:r>
            <a:endParaRPr lang="el-GR" sz="3600" err="1">
              <a:solidFill>
                <a:srgbClr val="FFFFFF"/>
              </a:solidFill>
            </a:endParaRPr>
          </a:p>
        </p:txBody>
      </p:sp>
      <p:pic>
        <p:nvPicPr>
          <p:cNvPr id="18" name="Εικόνα 18" descr="Εικόνα που περιέχει ηλεκτρονικές συσκευές, κύκλωμα&#10;&#10;Περιγραφή που δημιουργήθηκε αυτόματα">
            <a:extLst>
              <a:ext uri="{FF2B5EF4-FFF2-40B4-BE49-F238E27FC236}">
                <a16:creationId xmlns:a16="http://schemas.microsoft.com/office/drawing/2014/main" id="{EB5C82DC-ADAE-4030-9045-A428E85DA0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5" r="-4" b="9694"/>
          <a:stretch/>
        </p:blipFill>
        <p:spPr>
          <a:xfrm>
            <a:off x="4968250" y="325905"/>
            <a:ext cx="2249424" cy="2002611"/>
          </a:xfrm>
          <a:prstGeom prst="rect">
            <a:avLst/>
          </a:prstGeom>
        </p:spPr>
      </p:pic>
      <p:pic>
        <p:nvPicPr>
          <p:cNvPr id="17" name="Εικόνα 17" descr="Εικόνα που περιέχει ηλεκτρονικές συσκευές, κύκλωμα&#10;&#10;Περιγραφή που δημιουργήθηκε αυτόματα">
            <a:extLst>
              <a:ext uri="{FF2B5EF4-FFF2-40B4-BE49-F238E27FC236}">
                <a16:creationId xmlns:a16="http://schemas.microsoft.com/office/drawing/2014/main" id="{93FAF2F8-891D-4F84-A981-AE2128920F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56" r="9925" b="5"/>
          <a:stretch/>
        </p:blipFill>
        <p:spPr>
          <a:xfrm>
            <a:off x="7295203" y="325906"/>
            <a:ext cx="2249425" cy="1998723"/>
          </a:xfrm>
          <a:prstGeom prst="rect">
            <a:avLst/>
          </a:prstGeom>
        </p:spPr>
      </p:pic>
      <p:pic>
        <p:nvPicPr>
          <p:cNvPr id="20" name="Εικόνα 20">
            <a:extLst>
              <a:ext uri="{FF2B5EF4-FFF2-40B4-BE49-F238E27FC236}">
                <a16:creationId xmlns:a16="http://schemas.microsoft.com/office/drawing/2014/main" id="{EAFCF4F5-5BBF-4295-9F55-E44DA85971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65" r="21264" b="-1"/>
          <a:stretch/>
        </p:blipFill>
        <p:spPr>
          <a:xfrm>
            <a:off x="9622159" y="329793"/>
            <a:ext cx="2243723" cy="2002611"/>
          </a:xfrm>
          <a:prstGeom prst="rect">
            <a:avLst/>
          </a:pr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F26BA3-5226-4396-B683-7AC919427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56" y="2474260"/>
            <a:ext cx="3607930" cy="36771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ΜΗΤΡΙΚΗ ΠΛΑΚΕΤΑ</a:t>
            </a:r>
          </a:p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ΣΚΛΗΡΟΣ ΔΙΣΚΟΣ</a:t>
            </a:r>
            <a:r>
              <a:rPr lang="el-GR" sz="1900" b="1">
                <a:solidFill>
                  <a:srgbClr val="FFFFFF"/>
                </a:solidFill>
                <a:cs typeface="Calibri"/>
              </a:rPr>
              <a:t> </a:t>
            </a:r>
            <a:r>
              <a:rPr lang="el-GR" sz="1900">
                <a:solidFill>
                  <a:srgbClr val="FFFFFF"/>
                </a:solidFill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ΜΝΗΜΗ RAM</a:t>
            </a:r>
            <a:r>
              <a:rPr lang="el-GR" sz="1900">
                <a:solidFill>
                  <a:srgbClr val="FFFFFF"/>
                </a:solidFill>
                <a:cs typeface="Calibri"/>
              </a:rPr>
              <a:t>  </a:t>
            </a:r>
          </a:p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KΑΡΤΕΣ  ΔΙΚΤΥΟΥ, ΗΧΟΥ, ΓΡΑΦΙΚΩΝ</a:t>
            </a:r>
          </a:p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ΕΠΕΞΕΡΓΑΣΤΗΣ</a:t>
            </a:r>
            <a:r>
              <a:rPr lang="el-GR" sz="1900">
                <a:solidFill>
                  <a:srgbClr val="FFFFFF"/>
                </a:solidFill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l-GR" sz="1900" b="1">
                <a:solidFill>
                  <a:srgbClr val="00B050"/>
                </a:solidFill>
                <a:cs typeface="Calibri"/>
              </a:rPr>
              <a:t>ΤΡΟΦΟΔΟΤΙΚΟ</a:t>
            </a:r>
          </a:p>
          <a:p>
            <a:pPr marL="0" indent="0">
              <a:buNone/>
            </a:pPr>
            <a:endParaRPr lang="el-GR" sz="19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r>
              <a:rPr lang="el-GR" sz="1900">
                <a:solidFill>
                  <a:srgbClr val="FFFFFF"/>
                </a:solidFill>
                <a:cs typeface="Calibri"/>
              </a:rPr>
              <a:t>   </a:t>
            </a:r>
          </a:p>
          <a:p>
            <a:pPr marL="0" indent="0">
              <a:buNone/>
            </a:pPr>
            <a:endParaRPr lang="el-GR" sz="190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16" name="Εικόνα 16" descr="Εικόνα που περιέχει ηλεκτρονικές συσκευές&#10;&#10;Περιγραφή που δημιουργήθηκε αυτόματα">
            <a:extLst>
              <a:ext uri="{FF2B5EF4-FFF2-40B4-BE49-F238E27FC236}">
                <a16:creationId xmlns:a16="http://schemas.microsoft.com/office/drawing/2014/main" id="{66547BB4-0E16-4BA0-985D-1C632F8942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86" r="-4" b="809"/>
          <a:stretch/>
        </p:blipFill>
        <p:spPr>
          <a:xfrm>
            <a:off x="4968249" y="2413812"/>
            <a:ext cx="2249424" cy="2008755"/>
          </a:xfrm>
          <a:prstGeom prst="rect">
            <a:avLst/>
          </a:prstGeom>
        </p:spPr>
      </p:pic>
      <p:pic>
        <p:nvPicPr>
          <p:cNvPr id="19" name="Εικόνα 19" descr="Εικόνα που περιέχει κύκλωμα&#10;&#10;Περιγραφή που δημιουργήθηκε αυτόματα">
            <a:extLst>
              <a:ext uri="{FF2B5EF4-FFF2-40B4-BE49-F238E27FC236}">
                <a16:creationId xmlns:a16="http://schemas.microsoft.com/office/drawing/2014/main" id="{04C36781-F5E7-469B-B00B-363DCAD286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81" r="15175" b="2"/>
          <a:stretch/>
        </p:blipFill>
        <p:spPr>
          <a:xfrm>
            <a:off x="4976656" y="4505579"/>
            <a:ext cx="2249424" cy="2008756"/>
          </a:xfrm>
          <a:prstGeom prst="rect">
            <a:avLst/>
          </a:prstGeom>
        </p:spPr>
      </p:pic>
      <p:pic>
        <p:nvPicPr>
          <p:cNvPr id="4" name="Εικόνα 15" descr="Εικόνα που περιέχει ηλεκτρονικές συσκευές, κύκλωμα&#10;&#10;Περιγραφή που δημιουργήθηκε αυτόματα">
            <a:extLst>
              <a:ext uri="{FF2B5EF4-FFF2-40B4-BE49-F238E27FC236}">
                <a16:creationId xmlns:a16="http://schemas.microsoft.com/office/drawing/2014/main" id="{2CF15B24-30B0-4235-9C5E-DA486E8823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97" r="1" b="1"/>
          <a:stretch/>
        </p:blipFill>
        <p:spPr>
          <a:xfrm>
            <a:off x="7295203" y="2406036"/>
            <a:ext cx="4570677" cy="412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02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3657600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2F9A4CB-A2AD-4CC5-8008-29721297B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163448" cy="5256371"/>
          </a:xfrm>
        </p:spPr>
        <p:txBody>
          <a:bodyPr>
            <a:normAutofit/>
          </a:bodyPr>
          <a:lstStyle/>
          <a:p>
            <a:r>
              <a:rPr lang="el-GR">
                <a:cs typeface="Calibri Light"/>
              </a:rPr>
              <a:t>Λειτουργικό Σύστημα</a:t>
            </a:r>
            <a:endParaRPr lang="el-GR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D1927664-6B61-469D-BDD1-245AA5F309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085187"/>
              </p:ext>
            </p:extLst>
          </p:nvPr>
        </p:nvGraphicFramePr>
        <p:xfrm>
          <a:off x="4532951" y="355546"/>
          <a:ext cx="7240043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324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B88EC4B-0971-48F4-9468-8E049C9E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ΕΦΑΡΜΟΓΕΣ</a:t>
            </a:r>
            <a:endParaRPr lang="en-US" sz="5000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4" name="Εικόνα 4" descr="Εικόνα που περιέχει οθόνη, τηλεόραση, μικρό, εμφανιζόμενος&#10;&#10;Περιγραφή που δημιουργήθηκε αυτόματα">
            <a:extLst>
              <a:ext uri="{FF2B5EF4-FFF2-40B4-BE49-F238E27FC236}">
                <a16:creationId xmlns:a16="http://schemas.microsoft.com/office/drawing/2014/main" id="{55BC8109-45EF-4BDA-A0E8-EBBD1B2B8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r="20816" b="1"/>
          <a:stretch/>
        </p:blipFill>
        <p:spPr>
          <a:xfrm>
            <a:off x="5818052" y="1100570"/>
            <a:ext cx="5917401" cy="4743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8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A676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5E714C9-411B-4A6C-AFAD-A3B97644B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  <a:cs typeface="Calibri Light"/>
              </a:rPr>
              <a:t>Γλώσσες προγραμματισμού</a:t>
            </a:r>
            <a:endParaRPr lang="el-GR">
              <a:solidFill>
                <a:srgbClr val="FFFFFF"/>
              </a:solidFill>
            </a:endParaRPr>
          </a:p>
        </p:txBody>
      </p:sp>
      <p:pic>
        <p:nvPicPr>
          <p:cNvPr id="4" name="Εικόνα 4" descr="Εικόνα που περιέχει αξεσουάρ, εφημερίδα, κτίριο&#10;&#10;Περιγραφή που δημιουργήθηκε αυτόματα">
            <a:extLst>
              <a:ext uri="{FF2B5EF4-FFF2-40B4-BE49-F238E27FC236}">
                <a16:creationId xmlns:a16="http://schemas.microsoft.com/office/drawing/2014/main" id="{221B5320-124C-4EC7-9E55-C28741A337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4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6232490-55B3-48C5-AB9E-A2A954EC6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l-GR" sz="2000">
                <a:solidFill>
                  <a:srgbClr val="FFFFFF"/>
                </a:solidFill>
                <a:cs typeface="Calibri" panose="020F0502020204030204"/>
              </a:rPr>
              <a:t>JAVA(ιστοσελίδες) </a:t>
            </a:r>
          </a:p>
          <a:p>
            <a:pPr marL="0" indent="0">
              <a:buNone/>
            </a:pPr>
            <a:r>
              <a:rPr lang="el-GR" sz="2000">
                <a:solidFill>
                  <a:srgbClr val="FFFFFF"/>
                </a:solidFill>
                <a:cs typeface="Calibri" panose="020F0502020204030204"/>
              </a:rPr>
              <a:t>SCRATCH(εκπαιδευτικό)</a:t>
            </a:r>
          </a:p>
          <a:p>
            <a:pPr marL="0" indent="0">
              <a:buNone/>
            </a:pPr>
            <a:r>
              <a:rPr lang="el-GR" sz="2000">
                <a:solidFill>
                  <a:srgbClr val="FFFFFF"/>
                </a:solidFill>
                <a:cs typeface="Calibri" panose="020F0502020204030204"/>
              </a:rPr>
              <a:t>PYTHON</a:t>
            </a:r>
          </a:p>
          <a:p>
            <a:pPr marL="0" indent="0">
              <a:buNone/>
            </a:pPr>
            <a:endParaRPr lang="el-GR" sz="2000">
              <a:solidFill>
                <a:srgbClr val="FFFFFF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742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712B71-8FCC-4AAE-95E8-05ABD483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330" y="803325"/>
            <a:ext cx="5314536" cy="1325563"/>
          </a:xfrm>
        </p:spPr>
        <p:txBody>
          <a:bodyPr>
            <a:normAutofit/>
          </a:bodyPr>
          <a:lstStyle/>
          <a:p>
            <a:r>
              <a:rPr lang="el-GR">
                <a:cs typeface="Calibri Light"/>
              </a:rPr>
              <a:t>ΑΡΧΕΙΑ</a:t>
            </a:r>
          </a:p>
        </p:txBody>
      </p:sp>
      <p:sp>
        <p:nvSpPr>
          <p:cNvPr id="16" name="Freeform: Shape 16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Εικόνα 4">
            <a:extLst>
              <a:ext uri="{FF2B5EF4-FFF2-40B4-BE49-F238E27FC236}">
                <a16:creationId xmlns:a16="http://schemas.microsoft.com/office/drawing/2014/main" id="{9AD0D417-F696-4AA2-BA6C-43F038CDA2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9" r="12013" b="-1"/>
          <a:stretch/>
        </p:blipFill>
        <p:spPr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841C94F-5158-4780-AE53-833F10DD7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z="1800">
                <a:cs typeface="Calibri"/>
              </a:rPr>
              <a:t>DOC</a:t>
            </a:r>
          </a:p>
          <a:p>
            <a:r>
              <a:rPr lang="el-GR" sz="1800">
                <a:cs typeface="Calibri"/>
              </a:rPr>
              <a:t>XES</a:t>
            </a:r>
          </a:p>
          <a:p>
            <a:r>
              <a:rPr lang="el-GR" sz="1800">
                <a:cs typeface="Calibri"/>
              </a:rPr>
              <a:t>PPT</a:t>
            </a:r>
          </a:p>
          <a:p>
            <a:r>
              <a:rPr lang="el-GR" sz="1800">
                <a:cs typeface="Calibri"/>
              </a:rPr>
              <a:t>JPG</a:t>
            </a:r>
          </a:p>
          <a:p>
            <a:r>
              <a:rPr lang="el-GR" sz="1800">
                <a:cs typeface="Calibri"/>
              </a:rPr>
              <a:t>GIF</a:t>
            </a:r>
          </a:p>
          <a:p>
            <a:r>
              <a:rPr lang="el-GR" sz="1800">
                <a:cs typeface="Calibri"/>
              </a:rPr>
              <a:t>DMP</a:t>
            </a:r>
          </a:p>
          <a:p>
            <a:r>
              <a:rPr lang="el-GR" sz="1800">
                <a:cs typeface="Calibri"/>
              </a:rPr>
              <a:t>PDF</a:t>
            </a:r>
          </a:p>
          <a:p>
            <a:r>
              <a:rPr lang="el-GR" sz="1800">
                <a:cs typeface="Calibri"/>
              </a:rPr>
              <a:t>Mp3</a:t>
            </a:r>
          </a:p>
          <a:p>
            <a:r>
              <a:rPr lang="el-GR" sz="1800">
                <a:cs typeface="Calibri"/>
              </a:rPr>
              <a:t>mb4</a:t>
            </a:r>
          </a:p>
        </p:txBody>
      </p:sp>
    </p:spTree>
    <p:extLst>
      <p:ext uri="{BB962C8B-B14F-4D97-AF65-F5344CB8AC3E}">
        <p14:creationId xmlns:p14="http://schemas.microsoft.com/office/powerpoint/2010/main" val="250078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EF15759-6116-4792-BD99-90F95E3AA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4948" y="717224"/>
            <a:ext cx="6151074" cy="2154370"/>
          </a:xfrm>
        </p:spPr>
        <p:txBody>
          <a:bodyPr anchor="b">
            <a:normAutofit/>
          </a:bodyPr>
          <a:lstStyle/>
          <a:p>
            <a:pPr algn="r"/>
            <a:r>
              <a:rPr lang="el-GR" sz="4800">
                <a:solidFill>
                  <a:schemeClr val="bg1"/>
                </a:solidFill>
                <a:cs typeface="Calibri Light"/>
              </a:rPr>
              <a:t>Ευχαριστώ πολύ για την προσοχή σας</a:t>
            </a:r>
            <a:endParaRPr lang="el-GR" sz="4800">
              <a:solidFill>
                <a:schemeClr val="bg1"/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A3150F3-274F-4B5F-AEFA-CE08B92D1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0607" y="4214848"/>
            <a:ext cx="3842778" cy="489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l-GR" sz="2000">
                <a:solidFill>
                  <a:schemeClr val="bg1"/>
                </a:solidFill>
                <a:cs typeface="Calibri"/>
              </a:rPr>
              <a:t>ΤΕΛΟΣ</a:t>
            </a:r>
          </a:p>
        </p:txBody>
      </p:sp>
      <p:cxnSp>
        <p:nvCxnSpPr>
          <p:cNvPr id="18" name="Straight Connector 9">
            <a:extLst>
              <a:ext uri="{FF2B5EF4-FFF2-40B4-BE49-F238E27FC236}">
                <a16:creationId xmlns:a16="http://schemas.microsoft.com/office/drawing/2014/main" id="{C4C8A451-B6C1-4CB1-95FC-2DBDEC61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68597"/>
            <a:ext cx="748602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1">
            <a:extLst>
              <a:ext uri="{FF2B5EF4-FFF2-40B4-BE49-F238E27FC236}">
                <a16:creationId xmlns:a16="http://schemas.microsoft.com/office/drawing/2014/main" id="{E8439DD6-1CCF-48C6-AF10-B70187930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360607" y="4859086"/>
            <a:ext cx="583139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C8A451-B6C1-4CB1-95FC-2DBDEC61F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068597"/>
            <a:ext cx="748602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439DD6-1CCF-48C6-AF10-B70187930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360607" y="4859086"/>
            <a:ext cx="583139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03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Ευρεία οθόνη</PresentationFormat>
  <Paragraphs>68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Θέμα του Office</vt:lpstr>
      <vt:lpstr>ΜΑΘΗΜΑ ΥΛΙΚΟ ΚΑΙ ΔΙΚΤΥΑ ΥΠΟΛΟΓΙΣΤΩΝ                 θέμα    ΥΠΟΛΟΓΙΣΤΗΣ                     </vt:lpstr>
      <vt:lpstr>                         Υπολογιστικό Σύστημα                               αποτελείται από    </vt:lpstr>
      <vt:lpstr>           Μονάδα εισόδου αποτελείται από</vt:lpstr>
      <vt:lpstr>           Μονάδα Εξόδου αποτελείται από</vt:lpstr>
      <vt:lpstr>                  Αποθηκευτικά Μέσα είναι</vt:lpstr>
      <vt:lpstr>         Κεντρική Μονάδα αποτελείται από</vt:lpstr>
      <vt:lpstr>Λειτουργικό Σύστημα</vt:lpstr>
      <vt:lpstr>ΕΦΑΡΜΟΓΕΣ</vt:lpstr>
      <vt:lpstr>Γλώσσες προγραμματισμού</vt:lpstr>
      <vt:lpstr>ΑΡΧΕΙΑ</vt:lpstr>
      <vt:lpstr>Ευχαριστώ πολύ για την προσοχή σας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hatziioa</dc:creator>
  <cp:lastModifiedBy>Christos Chatziioannidis</cp:lastModifiedBy>
  <cp:revision>24</cp:revision>
  <dcterms:created xsi:type="dcterms:W3CDTF">2020-11-26T16:06:46Z</dcterms:created>
  <dcterms:modified xsi:type="dcterms:W3CDTF">2024-10-16T20:11:52Z</dcterms:modified>
</cp:coreProperties>
</file>