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9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ΚΑΡΟΛΟΣ  ΔΑΡΒΙΝΟΣ</a:t>
            </a:r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 θεωρία της εξέλιξης μέσω φυσικής επιλογής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143000"/>
            <a:ext cx="8153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sz="4400" dirty="0" smtClean="0"/>
              <a:t>Γιατί οι οργανισμοί ενός είδους δεν είναι όλοι ίδιοι</a:t>
            </a:r>
            <a:r>
              <a:rPr lang="el-GR" sz="4400" dirty="0" smtClean="0"/>
              <a:t>;</a:t>
            </a:r>
          </a:p>
          <a:p>
            <a:pPr lvl="0"/>
            <a:endParaRPr lang="el-GR" sz="4400" dirty="0" smtClean="0"/>
          </a:p>
          <a:p>
            <a:pPr lvl="0"/>
            <a:r>
              <a:rPr lang="el-GR" sz="4400" dirty="0" smtClean="0"/>
              <a:t>Γιατί κάποια άτομα επιβιώνουν πιο εύκολα από άλλα;</a:t>
            </a:r>
            <a:endParaRPr lang="el-G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381000"/>
            <a:ext cx="62484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err="1" smtClean="0"/>
              <a:t>Charles</a:t>
            </a:r>
            <a:r>
              <a:rPr lang="el-GR" sz="2800" b="1" dirty="0" smtClean="0"/>
              <a:t> </a:t>
            </a:r>
            <a:r>
              <a:rPr lang="el-GR" sz="2800" b="1" dirty="0" err="1" smtClean="0"/>
              <a:t>Darwin</a:t>
            </a:r>
            <a:r>
              <a:rPr lang="el-GR" sz="2800" b="1" dirty="0" smtClean="0"/>
              <a:t> (Κάρολος Δαρβίνος)</a:t>
            </a:r>
            <a:endParaRPr lang="el-GR" sz="2800" b="1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 lvl="0"/>
            <a:r>
              <a:rPr lang="el-GR" sz="2000" dirty="0" smtClean="0"/>
              <a:t>Άγγλος φυσιοδίφης</a:t>
            </a:r>
          </a:p>
          <a:p>
            <a:pPr lvl="0"/>
            <a:r>
              <a:rPr lang="el-GR" sz="2000" dirty="0" smtClean="0"/>
              <a:t>Διατύπωσε τη θεωρία της εξέλιξης μέσω φυσικής επιλογής</a:t>
            </a:r>
          </a:p>
          <a:p>
            <a:r>
              <a:rPr lang="el-GR" sz="2000" dirty="0" smtClean="0"/>
              <a:t>Προσπάθησε να εξηγήσει πώς αλλάζουν τα είδη με τον χρόνο</a:t>
            </a:r>
            <a:endParaRPr lang="el-GR" sz="2000" dirty="0"/>
          </a:p>
        </p:txBody>
      </p:sp>
      <p:pic>
        <p:nvPicPr>
          <p:cNvPr id="1026" name="Picture 2" descr="Κάρολος Δαρβίνος - Βικιπαίδει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914400"/>
            <a:ext cx="2381250" cy="3267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762001"/>
            <a:ext cx="76200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b="1" dirty="0" smtClean="0"/>
              <a:t>Οι </a:t>
            </a:r>
            <a:r>
              <a:rPr lang="el-GR" sz="3200" b="1" dirty="0" smtClean="0"/>
              <a:t>παρατηρήσεις του </a:t>
            </a:r>
            <a:r>
              <a:rPr lang="el-GR" sz="3200" b="1" dirty="0" smtClean="0"/>
              <a:t>Δαρβίνου</a:t>
            </a:r>
          </a:p>
          <a:p>
            <a:endParaRPr lang="el-GR" b="1" dirty="0" smtClean="0"/>
          </a:p>
          <a:p>
            <a:pPr>
              <a:buFont typeface="Wingdings" pitchFamily="2" charset="2"/>
              <a:buChar char="Ø"/>
            </a:pPr>
            <a:r>
              <a:rPr lang="el-GR" sz="2800" dirty="0" smtClean="0"/>
              <a:t>Οι </a:t>
            </a:r>
            <a:r>
              <a:rPr lang="el-GR" sz="2800" dirty="0" smtClean="0"/>
              <a:t>οργανισμοί παράγουν περισσότερους απογόνους από όσους μπορούν να επιβιώσουν</a:t>
            </a:r>
            <a:r>
              <a:rPr lang="el-GR" sz="2800" dirty="0" smtClean="0"/>
              <a:t>.</a:t>
            </a:r>
          </a:p>
          <a:p>
            <a:endParaRPr lang="el-GR" sz="2800" dirty="0" smtClean="0"/>
          </a:p>
          <a:p>
            <a:pPr>
              <a:buFont typeface="Wingdings" pitchFamily="2" charset="2"/>
              <a:buChar char="Ø"/>
            </a:pPr>
            <a:r>
              <a:rPr lang="el-GR" sz="2800" dirty="0" smtClean="0"/>
              <a:t>Οι </a:t>
            </a:r>
            <a:r>
              <a:rPr lang="el-GR" sz="2800" dirty="0" smtClean="0"/>
              <a:t>πληθυσμοί παραμένουν σχετικά </a:t>
            </a:r>
            <a:r>
              <a:rPr lang="el-GR" sz="2800" dirty="0" smtClean="0"/>
              <a:t>σταθεροί.(παρά </a:t>
            </a:r>
            <a:r>
              <a:rPr lang="el-GR" sz="2800" smtClean="0"/>
              <a:t>τη φυσική </a:t>
            </a:r>
            <a:r>
              <a:rPr lang="el-GR" sz="2800" dirty="0" smtClean="0"/>
              <a:t>τάση </a:t>
            </a:r>
            <a:r>
              <a:rPr lang="el-GR" sz="2800" smtClean="0"/>
              <a:t>για αύξηση)</a:t>
            </a:r>
            <a:endParaRPr lang="el-GR" sz="2800" dirty="0" smtClean="0"/>
          </a:p>
          <a:p>
            <a:endParaRPr lang="el-GR" sz="2800" dirty="0" smtClean="0"/>
          </a:p>
          <a:p>
            <a:pPr>
              <a:buFont typeface="Wingdings" pitchFamily="2" charset="2"/>
              <a:buChar char="Ø"/>
            </a:pPr>
            <a:r>
              <a:rPr lang="el-GR" sz="2800" dirty="0" smtClean="0"/>
              <a:t>Υπάρχει </a:t>
            </a:r>
            <a:r>
              <a:rPr lang="el-GR" sz="2800" dirty="0" smtClean="0"/>
              <a:t>ποικιλομορφία χαρακτηριστικών μεταξύ των οργανισμών</a:t>
            </a:r>
            <a:r>
              <a:rPr lang="el-GR" sz="2800" dirty="0" smtClean="0"/>
              <a:t>.</a:t>
            </a:r>
          </a:p>
          <a:p>
            <a:endParaRPr lang="el-GR" sz="2800" dirty="0" smtClean="0"/>
          </a:p>
          <a:p>
            <a:pPr>
              <a:buFont typeface="Wingdings" pitchFamily="2" charset="2"/>
              <a:buChar char="Ø"/>
            </a:pPr>
            <a:r>
              <a:rPr lang="el-GR" sz="2800" dirty="0" smtClean="0"/>
              <a:t>Πολλά </a:t>
            </a:r>
            <a:r>
              <a:rPr lang="el-GR" sz="2800" dirty="0" smtClean="0"/>
              <a:t>χαρακτηριστικά </a:t>
            </a:r>
            <a:r>
              <a:rPr lang="el-GR" sz="2800" dirty="0" smtClean="0"/>
              <a:t>κληρονομούνται από τους προγόνους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219200"/>
            <a:ext cx="80772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/>
              <a:t>Από τις παρατηρήσεις στα </a:t>
            </a:r>
            <a:r>
              <a:rPr lang="el-GR" sz="3200" b="1" dirty="0" smtClean="0"/>
              <a:t>συμπεράσματα</a:t>
            </a:r>
          </a:p>
          <a:p>
            <a:endParaRPr lang="el-GR" sz="3200" b="1" dirty="0" smtClean="0"/>
          </a:p>
          <a:p>
            <a:r>
              <a:rPr lang="el-GR" sz="2800" dirty="0" smtClean="0"/>
              <a:t>Ο Δαρβίνος κατέληξε ότι</a:t>
            </a:r>
            <a:r>
              <a:rPr lang="el-GR" sz="2800" dirty="0" smtClean="0"/>
              <a:t>:</a:t>
            </a:r>
          </a:p>
          <a:p>
            <a:endParaRPr lang="el-GR" sz="2800" dirty="0" smtClean="0"/>
          </a:p>
          <a:p>
            <a:r>
              <a:rPr lang="el-GR" sz="2800" dirty="0" smtClean="0"/>
              <a:t>➡ οι οργανισμοί ανταγωνίζονται για πόρους</a:t>
            </a:r>
            <a:br>
              <a:rPr lang="el-GR" sz="2800" dirty="0" smtClean="0"/>
            </a:br>
            <a:r>
              <a:rPr lang="el-GR" sz="2800" dirty="0" smtClean="0"/>
              <a:t>➡ δεν επιβιώνουν όλοι οι οργανισμοί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838200"/>
            <a:ext cx="6934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600" b="1" dirty="0" smtClean="0"/>
              <a:t>Τα </a:t>
            </a:r>
            <a:r>
              <a:rPr lang="el-GR" sz="3600" b="1" dirty="0" smtClean="0"/>
              <a:t>συμπεράσματα</a:t>
            </a:r>
          </a:p>
          <a:p>
            <a:endParaRPr lang="el-GR" sz="3600" b="1" dirty="0" smtClean="0"/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Υπάρχει </a:t>
            </a:r>
            <a:r>
              <a:rPr lang="el-GR" sz="2400" b="1" dirty="0" smtClean="0"/>
              <a:t>αγώνας για επιβίωση</a:t>
            </a:r>
            <a:r>
              <a:rPr lang="el-GR" sz="2400" dirty="0" smtClean="0"/>
              <a:t>.</a:t>
            </a:r>
          </a:p>
          <a:p>
            <a:endParaRPr lang="el-GR" sz="2400" dirty="0" smtClean="0"/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Τα </a:t>
            </a:r>
            <a:r>
              <a:rPr lang="el-GR" sz="2400" dirty="0" smtClean="0"/>
              <a:t>άτομα με </a:t>
            </a:r>
            <a:r>
              <a:rPr lang="el-GR" sz="2400" b="1" dirty="0" smtClean="0"/>
              <a:t>ευνοϊκά χαρακτηριστικά </a:t>
            </a:r>
            <a:endParaRPr lang="el-GR" sz="2400" b="1" dirty="0" smtClean="0"/>
          </a:p>
          <a:p>
            <a:r>
              <a:rPr lang="el-GR" sz="2400" b="1" dirty="0" smtClean="0"/>
              <a:t>επιβιώνουν </a:t>
            </a:r>
            <a:r>
              <a:rPr lang="el-GR" sz="2400" b="1" dirty="0" smtClean="0"/>
              <a:t>και αναπαράγονται περισσότερο</a:t>
            </a:r>
            <a:r>
              <a:rPr lang="el-GR" sz="2400" dirty="0" smtClean="0"/>
              <a:t>.</a:t>
            </a:r>
          </a:p>
          <a:p>
            <a:endParaRPr lang="el-GR" sz="2400" dirty="0" smtClean="0"/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Τα </a:t>
            </a:r>
            <a:r>
              <a:rPr lang="el-GR" sz="2400" dirty="0" smtClean="0"/>
              <a:t>χαρακτηριστικά αυτά </a:t>
            </a:r>
            <a:r>
              <a:rPr lang="el-GR" sz="2400" b="1" dirty="0" smtClean="0"/>
              <a:t>κληρονομούνται στους απογόνους</a:t>
            </a:r>
            <a:r>
              <a:rPr lang="el-GR" sz="2400" dirty="0" smtClean="0"/>
              <a:t>. Η συσσώρευση των ευνοϊκών χαρακτηριστικών σε βάθος χρόνου μπορεί να οδηγήσει στην εμφάνιση νέου είδους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609600"/>
            <a:ext cx="68580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600" b="1" dirty="0" smtClean="0"/>
              <a:t>Φυσική </a:t>
            </a:r>
            <a:r>
              <a:rPr lang="el-GR" sz="3600" b="1" dirty="0" smtClean="0"/>
              <a:t>επιλογή</a:t>
            </a:r>
          </a:p>
          <a:p>
            <a:endParaRPr lang="el-GR" sz="3600" b="1" dirty="0" smtClean="0"/>
          </a:p>
          <a:p>
            <a:r>
              <a:rPr lang="el-GR" sz="2800" dirty="0" smtClean="0"/>
              <a:t>Ορισμός</a:t>
            </a:r>
            <a:r>
              <a:rPr lang="el-GR" sz="2800" dirty="0" smtClean="0"/>
              <a:t>:</a:t>
            </a:r>
            <a:endParaRPr lang="el-GR" sz="2800" dirty="0" smtClean="0"/>
          </a:p>
          <a:p>
            <a:r>
              <a:rPr lang="el-GR" sz="2800" dirty="0" smtClean="0"/>
              <a:t>Η </a:t>
            </a:r>
            <a:r>
              <a:rPr lang="el-GR" sz="2800" b="1" dirty="0" smtClean="0"/>
              <a:t>φυσική επιλογή</a:t>
            </a:r>
            <a:r>
              <a:rPr lang="el-GR" sz="2800" dirty="0" smtClean="0"/>
              <a:t> είναι η διαδικασία κατά την οποία τα άτομα με ευνοϊκά χαρακτηριστικά έχουν μεγαλύτερη πιθανότητα επιβίωσης και αναπαραγωγής</a:t>
            </a:r>
            <a:r>
              <a:rPr lang="el-GR" sz="2800" dirty="0" smtClean="0"/>
              <a:t>.</a:t>
            </a:r>
          </a:p>
          <a:p>
            <a:endParaRPr lang="el-GR" sz="2800" dirty="0" smtClean="0"/>
          </a:p>
          <a:p>
            <a:r>
              <a:rPr lang="el-GR" sz="2800" dirty="0" smtClean="0"/>
              <a:t>Με τον χρόνο οδηγεί στην </a:t>
            </a:r>
            <a:r>
              <a:rPr lang="el-GR" sz="2800" b="1" dirty="0" smtClean="0"/>
              <a:t>εξέλιξη των ειδών</a:t>
            </a:r>
            <a:r>
              <a:rPr lang="el-GR" sz="2800" dirty="0" smtClean="0"/>
              <a:t>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ΟΜΑΔΙΚΗ ΕΡΓΑΣΙΑ</a:t>
            </a:r>
            <a:endParaRPr lang="el-GR" dirty="0"/>
          </a:p>
        </p:txBody>
      </p:sp>
      <p:pic>
        <p:nvPicPr>
          <p:cNvPr id="40962" name="Picture 2" descr="C:\Users\elenb\OneDrive\Desktop\πρασινο μυρμηγκι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81200"/>
            <a:ext cx="3886200" cy="4200525"/>
          </a:xfrm>
          <a:prstGeom prst="rect">
            <a:avLst/>
          </a:prstGeom>
          <a:noFill/>
        </p:spPr>
      </p:pic>
      <p:pic>
        <p:nvPicPr>
          <p:cNvPr id="40963" name="Picture 3" descr="C:\Users\elenb\OneDrive\Desktop\καφε μυρμηγκι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981200"/>
            <a:ext cx="3810000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</TotalTime>
  <Words>186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Η θεωρία της εξέλιξης μέσω φυσικής επιλογής</vt:lpstr>
      <vt:lpstr>Slide 2</vt:lpstr>
      <vt:lpstr>Slide 3</vt:lpstr>
      <vt:lpstr>Slide 4</vt:lpstr>
      <vt:lpstr>Slide 5</vt:lpstr>
      <vt:lpstr>Slide 6</vt:lpstr>
      <vt:lpstr>Slide 7</vt:lpstr>
      <vt:lpstr>ΟΜΑΔΙΚΗ ΕΡΓΑΣΙΑ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θεωρία της εξέλιξης μέσω φυσικής επιλογής</dc:title>
  <dc:creator>eleni belte</dc:creator>
  <cp:lastModifiedBy>eleni belte</cp:lastModifiedBy>
  <cp:revision>12</cp:revision>
  <dcterms:created xsi:type="dcterms:W3CDTF">2006-08-16T00:00:00Z</dcterms:created>
  <dcterms:modified xsi:type="dcterms:W3CDTF">2026-03-14T12:11:12Z</dcterms:modified>
</cp:coreProperties>
</file>