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handoutMasterIdLst>
    <p:handoutMasterId r:id="rId12"/>
  </p:handoutMasterIdLst>
  <p:sldIdLst>
    <p:sldId id="372" r:id="rId2"/>
    <p:sldId id="351" r:id="rId3"/>
    <p:sldId id="433" r:id="rId4"/>
    <p:sldId id="400" r:id="rId5"/>
    <p:sldId id="401" r:id="rId6"/>
    <p:sldId id="402" r:id="rId7"/>
    <p:sldId id="406" r:id="rId8"/>
    <p:sldId id="404" r:id="rId9"/>
    <p:sldId id="40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avros Demetriadis" initials="SD" lastIdx="1" clrIdx="0">
    <p:extLst>
      <p:ext uri="{19B8F6BF-5375-455C-9EA6-DF929625EA0E}">
        <p15:presenceInfo xmlns:p15="http://schemas.microsoft.com/office/powerpoint/2012/main" userId="Stavros Demetriadis" providerId="None"/>
      </p:ext>
    </p:extLst>
  </p:cmAuthor>
  <p:cmAuthor id="2" name="ΔΗΜΗΤΡΗΣ ΤΖΗΜΑΣ" initials="ΔΤ" lastIdx="26" clrIdx="1">
    <p:extLst>
      <p:ext uri="{19B8F6BF-5375-455C-9EA6-DF929625EA0E}">
        <p15:presenceInfo xmlns:p15="http://schemas.microsoft.com/office/powerpoint/2012/main" userId="68b4c156ba39a9d9" providerId="Windows Live"/>
      </p:ext>
    </p:extLst>
  </p:cmAuthor>
  <p:cmAuthor id="3" name="Nikos Michailidis" initials="NM" lastIdx="3" clrIdx="2">
    <p:extLst>
      <p:ext uri="{19B8F6BF-5375-455C-9EA6-DF929625EA0E}">
        <p15:presenceInfo xmlns:p15="http://schemas.microsoft.com/office/powerpoint/2012/main" userId="Nikos Michailidi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FF5050"/>
    <a:srgbClr val="FF6600"/>
    <a:srgbClr val="F2FC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509" autoAdjust="0"/>
    <p:restoredTop sz="77154" autoAdjust="0"/>
  </p:normalViewPr>
  <p:slideViewPr>
    <p:cSldViewPr snapToGrid="0">
      <p:cViewPr varScale="1">
        <p:scale>
          <a:sx n="66" d="100"/>
          <a:sy n="66" d="100"/>
        </p:scale>
        <p:origin x="1579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FE6464A-8DC7-48C3-A0F5-C4847B15E84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448263-4AC6-4876-836E-812FE63342A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99BD3A-167A-4CDA-BE6B-D3DDB01A001D}" type="datetimeFigureOut">
              <a:rPr lang="en-US" smtClean="0"/>
              <a:t>12/12/2022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700CDC-1D6A-4863-B6B9-C0D84CAE1E1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9DB006-E9B6-476E-BCD5-0EC42EBB34D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B2AE84-206D-411A-94D0-4F9C92E90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46667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91823B-15DC-4950-859D-600E47146FBF}" type="datetimeFigureOut">
              <a:rPr lang="el-GR" smtClean="0"/>
              <a:t>11/12/2022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31ACFD-DA44-4AE5-A0B3-06213032EB8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924962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l-GR" sz="1200" b="0" u="none" baseline="0" dirty="0"/>
          </a:p>
        </p:txBody>
      </p:sp>
    </p:spTree>
    <p:extLst>
      <p:ext uri="{BB962C8B-B14F-4D97-AF65-F5344CB8AC3E}">
        <p14:creationId xmlns:p14="http://schemas.microsoft.com/office/powerpoint/2010/main" val="14731162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4814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l-GR" b="0" u="none" baseline="0" dirty="0"/>
          </a:p>
        </p:txBody>
      </p:sp>
    </p:spTree>
    <p:extLst>
      <p:ext uri="{BB962C8B-B14F-4D97-AF65-F5344CB8AC3E}">
        <p14:creationId xmlns:p14="http://schemas.microsoft.com/office/powerpoint/2010/main" val="4442432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l-GR" sz="1200" dirty="0">
                <a:solidFill>
                  <a:schemeClr val="dk1"/>
                </a:solidFill>
              </a:rPr>
              <a:t>Χρειάζεστε ένα ασύγχρονο εργαλείο </a:t>
            </a:r>
            <a:r>
              <a:rPr lang="el-GR" sz="1200" dirty="0" err="1">
                <a:solidFill>
                  <a:schemeClr val="dk1"/>
                </a:solidFill>
              </a:rPr>
              <a:t>τηλεκπαίδευσης</a:t>
            </a:r>
            <a:r>
              <a:rPr lang="el-GR" sz="1200" dirty="0">
                <a:solidFill>
                  <a:schemeClr val="dk1"/>
                </a:solidFill>
              </a:rPr>
              <a:t>, το οποίο δίνει μια συνολική εικόνα των γνώσεων των μαθητών (μέσο όρο, μέγιστο, ελάχιστο συνολικά και ανά ερώτηση) με βάση τις απαντήσεις τους.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l-GR" dirty="0"/>
              <a:t>Η διερεύνηση αναπαραστάσεων των μαθητών/τριών επιτυγχάνεται με διαγνωστικές ασκήσεις (π.χ. κουίζ), δημοσκοπήσεις και διερευνητικές συζητήσεις.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l-GR" dirty="0"/>
              <a:t>Για την υλοποίηση της άσκησης, οι </a:t>
            </a:r>
            <a:r>
              <a:rPr lang="el-GR" dirty="0" err="1"/>
              <a:t>επιμορφούμενοι</a:t>
            </a:r>
            <a:r>
              <a:rPr lang="el-GR" dirty="0"/>
              <a:t> ενδείκνυται να αξιοποιήσουν το εργαλείο τηλεκπαίδευσης </a:t>
            </a:r>
            <a:r>
              <a:rPr lang="en-US" b="1" dirty="0" err="1"/>
              <a:t>eclass</a:t>
            </a:r>
            <a:r>
              <a:rPr lang="en-US" b="1" dirty="0"/>
              <a:t>: </a:t>
            </a:r>
            <a:r>
              <a:rPr lang="el-GR" b="1" dirty="0"/>
              <a:t>Ασκήσεις</a:t>
            </a:r>
            <a:r>
              <a:rPr lang="el-GR" b="1" i="1" u="sng" dirty="0"/>
              <a:t> (ισοδύναμα στο </a:t>
            </a:r>
            <a:r>
              <a:rPr lang="en-US" b="1" i="1" u="sng" dirty="0"/>
              <a:t>LAMS </a:t>
            </a:r>
            <a:r>
              <a:rPr lang="el-GR" b="1" i="1" u="sng" dirty="0"/>
              <a:t>ή </a:t>
            </a:r>
            <a:r>
              <a:rPr lang="en-US" b="1" i="1" u="sng" dirty="0"/>
              <a:t>Moodle</a:t>
            </a:r>
            <a:r>
              <a:rPr lang="el-GR" b="1" i="1" u="sng" dirty="0"/>
              <a:t>)</a:t>
            </a:r>
            <a:r>
              <a:rPr lang="el-GR" b="1" dirty="0"/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l-GR" b="1" dirty="0"/>
              <a:t>Μέσω της υπηρεσίας-τεχνολογίας </a:t>
            </a:r>
            <a:r>
              <a:rPr lang="el-GR" b="1" i="1" dirty="0"/>
              <a:t>Μαθησιακή Αναλυτική </a:t>
            </a:r>
            <a:r>
              <a:rPr lang="el-GR" b="1" dirty="0"/>
              <a:t>ο εκπαιδευτικός παρακολουθεί τη συμμετοχή-επίδοση και παρέχει κατάλληλη ανάδραση με εξατομικευμένα μηνύματα.</a:t>
            </a:r>
          </a:p>
        </p:txBody>
      </p:sp>
    </p:spTree>
    <p:extLst>
      <p:ext uri="{BB962C8B-B14F-4D97-AF65-F5344CB8AC3E}">
        <p14:creationId xmlns:p14="http://schemas.microsoft.com/office/powerpoint/2010/main" val="40179761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l-GR" sz="1200" dirty="0">
                <a:solidFill>
                  <a:schemeClr val="dk1"/>
                </a:solidFill>
              </a:rPr>
              <a:t>Χρειάζεστε ένα εργαλείο σύγχρονης </a:t>
            </a:r>
            <a:r>
              <a:rPr lang="el-GR" sz="1200" dirty="0" err="1">
                <a:solidFill>
                  <a:schemeClr val="dk1"/>
                </a:solidFill>
              </a:rPr>
              <a:t>τηλεκπαίδευσης</a:t>
            </a:r>
            <a:r>
              <a:rPr lang="el-GR" sz="1200" dirty="0">
                <a:solidFill>
                  <a:schemeClr val="dk1"/>
                </a:solidFill>
              </a:rPr>
              <a:t>, το οποίο θα σας επιτρέπει να διαχωρίσετε την τάξη σας σε ομάδες συνεργατικού προγραμματισμού (</a:t>
            </a:r>
            <a:r>
              <a:rPr lang="en-US" sz="1200" dirty="0">
                <a:solidFill>
                  <a:schemeClr val="dk1"/>
                </a:solidFill>
              </a:rPr>
              <a:t>pair programming</a:t>
            </a:r>
            <a:r>
              <a:rPr lang="el-GR" sz="1200" dirty="0">
                <a:solidFill>
                  <a:schemeClr val="dk1"/>
                </a:solidFill>
              </a:rPr>
              <a:t>).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l-GR" b="1" u="sng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l-GR" dirty="0"/>
              <a:t>Οι </a:t>
            </a:r>
            <a:r>
              <a:rPr lang="el-GR" dirty="0" err="1"/>
              <a:t>επιμορφούμενοι</a:t>
            </a:r>
            <a:r>
              <a:rPr lang="el-GR" dirty="0"/>
              <a:t> ενδείκνυται να αξιοποιήσουν το εργαλείο </a:t>
            </a:r>
            <a:r>
              <a:rPr lang="el-GR" dirty="0" err="1"/>
              <a:t>τηλέκπαίδευσης</a:t>
            </a:r>
            <a:r>
              <a:rPr lang="el-GR" dirty="0"/>
              <a:t> </a:t>
            </a:r>
            <a:r>
              <a:rPr lang="en-US" b="1" dirty="0"/>
              <a:t>Webex: Break-out-sessions</a:t>
            </a:r>
            <a:r>
              <a:rPr lang="el-GR" b="1" dirty="0"/>
              <a:t> ή </a:t>
            </a:r>
            <a:r>
              <a:rPr lang="en-US" b="1" dirty="0"/>
              <a:t>Google </a:t>
            </a:r>
            <a:r>
              <a:rPr lang="en-US" b="1" dirty="0" err="1"/>
              <a:t>Colab</a:t>
            </a:r>
            <a:r>
              <a:rPr lang="en-US" b="1" dirty="0"/>
              <a:t> </a:t>
            </a:r>
            <a:r>
              <a:rPr lang="el-GR" b="1" dirty="0"/>
              <a:t>ή </a:t>
            </a:r>
            <a:r>
              <a:rPr lang="en-US" b="1" dirty="0"/>
              <a:t>repl.it</a:t>
            </a:r>
            <a:r>
              <a:rPr lang="el-GR" b="1" dirty="0"/>
              <a:t>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498148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l-GR" sz="1200" dirty="0">
                <a:solidFill>
                  <a:schemeClr val="dk1"/>
                </a:solidFill>
              </a:rPr>
              <a:t>Χρειάζεστε ένα εργαλείο </a:t>
            </a:r>
            <a:r>
              <a:rPr lang="el-GR" sz="1200" dirty="0" err="1">
                <a:solidFill>
                  <a:schemeClr val="dk1"/>
                </a:solidFill>
              </a:rPr>
              <a:t>τηλεκπαίδευσης</a:t>
            </a:r>
            <a:r>
              <a:rPr lang="el-GR" sz="1200" dirty="0">
                <a:solidFill>
                  <a:schemeClr val="dk1"/>
                </a:solidFill>
              </a:rPr>
              <a:t>, το οποίο θα σας επιτρέπει να </a:t>
            </a:r>
            <a:r>
              <a:rPr lang="el-GR" sz="1200" dirty="0" err="1">
                <a:solidFill>
                  <a:schemeClr val="dk1"/>
                </a:solidFill>
              </a:rPr>
              <a:t>παραμετροποιήσετε</a:t>
            </a:r>
            <a:r>
              <a:rPr lang="el-GR" sz="1200" dirty="0">
                <a:solidFill>
                  <a:schemeClr val="dk1"/>
                </a:solidFill>
              </a:rPr>
              <a:t> μετρικές και κατώφλι επιδόσεων ανά δραστηριότητα μάθησης,</a:t>
            </a:r>
            <a:r>
              <a:rPr lang="en-US" sz="1200" dirty="0">
                <a:solidFill>
                  <a:schemeClr val="dk1"/>
                </a:solidFill>
              </a:rPr>
              <a:t> </a:t>
            </a:r>
            <a:r>
              <a:rPr lang="el-GR" sz="1200" dirty="0">
                <a:solidFill>
                  <a:schemeClr val="dk1"/>
                </a:solidFill>
              </a:rPr>
              <a:t>έτσι ώστε να αποκτήσετε κατανόηση της μαθησιακής διαδικασίας βασιζόμενοι στα δεδομένα (</a:t>
            </a:r>
            <a:r>
              <a:rPr lang="en-US" sz="1200" dirty="0">
                <a:solidFill>
                  <a:schemeClr val="dk1"/>
                </a:solidFill>
              </a:rPr>
              <a:t>data-based decision making</a:t>
            </a:r>
            <a:r>
              <a:rPr lang="el-GR" sz="1200" dirty="0">
                <a:solidFill>
                  <a:schemeClr val="dk1"/>
                </a:solidFill>
              </a:rPr>
              <a:t>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l-GR" dirty="0"/>
              <a:t>Οι </a:t>
            </a:r>
            <a:r>
              <a:rPr lang="el-GR" dirty="0" err="1"/>
              <a:t>επιμορφούμενοι</a:t>
            </a:r>
            <a:r>
              <a:rPr lang="el-GR" dirty="0"/>
              <a:t> ενδείκνυται να αξιοποιήσουν το εργαλείο </a:t>
            </a:r>
            <a:r>
              <a:rPr lang="el-GR" dirty="0" err="1"/>
              <a:t>τηλέκπαίδευσης</a:t>
            </a:r>
            <a:r>
              <a:rPr lang="el-GR" dirty="0"/>
              <a:t> </a:t>
            </a:r>
            <a:r>
              <a:rPr lang="en-US" b="1" dirty="0" err="1"/>
              <a:t>eclass</a:t>
            </a:r>
            <a:r>
              <a:rPr lang="en-US" b="1" dirty="0"/>
              <a:t>: </a:t>
            </a:r>
            <a:r>
              <a:rPr lang="el-GR" b="1" dirty="0"/>
              <a:t>Μαθησιακή Αναλυτική.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l-GR" b="0" dirty="0"/>
              <a:t>Ενδείκνυται για σύνδεση με </a:t>
            </a:r>
            <a:r>
              <a:rPr lang="el-GR" b="0" dirty="0" err="1"/>
              <a:t>αναστοχαστικά</a:t>
            </a:r>
            <a:r>
              <a:rPr lang="el-GR" b="0" dirty="0"/>
              <a:t> ερωτήματα π.χ. «τι με δυσκόλεψε σε αυτήν την ενότητα».</a:t>
            </a:r>
          </a:p>
        </p:txBody>
      </p:sp>
    </p:spTree>
    <p:extLst>
      <p:ext uri="{BB962C8B-B14F-4D97-AF65-F5344CB8AC3E}">
        <p14:creationId xmlns:p14="http://schemas.microsoft.com/office/powerpoint/2010/main" val="29849544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l-GR" sz="1200" dirty="0">
                <a:solidFill>
                  <a:schemeClr val="dk1"/>
                </a:solidFill>
              </a:rPr>
              <a:t>Χρειάζεστε ένα εργαλείο </a:t>
            </a:r>
            <a:r>
              <a:rPr lang="el-GR" sz="1200" dirty="0" err="1">
                <a:solidFill>
                  <a:schemeClr val="dk1"/>
                </a:solidFill>
              </a:rPr>
              <a:t>τηλεκπαίδευσης</a:t>
            </a:r>
            <a:r>
              <a:rPr lang="el-GR" sz="1200" dirty="0">
                <a:solidFill>
                  <a:schemeClr val="dk1"/>
                </a:solidFill>
              </a:rPr>
              <a:t>, το οποίο θα σας επιτρέπει να καταγράψετε ανώνυμα τις γνώμες (κατανόηση, κίνητρο, ικανοποίηση) των μαθητών σε διαβαθμισμένη κλίμακα.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l-GR" b="1" u="sng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l-GR" dirty="0"/>
              <a:t>Οι </a:t>
            </a:r>
            <a:r>
              <a:rPr lang="el-GR" dirty="0" err="1"/>
              <a:t>επιμορφούμενοι</a:t>
            </a:r>
            <a:r>
              <a:rPr lang="el-GR" dirty="0"/>
              <a:t> ενδείκνυται να αξιοποιήσουν το εργαλείο </a:t>
            </a:r>
            <a:r>
              <a:rPr lang="el-GR" dirty="0" err="1"/>
              <a:t>τηλέκπαίδευσης</a:t>
            </a:r>
            <a:r>
              <a:rPr lang="el-GR" dirty="0"/>
              <a:t> </a:t>
            </a:r>
            <a:r>
              <a:rPr lang="en-US" b="1" dirty="0" err="1"/>
              <a:t>eclass</a:t>
            </a:r>
            <a:r>
              <a:rPr lang="en-US" b="1" dirty="0"/>
              <a:t>: </a:t>
            </a:r>
            <a:r>
              <a:rPr lang="el-GR" b="1" dirty="0"/>
              <a:t>Ερωτηματολόγιο </a:t>
            </a:r>
            <a:r>
              <a:rPr lang="el-GR" b="0" dirty="0"/>
              <a:t>για αξιολόγηση της διδακτικής τεχνικής και του εκπαιδευτικού υλικού (ανατροφοδότηση για πρακτικές εκπαιδευτικού).</a:t>
            </a:r>
          </a:p>
        </p:txBody>
      </p:sp>
    </p:spTree>
    <p:extLst>
      <p:ext uri="{BB962C8B-B14F-4D97-AF65-F5344CB8AC3E}">
        <p14:creationId xmlns:p14="http://schemas.microsoft.com/office/powerpoint/2010/main" val="21149555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l-GR" sz="1200" dirty="0">
                <a:solidFill>
                  <a:schemeClr val="dk1"/>
                </a:solidFill>
              </a:rPr>
              <a:t>Χρειάζεστε ένα εργαλείο </a:t>
            </a:r>
            <a:r>
              <a:rPr lang="el-GR" sz="1200" dirty="0" err="1">
                <a:solidFill>
                  <a:schemeClr val="dk1"/>
                </a:solidFill>
              </a:rPr>
              <a:t>τηλεκπαίδευσης</a:t>
            </a:r>
            <a:r>
              <a:rPr lang="el-GR" sz="1200" dirty="0">
                <a:solidFill>
                  <a:schemeClr val="dk1"/>
                </a:solidFill>
              </a:rPr>
              <a:t>, το οποίο σας επιτρέπει να ορίσετε την </a:t>
            </a:r>
            <a:r>
              <a:rPr lang="el-GR" sz="1200" dirty="0">
                <a:solidFill>
                  <a:schemeClr val="tx1"/>
                </a:solidFill>
              </a:rPr>
              <a:t>ακολουθία δραστηριοτήτων μάθησης/φύλλων εργασίας και ένα ακόμα εργαλείο ενίσχυσης εμπλοκής και </a:t>
            </a:r>
            <a:r>
              <a:rPr lang="el-GR" sz="1200" dirty="0" err="1">
                <a:solidFill>
                  <a:schemeClr val="tx1"/>
                </a:solidFill>
              </a:rPr>
              <a:t>κινητροδότησης</a:t>
            </a:r>
            <a:r>
              <a:rPr lang="el-GR" sz="1200" dirty="0">
                <a:solidFill>
                  <a:schemeClr val="tx1"/>
                </a:solidFill>
              </a:rPr>
              <a:t> των μαθητών</a:t>
            </a:r>
            <a:r>
              <a:rPr lang="en-US" sz="1200" dirty="0">
                <a:solidFill>
                  <a:schemeClr val="tx1"/>
                </a:solidFill>
              </a:rPr>
              <a:t> (</a:t>
            </a:r>
            <a:r>
              <a:rPr lang="el-GR" sz="1200" dirty="0">
                <a:solidFill>
                  <a:schemeClr val="tx1"/>
                </a:solidFill>
              </a:rPr>
              <a:t>π.χ. </a:t>
            </a:r>
            <a:r>
              <a:rPr lang="en-US" sz="1200" dirty="0">
                <a:solidFill>
                  <a:schemeClr val="tx1"/>
                </a:solidFill>
              </a:rPr>
              <a:t>badges)</a:t>
            </a:r>
            <a:r>
              <a:rPr lang="el-GR" sz="1200" dirty="0">
                <a:solidFill>
                  <a:schemeClr val="tx1"/>
                </a:solidFill>
              </a:rPr>
              <a:t>. </a:t>
            </a:r>
            <a:r>
              <a:rPr lang="el-GR" sz="1200" dirty="0">
                <a:solidFill>
                  <a:schemeClr val="dk1"/>
                </a:solidFill>
              </a:rPr>
              <a:t>Η άσκηση αυτή σχετίζεται και με την άσκηση 4.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l-GR" b="1" u="sng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l-GR" b="1" dirty="0"/>
              <a:t>Διαμορφωτική αξιολόγηση </a:t>
            </a:r>
            <a:r>
              <a:rPr lang="el-GR" dirty="0"/>
              <a:t>είναι …. Και επιτυγχάνεται με ….Συνεχής, άμεση ανατροφοδότηση…Αλληλεπίδραση…</a:t>
            </a:r>
            <a:r>
              <a:rPr lang="el-GR" dirty="0" err="1"/>
              <a:t>Αυτοαξιολόγηση</a:t>
            </a:r>
            <a:r>
              <a:rPr lang="el-GR" dirty="0"/>
              <a:t> </a:t>
            </a:r>
            <a:r>
              <a:rPr lang="el-GR" b="1" dirty="0" err="1"/>
              <a:t>Κινητροδότηση</a:t>
            </a:r>
            <a:r>
              <a:rPr lang="el-GR" dirty="0"/>
              <a:t> ….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l-GR" dirty="0"/>
              <a:t>Οι </a:t>
            </a:r>
            <a:r>
              <a:rPr lang="el-GR" dirty="0" err="1"/>
              <a:t>επιμορφούμενοι</a:t>
            </a:r>
            <a:r>
              <a:rPr lang="el-GR" dirty="0"/>
              <a:t> ενδείκνυται να αξιοποιήσουν τα εργαλείο </a:t>
            </a:r>
            <a:r>
              <a:rPr lang="el-GR" dirty="0" err="1"/>
              <a:t>τηλέκπαίδευσης</a:t>
            </a:r>
            <a:r>
              <a:rPr lang="el-GR" dirty="0"/>
              <a:t> </a:t>
            </a:r>
            <a:r>
              <a:rPr lang="en-US" b="1" dirty="0" err="1"/>
              <a:t>eclass</a:t>
            </a:r>
            <a:r>
              <a:rPr lang="en-US" b="1" dirty="0"/>
              <a:t>: </a:t>
            </a:r>
            <a:r>
              <a:rPr lang="el-GR" b="1" dirty="0"/>
              <a:t>Γραμμή Μάθησης </a:t>
            </a:r>
            <a:r>
              <a:rPr lang="el-GR" b="0" dirty="0"/>
              <a:t>και</a:t>
            </a:r>
            <a:r>
              <a:rPr lang="el-GR" b="1" dirty="0"/>
              <a:t> </a:t>
            </a:r>
            <a:r>
              <a:rPr lang="en-US" b="1" dirty="0" err="1"/>
              <a:t>eclass</a:t>
            </a:r>
            <a:r>
              <a:rPr lang="en-US" b="1" dirty="0"/>
              <a:t>: </a:t>
            </a:r>
            <a:r>
              <a:rPr lang="el-GR" b="1" dirty="0"/>
              <a:t>Πρόοδος.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l-GR" b="0" i="0" dirty="0">
                <a:solidFill>
                  <a:srgbClr val="222222"/>
                </a:solidFill>
                <a:effectLst/>
                <a:latin typeface="Segoe UI" panose="020B0502040204020203" pitchFamily="34" charset="0"/>
              </a:rPr>
              <a:t>Να συζητηθεί και η </a:t>
            </a:r>
            <a:r>
              <a:rPr lang="el-GR" b="1" i="0" dirty="0">
                <a:solidFill>
                  <a:srgbClr val="222222"/>
                </a:solidFill>
                <a:effectLst/>
                <a:latin typeface="Segoe UI" panose="020B0502040204020203" pitchFamily="34" charset="0"/>
              </a:rPr>
              <a:t>αξιολόγηση </a:t>
            </a:r>
            <a:r>
              <a:rPr lang="el-GR" b="1" i="0" dirty="0" err="1">
                <a:solidFill>
                  <a:srgbClr val="222222"/>
                </a:solidFill>
                <a:effectLst/>
                <a:latin typeface="Segoe UI" panose="020B0502040204020203" pitchFamily="34" charset="0"/>
              </a:rPr>
              <a:t>ομοτίμων</a:t>
            </a:r>
            <a:r>
              <a:rPr lang="el-GR" b="0" i="0" dirty="0">
                <a:solidFill>
                  <a:srgbClr val="222222"/>
                </a:solidFill>
                <a:effectLst/>
                <a:latin typeface="Segoe UI" panose="020B0502040204020203" pitchFamily="34" charset="0"/>
              </a:rPr>
              <a:t>.</a:t>
            </a:r>
            <a:r>
              <a:rPr lang="en-US" b="0" i="0" dirty="0">
                <a:solidFill>
                  <a:srgbClr val="222222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el-GR" b="0" i="0" dirty="0">
                <a:solidFill>
                  <a:srgbClr val="222222"/>
                </a:solidFill>
                <a:effectLst/>
                <a:latin typeface="Segoe UI" panose="020B0502040204020203" pitchFamily="34" charset="0"/>
              </a:rPr>
              <a:t>Για παράδειγμα, μπορεί να υλοποιηθεί υποβάλλοντας οι μαθητές/-</a:t>
            </a:r>
            <a:r>
              <a:rPr lang="el-GR" b="0" i="0" dirty="0" err="1">
                <a:solidFill>
                  <a:srgbClr val="222222"/>
                </a:solidFill>
                <a:effectLst/>
                <a:latin typeface="Segoe UI" panose="020B0502040204020203" pitchFamily="34" charset="0"/>
              </a:rPr>
              <a:t>τριες</a:t>
            </a:r>
            <a:r>
              <a:rPr lang="el-GR" b="0" i="0" dirty="0">
                <a:solidFill>
                  <a:srgbClr val="222222"/>
                </a:solidFill>
                <a:effectLst/>
                <a:latin typeface="Segoe UI" panose="020B0502040204020203" pitchFamily="34" charset="0"/>
              </a:rPr>
              <a:t> τις </a:t>
            </a:r>
            <a:r>
              <a:rPr lang="el-GR" b="1" i="0" dirty="0">
                <a:solidFill>
                  <a:srgbClr val="222222"/>
                </a:solidFill>
                <a:effectLst/>
                <a:latin typeface="Segoe UI" panose="020B0502040204020203" pitchFamily="34" charset="0"/>
              </a:rPr>
              <a:t>εργασίες</a:t>
            </a:r>
            <a:r>
              <a:rPr lang="el-GR" b="0" i="0" dirty="0">
                <a:solidFill>
                  <a:srgbClr val="222222"/>
                </a:solidFill>
                <a:effectLst/>
                <a:latin typeface="Segoe UI" panose="020B0502040204020203" pitchFamily="34" charset="0"/>
              </a:rPr>
              <a:t> τους στο </a:t>
            </a:r>
            <a:r>
              <a:rPr lang="el-GR" b="1" i="0" dirty="0">
                <a:solidFill>
                  <a:srgbClr val="222222"/>
                </a:solidFill>
                <a:effectLst/>
                <a:latin typeface="Segoe UI" panose="020B0502040204020203" pitchFamily="34" charset="0"/>
              </a:rPr>
              <a:t>φόρουμ</a:t>
            </a:r>
            <a:r>
              <a:rPr lang="el-GR" b="0" i="0" dirty="0">
                <a:solidFill>
                  <a:srgbClr val="222222"/>
                </a:solidFill>
                <a:effectLst/>
                <a:latin typeface="Segoe UI" panose="020B0502040204020203" pitchFamily="34" charset="0"/>
              </a:rPr>
              <a:t> και ακολουθούν </a:t>
            </a:r>
            <a:r>
              <a:rPr lang="el-GR" b="1" i="0" dirty="0">
                <a:solidFill>
                  <a:srgbClr val="222222"/>
                </a:solidFill>
                <a:effectLst/>
                <a:latin typeface="Segoe UI" panose="020B0502040204020203" pitchFamily="34" charset="0"/>
              </a:rPr>
              <a:t>σχόλια-εποικοδομητική</a:t>
            </a:r>
            <a:r>
              <a:rPr lang="el-GR" b="0" i="0" dirty="0">
                <a:solidFill>
                  <a:srgbClr val="222222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el-GR" b="1" i="0" dirty="0">
                <a:solidFill>
                  <a:srgbClr val="222222"/>
                </a:solidFill>
                <a:effectLst/>
                <a:latin typeface="Segoe UI" panose="020B0502040204020203" pitchFamily="34" charset="0"/>
              </a:rPr>
              <a:t>κριτική</a:t>
            </a:r>
            <a:r>
              <a:rPr lang="el-GR" b="0" i="0" dirty="0">
                <a:solidFill>
                  <a:srgbClr val="222222"/>
                </a:solidFill>
                <a:effectLst/>
                <a:latin typeface="Segoe UI" panose="020B0502040204020203" pitchFamily="34" charset="0"/>
              </a:rPr>
              <a:t> από τους συμμαθητές τους.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l-GR" b="1" i="1" dirty="0">
                <a:solidFill>
                  <a:srgbClr val="222222"/>
                </a:solidFill>
                <a:effectLst/>
                <a:latin typeface="Segoe UI" panose="020B0502040204020203" pitchFamily="34" charset="0"/>
              </a:rPr>
              <a:t>Μπορεί να συνδεθεί και με την Μαθησιακή Αναλυτική</a:t>
            </a:r>
            <a:endParaRPr lang="el-GR" b="1" i="1" dirty="0"/>
          </a:p>
        </p:txBody>
      </p:sp>
    </p:spTree>
    <p:extLst>
      <p:ext uri="{BB962C8B-B14F-4D97-AF65-F5344CB8AC3E}">
        <p14:creationId xmlns:p14="http://schemas.microsoft.com/office/powerpoint/2010/main" val="24543606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l-GR" sz="1200" dirty="0">
                <a:solidFill>
                  <a:schemeClr val="dk1"/>
                </a:solidFill>
              </a:rPr>
              <a:t>Χρειάζεστε ένα εργαλείο τηλεκπαίδευσης με το οποίο θα δημιουργήσετε δύο τουλάχιστον ακολουθίες διδακτικών δραστηριοτήτων (μία απλή και μία για προχωρημένους μαθητές/</a:t>
            </a:r>
            <a:r>
              <a:rPr lang="el-GR" sz="1200" dirty="0" err="1">
                <a:solidFill>
                  <a:schemeClr val="dk1"/>
                </a:solidFill>
              </a:rPr>
              <a:t>τριες</a:t>
            </a:r>
            <a:r>
              <a:rPr lang="el-GR" sz="1200" dirty="0">
                <a:solidFill>
                  <a:schemeClr val="dk1"/>
                </a:solidFill>
              </a:rPr>
              <a:t>).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l-GR" b="1" u="sng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l-GR" b="1" dirty="0"/>
              <a:t>Διαφοροποιημένη διδασκαλία </a:t>
            </a:r>
            <a:r>
              <a:rPr lang="el-GR" dirty="0"/>
              <a:t>είναι …. Και επιτυγχάνεται με ….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l-GR" dirty="0"/>
              <a:t>Οι </a:t>
            </a:r>
            <a:r>
              <a:rPr lang="el-GR" dirty="0" err="1"/>
              <a:t>επιμορφούμενοι</a:t>
            </a:r>
            <a:r>
              <a:rPr lang="el-GR" dirty="0"/>
              <a:t> ενδείκνυται να αξιοποιήσουν το εργαλείο </a:t>
            </a:r>
            <a:r>
              <a:rPr lang="el-GR" dirty="0" err="1"/>
              <a:t>τηλέκπαίδευσης</a:t>
            </a:r>
            <a:r>
              <a:rPr lang="el-GR" dirty="0"/>
              <a:t> </a:t>
            </a:r>
            <a:r>
              <a:rPr lang="en-US" b="1" dirty="0" err="1"/>
              <a:t>eclass</a:t>
            </a:r>
            <a:r>
              <a:rPr lang="en-US" b="1" dirty="0"/>
              <a:t>: </a:t>
            </a:r>
            <a:r>
              <a:rPr lang="el-GR" b="1" dirty="0"/>
              <a:t>Γραμμή μάθησης.</a:t>
            </a:r>
          </a:p>
        </p:txBody>
      </p:sp>
    </p:spTree>
    <p:extLst>
      <p:ext uri="{BB962C8B-B14F-4D97-AF65-F5344CB8AC3E}">
        <p14:creationId xmlns:p14="http://schemas.microsoft.com/office/powerpoint/2010/main" val="16486573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4400" spc="-50" baseline="0">
                <a:solidFill>
                  <a:srgbClr val="0070C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b="1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DEE5C1-2936-43C5-A6AF-0DD6B564907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497024" y="6492875"/>
            <a:ext cx="576104" cy="365125"/>
          </a:xfrm>
        </p:spPr>
        <p:txBody>
          <a:bodyPr/>
          <a:lstStyle/>
          <a:p>
            <a:fld id="{CCC49025-075A-428A-8B3D-2E66711DC5D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6078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1858027" cy="1005955"/>
          </a:xfrm>
          <a:prstGeom prst="rect">
            <a:avLst/>
          </a:prstGeom>
        </p:spPr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FE74DD-55FD-47B7-A2AA-725BAA52BC0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49025-075A-428A-8B3D-2E66711DC5D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1500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7FF78BF0-777E-4C36-A69B-702A69BCB926}"/>
              </a:ext>
            </a:extLst>
          </p:cNvPr>
          <p:cNvSpPr txBox="1"/>
          <p:nvPr userDrawn="1"/>
        </p:nvSpPr>
        <p:spPr>
          <a:xfrm>
            <a:off x="118872" y="6522720"/>
            <a:ext cx="1180316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100" b="1" dirty="0"/>
              <a:t>					</a:t>
            </a:r>
            <a:endParaRPr lang="en-US" sz="1100" b="1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4E8608C-5D95-436F-A3C0-71EF106D408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49025-075A-428A-8B3D-2E66711DC5D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751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C54688-FDDB-4AB0-A224-508829314FE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49025-075A-428A-8B3D-2E66711DC5D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Τίτλος 3">
            <a:extLst>
              <a:ext uri="{FF2B5EF4-FFF2-40B4-BE49-F238E27FC236}">
                <a16:creationId xmlns:a16="http://schemas.microsoft.com/office/drawing/2014/main" id="{0CA47E13-7CAF-4DC2-956C-46B8FC81F9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858027" cy="1005955"/>
          </a:xfrm>
          <a:prstGeom prst="rect">
            <a:avLst/>
          </a:prstGeo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</p:spTree>
    <p:extLst>
      <p:ext uri="{BB962C8B-B14F-4D97-AF65-F5344CB8AC3E}">
        <p14:creationId xmlns:p14="http://schemas.microsoft.com/office/powerpoint/2010/main" val="2102791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BA4B035-1F12-4074-BF9B-8BF7AE15527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49025-075A-428A-8B3D-2E66711DC5D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4970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>
            <a:lumMod val="20000"/>
            <a:lumOff val="80000"/>
            <a:alpha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"/>
            <a:ext cx="11858027" cy="93600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8872" y="1210007"/>
            <a:ext cx="11739155" cy="5064837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45C1E91-807F-4E4E-9C12-1AA6A950A081}"/>
              </a:ext>
            </a:extLst>
          </p:cNvPr>
          <p:cNvSpPr txBox="1"/>
          <p:nvPr userDrawn="1"/>
        </p:nvSpPr>
        <p:spPr>
          <a:xfrm>
            <a:off x="118872" y="6548847"/>
            <a:ext cx="1180316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900" b="1" dirty="0"/>
              <a:t>						</a:t>
            </a:r>
            <a:endParaRPr lang="en-US" sz="9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BB0CAC-99CC-41A2-8379-CDC4F5380F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33982" y="6481700"/>
            <a:ext cx="5761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 b="1">
                <a:solidFill>
                  <a:schemeClr val="tx1"/>
                </a:solidFill>
              </a:defRPr>
            </a:lvl1pPr>
          </a:lstStyle>
          <a:p>
            <a:fld id="{CCC49025-075A-428A-8B3D-2E66711DC5D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645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9" r:id="rId3"/>
    <p:sldLayoutId id="2147483682" r:id="rId4"/>
    <p:sldLayoutId id="2147483683" r:id="rId5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200" b="1" kern="1200" spc="-50" baseline="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spcAft>
          <a:spcPts val="0"/>
        </a:spcAft>
        <a:buClr>
          <a:schemeClr val="tx1"/>
        </a:buClr>
        <a:buSzPct val="80000"/>
        <a:buFont typeface="Calibri" panose="020F050202020403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Calibri" pitchFamily="34" charset="0"/>
        <a:buChar char="◦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Calibri" pitchFamily="34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Calibri" pitchFamily="34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Calibri" pitchFamily="34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bit.ly/3sxrWg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3" Type="http://schemas.openxmlformats.org/officeDocument/2006/relationships/slide" Target="slide4.xml"/><Relationship Id="rId7" Type="http://schemas.openxmlformats.org/officeDocument/2006/relationships/slide" Target="slide7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slide" Target="slide6.xml"/><Relationship Id="rId5" Type="http://schemas.openxmlformats.org/officeDocument/2006/relationships/slide" Target="slide8.xml"/><Relationship Id="rId4" Type="http://schemas.openxmlformats.org/officeDocument/2006/relationships/slide" Target="slide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71EAC-DE88-4BF6-BDBF-13D5577226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9200" y="758952"/>
            <a:ext cx="10972800" cy="3566160"/>
          </a:xfrm>
        </p:spPr>
        <p:txBody>
          <a:bodyPr/>
          <a:lstStyle/>
          <a:p>
            <a:r>
              <a:rPr lang="el-GR" i="1" dirty="0">
                <a:solidFill>
                  <a:srgbClr val="0070C0"/>
                </a:solidFill>
              </a:rPr>
              <a:t>ΔΙΔΑΚΤΙΚΟ ΣΕΝΑΡΙΟ</a:t>
            </a:r>
            <a:br>
              <a:rPr lang="el-GR" i="1" dirty="0">
                <a:solidFill>
                  <a:srgbClr val="0070C0"/>
                </a:solidFill>
              </a:rPr>
            </a:br>
            <a:r>
              <a:rPr lang="el-GR" sz="3200" i="1" dirty="0">
                <a:solidFill>
                  <a:srgbClr val="0070C0"/>
                </a:solidFill>
              </a:rPr>
              <a:t>(εμπλουτισμένο με την τεχνική της Μαθησιακής Αναλυτικής)</a:t>
            </a:r>
            <a:endParaRPr lang="en-US" sz="3200" i="1" dirty="0">
              <a:solidFill>
                <a:srgbClr val="0070C0"/>
              </a:solidFill>
            </a:endParaRP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7B50879B-2FA1-45CF-9CF5-9E720835E7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9200" y="4455620"/>
            <a:ext cx="10972800" cy="1143000"/>
          </a:xfrm>
        </p:spPr>
        <p:txBody>
          <a:bodyPr/>
          <a:lstStyle/>
          <a:p>
            <a:r>
              <a:rPr lang="el-GR" sz="2400" b="1" dirty="0">
                <a:solidFill>
                  <a:schemeClr val="tx1"/>
                </a:solidFill>
              </a:rPr>
              <a:t>ΔΥΑΔΙΚΗ ΑΝΑΖΗΤΗΣΗ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E7E793-1060-45A9-B51D-365F152B778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49025-075A-428A-8B3D-2E66711DC5DA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406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9965D3-378D-4032-B32C-6E169E483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Βασικά Στοιχεία Διδακτικού Σεναρίου</a:t>
            </a:r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710EC4F-2C68-43A2-9D2A-B1862E62FF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sz="2000" i="1" dirty="0">
                <a:solidFill>
                  <a:srgbClr val="0070C0"/>
                </a:solidFill>
              </a:rPr>
              <a:t>Τάξη</a:t>
            </a:r>
            <a:r>
              <a:rPr lang="el-GR" sz="2000" dirty="0"/>
              <a:t>: Γ ΕΠΑΛ</a:t>
            </a:r>
            <a:endParaRPr lang="el-GR" sz="2000" i="1" dirty="0"/>
          </a:p>
          <a:p>
            <a:pPr algn="just"/>
            <a:r>
              <a:rPr lang="el-GR" sz="2000" i="1" dirty="0">
                <a:solidFill>
                  <a:srgbClr val="0070C0"/>
                </a:solidFill>
              </a:rPr>
              <a:t>Μάθημα</a:t>
            </a:r>
            <a:r>
              <a:rPr lang="el-GR" sz="2000" dirty="0"/>
              <a:t>: </a:t>
            </a:r>
            <a:r>
              <a:rPr lang="el-GR" sz="2000" b="1" dirty="0"/>
              <a:t>Αναζήτηση</a:t>
            </a:r>
            <a:r>
              <a:rPr lang="el-GR" sz="2000" dirty="0"/>
              <a:t> (ενότητα 5.1 </a:t>
            </a:r>
            <a:r>
              <a:rPr lang="el-GR" sz="2000" dirty="0">
                <a:hlinkClick r:id="rId3"/>
              </a:rPr>
              <a:t>σχολικού εγχειριδίου</a:t>
            </a:r>
            <a:r>
              <a:rPr lang="el-GR" sz="2000" dirty="0"/>
              <a:t>).</a:t>
            </a:r>
            <a:endParaRPr lang="en-US" sz="2000" dirty="0"/>
          </a:p>
          <a:p>
            <a:pPr algn="just"/>
            <a:r>
              <a:rPr lang="el-GR" sz="2000" i="1" dirty="0">
                <a:solidFill>
                  <a:srgbClr val="0070C0"/>
                </a:solidFill>
              </a:rPr>
              <a:t>Στόχος</a:t>
            </a:r>
            <a:r>
              <a:rPr lang="el-GR" sz="2000" dirty="0"/>
              <a:t>: Στο τέλος του μαθήματος ο μαθητής/-</a:t>
            </a:r>
            <a:r>
              <a:rPr lang="el-GR" sz="2000" dirty="0" err="1"/>
              <a:t>τρια</a:t>
            </a:r>
            <a:r>
              <a:rPr lang="el-GR" sz="2000" dirty="0"/>
              <a:t> θα μπορεί να</a:t>
            </a:r>
            <a:r>
              <a:rPr lang="en-US" sz="2000" dirty="0"/>
              <a:t> </a:t>
            </a:r>
            <a:r>
              <a:rPr lang="el-GR" sz="2000" dirty="0"/>
              <a:t>περιγράφει και υλοποιεί τον αλγόριθμο δυαδικής αναζήτησης </a:t>
            </a:r>
            <a:r>
              <a:rPr lang="el-GR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σε γλώσσα προγραμματισμού (</a:t>
            </a:r>
            <a:r>
              <a: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Python</a:t>
            </a:r>
            <a:r>
              <a:rPr lang="el-GR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).</a:t>
            </a:r>
            <a:endParaRPr lang="en-US" sz="2000" dirty="0"/>
          </a:p>
          <a:p>
            <a:pPr algn="just"/>
            <a:r>
              <a:rPr lang="el-GR" sz="2000" i="1" dirty="0">
                <a:solidFill>
                  <a:srgbClr val="0070C0"/>
                </a:solidFill>
              </a:rPr>
              <a:t>Εκτιμώμενος χρόνος υλοποίησης: </a:t>
            </a:r>
            <a:r>
              <a:rPr lang="el-GR" sz="2000" dirty="0"/>
              <a:t>1 διδακτική ώρα (σύγχρονη) και 2 ώρες (ασύγχρονη).</a:t>
            </a:r>
            <a:endParaRPr lang="en-US" sz="2000" dirty="0">
              <a:highlight>
                <a:srgbClr val="FFFF00"/>
              </a:highlight>
            </a:endParaRPr>
          </a:p>
          <a:p>
            <a:pPr algn="just"/>
            <a:r>
              <a:rPr lang="el-GR" sz="2000" i="1" dirty="0">
                <a:solidFill>
                  <a:srgbClr val="0070C0"/>
                </a:solidFill>
              </a:rPr>
              <a:t>Προαπαιτούμενες γνώσεις: </a:t>
            </a:r>
            <a:r>
              <a:rPr lang="el-GR" sz="2000" dirty="0"/>
              <a:t>Αλγοριθμικές δομές επιλογής και επανάληψης και δομή δεδομένων λίστας.</a:t>
            </a:r>
            <a:endParaRPr lang="en-US" sz="2000" dirty="0"/>
          </a:p>
          <a:p>
            <a:pPr algn="just"/>
            <a:r>
              <a:rPr lang="el-GR" sz="2000" i="1" dirty="0">
                <a:solidFill>
                  <a:srgbClr val="0070C0"/>
                </a:solidFill>
              </a:rPr>
              <a:t>Περίληψη: </a:t>
            </a:r>
            <a:r>
              <a:rPr lang="el-GR" sz="2000" dirty="0"/>
              <a:t>Το σενάριο αποτελεί παράδειγμα συνεργατικής επίλυσης προγραμματιστικού προβλήματος με την στρατηγική της ανεστραμμένης τάξης και την τεχνική της </a:t>
            </a:r>
            <a:r>
              <a:rPr lang="el-GR" sz="2000" b="1" i="1" dirty="0"/>
              <a:t>μαθησιακής αναλυτικής</a:t>
            </a:r>
            <a:r>
              <a:rPr lang="el-GR" sz="2000" dirty="0"/>
              <a:t>.</a:t>
            </a:r>
            <a:endParaRPr lang="en-US" sz="2000" dirty="0"/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A30DD05-AFAD-4AAE-A214-3E68EFA149C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49025-075A-428A-8B3D-2E66711DC5DA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22931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  <a:alpha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1D2A2282-21B5-496D-833C-B86326EEA3EE}"/>
              </a:ext>
            </a:extLst>
          </p:cNvPr>
          <p:cNvSpPr/>
          <p:nvPr/>
        </p:nvSpPr>
        <p:spPr>
          <a:xfrm>
            <a:off x="3018408" y="32124"/>
            <a:ext cx="9173592" cy="96324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srgbClr val="E6E6E6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8230755-6DAC-4790-B8D8-CD456C1A8CAF}"/>
              </a:ext>
            </a:extLst>
          </p:cNvPr>
          <p:cNvSpPr/>
          <p:nvPr/>
        </p:nvSpPr>
        <p:spPr>
          <a:xfrm>
            <a:off x="821907" y="32124"/>
            <a:ext cx="2264695" cy="965269"/>
          </a:xfrm>
          <a:prstGeom prst="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sz="1600" dirty="0">
              <a:solidFill>
                <a:schemeClr val="bg1"/>
              </a:solidFill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A612966B-3081-4C59-AC2F-B801BD3CB16F}"/>
              </a:ext>
            </a:extLst>
          </p:cNvPr>
          <p:cNvSpPr/>
          <p:nvPr/>
        </p:nvSpPr>
        <p:spPr>
          <a:xfrm>
            <a:off x="3222093" y="115927"/>
            <a:ext cx="8443230" cy="33931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l-GR" sz="1200" dirty="0">
                <a:solidFill>
                  <a:schemeClr val="tx1"/>
                </a:solidFill>
              </a:rPr>
              <a:t>Ανεστραμμένη τάξη με αυθεντικό παράδειγμα</a:t>
            </a:r>
            <a:r>
              <a:rPr lang="el-GR" sz="1200" strike="noStrike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 </a:t>
            </a:r>
            <a:r>
              <a:rPr lang="el-GR" sz="1200" dirty="0">
                <a:solidFill>
                  <a:schemeClr val="tx1"/>
                </a:solidFill>
              </a:rPr>
              <a:t>Έχει δοθεί για μελέτη μαθησιακό </a:t>
            </a:r>
            <a:r>
              <a:rPr lang="el-GR" sz="1200" strike="noStrike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αντικείμενο.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8D343F81-9F1A-420F-B831-0B78712F96ED}"/>
              </a:ext>
            </a:extLst>
          </p:cNvPr>
          <p:cNvSpPr/>
          <p:nvPr/>
        </p:nvSpPr>
        <p:spPr>
          <a:xfrm>
            <a:off x="3222092" y="523689"/>
            <a:ext cx="8424193" cy="361951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l-GR" sz="1300" dirty="0">
                <a:solidFill>
                  <a:schemeClr val="tx1"/>
                </a:solidFill>
              </a:rPr>
              <a:t>Ανάκληση</a:t>
            </a:r>
            <a:r>
              <a:rPr lang="el-GR" sz="1300" strike="noStrike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[</a:t>
            </a:r>
            <a:r>
              <a:rPr lang="el-GR" sz="1300" kern="1200" dirty="0">
                <a:solidFill>
                  <a:srgbClr val="954F72"/>
                </a:solidFill>
                <a:latin typeface="+mn-lt"/>
                <a:ea typeface="+mn-ea"/>
                <a:cs typeface="+mn-cs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ΑΣΚΗΣΗ</a:t>
            </a:r>
            <a:r>
              <a:rPr lang="el-GR" sz="1300" strike="noStrike" kern="1200" dirty="0">
                <a:solidFill>
                  <a:srgbClr val="954F72"/>
                </a:solidFill>
                <a:latin typeface="+mn-lt"/>
                <a:ea typeface="+mn-ea"/>
                <a:cs typeface="+mn-cs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l-GR" sz="1300" strike="noStrike" kern="1200" dirty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</a:t>
            </a:r>
            <a:r>
              <a:rPr lang="el-GR" sz="1300" strike="noStrike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]: </a:t>
            </a:r>
            <a:r>
              <a:rPr lang="el-GR" sz="1300" dirty="0">
                <a:solidFill>
                  <a:schemeClr val="tx1"/>
                </a:solidFill>
              </a:rPr>
              <a:t>Αξιολόγηση πρότερης γνώσης.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B7935E3-272D-4CD0-B977-4EC64803EF5E}"/>
              </a:ext>
            </a:extLst>
          </p:cNvPr>
          <p:cNvSpPr txBox="1"/>
          <p:nvPr/>
        </p:nvSpPr>
        <p:spPr>
          <a:xfrm>
            <a:off x="872186" y="256508"/>
            <a:ext cx="183401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l-GR" sz="1400" dirty="0"/>
              <a:t>Διερεύνηση πρότερης γνώσης</a:t>
            </a:r>
            <a:endParaRPr lang="en-US" sz="1400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1665554-B0E6-42BA-8A77-41A343C6CD14}"/>
              </a:ext>
            </a:extLst>
          </p:cNvPr>
          <p:cNvSpPr txBox="1"/>
          <p:nvPr/>
        </p:nvSpPr>
        <p:spPr>
          <a:xfrm>
            <a:off x="-63885" y="466963"/>
            <a:ext cx="98436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1200" dirty="0">
                <a:solidFill>
                  <a:srgbClr val="333333"/>
                </a:solidFill>
              </a:rPr>
              <a:t>ΑΣΥΓΧΡΟΝΟ</a:t>
            </a:r>
          </a:p>
        </p:txBody>
      </p:sp>
      <p:sp>
        <p:nvSpPr>
          <p:cNvPr id="17" name="Rectangle 15">
            <a:extLst>
              <a:ext uri="{FF2B5EF4-FFF2-40B4-BE49-F238E27FC236}">
                <a16:creationId xmlns:a16="http://schemas.microsoft.com/office/drawing/2014/main" id="{1D2A2282-21B5-496D-833C-B86326EEA3EE}"/>
              </a:ext>
            </a:extLst>
          </p:cNvPr>
          <p:cNvSpPr/>
          <p:nvPr/>
        </p:nvSpPr>
        <p:spPr>
          <a:xfrm>
            <a:off x="3006703" y="1022266"/>
            <a:ext cx="9173592" cy="109620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rgbClr val="E6E6E6"/>
              </a:solidFill>
            </a:endParaRPr>
          </a:p>
        </p:txBody>
      </p:sp>
      <p:sp>
        <p:nvSpPr>
          <p:cNvPr id="18" name="Rectangle 14">
            <a:extLst>
              <a:ext uri="{FF2B5EF4-FFF2-40B4-BE49-F238E27FC236}">
                <a16:creationId xmlns:a16="http://schemas.microsoft.com/office/drawing/2014/main" id="{48230755-6DAC-4790-B8D8-CD456C1A8CAF}"/>
              </a:ext>
            </a:extLst>
          </p:cNvPr>
          <p:cNvSpPr/>
          <p:nvPr/>
        </p:nvSpPr>
        <p:spPr>
          <a:xfrm>
            <a:off x="821907" y="1022266"/>
            <a:ext cx="2264695" cy="109620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6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0" name="Rectangle 15">
            <a:extLst>
              <a:ext uri="{FF2B5EF4-FFF2-40B4-BE49-F238E27FC236}">
                <a16:creationId xmlns:a16="http://schemas.microsoft.com/office/drawing/2014/main" id="{1D2A2282-21B5-496D-833C-B86326EEA3EE}"/>
              </a:ext>
            </a:extLst>
          </p:cNvPr>
          <p:cNvSpPr/>
          <p:nvPr/>
        </p:nvSpPr>
        <p:spPr>
          <a:xfrm>
            <a:off x="2999147" y="2159732"/>
            <a:ext cx="9173592" cy="136138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rgbClr val="E6E6E6"/>
              </a:solidFill>
            </a:endParaRPr>
          </a:p>
        </p:txBody>
      </p:sp>
      <p:sp>
        <p:nvSpPr>
          <p:cNvPr id="22" name="Rectangle 14">
            <a:extLst>
              <a:ext uri="{FF2B5EF4-FFF2-40B4-BE49-F238E27FC236}">
                <a16:creationId xmlns:a16="http://schemas.microsoft.com/office/drawing/2014/main" id="{48230755-6DAC-4790-B8D8-CD456C1A8CAF}"/>
              </a:ext>
            </a:extLst>
          </p:cNvPr>
          <p:cNvSpPr/>
          <p:nvPr/>
        </p:nvSpPr>
        <p:spPr>
          <a:xfrm>
            <a:off x="814351" y="2159732"/>
            <a:ext cx="2264695" cy="136138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600"/>
          </a:p>
        </p:txBody>
      </p:sp>
      <p:sp>
        <p:nvSpPr>
          <p:cNvPr id="23" name="Rectangle 15">
            <a:extLst>
              <a:ext uri="{FF2B5EF4-FFF2-40B4-BE49-F238E27FC236}">
                <a16:creationId xmlns:a16="http://schemas.microsoft.com/office/drawing/2014/main" id="{1D2A2282-21B5-496D-833C-B86326EEA3EE}"/>
              </a:ext>
            </a:extLst>
          </p:cNvPr>
          <p:cNvSpPr/>
          <p:nvPr/>
        </p:nvSpPr>
        <p:spPr>
          <a:xfrm>
            <a:off x="2986485" y="3591039"/>
            <a:ext cx="9173592" cy="135336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rgbClr val="E6E6E6"/>
              </a:solidFill>
            </a:endParaRPr>
          </a:p>
        </p:txBody>
      </p:sp>
      <p:sp>
        <p:nvSpPr>
          <p:cNvPr id="25" name="Rectangle 14">
            <a:extLst>
              <a:ext uri="{FF2B5EF4-FFF2-40B4-BE49-F238E27FC236}">
                <a16:creationId xmlns:a16="http://schemas.microsoft.com/office/drawing/2014/main" id="{48230755-6DAC-4790-B8D8-CD456C1A8CAF}"/>
              </a:ext>
            </a:extLst>
          </p:cNvPr>
          <p:cNvSpPr/>
          <p:nvPr/>
        </p:nvSpPr>
        <p:spPr>
          <a:xfrm>
            <a:off x="814351" y="3591040"/>
            <a:ext cx="2264695" cy="135336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600"/>
          </a:p>
        </p:txBody>
      </p:sp>
      <p:sp>
        <p:nvSpPr>
          <p:cNvPr id="27" name="Rectangle 15">
            <a:extLst>
              <a:ext uri="{FF2B5EF4-FFF2-40B4-BE49-F238E27FC236}">
                <a16:creationId xmlns:a16="http://schemas.microsoft.com/office/drawing/2014/main" id="{1D2A2282-21B5-496D-833C-B86326EEA3EE}"/>
              </a:ext>
            </a:extLst>
          </p:cNvPr>
          <p:cNvSpPr/>
          <p:nvPr/>
        </p:nvSpPr>
        <p:spPr>
          <a:xfrm>
            <a:off x="2986485" y="4996518"/>
            <a:ext cx="9173592" cy="125319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rgbClr val="E6E6E6"/>
              </a:solidFill>
            </a:endParaRPr>
          </a:p>
        </p:txBody>
      </p:sp>
      <p:sp>
        <p:nvSpPr>
          <p:cNvPr id="29" name="Rectangle 14">
            <a:extLst>
              <a:ext uri="{FF2B5EF4-FFF2-40B4-BE49-F238E27FC236}">
                <a16:creationId xmlns:a16="http://schemas.microsoft.com/office/drawing/2014/main" id="{48230755-6DAC-4790-B8D8-CD456C1A8CAF}"/>
              </a:ext>
            </a:extLst>
          </p:cNvPr>
          <p:cNvSpPr/>
          <p:nvPr/>
        </p:nvSpPr>
        <p:spPr>
          <a:xfrm>
            <a:off x="814351" y="4996519"/>
            <a:ext cx="2264695" cy="125319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600"/>
          </a:p>
        </p:txBody>
      </p:sp>
      <p:sp>
        <p:nvSpPr>
          <p:cNvPr id="35" name="Rectangle: Rounded Corners 2">
            <a:extLst>
              <a:ext uri="{FF2B5EF4-FFF2-40B4-BE49-F238E27FC236}">
                <a16:creationId xmlns:a16="http://schemas.microsoft.com/office/drawing/2014/main" id="{A612966B-3081-4C59-AC2F-B801BD3CB16F}"/>
              </a:ext>
            </a:extLst>
          </p:cNvPr>
          <p:cNvSpPr/>
          <p:nvPr/>
        </p:nvSpPr>
        <p:spPr>
          <a:xfrm>
            <a:off x="3212188" y="1638153"/>
            <a:ext cx="8443232" cy="43567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l-GR" sz="1200" dirty="0">
                <a:solidFill>
                  <a:schemeClr val="tx1"/>
                </a:solidFill>
              </a:rPr>
              <a:t>Εκπαιδευτικοί Στόχοι</a:t>
            </a:r>
            <a:r>
              <a:rPr lang="el-GR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</a:t>
            </a:r>
            <a:r>
              <a:rPr lang="el-GR" sz="1200" dirty="0">
                <a:solidFill>
                  <a:schemeClr val="tx1"/>
                </a:solidFill>
              </a:rPr>
              <a:t>Παρουσίαση των στόχων μάθησης και Διάλεξη.</a:t>
            </a:r>
          </a:p>
        </p:txBody>
      </p:sp>
      <p:sp>
        <p:nvSpPr>
          <p:cNvPr id="40" name="Rectangle: Rounded Corners 2">
            <a:extLst>
              <a:ext uri="{FF2B5EF4-FFF2-40B4-BE49-F238E27FC236}">
                <a16:creationId xmlns:a16="http://schemas.microsoft.com/office/drawing/2014/main" id="{A612966B-3081-4C59-AC2F-B801BD3CB16F}"/>
              </a:ext>
            </a:extLst>
          </p:cNvPr>
          <p:cNvSpPr/>
          <p:nvPr/>
        </p:nvSpPr>
        <p:spPr>
          <a:xfrm>
            <a:off x="3267765" y="2212371"/>
            <a:ext cx="8387655" cy="102787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l-GR" sz="1300" dirty="0">
                <a:solidFill>
                  <a:schemeClr val="tx1"/>
                </a:solidFill>
              </a:rPr>
              <a:t>Συνεργατική συγγραφή κώδικα</a:t>
            </a:r>
            <a:r>
              <a:rPr lang="el-GR" sz="1300" strike="noStrike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el-GR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</a:t>
            </a:r>
            <a:r>
              <a:rPr lang="el-GR" sz="1300" kern="1200" dirty="0">
                <a:solidFill>
                  <a:srgbClr val="0563C1"/>
                </a:solidFill>
                <a:latin typeface="+mn-lt"/>
                <a:ea typeface="+mn-ea"/>
                <a:cs typeface="+mn-cs"/>
                <a:hlinkClick r:id="rId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ΑΣΚΗΣΗ </a:t>
            </a:r>
            <a:r>
              <a:rPr lang="el-GR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  <a:hlinkClick r:id="rId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</a:t>
            </a:r>
            <a:r>
              <a:rPr lang="el-GR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]: </a:t>
            </a:r>
            <a:r>
              <a:rPr lang="el-GR" sz="1300" dirty="0">
                <a:solidFill>
                  <a:schemeClr val="tx1"/>
                </a:solidFill>
              </a:rPr>
              <a:t>Δημιουργία/καθοδήγηση ομάδων. </a:t>
            </a:r>
            <a:r>
              <a:rPr lang="en-US" sz="1300" dirty="0">
                <a:solidFill>
                  <a:schemeClr val="tx1"/>
                </a:solidFill>
              </a:rPr>
              <a:t>O</a:t>
            </a:r>
            <a:r>
              <a:rPr lang="el-GR" sz="1300" dirty="0">
                <a:solidFill>
                  <a:schemeClr val="tx1"/>
                </a:solidFill>
              </a:rPr>
              <a:t>ι μαθητές εξασκούνται συνεργατικά στα διερευνητικά ομαδικά φύλλα εργασίας.</a:t>
            </a:r>
          </a:p>
        </p:txBody>
      </p:sp>
      <p:sp>
        <p:nvSpPr>
          <p:cNvPr id="43" name="Rectangle: Rounded Corners 2">
            <a:extLst>
              <a:ext uri="{FF2B5EF4-FFF2-40B4-BE49-F238E27FC236}">
                <a16:creationId xmlns:a16="http://schemas.microsoft.com/office/drawing/2014/main" id="{A612966B-3081-4C59-AC2F-B801BD3CB16F}"/>
              </a:ext>
            </a:extLst>
          </p:cNvPr>
          <p:cNvSpPr/>
          <p:nvPr/>
        </p:nvSpPr>
        <p:spPr>
          <a:xfrm>
            <a:off x="3267765" y="3700238"/>
            <a:ext cx="8387655" cy="578024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l-GR" sz="1300" dirty="0">
                <a:solidFill>
                  <a:schemeClr val="tx1"/>
                </a:solidFill>
              </a:rPr>
              <a:t>Ανάθεση Εργασίας</a:t>
            </a:r>
            <a:r>
              <a:rPr lang="el-GR" sz="1300" strike="noStrike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</a:t>
            </a:r>
            <a:r>
              <a:rPr lang="el-GR" sz="1300" dirty="0">
                <a:solidFill>
                  <a:schemeClr val="tx1"/>
                </a:solidFill>
              </a:rPr>
              <a:t>Ο εκπαιδευτικός αναθέτει την τελική ατομική εργασία. Ορίζει την ακολουθία μαθησιακών δραστηριοτήτων </a:t>
            </a:r>
            <a:r>
              <a:rPr lang="el-GR" sz="1300" strike="noStrike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</a:t>
            </a:r>
            <a:r>
              <a:rPr lang="el-GR" sz="1300" strike="noStrike" kern="1200" dirty="0">
                <a:solidFill>
                  <a:schemeClr val="tx1"/>
                </a:solidFill>
                <a:latin typeface="+mn-lt"/>
                <a:ea typeface="+mn-ea"/>
                <a:cs typeface="+mn-cs"/>
                <a:hlinkClick r:id="rId5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ΑΣΚΗΣΗ</a:t>
            </a:r>
            <a:r>
              <a:rPr lang="en-US" sz="1300" strike="noStrike" kern="1200" dirty="0">
                <a:solidFill>
                  <a:schemeClr val="tx1"/>
                </a:solidFill>
                <a:latin typeface="+mn-lt"/>
                <a:ea typeface="+mn-ea"/>
                <a:cs typeface="+mn-cs"/>
                <a:hlinkClick r:id="rId5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5</a:t>
            </a:r>
            <a:r>
              <a:rPr lang="el-GR" sz="1300" strike="noStrike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].</a:t>
            </a:r>
            <a:endParaRPr lang="el-GR" sz="1300" dirty="0">
              <a:solidFill>
                <a:schemeClr val="tx1"/>
              </a:solidFill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21665554-B0E6-42BA-8A77-41A343C6CD14}"/>
              </a:ext>
            </a:extLst>
          </p:cNvPr>
          <p:cNvSpPr txBox="1"/>
          <p:nvPr/>
        </p:nvSpPr>
        <p:spPr>
          <a:xfrm>
            <a:off x="-61506" y="1373022"/>
            <a:ext cx="98436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l-GR" sz="1200" dirty="0">
                <a:solidFill>
                  <a:srgbClr val="333333"/>
                </a:solidFill>
              </a:rPr>
              <a:t>ΣΥΓΧΡΟΝΟ ή ΔΙΑ ΖΩΣΗΣ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21665554-B0E6-42BA-8A77-41A343C6CD14}"/>
              </a:ext>
            </a:extLst>
          </p:cNvPr>
          <p:cNvSpPr txBox="1"/>
          <p:nvPr/>
        </p:nvSpPr>
        <p:spPr>
          <a:xfrm>
            <a:off x="-39227" y="2762146"/>
            <a:ext cx="861134" cy="369332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ctr"/>
            <a:r>
              <a:rPr lang="el-GR" sz="1200" dirty="0">
                <a:solidFill>
                  <a:srgbClr val="333333"/>
                </a:solidFill>
              </a:rPr>
              <a:t>ΣΥΓΧΡΟΝΟ ή ΔΙΑ ΖΩΣΗΣ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21665554-B0E6-42BA-8A77-41A343C6CD14}"/>
              </a:ext>
            </a:extLst>
          </p:cNvPr>
          <p:cNvSpPr txBox="1"/>
          <p:nvPr/>
        </p:nvSpPr>
        <p:spPr>
          <a:xfrm>
            <a:off x="-13524" y="4295662"/>
            <a:ext cx="861134" cy="267184"/>
          </a:xfrm>
          <a:prstGeom prst="rect">
            <a:avLst/>
          </a:prstGeom>
          <a:noFill/>
        </p:spPr>
        <p:txBody>
          <a:bodyPr wrap="square" lIns="36000" tIns="36000" rIns="36000" bIns="36000">
            <a:spAutoFit/>
          </a:bodyPr>
          <a:lstStyle/>
          <a:p>
            <a:pPr algn="ctr"/>
            <a:r>
              <a:rPr lang="el-GR" sz="1200" dirty="0">
                <a:solidFill>
                  <a:srgbClr val="333333"/>
                </a:solidFill>
              </a:rPr>
              <a:t>ΑΣΥΓΧΡΟΝΟ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21665554-B0E6-42BA-8A77-41A343C6CD14}"/>
              </a:ext>
            </a:extLst>
          </p:cNvPr>
          <p:cNvSpPr txBox="1"/>
          <p:nvPr/>
        </p:nvSpPr>
        <p:spPr>
          <a:xfrm>
            <a:off x="-13524" y="5727030"/>
            <a:ext cx="861134" cy="184666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ctr"/>
            <a:r>
              <a:rPr lang="el-GR" sz="1200" dirty="0">
                <a:solidFill>
                  <a:srgbClr val="333333"/>
                </a:solidFill>
              </a:rPr>
              <a:t>ΑΣΥΓΧΡΟΝΟ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4B7935E3-272D-4CD0-B977-4EC64803EF5E}"/>
              </a:ext>
            </a:extLst>
          </p:cNvPr>
          <p:cNvSpPr txBox="1"/>
          <p:nvPr/>
        </p:nvSpPr>
        <p:spPr>
          <a:xfrm>
            <a:off x="802759" y="1350424"/>
            <a:ext cx="182906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l-GR" sz="1400" dirty="0"/>
              <a:t>Επικοινωνία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4B7935E3-272D-4CD0-B977-4EC64803EF5E}"/>
              </a:ext>
            </a:extLst>
          </p:cNvPr>
          <p:cNvSpPr txBox="1"/>
          <p:nvPr/>
        </p:nvSpPr>
        <p:spPr>
          <a:xfrm>
            <a:off x="895572" y="2474114"/>
            <a:ext cx="182906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buClr>
                <a:schemeClr val="dk1"/>
              </a:buClr>
              <a:buSzPts val="1800"/>
              <a:defRPr/>
            </a:pPr>
            <a:r>
              <a:rPr lang="el-GR" sz="1400" dirty="0"/>
              <a:t>Συνεργασία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4B7935E3-272D-4CD0-B977-4EC64803EF5E}"/>
              </a:ext>
            </a:extLst>
          </p:cNvPr>
          <p:cNvSpPr txBox="1"/>
          <p:nvPr/>
        </p:nvSpPr>
        <p:spPr>
          <a:xfrm>
            <a:off x="908979" y="3796498"/>
            <a:ext cx="182906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buClr>
                <a:schemeClr val="dk1"/>
              </a:buClr>
              <a:buSzPts val="1800"/>
              <a:defRPr/>
            </a:pPr>
            <a:r>
              <a:rPr lang="el-GR" sz="1400" dirty="0"/>
              <a:t>Διαμορφωτική Αξιολόγηση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4B7935E3-272D-4CD0-B977-4EC64803EF5E}"/>
              </a:ext>
            </a:extLst>
          </p:cNvPr>
          <p:cNvSpPr txBox="1"/>
          <p:nvPr/>
        </p:nvSpPr>
        <p:spPr>
          <a:xfrm>
            <a:off x="895572" y="5353687"/>
            <a:ext cx="182906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buClr>
                <a:schemeClr val="dk1"/>
              </a:buClr>
              <a:buSzPts val="1800"/>
              <a:defRPr/>
            </a:pPr>
            <a:r>
              <a:rPr lang="el-GR" sz="1400" dirty="0"/>
              <a:t>Ανάδραση</a:t>
            </a:r>
          </a:p>
        </p:txBody>
      </p:sp>
      <p:sp>
        <p:nvSpPr>
          <p:cNvPr id="55" name="Rectangle: Rounded Corners 2">
            <a:extLst>
              <a:ext uri="{FF2B5EF4-FFF2-40B4-BE49-F238E27FC236}">
                <a16:creationId xmlns:a16="http://schemas.microsoft.com/office/drawing/2014/main" id="{C67761A1-279C-4B00-939A-3BFB07AF86A1}"/>
              </a:ext>
            </a:extLst>
          </p:cNvPr>
          <p:cNvSpPr/>
          <p:nvPr/>
        </p:nvSpPr>
        <p:spPr>
          <a:xfrm>
            <a:off x="3222091" y="1090952"/>
            <a:ext cx="8443231" cy="43567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l-GR" sz="1200" dirty="0">
                <a:solidFill>
                  <a:schemeClr val="tx1"/>
                </a:solidFill>
              </a:rPr>
              <a:t>Καλωσόρισμα τάξης σε φιλικό ύφος. Συζήτηση προσέλκυσης ενδιαφέροντος.</a:t>
            </a:r>
            <a:endParaRPr lang="el-GR" sz="1200" strike="noStrike" dirty="0">
              <a:solidFill>
                <a:schemeClr val="tx1"/>
              </a:solidFill>
            </a:endParaRPr>
          </a:p>
        </p:txBody>
      </p:sp>
      <p:sp>
        <p:nvSpPr>
          <p:cNvPr id="56" name="Rectangle: Rounded Corners 2">
            <a:extLst>
              <a:ext uri="{FF2B5EF4-FFF2-40B4-BE49-F238E27FC236}">
                <a16:creationId xmlns:a16="http://schemas.microsoft.com/office/drawing/2014/main" id="{58C3E795-A664-48DA-9B68-210C9B0B5BEE}"/>
              </a:ext>
            </a:extLst>
          </p:cNvPr>
          <p:cNvSpPr/>
          <p:nvPr/>
        </p:nvSpPr>
        <p:spPr>
          <a:xfrm>
            <a:off x="3267764" y="4373882"/>
            <a:ext cx="8397559" cy="52322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Tx/>
              <a:buSzTx/>
              <a:tabLst/>
              <a:defRPr/>
            </a:pPr>
            <a:r>
              <a:rPr lang="el-GR" sz="1250" dirty="0">
                <a:solidFill>
                  <a:schemeClr val="tx1"/>
                </a:solidFill>
              </a:rPr>
              <a:t>Ασύγχρονη Υποστήριξη</a:t>
            </a:r>
            <a:r>
              <a:rPr lang="el-GR" sz="1250" strike="noStrike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</a:t>
            </a:r>
            <a:r>
              <a:rPr lang="el-GR" sz="1250" dirty="0">
                <a:solidFill>
                  <a:schemeClr val="tx1"/>
                </a:solidFill>
              </a:rPr>
              <a:t>Ο εκπαιδευτικός παρέχει πρόσθετο εκπαιδευτικό υλικό. Ενθαρρύνεται η συμμετοχή στο φόρουμ για ενίσχυση κοινότητας μάθησης/πρακτικής.</a:t>
            </a:r>
          </a:p>
        </p:txBody>
      </p:sp>
      <p:sp>
        <p:nvSpPr>
          <p:cNvPr id="57" name="Rectangle: Rounded Corners 2">
            <a:extLst>
              <a:ext uri="{FF2B5EF4-FFF2-40B4-BE49-F238E27FC236}">
                <a16:creationId xmlns:a16="http://schemas.microsoft.com/office/drawing/2014/main" id="{36E1113D-A65D-4932-9490-C0588BBA36C4}"/>
              </a:ext>
            </a:extLst>
          </p:cNvPr>
          <p:cNvSpPr/>
          <p:nvPr/>
        </p:nvSpPr>
        <p:spPr>
          <a:xfrm>
            <a:off x="3267764" y="5061104"/>
            <a:ext cx="8397559" cy="113649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Tx/>
              <a:buSzTx/>
              <a:tabLst/>
              <a:defRPr/>
            </a:pPr>
            <a:r>
              <a:rPr lang="el-GR" sz="1300" dirty="0">
                <a:solidFill>
                  <a:schemeClr val="tx1"/>
                </a:solidFill>
              </a:rPr>
              <a:t>Ανάδραση</a:t>
            </a:r>
            <a:r>
              <a:rPr lang="el-GR" sz="1400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</a:t>
            </a:r>
            <a:r>
              <a:rPr lang="el-GR" sz="1300" dirty="0">
                <a:solidFill>
                  <a:schemeClr val="tx1"/>
                </a:solidFill>
              </a:rPr>
              <a:t>Ο εκπαιδευτικός χρησιμοποιώντας κατάλληλα εργαλεία παρέχει συνολική ανατροφοδότηση μέσω Μαθησιακής Αναλυτικής για </a:t>
            </a:r>
            <a:r>
              <a:rPr lang="el-GR" sz="1300" dirty="0" err="1">
                <a:solidFill>
                  <a:schemeClr val="tx1"/>
                </a:solidFill>
              </a:rPr>
              <a:t>αναστοχασμό</a:t>
            </a:r>
            <a:r>
              <a:rPr lang="el-GR" sz="1300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[</a:t>
            </a:r>
            <a:r>
              <a:rPr lang="el-GR" sz="1300" dirty="0">
                <a:solidFill>
                  <a:srgbClr val="0563C1"/>
                </a:solidFill>
                <a:hlinkClick r:id="rId6" action="ppaction://hlinksldjump"/>
              </a:rPr>
              <a:t>ΑΣΚΗΣΗ</a:t>
            </a:r>
            <a:r>
              <a:rPr lang="en-US" sz="1300" dirty="0">
                <a:solidFill>
                  <a:srgbClr val="0563C1"/>
                </a:solidFill>
              </a:rPr>
              <a:t> 3</a:t>
            </a:r>
            <a:r>
              <a:rPr lang="el-GR" sz="1300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].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Tx/>
              <a:buSzTx/>
              <a:tabLst/>
              <a:defRPr/>
            </a:pPr>
            <a:r>
              <a:rPr lang="el-GR" sz="1300" dirty="0">
                <a:solidFill>
                  <a:schemeClr val="tx1"/>
                </a:solidFill>
              </a:rPr>
              <a:t>Τελική αποτίμηση </a:t>
            </a:r>
            <a:r>
              <a:rPr lang="el-GR" sz="1300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</a:t>
            </a:r>
            <a:r>
              <a:rPr lang="el-GR" sz="1300" strike="noStrike" kern="1200" baseline="0" dirty="0">
                <a:solidFill>
                  <a:srgbClr val="0563C1"/>
                </a:solidFill>
                <a:latin typeface="+mn-lt"/>
                <a:ea typeface="+mn-ea"/>
                <a:cs typeface="+mn-cs"/>
                <a:hlinkClick r:id="rId7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ΑΣΚΗΣΗ</a:t>
            </a:r>
            <a:r>
              <a:rPr lang="en-US" sz="1300" strike="noStrike" kern="1200" baseline="0" dirty="0">
                <a:solidFill>
                  <a:srgbClr val="0563C1"/>
                </a:solidFill>
                <a:latin typeface="+mn-lt"/>
                <a:ea typeface="+mn-ea"/>
                <a:cs typeface="+mn-cs"/>
                <a:hlinkClick r:id="rId7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4</a:t>
            </a:r>
            <a:r>
              <a:rPr lang="el-GR" sz="1300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  <a:hlinkClick r:id="rId7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]: </a:t>
            </a:r>
            <a:r>
              <a:rPr lang="el-GR" sz="1300" dirty="0">
                <a:solidFill>
                  <a:schemeClr val="tx1"/>
                </a:solidFill>
              </a:rPr>
              <a:t>Δίνεται ερωτηματολόγιο για εξόρυξη γνώμης των μαθητών</a:t>
            </a:r>
            <a:r>
              <a:rPr lang="el-GR" sz="1300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Tx/>
              <a:buSzTx/>
              <a:tabLst/>
              <a:defRPr/>
            </a:pPr>
            <a:r>
              <a:rPr lang="el-GR" sz="1300" dirty="0">
                <a:solidFill>
                  <a:schemeClr val="tx1"/>
                </a:solidFill>
              </a:rPr>
              <a:t>Διαφοροποιημένη διδασκαλία </a:t>
            </a:r>
            <a:r>
              <a:rPr lang="el-GR" sz="1300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</a:t>
            </a:r>
            <a:r>
              <a:rPr lang="el-GR" sz="1300" strike="noStrike" kern="1200" baseline="0" dirty="0">
                <a:solidFill>
                  <a:srgbClr val="0563C1"/>
                </a:solidFill>
                <a:latin typeface="+mn-lt"/>
                <a:ea typeface="+mn-ea"/>
                <a:cs typeface="+mn-cs"/>
                <a:hlinkClick r:id="rId8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ΑΣΚΗΣΗ</a:t>
            </a:r>
            <a:r>
              <a:rPr lang="en-US" sz="1300" strike="noStrike" kern="1200" baseline="0" dirty="0">
                <a:solidFill>
                  <a:srgbClr val="0563C1"/>
                </a:solidFill>
                <a:latin typeface="+mn-lt"/>
                <a:ea typeface="+mn-ea"/>
                <a:cs typeface="+mn-cs"/>
                <a:hlinkClick r:id="rId8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6</a:t>
            </a:r>
            <a:r>
              <a:rPr lang="el-GR" sz="1300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]. </a:t>
            </a:r>
            <a:r>
              <a:rPr lang="el-GR" sz="1300" dirty="0">
                <a:solidFill>
                  <a:schemeClr val="tx1"/>
                </a:solidFill>
              </a:rPr>
              <a:t>Δίνονται εναλλακτικές ακολουθίες μαθησιακών δραστηριοτήτων.</a:t>
            </a:r>
          </a:p>
        </p:txBody>
      </p:sp>
    </p:spTree>
    <p:extLst>
      <p:ext uri="{BB962C8B-B14F-4D97-AF65-F5344CB8AC3E}">
        <p14:creationId xmlns:p14="http://schemas.microsoft.com/office/powerpoint/2010/main" val="25579761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576EF7-472E-4731-9110-10DF420913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866" y="331058"/>
            <a:ext cx="11753173" cy="651983"/>
          </a:xfrm>
        </p:spPr>
        <p:txBody>
          <a:bodyPr/>
          <a:lstStyle/>
          <a:p>
            <a:r>
              <a:rPr lang="el-GR" dirty="0"/>
              <a:t>Ερώτηση 1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5DAF765-DE19-4F56-82E0-2176A7A9B661}"/>
              </a:ext>
            </a:extLst>
          </p:cNvPr>
          <p:cNvSpPr txBox="1"/>
          <p:nvPr/>
        </p:nvSpPr>
        <p:spPr>
          <a:xfrm>
            <a:off x="104854" y="1078111"/>
            <a:ext cx="11762052" cy="369332"/>
          </a:xfrm>
          <a:prstGeom prst="rect">
            <a:avLst/>
          </a:prstGeom>
          <a:solidFill>
            <a:srgbClr val="D9FFFE"/>
          </a:solidFill>
        </p:spPr>
        <p:txBody>
          <a:bodyPr wrap="square" rtlCol="0">
            <a:spAutoFit/>
          </a:bodyPr>
          <a:lstStyle/>
          <a:p>
            <a:pPr fontAlgn="base"/>
            <a:r>
              <a:rPr lang="el-GR" b="1" dirty="0"/>
              <a:t>Διδακτική Τεχνική</a:t>
            </a:r>
            <a:r>
              <a:rPr lang="el-GR" dirty="0"/>
              <a:t>: </a:t>
            </a:r>
            <a:r>
              <a:rPr lang="el-GR" i="1" dirty="0"/>
              <a:t>Διερεύνηση </a:t>
            </a:r>
            <a:r>
              <a:rPr lang="el-GR" i="1" dirty="0" err="1"/>
              <a:t>προαναπαραστάσεων</a:t>
            </a:r>
            <a:r>
              <a:rPr lang="el-GR" i="1" dirty="0"/>
              <a:t> των μαθητών</a:t>
            </a:r>
            <a:endParaRPr lang="el-G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6C5476-AD7E-4585-ADD5-8DE5E4EEF2B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49025-075A-428A-8B3D-2E66711DC5DA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16" name="Ορθογώνιο 15">
            <a:extLst>
              <a:ext uri="{FF2B5EF4-FFF2-40B4-BE49-F238E27FC236}">
                <a16:creationId xmlns:a16="http://schemas.microsoft.com/office/drawing/2014/main" id="{07BACEB8-C5D4-41E0-A8CC-AA76BF103BBE}"/>
              </a:ext>
            </a:extLst>
          </p:cNvPr>
          <p:cNvSpPr/>
          <p:nvPr/>
        </p:nvSpPr>
        <p:spPr>
          <a:xfrm>
            <a:off x="95976" y="1722267"/>
            <a:ext cx="11753173" cy="136772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accent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defTabSz="971550">
              <a:spcAft>
                <a:spcPts val="1200"/>
              </a:spcAft>
            </a:pPr>
            <a:r>
              <a:rPr lang="el-GR" sz="2200" b="1" dirty="0">
                <a:solidFill>
                  <a:schemeClr val="accent1"/>
                </a:solidFill>
              </a:rPr>
              <a:t>Εκφώνηση:</a:t>
            </a:r>
            <a:endParaRPr lang="en-US" sz="2200" b="1" dirty="0">
              <a:solidFill>
                <a:schemeClr val="accent1"/>
              </a:solidFill>
            </a:endParaRPr>
          </a:p>
          <a:p>
            <a:pPr defTabSz="971550">
              <a:spcAft>
                <a:spcPts val="1200"/>
              </a:spcAft>
            </a:pPr>
            <a:r>
              <a:rPr lang="el-GR" sz="2200" dirty="0">
                <a:solidFill>
                  <a:schemeClr val="tx1"/>
                </a:solidFill>
              </a:rPr>
              <a:t>Πως θα υλοποιήσετε την ανίχνευση πρότερων γνώσεων των μαθητών στην πρώτη φάση της ανεστραμμένης τάξης;</a:t>
            </a:r>
          </a:p>
          <a:p>
            <a:pPr defTabSz="971550">
              <a:spcAft>
                <a:spcPts val="1200"/>
              </a:spcAft>
            </a:pPr>
            <a:endParaRPr lang="el-GR" sz="22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14606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576EF7-472E-4731-9110-10DF420913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866" y="331058"/>
            <a:ext cx="11753173" cy="651983"/>
          </a:xfrm>
        </p:spPr>
        <p:txBody>
          <a:bodyPr/>
          <a:lstStyle/>
          <a:p>
            <a:r>
              <a:rPr lang="el-GR" dirty="0"/>
              <a:t>Ερώτηση 2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5DAF765-DE19-4F56-82E0-2176A7A9B661}"/>
              </a:ext>
            </a:extLst>
          </p:cNvPr>
          <p:cNvSpPr txBox="1"/>
          <p:nvPr/>
        </p:nvSpPr>
        <p:spPr>
          <a:xfrm>
            <a:off x="104854" y="1078111"/>
            <a:ext cx="11762052" cy="369332"/>
          </a:xfrm>
          <a:prstGeom prst="rect">
            <a:avLst/>
          </a:prstGeom>
          <a:solidFill>
            <a:srgbClr val="D9FFFE"/>
          </a:solidFill>
        </p:spPr>
        <p:txBody>
          <a:bodyPr wrap="square" rtlCol="0">
            <a:spAutoFit/>
          </a:bodyPr>
          <a:lstStyle/>
          <a:p>
            <a:pPr fontAlgn="base"/>
            <a:r>
              <a:rPr lang="el-GR" b="1" dirty="0"/>
              <a:t>Διδακτική Τεχνική</a:t>
            </a:r>
            <a:r>
              <a:rPr lang="el-GR" dirty="0"/>
              <a:t>: </a:t>
            </a:r>
            <a:r>
              <a:rPr lang="el-GR" i="1" dirty="0"/>
              <a:t>Συνεργατική δραστηριότητα</a:t>
            </a:r>
            <a:endParaRPr lang="el-G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6C5476-AD7E-4585-ADD5-8DE5E4EEF2B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49025-075A-428A-8B3D-2E66711DC5DA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16" name="Ορθογώνιο 15">
            <a:extLst>
              <a:ext uri="{FF2B5EF4-FFF2-40B4-BE49-F238E27FC236}">
                <a16:creationId xmlns:a16="http://schemas.microsoft.com/office/drawing/2014/main" id="{07BACEB8-C5D4-41E0-A8CC-AA76BF103BBE}"/>
              </a:ext>
            </a:extLst>
          </p:cNvPr>
          <p:cNvSpPr/>
          <p:nvPr/>
        </p:nvSpPr>
        <p:spPr>
          <a:xfrm>
            <a:off x="95976" y="1722267"/>
            <a:ext cx="11753173" cy="17067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accent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defTabSz="971550">
              <a:spcAft>
                <a:spcPts val="1200"/>
              </a:spcAft>
            </a:pPr>
            <a:r>
              <a:rPr lang="el-GR" sz="2200" b="1" dirty="0">
                <a:solidFill>
                  <a:schemeClr val="accent1"/>
                </a:solidFill>
              </a:rPr>
              <a:t>Εκφώνηση:</a:t>
            </a:r>
            <a:endParaRPr lang="en-US" sz="2200" b="1" dirty="0">
              <a:solidFill>
                <a:schemeClr val="tx1"/>
              </a:solidFill>
            </a:endParaRPr>
          </a:p>
          <a:p>
            <a:r>
              <a:rPr lang="el-GR" sz="2200" dirty="0">
                <a:solidFill>
                  <a:schemeClr val="tx1"/>
                </a:solidFill>
              </a:rPr>
              <a:t>Πως θα οργανώσετε την </a:t>
            </a:r>
            <a:r>
              <a:rPr lang="el-GR" sz="2200" dirty="0" err="1">
                <a:solidFill>
                  <a:schemeClr val="tx1"/>
                </a:solidFill>
              </a:rPr>
              <a:t>ομαδοσυνεργατική</a:t>
            </a:r>
            <a:r>
              <a:rPr lang="el-GR" sz="2200" dirty="0">
                <a:solidFill>
                  <a:schemeClr val="tx1"/>
                </a:solidFill>
              </a:rPr>
              <a:t> δραστηριότητα του σεναρίου;</a:t>
            </a:r>
            <a:endParaRPr lang="el-GR" sz="22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88731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576EF7-472E-4731-9110-10DF420913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866" y="331058"/>
            <a:ext cx="11753173" cy="651983"/>
          </a:xfrm>
        </p:spPr>
        <p:txBody>
          <a:bodyPr/>
          <a:lstStyle/>
          <a:p>
            <a:r>
              <a:rPr lang="el-GR" dirty="0"/>
              <a:t>Ερώτηση 3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5DAF765-DE19-4F56-82E0-2176A7A9B661}"/>
              </a:ext>
            </a:extLst>
          </p:cNvPr>
          <p:cNvSpPr txBox="1"/>
          <p:nvPr/>
        </p:nvSpPr>
        <p:spPr>
          <a:xfrm>
            <a:off x="104854" y="1078111"/>
            <a:ext cx="11762052" cy="369332"/>
          </a:xfrm>
          <a:prstGeom prst="rect">
            <a:avLst/>
          </a:prstGeom>
          <a:solidFill>
            <a:srgbClr val="D9FFFE"/>
          </a:solidFill>
        </p:spPr>
        <p:txBody>
          <a:bodyPr wrap="square" rtlCol="0">
            <a:spAutoFit/>
          </a:bodyPr>
          <a:lstStyle/>
          <a:p>
            <a:pPr fontAlgn="base"/>
            <a:r>
              <a:rPr lang="el-GR" b="1" dirty="0"/>
              <a:t>Διδακτική Τεχνική</a:t>
            </a:r>
            <a:r>
              <a:rPr lang="el-GR" dirty="0"/>
              <a:t>: </a:t>
            </a:r>
            <a:r>
              <a:rPr lang="el-GR" i="1" dirty="0"/>
              <a:t>Ανάδραση</a:t>
            </a:r>
            <a:endParaRPr lang="el-G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6C5476-AD7E-4585-ADD5-8DE5E4EEF2B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49025-075A-428A-8B3D-2E66711DC5DA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16" name="Ορθογώνιο 15">
            <a:extLst>
              <a:ext uri="{FF2B5EF4-FFF2-40B4-BE49-F238E27FC236}">
                <a16:creationId xmlns:a16="http://schemas.microsoft.com/office/drawing/2014/main" id="{07BACEB8-C5D4-41E0-A8CC-AA76BF103BBE}"/>
              </a:ext>
            </a:extLst>
          </p:cNvPr>
          <p:cNvSpPr/>
          <p:nvPr/>
        </p:nvSpPr>
        <p:spPr>
          <a:xfrm>
            <a:off x="95976" y="1722267"/>
            <a:ext cx="11753173" cy="136772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accent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defTabSz="971550">
              <a:spcAft>
                <a:spcPts val="1200"/>
              </a:spcAft>
            </a:pPr>
            <a:r>
              <a:rPr lang="el-GR" sz="2200" b="1" dirty="0">
                <a:solidFill>
                  <a:schemeClr val="accent1"/>
                </a:solidFill>
              </a:rPr>
              <a:t>Εκφώνηση:</a:t>
            </a:r>
            <a:endParaRPr lang="en-US" sz="2200" b="1" dirty="0">
              <a:solidFill>
                <a:schemeClr val="tx1"/>
              </a:solidFill>
            </a:endParaRPr>
          </a:p>
          <a:p>
            <a:r>
              <a:rPr lang="el-GR" sz="2200" dirty="0">
                <a:solidFill>
                  <a:schemeClr val="tx1"/>
                </a:solidFill>
              </a:rPr>
              <a:t>Πως θα μπορούσατε να έχετε παρακολούθηση, ανάλυση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l-GR" sz="2200" dirty="0">
                <a:solidFill>
                  <a:schemeClr val="tx1"/>
                </a:solidFill>
              </a:rPr>
              <a:t>μαθησιακών δεδομένων και ανατροφοδότηση της μαθησιακής συμπεριφοράς ή/και επίδοσης</a:t>
            </a:r>
            <a:r>
              <a:rPr lang="en-US" sz="2200" dirty="0">
                <a:solidFill>
                  <a:schemeClr val="tx1"/>
                </a:solidFill>
              </a:rPr>
              <a:t>;</a:t>
            </a:r>
            <a:endParaRPr lang="el-GR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28096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576EF7-472E-4731-9110-10DF420913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866" y="331058"/>
            <a:ext cx="11753173" cy="651983"/>
          </a:xfrm>
        </p:spPr>
        <p:txBody>
          <a:bodyPr/>
          <a:lstStyle/>
          <a:p>
            <a:r>
              <a:rPr lang="el-GR" dirty="0"/>
              <a:t>Ερώτηση 4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5DAF765-DE19-4F56-82E0-2176A7A9B661}"/>
              </a:ext>
            </a:extLst>
          </p:cNvPr>
          <p:cNvSpPr txBox="1"/>
          <p:nvPr/>
        </p:nvSpPr>
        <p:spPr>
          <a:xfrm>
            <a:off x="104854" y="1078111"/>
            <a:ext cx="11762052" cy="369332"/>
          </a:xfrm>
          <a:prstGeom prst="rect">
            <a:avLst/>
          </a:prstGeom>
          <a:solidFill>
            <a:srgbClr val="D9FFFE"/>
          </a:solidFill>
        </p:spPr>
        <p:txBody>
          <a:bodyPr wrap="square" rtlCol="0">
            <a:spAutoFit/>
          </a:bodyPr>
          <a:lstStyle/>
          <a:p>
            <a:pPr fontAlgn="base"/>
            <a:r>
              <a:rPr lang="el-GR" b="1" dirty="0"/>
              <a:t>Διδακτική Τεχνική</a:t>
            </a:r>
            <a:r>
              <a:rPr lang="el-GR" dirty="0"/>
              <a:t>: </a:t>
            </a:r>
            <a:r>
              <a:rPr lang="el-GR" i="1" dirty="0"/>
              <a:t> </a:t>
            </a:r>
            <a:r>
              <a:rPr lang="el-GR" i="1" dirty="0" err="1"/>
              <a:t>Μεταγνωστική</a:t>
            </a:r>
            <a:r>
              <a:rPr lang="el-GR" i="1" dirty="0"/>
              <a:t> αποτίμηση</a:t>
            </a:r>
            <a:endParaRPr lang="el-G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6C5476-AD7E-4585-ADD5-8DE5E4EEF2B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49025-075A-428A-8B3D-2E66711DC5DA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16" name="Ορθογώνιο 15">
            <a:extLst>
              <a:ext uri="{FF2B5EF4-FFF2-40B4-BE49-F238E27FC236}">
                <a16:creationId xmlns:a16="http://schemas.microsoft.com/office/drawing/2014/main" id="{07BACEB8-C5D4-41E0-A8CC-AA76BF103BBE}"/>
              </a:ext>
            </a:extLst>
          </p:cNvPr>
          <p:cNvSpPr/>
          <p:nvPr/>
        </p:nvSpPr>
        <p:spPr>
          <a:xfrm>
            <a:off x="95976" y="1722267"/>
            <a:ext cx="11753173" cy="136772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accent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defTabSz="971550">
              <a:spcAft>
                <a:spcPts val="1200"/>
              </a:spcAft>
            </a:pPr>
            <a:r>
              <a:rPr lang="el-GR" sz="2200" b="1" dirty="0">
                <a:solidFill>
                  <a:schemeClr val="accent1"/>
                </a:solidFill>
              </a:rPr>
              <a:t>Εκφώνηση:</a:t>
            </a:r>
            <a:endParaRPr lang="en-US" sz="2200" b="1" dirty="0">
              <a:solidFill>
                <a:schemeClr val="tx1"/>
              </a:solidFill>
            </a:endParaRPr>
          </a:p>
          <a:p>
            <a:r>
              <a:rPr lang="el-GR" sz="2200" dirty="0">
                <a:solidFill>
                  <a:schemeClr val="tx1"/>
                </a:solidFill>
              </a:rPr>
              <a:t>Πως θα μπορούσατε να αξιολογήσετε </a:t>
            </a:r>
            <a:r>
              <a:rPr lang="el-GR" sz="2200" dirty="0" err="1">
                <a:solidFill>
                  <a:schemeClr val="tx1"/>
                </a:solidFill>
              </a:rPr>
              <a:t>αναστοχαστικά</a:t>
            </a:r>
            <a:r>
              <a:rPr lang="el-GR" sz="2200" dirty="0">
                <a:solidFill>
                  <a:schemeClr val="tx1"/>
                </a:solidFill>
              </a:rPr>
              <a:t> τη μαθησιακή διαδικασία εξάγοντας τις απόψεις των μαθητών/τριών;</a:t>
            </a:r>
          </a:p>
        </p:txBody>
      </p:sp>
    </p:spTree>
    <p:extLst>
      <p:ext uri="{BB962C8B-B14F-4D97-AF65-F5344CB8AC3E}">
        <p14:creationId xmlns:p14="http://schemas.microsoft.com/office/powerpoint/2010/main" val="21825088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576EF7-472E-4731-9110-10DF420913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866" y="331058"/>
            <a:ext cx="11753173" cy="651983"/>
          </a:xfrm>
        </p:spPr>
        <p:txBody>
          <a:bodyPr/>
          <a:lstStyle/>
          <a:p>
            <a:r>
              <a:rPr lang="el-GR" dirty="0"/>
              <a:t>Ερώτηση 5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5DAF765-DE19-4F56-82E0-2176A7A9B661}"/>
              </a:ext>
            </a:extLst>
          </p:cNvPr>
          <p:cNvSpPr txBox="1"/>
          <p:nvPr/>
        </p:nvSpPr>
        <p:spPr>
          <a:xfrm>
            <a:off x="104854" y="1078111"/>
            <a:ext cx="11762052" cy="369332"/>
          </a:xfrm>
          <a:prstGeom prst="rect">
            <a:avLst/>
          </a:prstGeom>
          <a:solidFill>
            <a:srgbClr val="D9FFFE"/>
          </a:solidFill>
        </p:spPr>
        <p:txBody>
          <a:bodyPr wrap="square" rtlCol="0">
            <a:spAutoFit/>
          </a:bodyPr>
          <a:lstStyle/>
          <a:p>
            <a:pPr fontAlgn="base"/>
            <a:r>
              <a:rPr lang="el-GR" b="1" dirty="0"/>
              <a:t>Διδακτική Τεχνική</a:t>
            </a:r>
            <a:r>
              <a:rPr lang="el-GR" dirty="0"/>
              <a:t>: </a:t>
            </a:r>
            <a:r>
              <a:rPr lang="el-GR" i="1" dirty="0"/>
              <a:t> Διαμορφωτική Αξιολόγηση</a:t>
            </a:r>
            <a:endParaRPr lang="el-G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6C5476-AD7E-4585-ADD5-8DE5E4EEF2B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49025-075A-428A-8B3D-2E66711DC5DA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16" name="Ορθογώνιο 15">
            <a:extLst>
              <a:ext uri="{FF2B5EF4-FFF2-40B4-BE49-F238E27FC236}">
                <a16:creationId xmlns:a16="http://schemas.microsoft.com/office/drawing/2014/main" id="{07BACEB8-C5D4-41E0-A8CC-AA76BF103BBE}"/>
              </a:ext>
            </a:extLst>
          </p:cNvPr>
          <p:cNvSpPr/>
          <p:nvPr/>
        </p:nvSpPr>
        <p:spPr>
          <a:xfrm>
            <a:off x="95976" y="1722267"/>
            <a:ext cx="11753173" cy="136772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accent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defTabSz="971550">
              <a:spcAft>
                <a:spcPts val="1200"/>
              </a:spcAft>
            </a:pPr>
            <a:r>
              <a:rPr lang="el-GR" sz="2200" b="1" dirty="0">
                <a:solidFill>
                  <a:schemeClr val="accent1"/>
                </a:solidFill>
              </a:rPr>
              <a:t>Εκφώνηση:</a:t>
            </a:r>
            <a:endParaRPr lang="en-US" sz="2200" b="1" dirty="0">
              <a:solidFill>
                <a:schemeClr val="tx1"/>
              </a:solidFill>
            </a:endParaRPr>
          </a:p>
          <a:p>
            <a:r>
              <a:rPr lang="el-GR" sz="2200" dirty="0">
                <a:solidFill>
                  <a:schemeClr val="tx1"/>
                </a:solidFill>
              </a:rPr>
              <a:t>Πως θα υλοποιούσατε τη διαμορφωτική αξιολόγηση στο διδακτικό σας σενάριο;</a:t>
            </a:r>
          </a:p>
        </p:txBody>
      </p:sp>
    </p:spTree>
    <p:extLst>
      <p:ext uri="{BB962C8B-B14F-4D97-AF65-F5344CB8AC3E}">
        <p14:creationId xmlns:p14="http://schemas.microsoft.com/office/powerpoint/2010/main" val="21943934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576EF7-472E-4731-9110-10DF420913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866" y="331058"/>
            <a:ext cx="11753173" cy="651983"/>
          </a:xfrm>
        </p:spPr>
        <p:txBody>
          <a:bodyPr/>
          <a:lstStyle/>
          <a:p>
            <a:r>
              <a:rPr lang="el-GR" dirty="0"/>
              <a:t>Ερώτηση </a:t>
            </a:r>
            <a:r>
              <a:rPr lang="en-US" dirty="0"/>
              <a:t>6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5DAF765-DE19-4F56-82E0-2176A7A9B661}"/>
              </a:ext>
            </a:extLst>
          </p:cNvPr>
          <p:cNvSpPr txBox="1"/>
          <p:nvPr/>
        </p:nvSpPr>
        <p:spPr>
          <a:xfrm>
            <a:off x="104854" y="1078111"/>
            <a:ext cx="11762052" cy="369332"/>
          </a:xfrm>
          <a:prstGeom prst="rect">
            <a:avLst/>
          </a:prstGeom>
          <a:solidFill>
            <a:srgbClr val="D9FFFE"/>
          </a:solidFill>
        </p:spPr>
        <p:txBody>
          <a:bodyPr wrap="square" rtlCol="0">
            <a:spAutoFit/>
          </a:bodyPr>
          <a:lstStyle/>
          <a:p>
            <a:pPr fontAlgn="base"/>
            <a:r>
              <a:rPr lang="el-GR" b="1" dirty="0"/>
              <a:t>Διδακτική Τεχνική</a:t>
            </a:r>
            <a:r>
              <a:rPr lang="el-GR" dirty="0"/>
              <a:t>: </a:t>
            </a:r>
            <a:r>
              <a:rPr lang="el-GR" i="1" dirty="0"/>
              <a:t> Διαφοροποιημένη διδασκαλία (</a:t>
            </a:r>
            <a:r>
              <a:rPr lang="en-US" i="1" dirty="0"/>
              <a:t>differentiated learning</a:t>
            </a:r>
            <a:r>
              <a:rPr lang="el-GR" i="1" dirty="0"/>
              <a:t>)</a:t>
            </a:r>
            <a:endParaRPr lang="el-G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6C5476-AD7E-4585-ADD5-8DE5E4EEF2B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49025-075A-428A-8B3D-2E66711DC5DA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16" name="Ορθογώνιο 15">
            <a:extLst>
              <a:ext uri="{FF2B5EF4-FFF2-40B4-BE49-F238E27FC236}">
                <a16:creationId xmlns:a16="http://schemas.microsoft.com/office/drawing/2014/main" id="{07BACEB8-C5D4-41E0-A8CC-AA76BF103BBE}"/>
              </a:ext>
            </a:extLst>
          </p:cNvPr>
          <p:cNvSpPr/>
          <p:nvPr/>
        </p:nvSpPr>
        <p:spPr>
          <a:xfrm>
            <a:off x="95976" y="1722267"/>
            <a:ext cx="11753173" cy="136772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accent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defTabSz="971550">
              <a:spcAft>
                <a:spcPts val="1200"/>
              </a:spcAft>
            </a:pPr>
            <a:r>
              <a:rPr lang="el-GR" sz="2200" b="1" dirty="0">
                <a:solidFill>
                  <a:schemeClr val="accent1"/>
                </a:solidFill>
              </a:rPr>
              <a:t>Εκφώνηση:</a:t>
            </a:r>
            <a:endParaRPr lang="en-US" sz="2200" b="1" dirty="0">
              <a:solidFill>
                <a:schemeClr val="tx1"/>
              </a:solidFill>
            </a:endParaRPr>
          </a:p>
          <a:p>
            <a:r>
              <a:rPr lang="el-GR" sz="2200" dirty="0">
                <a:solidFill>
                  <a:schemeClr val="dk1"/>
                </a:solidFill>
              </a:rPr>
              <a:t>Πως θα υλοποιούσατε τη διαφοροποιημένη διδασκαλία/εξατομικευμένη μάθηση;</a:t>
            </a:r>
            <a:endParaRPr lang="el-GR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3914804"/>
      </p:ext>
    </p:extLst>
  </p:cSld>
  <p:clrMapOvr>
    <a:masterClrMapping/>
  </p:clrMapOvr>
</p:sld>
</file>

<file path=ppt/theme/theme1.xml><?xml version="1.0" encoding="utf-8"?>
<a:theme xmlns:a="http://schemas.openxmlformats.org/drawingml/2006/main" name="1_Retrospec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48452</TotalTime>
  <Words>863</Words>
  <Application>Microsoft Office PowerPoint</Application>
  <PresentationFormat>Ευρεία οθόνη</PresentationFormat>
  <Paragraphs>84</Paragraphs>
  <Slides>9</Slides>
  <Notes>9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Segoe UI</vt:lpstr>
      <vt:lpstr>1_Retrospect</vt:lpstr>
      <vt:lpstr>ΔΙΔΑΚΤΙΚΟ ΣΕΝΑΡΙΟ (εμπλουτισμένο με την τεχνική της Μαθησιακής Αναλυτικής)</vt:lpstr>
      <vt:lpstr>Βασικά Στοιχεία Διδακτικού Σεναρίου</vt:lpstr>
      <vt:lpstr>Παρουσίαση του PowerPoint</vt:lpstr>
      <vt:lpstr>Ερώτηση 1</vt:lpstr>
      <vt:lpstr>Ερώτηση 2</vt:lpstr>
      <vt:lpstr>Ερώτηση 3</vt:lpstr>
      <vt:lpstr>Ερώτηση 4</vt:lpstr>
      <vt:lpstr>Ερώτηση 5</vt:lpstr>
      <vt:lpstr>Ερώτηση 6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Stavros Demetriadis</dc:creator>
  <cp:lastModifiedBy>ΔΗΜΗΤΡΗΣ ΤΖΗΜΑΣ</cp:lastModifiedBy>
  <cp:revision>508</cp:revision>
  <dcterms:created xsi:type="dcterms:W3CDTF">2020-12-22T20:00:03Z</dcterms:created>
  <dcterms:modified xsi:type="dcterms:W3CDTF">2022-12-12T15:26:23Z</dcterms:modified>
</cp:coreProperties>
</file>