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Arvo"/>
      <p:regular r:id="rId35"/>
      <p:bold r:id="rId36"/>
      <p:italic r:id="rId37"/>
      <p:boldItalic r:id="rId38"/>
    </p:embeddedFont>
    <p:embeddedFont>
      <p:font typeface="Oswald"/>
      <p:regular r:id="rId39"/>
      <p:bold r:id="rId40"/>
    </p:embeddedFont>
    <p:embeddedFont>
      <p:font typeface="DM Sans"/>
      <p:regular r:id="rId41"/>
      <p:bold r:id="rId42"/>
      <p:italic r:id="rId43"/>
      <p:boldItalic r:id="rId44"/>
    </p:embeddedFont>
    <p:embeddedFont>
      <p:font typeface="Comfortaa Medium"/>
      <p:regular r:id="rId45"/>
      <p:bold r:id="rId46"/>
    </p:embeddedFont>
    <p:embeddedFont>
      <p:font typeface="Comfortaa"/>
      <p:regular r:id="rId47"/>
      <p:bold r:id="rId48"/>
    </p:embeddedFont>
    <p:embeddedFont>
      <p:font typeface="Questrial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42" Type="http://schemas.openxmlformats.org/officeDocument/2006/relationships/font" Target="fonts/DMSans-bold.fntdata"/><Relationship Id="rId41" Type="http://schemas.openxmlformats.org/officeDocument/2006/relationships/font" Target="fonts/DMSans-regular.fntdata"/><Relationship Id="rId44" Type="http://schemas.openxmlformats.org/officeDocument/2006/relationships/font" Target="fonts/DMSans-boldItalic.fntdata"/><Relationship Id="rId43" Type="http://schemas.openxmlformats.org/officeDocument/2006/relationships/font" Target="fonts/DMSans-italic.fntdata"/><Relationship Id="rId46" Type="http://schemas.openxmlformats.org/officeDocument/2006/relationships/font" Target="fonts/ComfortaaMedium-bold.fntdata"/><Relationship Id="rId45" Type="http://schemas.openxmlformats.org/officeDocument/2006/relationships/font" Target="fonts/ComfortaaMedium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omfortaa-bold.fntdata"/><Relationship Id="rId47" Type="http://schemas.openxmlformats.org/officeDocument/2006/relationships/font" Target="fonts/Comfortaa-regular.fntdata"/><Relationship Id="rId49" Type="http://schemas.openxmlformats.org/officeDocument/2006/relationships/font" Target="fonts/Questrial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regular.fntdata"/><Relationship Id="rId30" Type="http://schemas.openxmlformats.org/officeDocument/2006/relationships/font" Target="fonts/ProximaNova-boldItalic.fntdata"/><Relationship Id="rId33" Type="http://schemas.openxmlformats.org/officeDocument/2006/relationships/font" Target="fonts/Poppins-italic.fntdata"/><Relationship Id="rId32" Type="http://schemas.openxmlformats.org/officeDocument/2006/relationships/font" Target="fonts/Poppins-bold.fntdata"/><Relationship Id="rId35" Type="http://schemas.openxmlformats.org/officeDocument/2006/relationships/font" Target="fonts/Arvo-regular.fntdata"/><Relationship Id="rId34" Type="http://schemas.openxmlformats.org/officeDocument/2006/relationships/font" Target="fonts/Poppins-boldItalic.fntdata"/><Relationship Id="rId37" Type="http://schemas.openxmlformats.org/officeDocument/2006/relationships/font" Target="fonts/Arvo-italic.fntdata"/><Relationship Id="rId36" Type="http://schemas.openxmlformats.org/officeDocument/2006/relationships/font" Target="fonts/Arvo-bold.fntdata"/><Relationship Id="rId39" Type="http://schemas.openxmlformats.org/officeDocument/2006/relationships/font" Target="fonts/Oswald-regular.fntdata"/><Relationship Id="rId38" Type="http://schemas.openxmlformats.org/officeDocument/2006/relationships/font" Target="fonts/Arvo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29" Type="http://schemas.openxmlformats.org/officeDocument/2006/relationships/font" Target="fonts/ProximaNov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unesco.org/artificial-intelligence/ethics" TargetMode="External"/><Relationship Id="rId3" Type="http://schemas.openxmlformats.org/officeDocument/2006/relationships/hyperlink" Target="https://digital-strategy.ec.europa.eu/en/library/ethics-guidelines-trustworthy-ai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risscrossed.net/2018/12/19/12-inspiring-examples-of-artifical-intelligence-for-good/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unesco.org/artificial-intelligence/ethics/cases" TargetMode="External"/><Relationship Id="rId3" Type="http://schemas.openxmlformats.org/officeDocument/2006/relationships/hyperlink" Target="https://www.businessinsider.com/google-hiring-bias-settlement-2-million-racial-gender-discrimination-dol-2021-2?IR=T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unicef-irc.org/publications/pdf/Investigating-Risks-and-Opportunities-for-Children-in-a-Digital-World.pdf" TargetMode="External"/><Relationship Id="rId3" Type="http://schemas.openxmlformats.org/officeDocument/2006/relationships/hyperlink" Target="https://cdt.org/area-of-focus/privacy-data/student-privacy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JMLsHI8aV0g" TargetMode="External"/><Relationship Id="rId3" Type="http://schemas.openxmlformats.org/officeDocument/2006/relationships/hyperlink" Target="https://www.europarl.europa.eu/RegData/etudes/IDAN/2021/690706/EPRS_IDA(2021)690706_EN.pdf" TargetMode="External"/><Relationship Id="rId4" Type="http://schemas.openxmlformats.org/officeDocument/2006/relationships/hyperlink" Target="https://www.europarl.europa.eu/news/en/press-room/20210930IPR13925/use-of-artificial-intelligence-by-the-police-meps-oppose-mass-surveillance" TargetMode="External"/><Relationship Id="rId5" Type="http://schemas.openxmlformats.org/officeDocument/2006/relationships/hyperlink" Target="https://www.politico.eu/article/french-privacy-watchdog-says-facial-recognition-trial-in-high-schools-is-illegal-privacy/" TargetMode="External"/><Relationship Id="rId6" Type="http://schemas.openxmlformats.org/officeDocument/2006/relationships/hyperlink" Target="https://stpp.fordschool.umich.edu/sites/stpp/files/uploads/file-assets/cameras_in_the_classroom_full_report.pdf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edium.com/innovation-machine/artificial-intelligence-3c6d80072416" TargetMode="External"/><Relationship Id="rId3" Type="http://schemas.openxmlformats.org/officeDocument/2006/relationships/hyperlink" Target="https://www.theguardian.com/technology/2020/jan/18/automation-jobs-universal-basic-income-daniel-susskind-interview" TargetMode="External"/><Relationship Id="rId4" Type="http://schemas.openxmlformats.org/officeDocument/2006/relationships/hyperlink" Target="https://restofworld.org/2021/refugees-machine-learning-big-tech/" TargetMode="External"/><Relationship Id="rId5" Type="http://schemas.openxmlformats.org/officeDocument/2006/relationships/hyperlink" Target="https://www.forbes.com/sites/forbestechcouncil/2020/08/17/why-we-should-care-about-the-environmental-impact-of-ai/" TargetMode="External"/><Relationship Id="rId6" Type="http://schemas.openxmlformats.org/officeDocument/2006/relationships/hyperlink" Target="https://theconversation.com/it-takes-a-lot-of-energy-for-machines-to-learn-heres-why-ai-is-so-power-hungry-151825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cc49001298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cc49001298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7e5f19ded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7e5f19ded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f8fb3f158f_5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f8fb3f158f_5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7e5f19ded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f7e5f19ded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Riprendere alcuni temi ripresi precedentementi (ad es. challenges) e descrivere il tema del dilemma in termini etici e morali e l’effetto contestuale. Menzionare </a:t>
            </a:r>
            <a:r>
              <a:rPr lang="en">
                <a:solidFill>
                  <a:schemeClr val="dk1"/>
                </a:solidFill>
              </a:rPr>
              <a:t>UNESCO’s Recommendations on the ethics of AI: </a:t>
            </a:r>
            <a:r>
              <a:rPr lang="en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https://en.unesco.org/artificial-intelligence/ethics</a:t>
            </a:r>
            <a:r>
              <a:rPr lang="en">
                <a:solidFill>
                  <a:schemeClr val="dk1"/>
                </a:solidFill>
              </a:rPr>
              <a:t> and EU’s ethics guidelines for trustworthy AI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https://digital-strategy.ec.europa.eu/en/library/ethics-guidelines-trustworthy-ai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f7e5f19ded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f7e5f19ded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Riprendere alcuni temi ripresi precedentementi (ad es. challenges) e descrivere il tema del dilemma in termini etici e morali e l’effetto contestuale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f7e5f19ded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f7e5f19ded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f7e5f19ded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f7e5f19ded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7e5f19ded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7e5f19ded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f8fb3f158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f8fb3f158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f8fb3f158f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f8fb3f158f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f7e5f19ded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f7e5f19ded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fce2094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fce2094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f7e5f19ded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f7e5f19ded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f2ab927e8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f2ab927e8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f7e5f19ded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f7e5f19ded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7e5f19ded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f7e5f19ded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https://www.crisscrossed.net/2018/12/19/12-inspiring-examples-of-artifical-intelligence-for-good/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7e5f19ded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f7e5f19ded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</a:rPr>
              <a:t>See other examples from </a:t>
            </a:r>
            <a:r>
              <a:rPr lang="en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https://en.unesco.org/artificial-intelligence/ethics/cases</a:t>
            </a:r>
            <a:r>
              <a:rPr lang="en">
                <a:solidFill>
                  <a:srgbClr val="595959"/>
                </a:solidFill>
              </a:rPr>
              <a:t>;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https://www.businessinsider.com/google-hiring-bias-settlement-2-million-racial-gender-discrimination-dol-2021-2?IR=T</a:t>
            </a:r>
            <a:r>
              <a:rPr lang="en" sz="12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200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f7e5f19ded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f7e5f19ded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on risks related to children’s privacy, see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https://www.unicef-irc.org/publications/pdf/Investigating-Risks-and-Opportunities-for-Children-in-a-Digital-World.pdf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Mention: European Union’s 2018 General Data Protection Regulation (GDPR), use of students’ personal data in online education and new AIA.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also: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https://cdt.org/area-of-focus/privacy-data/student-privacy/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7e5f19ded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f7e5f19ded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VIDEO ON AI IN SCHOOLS IN CHINA: 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https://www.youtube.com/watch?v=JMLsHI8aV0g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Border control: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https://www.europarl.europa.eu/RegData/etudes/IDAN/2021/690706/EPRS_IDA(2021)690706_EN.pdf</a:t>
            </a:r>
            <a:r>
              <a:rPr lang="en"/>
              <a:t> (unlawful profiling, bias, </a:t>
            </a:r>
            <a:r>
              <a:rPr lang="en"/>
              <a:t>privacy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European moratorium on using facial recognition for law enforcement: </a:t>
            </a:r>
            <a:r>
              <a:rPr lang="en" u="sng">
                <a:solidFill>
                  <a:srgbClr val="1155CC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https://www.europarl.europa.eu/news/en/press-room/20210930IPR13925/use-of-artificial-intelligence-by-the-police-meps-oppose-mass-surveillance</a:t>
            </a:r>
            <a:endParaRPr>
              <a:solidFill>
                <a:srgbClr val="32353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Attempts to introduce facial recognition in schools, so far condemned by local authorities as violating the GDPR:  </a:t>
            </a:r>
            <a:r>
              <a:rPr lang="en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https://www.politico.eu/article/french-privacy-watchdog-says-facial-recognition-trial-in-high-schools-is-illegal-privacy/</a:t>
            </a:r>
            <a:r>
              <a:rPr lang="en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32353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Report on risks in using facial recognition in schools (overview page 28) </a:t>
            </a:r>
            <a:r>
              <a:rPr lang="en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https://stpp.fordschool.umich.edu/sites/stpp/files/uploads/file-assets/cameras_in_the_classroom_full_report.pdf</a:t>
            </a:r>
            <a:r>
              <a:rPr lang="en">
                <a:solidFill>
                  <a:srgbClr val="32353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32353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f7e5f19ded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f7e5f19ded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Jobs at risk: </a:t>
            </a:r>
            <a:r>
              <a:rPr lang="en" sz="1000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https://medium.com/innovation-machine/artificial-intelligence-3c6d80072416</a:t>
            </a:r>
            <a:r>
              <a:rPr lang="en" sz="1000">
                <a:solidFill>
                  <a:srgbClr val="595959"/>
                </a:solidFill>
              </a:rPr>
              <a:t>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See also</a:t>
            </a:r>
            <a:r>
              <a:rPr lang="en" sz="1000"/>
              <a:t> Daniel Susskind’s book “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A World Without Work”.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https://www.theguardian.com/technology/2020/jan/18/automation-jobs-universal-basic-income-daniel-susskind-interview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On Development: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https://restofworld.org/2021/refugees-machine-learning-big-tech/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 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On environmental impact: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https://www.forbes.com/sites/forbestechcouncil/2020/08/17/why-we-should-care-about-the-environmental-impact-of-ai/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https://theconversation.com/it-takes-a-lot-of-energy-for-machines-to-learn-heres-why-ai-is-so-power-hungry-151825</a:t>
            </a:r>
            <a:r>
              <a:rPr lang="en" sz="1000">
                <a:solidFill>
                  <a:srgbClr val="121212"/>
                </a:solidFill>
                <a:highlight>
                  <a:srgbClr val="FFFFFF"/>
                </a:highlight>
              </a:rPr>
              <a:t> </a:t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2121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1895100" y="3415840"/>
            <a:ext cx="5353800" cy="4386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4"/>
          <p:cNvGrpSpPr/>
          <p:nvPr/>
        </p:nvGrpSpPr>
        <p:grpSpPr>
          <a:xfrm rot="-2700000">
            <a:off x="2063418" y="3520241"/>
            <a:ext cx="155279" cy="282935"/>
            <a:chOff x="697900" y="859375"/>
            <a:chExt cx="277200" cy="505088"/>
          </a:xfrm>
        </p:grpSpPr>
        <p:sp>
          <p:nvSpPr>
            <p:cNvPr id="56" name="Google Shape;56;p14"/>
            <p:cNvSpPr/>
            <p:nvPr/>
          </p:nvSpPr>
          <p:spPr>
            <a:xfrm>
              <a:off x="697900" y="859375"/>
              <a:ext cx="277200" cy="277200"/>
            </a:xfrm>
            <a:prstGeom prst="ellipse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816508" y="1133463"/>
              <a:ext cx="31800" cy="231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4"/>
          <p:cNvSpPr/>
          <p:nvPr/>
        </p:nvSpPr>
        <p:spPr>
          <a:xfrm rot="5400000">
            <a:off x="8248325" y="426850"/>
            <a:ext cx="615703" cy="615703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5400000">
            <a:off x="8459148" y="642163"/>
            <a:ext cx="194053" cy="38902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7109647" y="4605999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0" y="4937373"/>
            <a:ext cx="1055595" cy="206130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4528374"/>
            <a:ext cx="1055595" cy="204526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4117821"/>
            <a:ext cx="1055595" cy="206078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45725" y="568128"/>
            <a:ext cx="1715148" cy="333147"/>
            <a:chOff x="6045725" y="615825"/>
            <a:chExt cx="1715148" cy="333147"/>
          </a:xfrm>
        </p:grpSpPr>
        <p:sp>
          <p:nvSpPr>
            <p:cNvPr id="65" name="Google Shape;65;p14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14"/>
          <p:cNvSpPr/>
          <p:nvPr/>
        </p:nvSpPr>
        <p:spPr>
          <a:xfrm rot="5400000">
            <a:off x="113809" y="3055075"/>
            <a:ext cx="827959" cy="82795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5400000">
            <a:off x="396684" y="3337933"/>
            <a:ext cx="260950" cy="523139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flipH="1" rot="-5400000">
            <a:off x="210621" y="629818"/>
            <a:ext cx="419215" cy="840450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 flipH="1" rot="10800000">
            <a:off x="-3" y="0"/>
            <a:ext cx="419231" cy="840419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type="ctrTitle"/>
          </p:nvPr>
        </p:nvSpPr>
        <p:spPr>
          <a:xfrm>
            <a:off x="762450" y="1553735"/>
            <a:ext cx="7619100" cy="170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895100" y="3405865"/>
            <a:ext cx="53538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711725" y="2150850"/>
            <a:ext cx="7720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6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" name="Google Shape;76;p15"/>
          <p:cNvSpPr/>
          <p:nvPr/>
        </p:nvSpPr>
        <p:spPr>
          <a:xfrm>
            <a:off x="8088400" y="2878461"/>
            <a:ext cx="1055595" cy="206130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8088400" y="2469461"/>
            <a:ext cx="1055595" cy="204526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8088400" y="2058909"/>
            <a:ext cx="1055595" cy="206078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7116475" y="4568875"/>
            <a:ext cx="1715148" cy="333147"/>
            <a:chOff x="6045725" y="615825"/>
            <a:chExt cx="1715148" cy="333147"/>
          </a:xfrm>
        </p:grpSpPr>
        <p:sp>
          <p:nvSpPr>
            <p:cNvPr id="81" name="Google Shape;81;p16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6"/>
          <p:cNvSpPr/>
          <p:nvPr/>
        </p:nvSpPr>
        <p:spPr>
          <a:xfrm>
            <a:off x="0" y="973240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0" y="487542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0" y="0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/>
          <p:nvPr/>
        </p:nvSpPr>
        <p:spPr>
          <a:xfrm flipH="1" rot="5400000">
            <a:off x="7827951" y="2377001"/>
            <a:ext cx="444396" cy="890901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 flipH="1" rot="10800000">
            <a:off x="8495601" y="2529939"/>
            <a:ext cx="444396" cy="890901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711725" y="1152475"/>
            <a:ext cx="778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7" name="Google Shape;97;p1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7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99" name="Google Shape;99;p17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7"/>
          <p:cNvSpPr/>
          <p:nvPr/>
        </p:nvSpPr>
        <p:spPr>
          <a:xfrm flipH="1" rot="-5400000">
            <a:off x="7857972" y="3857474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1902300" y="3814075"/>
            <a:ext cx="22956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946075" y="3814075"/>
            <a:ext cx="22956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179258" y="43636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7"/>
          <p:cNvSpPr txBox="1"/>
          <p:nvPr>
            <p:ph idx="3" type="title"/>
          </p:nvPr>
        </p:nvSpPr>
        <p:spPr>
          <a:xfrm>
            <a:off x="1957063" y="3552726"/>
            <a:ext cx="2186100" cy="2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4" type="title"/>
          </p:nvPr>
        </p:nvSpPr>
        <p:spPr>
          <a:xfrm>
            <a:off x="5000838" y="3552726"/>
            <a:ext cx="2186100" cy="2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4898715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4413017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0" y="3925475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 rot="5400000">
            <a:off x="96025" y="198475"/>
            <a:ext cx="615703" cy="615703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 rot="5400000">
            <a:off x="306385" y="408820"/>
            <a:ext cx="194053" cy="38902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8"/>
          <p:cNvGrpSpPr/>
          <p:nvPr/>
        </p:nvGrpSpPr>
        <p:grpSpPr>
          <a:xfrm>
            <a:off x="7103800" y="537500"/>
            <a:ext cx="1715148" cy="333147"/>
            <a:chOff x="6045725" y="615825"/>
            <a:chExt cx="1715148" cy="333147"/>
          </a:xfrm>
        </p:grpSpPr>
        <p:sp>
          <p:nvSpPr>
            <p:cNvPr id="115" name="Google Shape;115;p18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8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1138575" y="2048050"/>
            <a:ext cx="6720000" cy="205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128" name="Google Shape;128;p19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9"/>
          <p:cNvSpPr/>
          <p:nvPr/>
        </p:nvSpPr>
        <p:spPr>
          <a:xfrm flipH="1" rot="-5400000">
            <a:off x="7857972" y="3857474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39" name="Google Shape;139;p20"/>
          <p:cNvGrpSpPr/>
          <p:nvPr/>
        </p:nvGrpSpPr>
        <p:grpSpPr>
          <a:xfrm>
            <a:off x="7705109" y="4023625"/>
            <a:ext cx="827959" cy="827959"/>
            <a:chOff x="7705109" y="4023625"/>
            <a:chExt cx="827959" cy="827959"/>
          </a:xfrm>
        </p:grpSpPr>
        <p:sp>
          <p:nvSpPr>
            <p:cNvPr id="140" name="Google Shape;140;p20"/>
            <p:cNvSpPr/>
            <p:nvPr/>
          </p:nvSpPr>
          <p:spPr>
            <a:xfrm rot="5400000">
              <a:off x="7705109" y="4023625"/>
              <a:ext cx="827959" cy="827959"/>
            </a:xfrm>
            <a:custGeom>
              <a:rect b="b" l="l" r="r" t="t"/>
              <a:pathLst>
                <a:path extrusionOk="0" h="20062" w="20062">
                  <a:moveTo>
                    <a:pt x="10031" y="1"/>
                  </a:moveTo>
                  <a:cubicBezTo>
                    <a:pt x="4499" y="1"/>
                    <a:pt x="0" y="4499"/>
                    <a:pt x="0" y="10031"/>
                  </a:cubicBezTo>
                  <a:cubicBezTo>
                    <a:pt x="0" y="15594"/>
                    <a:pt x="4499" y="20062"/>
                    <a:pt x="10031" y="20062"/>
                  </a:cubicBezTo>
                  <a:cubicBezTo>
                    <a:pt x="15563" y="20062"/>
                    <a:pt x="20061" y="15594"/>
                    <a:pt x="20061" y="10031"/>
                  </a:cubicBezTo>
                  <a:cubicBezTo>
                    <a:pt x="20061" y="4499"/>
                    <a:pt x="15563" y="1"/>
                    <a:pt x="1003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 rot="5400000">
              <a:off x="7987984" y="4306483"/>
              <a:ext cx="260950" cy="523139"/>
            </a:xfrm>
            <a:custGeom>
              <a:rect b="b" l="l" r="r" t="t"/>
              <a:pathLst>
                <a:path extrusionOk="0" h="12676" w="6323">
                  <a:moveTo>
                    <a:pt x="1" y="1"/>
                  </a:moveTo>
                  <a:lnTo>
                    <a:pt x="1" y="12676"/>
                  </a:lnTo>
                  <a:cubicBezTo>
                    <a:pt x="3496" y="12646"/>
                    <a:pt x="6323" y="9819"/>
                    <a:pt x="6323" y="6323"/>
                  </a:cubicBezTo>
                  <a:cubicBezTo>
                    <a:pt x="6323" y="2828"/>
                    <a:pt x="3496" y="1"/>
                    <a:pt x="1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20"/>
          <p:cNvSpPr/>
          <p:nvPr/>
        </p:nvSpPr>
        <p:spPr>
          <a:xfrm flipH="1" rot="5400000">
            <a:off x="-748478" y="748474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idx="2" type="title"/>
          </p:nvPr>
        </p:nvSpPr>
        <p:spPr>
          <a:xfrm>
            <a:off x="1063200" y="2072525"/>
            <a:ext cx="7017600" cy="12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 rot="-5400000">
            <a:off x="2170076" y="424735"/>
            <a:ext cx="1055595" cy="206130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-5400000">
            <a:off x="1760274" y="425537"/>
            <a:ext cx="1055595" cy="204526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 rot="-5400000">
            <a:off x="1350498" y="424761"/>
            <a:ext cx="1055595" cy="206078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4569825" y="529000"/>
            <a:ext cx="3879600" cy="404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265500" y="1684750"/>
            <a:ext cx="4045200" cy="163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265500" y="3316400"/>
            <a:ext cx="40452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1" name="Google Shape;151;p21"/>
          <p:cNvSpPr txBox="1"/>
          <p:nvPr>
            <p:ph idx="2" type="body"/>
          </p:nvPr>
        </p:nvSpPr>
        <p:spPr>
          <a:xfrm>
            <a:off x="4680350" y="843450"/>
            <a:ext cx="3620100" cy="35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●"/>
              <a:defRPr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/>
        </p:txBody>
      </p:sp>
      <p:sp>
        <p:nvSpPr>
          <p:cNvPr id="152" name="Google Shape;152;p21"/>
          <p:cNvSpPr/>
          <p:nvPr/>
        </p:nvSpPr>
        <p:spPr>
          <a:xfrm flipH="1">
            <a:off x="-3" y="4605949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 rot="5400000">
            <a:off x="4310700" y="4244650"/>
            <a:ext cx="615703" cy="615703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 rot="5400000">
            <a:off x="4521523" y="4459963"/>
            <a:ext cx="194053" cy="38902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 flipH="1" rot="5400000">
            <a:off x="243719" y="4414643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8720338" y="2140100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 rot="10800000">
            <a:off x="8720338" y="2627703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 rot="10800000">
            <a:off x="8720338" y="3113401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6269500" y="3520350"/>
            <a:ext cx="15678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711750" y="53745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>
            <p:ph hasCustomPrompt="1" type="title"/>
          </p:nvPr>
        </p:nvSpPr>
        <p:spPr>
          <a:xfrm>
            <a:off x="1668900" y="2549700"/>
            <a:ext cx="5806200" cy="9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b="0" sz="9300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1947150" y="1882350"/>
            <a:ext cx="5249700" cy="4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p23"/>
          <p:cNvSpPr txBox="1"/>
          <p:nvPr>
            <p:ph idx="2"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3" name="Google Shape;173;p23"/>
          <p:cNvSpPr/>
          <p:nvPr/>
        </p:nvSpPr>
        <p:spPr>
          <a:xfrm rot="-5400000">
            <a:off x="4845107" y="4807595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 rot="-5400000">
            <a:off x="4358457" y="4808547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>
            <a:off x="3871837" y="4807626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23"/>
          <p:cNvGrpSpPr/>
          <p:nvPr/>
        </p:nvGrpSpPr>
        <p:grpSpPr>
          <a:xfrm rot="-5400000">
            <a:off x="7900550" y="3581853"/>
            <a:ext cx="1715148" cy="333147"/>
            <a:chOff x="6045725" y="615825"/>
            <a:chExt cx="1715148" cy="333147"/>
          </a:xfrm>
        </p:grpSpPr>
        <p:sp>
          <p:nvSpPr>
            <p:cNvPr id="177" name="Google Shape;177;p23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BLANK_1_1_1_1_1_1_1_1_1_1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 rot="5400000">
            <a:off x="3117300" y="3015475"/>
            <a:ext cx="3049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 txBox="1"/>
          <p:nvPr>
            <p:ph idx="1" type="subTitle"/>
          </p:nvPr>
        </p:nvSpPr>
        <p:spPr>
          <a:xfrm>
            <a:off x="5026675" y="1789950"/>
            <a:ext cx="3052800" cy="7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90" name="Google Shape;190;p25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191" name="Google Shape;191;p25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5"/>
          <p:cNvSpPr/>
          <p:nvPr/>
        </p:nvSpPr>
        <p:spPr>
          <a:xfrm flipH="1" rot="5400000">
            <a:off x="8415144" y="4414643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6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/>
          <p:nvPr/>
        </p:nvSpPr>
        <p:spPr>
          <a:xfrm rot="5400000">
            <a:off x="3117300" y="3015475"/>
            <a:ext cx="3049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 txBox="1"/>
          <p:nvPr>
            <p:ph idx="1" type="subTitle"/>
          </p:nvPr>
        </p:nvSpPr>
        <p:spPr>
          <a:xfrm>
            <a:off x="4994775" y="1783575"/>
            <a:ext cx="3123000" cy="7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6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4" name="Google Shape;204;p26"/>
          <p:cNvSpPr/>
          <p:nvPr/>
        </p:nvSpPr>
        <p:spPr>
          <a:xfrm flipH="1" rot="5400000">
            <a:off x="243719" y="4414643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 rot="10800000">
            <a:off x="8720338" y="2140100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 rot="10800000">
            <a:off x="8720338" y="2627703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 rot="10800000">
            <a:off x="8720338" y="3113401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idx="1" type="subTitle"/>
          </p:nvPr>
        </p:nvSpPr>
        <p:spPr>
          <a:xfrm>
            <a:off x="1694450" y="2692725"/>
            <a:ext cx="2784300" cy="14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5" name="Google Shape;215;p27"/>
          <p:cNvSpPr txBox="1"/>
          <p:nvPr>
            <p:ph idx="2" type="subTitle"/>
          </p:nvPr>
        </p:nvSpPr>
        <p:spPr>
          <a:xfrm>
            <a:off x="2196600" y="1513400"/>
            <a:ext cx="4750800" cy="3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7" name="Google Shape;217;p27"/>
          <p:cNvSpPr/>
          <p:nvPr/>
        </p:nvSpPr>
        <p:spPr>
          <a:xfrm flipH="1" rot="10800000">
            <a:off x="-6" y="-7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27"/>
          <p:cNvGrpSpPr/>
          <p:nvPr/>
        </p:nvGrpSpPr>
        <p:grpSpPr>
          <a:xfrm>
            <a:off x="6723075" y="4719578"/>
            <a:ext cx="1715148" cy="333147"/>
            <a:chOff x="6045725" y="615825"/>
            <a:chExt cx="1715148" cy="333147"/>
          </a:xfrm>
        </p:grpSpPr>
        <p:sp>
          <p:nvSpPr>
            <p:cNvPr id="219" name="Google Shape;219;p27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27"/>
          <p:cNvSpPr txBox="1"/>
          <p:nvPr>
            <p:ph idx="3" type="subTitle"/>
          </p:nvPr>
        </p:nvSpPr>
        <p:spPr>
          <a:xfrm>
            <a:off x="4511050" y="2692725"/>
            <a:ext cx="2784300" cy="14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8"/>
          <p:cNvSpPr txBox="1"/>
          <p:nvPr>
            <p:ph idx="1" type="subTitle"/>
          </p:nvPr>
        </p:nvSpPr>
        <p:spPr>
          <a:xfrm>
            <a:off x="1346350" y="2330300"/>
            <a:ext cx="2686800" cy="9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0" name="Google Shape;230;p28"/>
          <p:cNvSpPr txBox="1"/>
          <p:nvPr>
            <p:ph idx="2" type="subTitle"/>
          </p:nvPr>
        </p:nvSpPr>
        <p:spPr>
          <a:xfrm>
            <a:off x="2001300" y="1513400"/>
            <a:ext cx="5141400" cy="3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8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32" name="Google Shape;232;p28"/>
          <p:cNvGrpSpPr/>
          <p:nvPr/>
        </p:nvGrpSpPr>
        <p:grpSpPr>
          <a:xfrm>
            <a:off x="7705109" y="4023625"/>
            <a:ext cx="827959" cy="827959"/>
            <a:chOff x="7705109" y="4023625"/>
            <a:chExt cx="827959" cy="827959"/>
          </a:xfrm>
        </p:grpSpPr>
        <p:sp>
          <p:nvSpPr>
            <p:cNvPr id="233" name="Google Shape;233;p28"/>
            <p:cNvSpPr/>
            <p:nvPr/>
          </p:nvSpPr>
          <p:spPr>
            <a:xfrm rot="5400000">
              <a:off x="7705109" y="4023625"/>
              <a:ext cx="827959" cy="827959"/>
            </a:xfrm>
            <a:custGeom>
              <a:rect b="b" l="l" r="r" t="t"/>
              <a:pathLst>
                <a:path extrusionOk="0" h="20062" w="20062">
                  <a:moveTo>
                    <a:pt x="10031" y="1"/>
                  </a:moveTo>
                  <a:cubicBezTo>
                    <a:pt x="4499" y="1"/>
                    <a:pt x="0" y="4499"/>
                    <a:pt x="0" y="10031"/>
                  </a:cubicBezTo>
                  <a:cubicBezTo>
                    <a:pt x="0" y="15594"/>
                    <a:pt x="4499" y="20062"/>
                    <a:pt x="10031" y="20062"/>
                  </a:cubicBezTo>
                  <a:cubicBezTo>
                    <a:pt x="15563" y="20062"/>
                    <a:pt x="20061" y="15594"/>
                    <a:pt x="20061" y="10031"/>
                  </a:cubicBezTo>
                  <a:cubicBezTo>
                    <a:pt x="20061" y="4499"/>
                    <a:pt x="15563" y="1"/>
                    <a:pt x="10031" y="1"/>
                  </a:cubicBez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 rot="5400000">
              <a:off x="7987984" y="4306483"/>
              <a:ext cx="260950" cy="523139"/>
            </a:xfrm>
            <a:custGeom>
              <a:rect b="b" l="l" r="r" t="t"/>
              <a:pathLst>
                <a:path extrusionOk="0" h="12676" w="6323">
                  <a:moveTo>
                    <a:pt x="1" y="1"/>
                  </a:moveTo>
                  <a:lnTo>
                    <a:pt x="1" y="12676"/>
                  </a:lnTo>
                  <a:cubicBezTo>
                    <a:pt x="3496" y="12646"/>
                    <a:pt x="6323" y="9819"/>
                    <a:pt x="6323" y="6323"/>
                  </a:cubicBezTo>
                  <a:cubicBezTo>
                    <a:pt x="6323" y="2828"/>
                    <a:pt x="3496" y="1"/>
                    <a:pt x="1" y="1"/>
                  </a:cubicBezTo>
                  <a:close/>
                </a:path>
              </a:pathLst>
            </a:cu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28"/>
          <p:cNvSpPr/>
          <p:nvPr/>
        </p:nvSpPr>
        <p:spPr>
          <a:xfrm flipH="1" rot="5400000">
            <a:off x="-748478" y="748474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_1_1_1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243" name="Google Shape;243;p29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244" name="Google Shape;244;p29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29"/>
          <p:cNvSpPr/>
          <p:nvPr/>
        </p:nvSpPr>
        <p:spPr>
          <a:xfrm flipH="1" rot="5400000">
            <a:off x="8415144" y="4414643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_1_1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4" name="Google Shape;254;p30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256" name="Google Shape;256;p30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30"/>
          <p:cNvSpPr/>
          <p:nvPr/>
        </p:nvSpPr>
        <p:spPr>
          <a:xfrm flipH="1" rot="-5400000">
            <a:off x="7857972" y="3857474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1_1_1_1_1_1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5" name="Google Shape;265;p31"/>
          <p:cNvSpPr/>
          <p:nvPr/>
        </p:nvSpPr>
        <p:spPr>
          <a:xfrm flipH="1" rot="10800000">
            <a:off x="-6" y="-7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31"/>
          <p:cNvGrpSpPr/>
          <p:nvPr/>
        </p:nvGrpSpPr>
        <p:grpSpPr>
          <a:xfrm>
            <a:off x="6723075" y="4719578"/>
            <a:ext cx="1715148" cy="333147"/>
            <a:chOff x="6045725" y="615825"/>
            <a:chExt cx="1715148" cy="333147"/>
          </a:xfrm>
        </p:grpSpPr>
        <p:sp>
          <p:nvSpPr>
            <p:cNvPr id="267" name="Google Shape;267;p31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31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1_1_1_1_1_1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/>
          <p:nvPr/>
        </p:nvSpPr>
        <p:spPr>
          <a:xfrm>
            <a:off x="711750" y="53745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2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9" name="Google Shape;279;p32"/>
          <p:cNvSpPr/>
          <p:nvPr/>
        </p:nvSpPr>
        <p:spPr>
          <a:xfrm rot="-5400000">
            <a:off x="4845107" y="4807595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 rot="-5400000">
            <a:off x="4358457" y="4808547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 rot="-5400000">
            <a:off x="3871837" y="4807626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" name="Google Shape;282;p32"/>
          <p:cNvGrpSpPr/>
          <p:nvPr/>
        </p:nvGrpSpPr>
        <p:grpSpPr>
          <a:xfrm rot="-5400000">
            <a:off x="7900550" y="3581853"/>
            <a:ext cx="1715148" cy="333147"/>
            <a:chOff x="6045725" y="615825"/>
            <a:chExt cx="1715148" cy="333147"/>
          </a:xfrm>
        </p:grpSpPr>
        <p:sp>
          <p:nvSpPr>
            <p:cNvPr id="283" name="Google Shape;283;p32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/>
          <p:nvPr>
            <p:ph idx="1" type="body"/>
          </p:nvPr>
        </p:nvSpPr>
        <p:spPr>
          <a:xfrm>
            <a:off x="713225" y="1824600"/>
            <a:ext cx="5244000" cy="21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88" name="Google Shape;288;p33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CUSTOM_2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idx="1" type="body"/>
          </p:nvPr>
        </p:nvSpPr>
        <p:spPr>
          <a:xfrm>
            <a:off x="713225" y="1824600"/>
            <a:ext cx="3858900" cy="27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1" name="Google Shape;291;p34"/>
          <p:cNvSpPr txBox="1"/>
          <p:nvPr>
            <p:ph idx="2" type="body"/>
          </p:nvPr>
        </p:nvSpPr>
        <p:spPr>
          <a:xfrm>
            <a:off x="4572000" y="1824600"/>
            <a:ext cx="3858900" cy="27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274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2" name="Google Shape;292;p34"/>
          <p:cNvSpPr txBox="1"/>
          <p:nvPr>
            <p:ph idx="3" type="body"/>
          </p:nvPr>
        </p:nvSpPr>
        <p:spPr>
          <a:xfrm>
            <a:off x="713225" y="1026900"/>
            <a:ext cx="77109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93" name="Google Shape;293;p34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01">
  <p:cSld name="CUSTOM_3_1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>
            <p:ph idx="1" type="subTitle"/>
          </p:nvPr>
        </p:nvSpPr>
        <p:spPr>
          <a:xfrm>
            <a:off x="1053662" y="3235250"/>
            <a:ext cx="1990800" cy="9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96" name="Google Shape;296;p35"/>
          <p:cNvSpPr txBox="1"/>
          <p:nvPr>
            <p:ph idx="2" type="subTitle"/>
          </p:nvPr>
        </p:nvSpPr>
        <p:spPr>
          <a:xfrm>
            <a:off x="3576600" y="3235250"/>
            <a:ext cx="1990800" cy="9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35"/>
          <p:cNvSpPr txBox="1"/>
          <p:nvPr>
            <p:ph idx="3" type="subTitle"/>
          </p:nvPr>
        </p:nvSpPr>
        <p:spPr>
          <a:xfrm>
            <a:off x="6099538" y="3235250"/>
            <a:ext cx="1990800" cy="9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" name="Google Shape;298;p35"/>
          <p:cNvSpPr txBox="1"/>
          <p:nvPr>
            <p:ph idx="4" type="subTitle"/>
          </p:nvPr>
        </p:nvSpPr>
        <p:spPr>
          <a:xfrm>
            <a:off x="1053662" y="2915150"/>
            <a:ext cx="1990800" cy="3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9" name="Google Shape;299;p35"/>
          <p:cNvSpPr txBox="1"/>
          <p:nvPr>
            <p:ph idx="5" type="subTitle"/>
          </p:nvPr>
        </p:nvSpPr>
        <p:spPr>
          <a:xfrm>
            <a:off x="3576600" y="2915150"/>
            <a:ext cx="1990800" cy="3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0" name="Google Shape;300;p35"/>
          <p:cNvSpPr txBox="1"/>
          <p:nvPr>
            <p:ph idx="6" type="subTitle"/>
          </p:nvPr>
        </p:nvSpPr>
        <p:spPr>
          <a:xfrm>
            <a:off x="6099538" y="2915150"/>
            <a:ext cx="1990800" cy="320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grpSp>
        <p:nvGrpSpPr>
          <p:cNvPr id="301" name="Google Shape;301;p35"/>
          <p:cNvGrpSpPr/>
          <p:nvPr/>
        </p:nvGrpSpPr>
        <p:grpSpPr>
          <a:xfrm>
            <a:off x="6664025" y="574503"/>
            <a:ext cx="1715148" cy="333147"/>
            <a:chOff x="6045725" y="615825"/>
            <a:chExt cx="1715148" cy="333147"/>
          </a:xfrm>
        </p:grpSpPr>
        <p:sp>
          <p:nvSpPr>
            <p:cNvPr id="302" name="Google Shape;302;p35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5"/>
          <p:cNvSpPr/>
          <p:nvPr/>
        </p:nvSpPr>
        <p:spPr>
          <a:xfrm flipH="1" rot="-5400000">
            <a:off x="210621" y="629818"/>
            <a:ext cx="419215" cy="840450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5"/>
          <p:cNvSpPr/>
          <p:nvPr/>
        </p:nvSpPr>
        <p:spPr>
          <a:xfrm flipH="1" rot="10800000">
            <a:off x="-3" y="0"/>
            <a:ext cx="419231" cy="840419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7109647" y="4605999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1_1"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6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6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6" name="Google Shape;316;p36"/>
          <p:cNvSpPr/>
          <p:nvPr/>
        </p:nvSpPr>
        <p:spPr>
          <a:xfrm flipH="1" rot="5400000">
            <a:off x="243719" y="4414643"/>
            <a:ext cx="485148" cy="97256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6"/>
          <p:cNvSpPr/>
          <p:nvPr/>
        </p:nvSpPr>
        <p:spPr>
          <a:xfrm rot="10800000">
            <a:off x="8720338" y="2140100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6"/>
          <p:cNvSpPr/>
          <p:nvPr/>
        </p:nvSpPr>
        <p:spPr>
          <a:xfrm rot="10800000">
            <a:off x="8720338" y="2627703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6"/>
          <p:cNvSpPr/>
          <p:nvPr/>
        </p:nvSpPr>
        <p:spPr>
          <a:xfrm rot="10800000">
            <a:off x="8720338" y="3113401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6"/>
          <p:cNvSpPr txBox="1"/>
          <p:nvPr>
            <p:ph hasCustomPrompt="1" idx="2" type="title"/>
          </p:nvPr>
        </p:nvSpPr>
        <p:spPr>
          <a:xfrm>
            <a:off x="1438200" y="1675775"/>
            <a:ext cx="3133800" cy="567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>
            <a:r>
              <a:t>xx%</a:t>
            </a:r>
          </a:p>
        </p:txBody>
      </p:sp>
      <p:sp>
        <p:nvSpPr>
          <p:cNvPr id="321" name="Google Shape;321;p36"/>
          <p:cNvSpPr txBox="1"/>
          <p:nvPr>
            <p:ph idx="1" type="subTitle"/>
          </p:nvPr>
        </p:nvSpPr>
        <p:spPr>
          <a:xfrm>
            <a:off x="1601250" y="2242777"/>
            <a:ext cx="28077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36"/>
          <p:cNvSpPr txBox="1"/>
          <p:nvPr>
            <p:ph idx="3" type="subTitle"/>
          </p:nvPr>
        </p:nvSpPr>
        <p:spPr>
          <a:xfrm>
            <a:off x="1601250" y="3692075"/>
            <a:ext cx="28077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36"/>
          <p:cNvSpPr txBox="1"/>
          <p:nvPr>
            <p:ph idx="4" type="subTitle"/>
          </p:nvPr>
        </p:nvSpPr>
        <p:spPr>
          <a:xfrm>
            <a:off x="4989925" y="2892547"/>
            <a:ext cx="28077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4" name="Google Shape;324;p36"/>
          <p:cNvSpPr txBox="1"/>
          <p:nvPr>
            <p:ph hasCustomPrompt="1" idx="5" type="title"/>
          </p:nvPr>
        </p:nvSpPr>
        <p:spPr>
          <a:xfrm>
            <a:off x="1438200" y="3125075"/>
            <a:ext cx="3133800" cy="567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>
            <a:r>
              <a:t>xx%</a:t>
            </a:r>
          </a:p>
        </p:txBody>
      </p:sp>
      <p:sp>
        <p:nvSpPr>
          <p:cNvPr id="325" name="Google Shape;325;p36"/>
          <p:cNvSpPr txBox="1"/>
          <p:nvPr>
            <p:ph hasCustomPrompt="1" idx="6" type="title"/>
          </p:nvPr>
        </p:nvSpPr>
        <p:spPr>
          <a:xfrm>
            <a:off x="4873675" y="2325625"/>
            <a:ext cx="3040200" cy="567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6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/>
          <p:nvPr/>
        </p:nvSpPr>
        <p:spPr>
          <a:xfrm>
            <a:off x="711650" y="537500"/>
            <a:ext cx="7720500" cy="406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711725" y="537500"/>
            <a:ext cx="7425300" cy="835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711725" y="537500"/>
            <a:ext cx="1051500" cy="14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 rot="10800000">
            <a:off x="7627468" y="389823"/>
            <a:ext cx="983239" cy="983239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7"/>
          <p:cNvSpPr txBox="1"/>
          <p:nvPr>
            <p:ph type="title"/>
          </p:nvPr>
        </p:nvSpPr>
        <p:spPr>
          <a:xfrm>
            <a:off x="832825" y="839300"/>
            <a:ext cx="2686800" cy="31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2" name="Google Shape;332;p37"/>
          <p:cNvSpPr/>
          <p:nvPr/>
        </p:nvSpPr>
        <p:spPr>
          <a:xfrm>
            <a:off x="5734125" y="744625"/>
            <a:ext cx="1746300" cy="4173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37"/>
          <p:cNvGrpSpPr/>
          <p:nvPr/>
        </p:nvGrpSpPr>
        <p:grpSpPr>
          <a:xfrm rot="-5400000">
            <a:off x="-456225" y="1228503"/>
            <a:ext cx="1715148" cy="333147"/>
            <a:chOff x="6045725" y="615825"/>
            <a:chExt cx="1715148" cy="333147"/>
          </a:xfrm>
        </p:grpSpPr>
        <p:sp>
          <p:nvSpPr>
            <p:cNvPr id="334" name="Google Shape;334;p37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7" name="Google Shape;337;p37"/>
          <p:cNvSpPr/>
          <p:nvPr/>
        </p:nvSpPr>
        <p:spPr>
          <a:xfrm flipH="1" rot="-5400000">
            <a:off x="7857972" y="3857474"/>
            <a:ext cx="2034512" cy="537541"/>
          </a:xfrm>
          <a:custGeom>
            <a:rect b="b" l="l" r="r" t="t"/>
            <a:pathLst>
              <a:path extrusionOk="0" h="20214" w="76507">
                <a:moveTo>
                  <a:pt x="16992" y="0"/>
                </a:moveTo>
                <a:cubicBezTo>
                  <a:pt x="7600" y="0"/>
                  <a:pt x="1" y="7599"/>
                  <a:pt x="1" y="16991"/>
                </a:cubicBezTo>
                <a:lnTo>
                  <a:pt x="1" y="20213"/>
                </a:lnTo>
                <a:lnTo>
                  <a:pt x="76507" y="20213"/>
                </a:lnTo>
                <a:lnTo>
                  <a:pt x="76507" y="0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7"/>
          <p:cNvSpPr txBox="1"/>
          <p:nvPr>
            <p:ph idx="2" type="title"/>
          </p:nvPr>
        </p:nvSpPr>
        <p:spPr>
          <a:xfrm>
            <a:off x="3159300" y="3411975"/>
            <a:ext cx="2825400" cy="7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9" name="Google Shape;339;p37"/>
          <p:cNvSpPr txBox="1"/>
          <p:nvPr>
            <p:ph idx="1" type="subTitle"/>
          </p:nvPr>
        </p:nvSpPr>
        <p:spPr>
          <a:xfrm>
            <a:off x="1493250" y="1875950"/>
            <a:ext cx="6157500" cy="13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9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idx="1" type="subTitle"/>
          </p:nvPr>
        </p:nvSpPr>
        <p:spPr>
          <a:xfrm>
            <a:off x="6028375" y="1488600"/>
            <a:ext cx="1990200" cy="3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2" name="Google Shape;342;p38"/>
          <p:cNvSpPr txBox="1"/>
          <p:nvPr>
            <p:ph idx="2" type="subTitle"/>
          </p:nvPr>
        </p:nvSpPr>
        <p:spPr>
          <a:xfrm>
            <a:off x="6028400" y="1844000"/>
            <a:ext cx="17016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3" name="Google Shape;343;p38"/>
          <p:cNvSpPr txBox="1"/>
          <p:nvPr>
            <p:ph idx="3" type="subTitle"/>
          </p:nvPr>
        </p:nvSpPr>
        <p:spPr>
          <a:xfrm>
            <a:off x="6028375" y="3027925"/>
            <a:ext cx="1990200" cy="3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4" name="Google Shape;344;p38"/>
          <p:cNvSpPr txBox="1"/>
          <p:nvPr>
            <p:ph idx="4" type="subTitle"/>
          </p:nvPr>
        </p:nvSpPr>
        <p:spPr>
          <a:xfrm>
            <a:off x="6028350" y="3383400"/>
            <a:ext cx="17016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5" name="Google Shape;345;p38"/>
          <p:cNvSpPr txBox="1"/>
          <p:nvPr>
            <p:ph idx="5" type="subTitle"/>
          </p:nvPr>
        </p:nvSpPr>
        <p:spPr>
          <a:xfrm>
            <a:off x="1125400" y="1488600"/>
            <a:ext cx="1990200" cy="3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6" name="Google Shape;346;p38"/>
          <p:cNvSpPr txBox="1"/>
          <p:nvPr>
            <p:ph idx="6" type="subTitle"/>
          </p:nvPr>
        </p:nvSpPr>
        <p:spPr>
          <a:xfrm>
            <a:off x="1125425" y="1844000"/>
            <a:ext cx="17016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7" name="Google Shape;347;p38"/>
          <p:cNvSpPr txBox="1"/>
          <p:nvPr>
            <p:ph idx="7" type="subTitle"/>
          </p:nvPr>
        </p:nvSpPr>
        <p:spPr>
          <a:xfrm>
            <a:off x="1125400" y="3027925"/>
            <a:ext cx="1990200" cy="3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8" name="Google Shape;348;p38"/>
          <p:cNvSpPr txBox="1"/>
          <p:nvPr>
            <p:ph idx="8" type="subTitle"/>
          </p:nvPr>
        </p:nvSpPr>
        <p:spPr>
          <a:xfrm>
            <a:off x="1125375" y="3383400"/>
            <a:ext cx="17016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9" name="Google Shape;349;p38"/>
          <p:cNvSpPr txBox="1"/>
          <p:nvPr>
            <p:ph idx="9" type="subTitle"/>
          </p:nvPr>
        </p:nvSpPr>
        <p:spPr>
          <a:xfrm>
            <a:off x="3576888" y="1488600"/>
            <a:ext cx="1990200" cy="3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0" name="Google Shape;350;p38"/>
          <p:cNvSpPr txBox="1"/>
          <p:nvPr>
            <p:ph idx="13" type="subTitle"/>
          </p:nvPr>
        </p:nvSpPr>
        <p:spPr>
          <a:xfrm>
            <a:off x="3576900" y="1844000"/>
            <a:ext cx="17016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1" name="Google Shape;351;p38"/>
          <p:cNvSpPr txBox="1"/>
          <p:nvPr>
            <p:ph idx="14" type="subTitle"/>
          </p:nvPr>
        </p:nvSpPr>
        <p:spPr>
          <a:xfrm>
            <a:off x="3576888" y="3027925"/>
            <a:ext cx="1990200" cy="35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000"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2" name="Google Shape;352;p38"/>
          <p:cNvSpPr txBox="1"/>
          <p:nvPr>
            <p:ph idx="15" type="subTitle"/>
          </p:nvPr>
        </p:nvSpPr>
        <p:spPr>
          <a:xfrm>
            <a:off x="3576875" y="3383400"/>
            <a:ext cx="1701600" cy="5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3" name="Google Shape;353;p38"/>
          <p:cNvSpPr/>
          <p:nvPr/>
        </p:nvSpPr>
        <p:spPr>
          <a:xfrm rot="5400000">
            <a:off x="318884" y="474554"/>
            <a:ext cx="615703" cy="615703"/>
          </a:xfrm>
          <a:custGeom>
            <a:rect b="b" l="l" r="r" t="t"/>
            <a:pathLst>
              <a:path extrusionOk="0" h="20062" w="20062">
                <a:moveTo>
                  <a:pt x="10031" y="1"/>
                </a:moveTo>
                <a:cubicBezTo>
                  <a:pt x="4499" y="1"/>
                  <a:pt x="0" y="4499"/>
                  <a:pt x="0" y="10031"/>
                </a:cubicBezTo>
                <a:cubicBezTo>
                  <a:pt x="0" y="15594"/>
                  <a:pt x="4499" y="20062"/>
                  <a:pt x="10031" y="20062"/>
                </a:cubicBezTo>
                <a:cubicBezTo>
                  <a:pt x="15563" y="20062"/>
                  <a:pt x="20061" y="15594"/>
                  <a:pt x="20061" y="10031"/>
                </a:cubicBezTo>
                <a:cubicBezTo>
                  <a:pt x="20061" y="4499"/>
                  <a:pt x="15563" y="1"/>
                  <a:pt x="100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8"/>
          <p:cNvSpPr/>
          <p:nvPr/>
        </p:nvSpPr>
        <p:spPr>
          <a:xfrm rot="5400000">
            <a:off x="529245" y="684900"/>
            <a:ext cx="194053" cy="389026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5" name="Google Shape;355;p38"/>
          <p:cNvGrpSpPr/>
          <p:nvPr/>
        </p:nvGrpSpPr>
        <p:grpSpPr>
          <a:xfrm rot="-5400000">
            <a:off x="7698600" y="2042362"/>
            <a:ext cx="1715148" cy="333147"/>
            <a:chOff x="6045725" y="615825"/>
            <a:chExt cx="1715148" cy="333147"/>
          </a:xfrm>
        </p:grpSpPr>
        <p:sp>
          <p:nvSpPr>
            <p:cNvPr id="356" name="Google Shape;356;p38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8"/>
          <p:cNvSpPr/>
          <p:nvPr/>
        </p:nvSpPr>
        <p:spPr>
          <a:xfrm rot="5400000">
            <a:off x="3849252" y="4831665"/>
            <a:ext cx="378907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8"/>
          <p:cNvSpPr/>
          <p:nvPr/>
        </p:nvSpPr>
        <p:spPr>
          <a:xfrm rot="5400000">
            <a:off x="4335402" y="4832618"/>
            <a:ext cx="378907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8"/>
          <p:cNvSpPr/>
          <p:nvPr/>
        </p:nvSpPr>
        <p:spPr>
          <a:xfrm rot="5400000">
            <a:off x="4822522" y="4831696"/>
            <a:ext cx="378907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8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39"/>
          <p:cNvGrpSpPr/>
          <p:nvPr/>
        </p:nvGrpSpPr>
        <p:grpSpPr>
          <a:xfrm>
            <a:off x="7116475" y="4568875"/>
            <a:ext cx="1715148" cy="333147"/>
            <a:chOff x="6045725" y="615825"/>
            <a:chExt cx="1715148" cy="333147"/>
          </a:xfrm>
        </p:grpSpPr>
        <p:sp>
          <p:nvSpPr>
            <p:cNvPr id="365" name="Google Shape;365;p39"/>
            <p:cNvSpPr/>
            <p:nvPr/>
          </p:nvSpPr>
          <p:spPr>
            <a:xfrm>
              <a:off x="6045725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0" y="0"/>
                  </a:moveTo>
                  <a:lnTo>
                    <a:pt x="0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737967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7427640" y="615825"/>
              <a:ext cx="333233" cy="333147"/>
            </a:xfrm>
            <a:custGeom>
              <a:rect b="b" l="l" r="r" t="t"/>
              <a:pathLst>
                <a:path extrusionOk="0" h="3891" w="3892">
                  <a:moveTo>
                    <a:pt x="1" y="0"/>
                  </a:moveTo>
                  <a:lnTo>
                    <a:pt x="1" y="3891"/>
                  </a:lnTo>
                  <a:lnTo>
                    <a:pt x="3891" y="3891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39"/>
          <p:cNvSpPr/>
          <p:nvPr/>
        </p:nvSpPr>
        <p:spPr>
          <a:xfrm>
            <a:off x="0" y="973240"/>
            <a:ext cx="427041" cy="244785"/>
          </a:xfrm>
          <a:custGeom>
            <a:rect b="b" l="l" r="r" t="t"/>
            <a:pathLst>
              <a:path extrusionOk="0" h="3983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0" y="487542"/>
            <a:ext cx="427041" cy="242880"/>
          </a:xfrm>
          <a:custGeom>
            <a:rect b="b" l="l" r="r" t="t"/>
            <a:pathLst>
              <a:path extrusionOk="0" h="3952" w="20396">
                <a:moveTo>
                  <a:pt x="0" y="0"/>
                </a:moveTo>
                <a:lnTo>
                  <a:pt x="0" y="3952"/>
                </a:lnTo>
                <a:lnTo>
                  <a:pt x="20396" y="395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0" y="0"/>
            <a:ext cx="427041" cy="244724"/>
          </a:xfrm>
          <a:custGeom>
            <a:rect b="b" l="l" r="r" t="t"/>
            <a:pathLst>
              <a:path extrusionOk="0" h="3982" w="20396">
                <a:moveTo>
                  <a:pt x="0" y="0"/>
                </a:moveTo>
                <a:lnTo>
                  <a:pt x="0" y="3982"/>
                </a:lnTo>
                <a:lnTo>
                  <a:pt x="20396" y="3982"/>
                </a:lnTo>
                <a:lnTo>
                  <a:pt x="2039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9"/>
          <p:cNvSpPr/>
          <p:nvPr/>
        </p:nvSpPr>
        <p:spPr>
          <a:xfrm flipH="1" rot="5400000">
            <a:off x="7827951" y="2377001"/>
            <a:ext cx="444396" cy="890901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9"/>
          <p:cNvSpPr/>
          <p:nvPr/>
        </p:nvSpPr>
        <p:spPr>
          <a:xfrm flipH="1" rot="10800000">
            <a:off x="8495601" y="2529939"/>
            <a:ext cx="444396" cy="890901"/>
          </a:xfrm>
          <a:custGeom>
            <a:rect b="b" l="l" r="r" t="t"/>
            <a:pathLst>
              <a:path extrusionOk="0" h="12676" w="6323">
                <a:moveTo>
                  <a:pt x="1" y="1"/>
                </a:moveTo>
                <a:lnTo>
                  <a:pt x="1" y="12676"/>
                </a:lnTo>
                <a:cubicBezTo>
                  <a:pt x="3496" y="12646"/>
                  <a:pt x="6323" y="9819"/>
                  <a:pt x="6323" y="6323"/>
                </a:cubicBezTo>
                <a:cubicBezTo>
                  <a:pt x="6323" y="2828"/>
                  <a:pt x="34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9"/>
          <p:cNvSpPr txBox="1"/>
          <p:nvPr>
            <p:ph type="ctrTitle"/>
          </p:nvPr>
        </p:nvSpPr>
        <p:spPr>
          <a:xfrm>
            <a:off x="2839552" y="537500"/>
            <a:ext cx="3448800" cy="803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 sz="5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4" name="Google Shape;374;p39"/>
          <p:cNvSpPr txBox="1"/>
          <p:nvPr>
            <p:ph idx="1" type="subTitle"/>
          </p:nvPr>
        </p:nvSpPr>
        <p:spPr>
          <a:xfrm>
            <a:off x="2848450" y="1364750"/>
            <a:ext cx="3456000" cy="18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fortaa Medium"/>
              <a:buNone/>
              <a:defRPr sz="1600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/>
        </p:txBody>
      </p:sp>
      <p:sp>
        <p:nvSpPr>
          <p:cNvPr id="375" name="Google Shape;375;p39"/>
          <p:cNvSpPr txBox="1"/>
          <p:nvPr/>
        </p:nvSpPr>
        <p:spPr>
          <a:xfrm>
            <a:off x="2847600" y="3250550"/>
            <a:ext cx="34488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was created </a:t>
            </a:r>
            <a:endParaRPr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b="1"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jamboard.google.com/d/1nUXddX5wrDG6mYuE05Y98ZReRtudzIpTSkS-N83sClQ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"/>
          <p:cNvSpPr txBox="1"/>
          <p:nvPr>
            <p:ph type="ctrTitle"/>
          </p:nvPr>
        </p:nvSpPr>
        <p:spPr>
          <a:xfrm>
            <a:off x="762450" y="1553730"/>
            <a:ext cx="7619100" cy="8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DIG</a:t>
            </a:r>
            <a:r>
              <a:rPr lang="en" sz="67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67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" sz="67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67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FUTURE</a:t>
            </a:r>
            <a:endParaRPr sz="6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1827575" y="3326850"/>
            <a:ext cx="5493600" cy="7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2" name="Google Shape;382;p40"/>
          <p:cNvPicPr preferRelativeResize="0"/>
          <p:nvPr/>
        </p:nvPicPr>
        <p:blipFill rotWithShape="1">
          <a:blip r:embed="rId3">
            <a:alphaModFix/>
          </a:blip>
          <a:srcRect b="0" l="0" r="26486" t="0"/>
          <a:stretch/>
        </p:blipFill>
        <p:spPr>
          <a:xfrm>
            <a:off x="3424613" y="4412175"/>
            <a:ext cx="2294770" cy="6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0"/>
          <p:cNvSpPr txBox="1"/>
          <p:nvPr>
            <p:ph idx="1" type="subTitle"/>
          </p:nvPr>
        </p:nvSpPr>
        <p:spPr>
          <a:xfrm>
            <a:off x="1787050" y="2276250"/>
            <a:ext cx="58416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Digital competencies, Inclusion and Growth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for Future generations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999999"/>
                </a:solidFill>
              </a:rPr>
              <a:t>Module 3 </a:t>
            </a:r>
            <a:br>
              <a:rPr lang="en" sz="2700">
                <a:solidFill>
                  <a:srgbClr val="999999"/>
                </a:solidFill>
              </a:rPr>
            </a:br>
            <a:endParaRPr sz="27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9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In-class activities for Topic 1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Real-world Applications of AI</a:t>
            </a:r>
            <a:endParaRPr/>
          </a:p>
        </p:txBody>
      </p:sp>
      <p:sp>
        <p:nvSpPr>
          <p:cNvPr id="452" name="Google Shape;452;p49"/>
          <p:cNvSpPr txBox="1"/>
          <p:nvPr>
            <p:ph idx="1" type="body"/>
          </p:nvPr>
        </p:nvSpPr>
        <p:spPr>
          <a:xfrm>
            <a:off x="711725" y="1415025"/>
            <a:ext cx="727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Discussing</a:t>
            </a:r>
            <a:r>
              <a:rPr b="1" lang="en" sz="1700"/>
              <a:t>  positive impact of AI (in groups) </a:t>
            </a:r>
            <a:r>
              <a:rPr lang="en" sz="1700"/>
              <a:t>[Activity 3.1.1]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Discussing negative impact of AI (in groups) </a:t>
            </a:r>
            <a:r>
              <a:rPr lang="en" sz="1700"/>
              <a:t>[Activity 3.1.2]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Raising questions about future scenarios in AI </a:t>
            </a:r>
            <a:br>
              <a:rPr b="1" lang="en" sz="1700"/>
            </a:br>
            <a:r>
              <a:rPr b="1" lang="en" sz="1700"/>
              <a:t>(“what if” activity = co-design fictions, in groups) </a:t>
            </a:r>
            <a:r>
              <a:rPr lang="en" sz="1700"/>
              <a:t>[Activity 3.1.3]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/>
          </a:p>
          <a:p>
            <a:pPr indent="0" lvl="0" marL="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9"/>
          <p:cNvSpPr txBox="1"/>
          <p:nvPr/>
        </p:nvSpPr>
        <p:spPr>
          <a:xfrm>
            <a:off x="563675" y="3097275"/>
            <a:ext cx="7720500" cy="646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swald"/>
                <a:ea typeface="Oswald"/>
                <a:cs typeface="Oswald"/>
                <a:sym typeface="Oswald"/>
              </a:rPr>
              <a:t>Jamboard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https://jamboard.google.com/d/1nUXddX5wrDG6mYuE05Y98ZReRtudzIpTSkS-N83sClQ/edit?usp=sharing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/>
          <p:nvPr>
            <p:ph type="ctrTitle"/>
          </p:nvPr>
        </p:nvSpPr>
        <p:spPr>
          <a:xfrm>
            <a:off x="762450" y="1553730"/>
            <a:ext cx="7619100" cy="8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BREAK</a:t>
            </a:r>
            <a:endParaRPr sz="6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9" name="Google Shape;459;p50"/>
          <p:cNvSpPr/>
          <p:nvPr/>
        </p:nvSpPr>
        <p:spPr>
          <a:xfrm>
            <a:off x="1827575" y="3326850"/>
            <a:ext cx="5493600" cy="7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0" name="Google Shape;460;p50"/>
          <p:cNvPicPr preferRelativeResize="0"/>
          <p:nvPr/>
        </p:nvPicPr>
        <p:blipFill rotWithShape="1">
          <a:blip r:embed="rId3">
            <a:alphaModFix/>
          </a:blip>
          <a:srcRect b="0" l="0" r="26486" t="0"/>
          <a:stretch/>
        </p:blipFill>
        <p:spPr>
          <a:xfrm>
            <a:off x="3424613" y="4412175"/>
            <a:ext cx="2294770" cy="6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0"/>
          <p:cNvSpPr txBox="1"/>
          <p:nvPr>
            <p:ph idx="1" type="subTitle"/>
          </p:nvPr>
        </p:nvSpPr>
        <p:spPr>
          <a:xfrm>
            <a:off x="1787050" y="2276250"/>
            <a:ext cx="58416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/>
              <a:t>11:30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700">
                <a:solidFill>
                  <a:srgbClr val="999999"/>
                </a:solidFill>
              </a:rPr>
            </a:br>
            <a:endParaRPr sz="27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2 - </a:t>
            </a:r>
            <a:r>
              <a:rPr lang="en"/>
              <a:t>Ethics of AI (1)</a:t>
            </a:r>
            <a:endParaRPr/>
          </a:p>
        </p:txBody>
      </p:sp>
      <p:sp>
        <p:nvSpPr>
          <p:cNvPr id="467" name="Google Shape;467;p51"/>
          <p:cNvSpPr txBox="1"/>
          <p:nvPr>
            <p:ph idx="1" type="body"/>
          </p:nvPr>
        </p:nvSpPr>
        <p:spPr>
          <a:xfrm>
            <a:off x="5007925" y="1152475"/>
            <a:ext cx="392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/>
              <a:t>“</a:t>
            </a:r>
            <a:r>
              <a:rPr b="1" lang="en" sz="1300"/>
              <a:t>AI will need to be introduced in ways that build trust and understanding, and respect human and civil rights.”  </a:t>
            </a:r>
            <a:r>
              <a:rPr b="1" lang="en" sz="1000"/>
              <a:t>(European Parliament, 2020)</a:t>
            </a:r>
            <a:endParaRPr b="1" sz="1000"/>
          </a:p>
          <a:p>
            <a:pPr indent="0" lvl="0" marL="1143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This requires: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Fairness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Transparency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Accountability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Control/Regulation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8" name="Google Shape;46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25" y="1425699"/>
            <a:ext cx="4242824" cy="24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2 - </a:t>
            </a:r>
            <a:r>
              <a:rPr lang="en"/>
              <a:t>Ethics of AI (2)</a:t>
            </a:r>
            <a:endParaRPr/>
          </a:p>
        </p:txBody>
      </p:sp>
      <p:sp>
        <p:nvSpPr>
          <p:cNvPr id="474" name="Google Shape;474;p52"/>
          <p:cNvSpPr txBox="1"/>
          <p:nvPr>
            <p:ph idx="1" type="body"/>
          </p:nvPr>
        </p:nvSpPr>
        <p:spPr>
          <a:xfrm>
            <a:off x="711725" y="1152475"/>
            <a:ext cx="35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Education in </a:t>
            </a:r>
            <a:r>
              <a:rPr b="1" lang="en" sz="1600"/>
              <a:t>Ethics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learn what is right and what is wrong (</a:t>
            </a:r>
            <a:r>
              <a:rPr b="1" lang="en" sz="1600">
                <a:solidFill>
                  <a:srgbClr val="322E2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norm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ative ethics)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making ethical decision</a:t>
            </a: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/ adopting ethical behaviors (descriptive ethics)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critical thinking on ethics and values (meta-ethics)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2"/>
          <p:cNvSpPr txBox="1"/>
          <p:nvPr>
            <p:ph idx="1" type="body"/>
          </p:nvPr>
        </p:nvSpPr>
        <p:spPr>
          <a:xfrm>
            <a:off x="5044925" y="1152475"/>
            <a:ext cx="305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/>
              <a:t>Education on Ethics (and AI)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Identify ethical dilemmas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Learning criteria for ethical decision</a:t>
            </a: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making </a:t>
            </a:r>
            <a:r>
              <a:rPr b="1"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/ adoption of ethical behaviors </a:t>
            </a:r>
            <a:endParaRPr b="1"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critical thinking on ethics and values (meta-ethics)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9144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3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2 - </a:t>
            </a:r>
            <a:r>
              <a:rPr lang="en"/>
              <a:t>Ethics and AI (3)</a:t>
            </a:r>
            <a:endParaRPr/>
          </a:p>
        </p:txBody>
      </p:sp>
      <p:sp>
        <p:nvSpPr>
          <p:cNvPr id="481" name="Google Shape;481;p53"/>
          <p:cNvSpPr txBox="1"/>
          <p:nvPr>
            <p:ph idx="1" type="body"/>
          </p:nvPr>
        </p:nvSpPr>
        <p:spPr>
          <a:xfrm>
            <a:off x="711725" y="1152475"/>
            <a:ext cx="727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Working on ethics and AI </a:t>
            </a: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through</a:t>
            </a: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 dialogue in </a:t>
            </a:r>
            <a:r>
              <a:rPr b="1" lang="en" sz="1600">
                <a:latin typeface="Proxima Nova"/>
                <a:ea typeface="Proxima Nova"/>
                <a:cs typeface="Proxima Nova"/>
                <a:sym typeface="Proxima Nova"/>
              </a:rPr>
              <a:t>classrooms 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Dialogue (vs debate) as   a means of: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improving teaching and learning,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facilitating intercultural  understanding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cultivating thinking and  argumentation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advancing democratic values and participation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etc.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1992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Why hasn’t  dialogue become  a   common   form  of   classroom discourse?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4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of AI - Guiding in class discussion</a:t>
            </a:r>
            <a:endParaRPr/>
          </a:p>
        </p:txBody>
      </p:sp>
      <p:sp>
        <p:nvSpPr>
          <p:cNvPr id="487" name="Google Shape;487;p54"/>
          <p:cNvSpPr txBox="1"/>
          <p:nvPr>
            <p:ph idx="1" type="body"/>
          </p:nvPr>
        </p:nvSpPr>
        <p:spPr>
          <a:xfrm>
            <a:off x="4489875" y="1152475"/>
            <a:ext cx="4341900" cy="31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Guidelines and suggestions for facilitating class discussions</a:t>
            </a:r>
            <a:endParaRPr b="1" sz="1700"/>
          </a:p>
          <a:p>
            <a:pPr indent="-304800" lvl="0" marL="45720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students to come to terms with the uncertainty of their own positions and the need to acquire information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 on students' awareness of the sources and conditioning "behind" their opinions 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and free the field from ways of discussing that can trigger emotional and non-rational reactions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 on active  listening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Promote willingness to abandon persuasive intentions in favor of understanding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Construct and share together the basic rules of dialogue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Difficult Dialogue in the Classroom </a:t>
            </a:r>
            <a:r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-  Training resource from Tony Blair Institute for Global Change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4"/>
          <p:cNvSpPr txBox="1"/>
          <p:nvPr>
            <p:ph idx="1" type="body"/>
          </p:nvPr>
        </p:nvSpPr>
        <p:spPr>
          <a:xfrm>
            <a:off x="790125" y="1230875"/>
            <a:ext cx="3514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 Criteria for dialogical contents</a:t>
            </a:r>
            <a:endParaRPr b="1" sz="1700"/>
          </a:p>
          <a:p>
            <a:pPr indent="-3048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purposeful (guided by educational goals)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cumulative (participants respond to and build upon one another’s ideas)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critical: participants identify and investigate  open   questions  and points  of contention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meaningful: participants relate the topic  of discussion to their own  horizons  of meaning,  and bring those horizons to bear upon one another in developing new understandings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Alexander, R. J. Towards Dialogic Teaching: Rethinking Classroom Talk, 2nd edn, Cambridge: Dialogos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5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of AI - Promoting</a:t>
            </a:r>
            <a:r>
              <a:rPr lang="en"/>
              <a:t> in class discussion</a:t>
            </a:r>
            <a:endParaRPr/>
          </a:p>
        </p:txBody>
      </p:sp>
      <p:sp>
        <p:nvSpPr>
          <p:cNvPr id="494" name="Google Shape;494;p55"/>
          <p:cNvSpPr txBox="1"/>
          <p:nvPr>
            <p:ph idx="1" type="body"/>
          </p:nvPr>
        </p:nvSpPr>
        <p:spPr>
          <a:xfrm>
            <a:off x="711725" y="1152475"/>
            <a:ext cx="727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Ethics </a:t>
            </a:r>
            <a:r>
              <a:rPr b="1" lang="en" sz="1700"/>
              <a:t>evaluation</a:t>
            </a:r>
            <a:r>
              <a:rPr b="1" lang="en" sz="1700"/>
              <a:t> on scenarios presented in the first part of the module</a:t>
            </a:r>
            <a:endParaRPr b="1" sz="1700"/>
          </a:p>
          <a:p>
            <a:pPr indent="0" lvl="0" marL="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 discussion step by step</a:t>
            </a:r>
            <a:endParaRPr/>
          </a:p>
        </p:txBody>
      </p:sp>
      <p:pic>
        <p:nvPicPr>
          <p:cNvPr id="500" name="Google Shape;50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75" y="1705850"/>
            <a:ext cx="1805100" cy="15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6"/>
          <p:cNvSpPr txBox="1"/>
          <p:nvPr/>
        </p:nvSpPr>
        <p:spPr>
          <a:xfrm>
            <a:off x="577900" y="1114025"/>
            <a:ext cx="2620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Teachers as facilitators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02" name="Google Shape;502;p56"/>
          <p:cNvSpPr txBox="1"/>
          <p:nvPr/>
        </p:nvSpPr>
        <p:spPr>
          <a:xfrm>
            <a:off x="2494025" y="1705850"/>
            <a:ext cx="52431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AutoNum type="arabicPeriod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Remind the students about the most common ethical theories as starting point for the discussion development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AutoNum type="arabicPeriod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Divide the pupils in group of 4 or 6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AutoNum type="arabicPeriod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Read a scenario or provides the text if the activity is held on line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AutoNum type="arabicPeriod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Ask the students their intake on the scenario. Which are the ethical 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problems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or issues? (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individuation</a:t>
            </a: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of one problem)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AutoNum type="arabicPeriod"/>
            </a:pPr>
            <a:r>
              <a:rPr lang="en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Once a problem is highlighted, the teachers should ask which approaches would solve the issue and the consequences entailed</a:t>
            </a:r>
            <a:endParaRPr sz="11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7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Scenario discussion step by step</a:t>
            </a:r>
            <a:endParaRPr/>
          </a:p>
        </p:txBody>
      </p:sp>
      <p:pic>
        <p:nvPicPr>
          <p:cNvPr id="508" name="Google Shape;50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43825" y="951825"/>
            <a:ext cx="3018902" cy="4025203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7"/>
          <p:cNvSpPr txBox="1"/>
          <p:nvPr/>
        </p:nvSpPr>
        <p:spPr>
          <a:xfrm>
            <a:off x="2071400" y="1170375"/>
            <a:ext cx="5255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Students as critical thinkers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-Students will critically </a:t>
            </a: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engage</a:t>
            </a: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 into figuring out ethical dilemmas after the reading of the scenario;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M Sans"/>
                <a:ea typeface="DM Sans"/>
                <a:cs typeface="DM Sans"/>
                <a:sym typeface="DM Sans"/>
              </a:rPr>
              <a:t>- Each group should propose a list of possible approaches and propose them to the rest of the class and discuss the best solutions outcome.</a:t>
            </a:r>
            <a:endParaRPr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8"/>
          <p:cNvSpPr txBox="1"/>
          <p:nvPr>
            <p:ph type="title"/>
          </p:nvPr>
        </p:nvSpPr>
        <p:spPr>
          <a:xfrm>
            <a:off x="711725" y="5375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In-class activities for Topic 2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of AI</a:t>
            </a:r>
            <a:endParaRPr/>
          </a:p>
        </p:txBody>
      </p:sp>
      <p:sp>
        <p:nvSpPr>
          <p:cNvPr id="515" name="Google Shape;515;p58"/>
          <p:cNvSpPr txBox="1"/>
          <p:nvPr>
            <p:ph idx="1" type="body"/>
          </p:nvPr>
        </p:nvSpPr>
        <p:spPr>
          <a:xfrm>
            <a:off x="214750" y="1307450"/>
            <a:ext cx="727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/>
              <a:t>Scenario Discussion - Students intake on ethical considerations</a:t>
            </a:r>
            <a:endParaRPr b="1" sz="1700"/>
          </a:p>
          <a:p>
            <a:pPr indent="-336550" lvl="0" marL="457200" rtl="0" algn="l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Students should engage into ethical </a:t>
            </a:r>
            <a:r>
              <a:rPr b="1" lang="en" sz="1700"/>
              <a:t>considerations</a:t>
            </a:r>
            <a:r>
              <a:rPr b="1" lang="en" sz="1700"/>
              <a:t> on the potential benefits and risks </a:t>
            </a:r>
            <a:r>
              <a:rPr b="1" lang="en" sz="1700"/>
              <a:t>surrounding</a:t>
            </a:r>
            <a:r>
              <a:rPr b="1" lang="en" sz="1700"/>
              <a:t> AI tools. The discussion should revolve around potential impacts of AI on: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t/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 sz="1700"/>
              <a:t>Social inequalities and </a:t>
            </a:r>
            <a:r>
              <a:rPr b="1" lang="en" sz="1700"/>
              <a:t>transformation</a:t>
            </a:r>
            <a:r>
              <a:rPr b="1" lang="en" sz="1700"/>
              <a:t> of labor market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 sz="1700"/>
              <a:t>Sustainability and natural resources </a:t>
            </a:r>
            <a:endParaRPr b="1"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" sz="1700"/>
              <a:t>Privacy, human relations and human rights</a:t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/>
          </a:p>
          <a:p>
            <a:pPr indent="0" lvl="0" marL="0" rtl="0" algn="l">
              <a:lnSpc>
                <a:spcPct val="12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/>
          <p:nvPr>
            <p:ph type="title"/>
          </p:nvPr>
        </p:nvSpPr>
        <p:spPr>
          <a:xfrm>
            <a:off x="711750" y="2087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89" name="Google Shape;389;p41"/>
          <p:cNvSpPr txBox="1"/>
          <p:nvPr>
            <p:ph idx="1" type="body"/>
          </p:nvPr>
        </p:nvSpPr>
        <p:spPr>
          <a:xfrm>
            <a:off x="657625" y="705300"/>
            <a:ext cx="710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1500">
                <a:solidFill>
                  <a:srgbClr val="434343"/>
                </a:solidFill>
              </a:rPr>
              <a:t>Intro (5’) 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DM Sans"/>
              <a:buChar char="●"/>
            </a:pPr>
            <a:r>
              <a:rPr lang="en" sz="1500">
                <a:solidFill>
                  <a:srgbClr val="434343"/>
                </a:solidFill>
              </a:rPr>
              <a:t>AI for good</a:t>
            </a:r>
            <a:r>
              <a:rPr lang="en" sz="1500">
                <a:solidFill>
                  <a:srgbClr val="434343"/>
                </a:solidFill>
              </a:rPr>
              <a:t> </a:t>
            </a:r>
            <a:r>
              <a:rPr lang="en" sz="1500">
                <a:solidFill>
                  <a:srgbClr val="434343"/>
                </a:solidFill>
              </a:rPr>
              <a:t>(15’) 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Main societal challenges and risks in the use of AI (20’)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In class activities for Topic 1 </a:t>
            </a:r>
            <a:r>
              <a:rPr lang="en" sz="1500">
                <a:solidFill>
                  <a:srgbClr val="434343"/>
                </a:solidFill>
              </a:rPr>
              <a:t>(40’) 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</a:rPr>
              <a:t>BREAK (15’)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Ethics and AI </a:t>
            </a:r>
            <a:r>
              <a:rPr lang="en" sz="1500">
                <a:solidFill>
                  <a:srgbClr val="434343"/>
                </a:solidFill>
              </a:rPr>
              <a:t>(30’) 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Scenario Discussion (20’) 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Other Activities of Topic 2 (20’)</a:t>
            </a:r>
            <a:endParaRPr sz="15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9"/>
          <p:cNvSpPr txBox="1"/>
          <p:nvPr>
            <p:ph type="ctrTitle"/>
          </p:nvPr>
        </p:nvSpPr>
        <p:spPr>
          <a:xfrm>
            <a:off x="762450" y="1553730"/>
            <a:ext cx="7619100" cy="86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rPr>
              <a:t>DIG</a:t>
            </a:r>
            <a:r>
              <a:rPr lang="en" sz="67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67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4</a:t>
            </a:r>
            <a:r>
              <a:rPr lang="en" sz="67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67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FUTURE</a:t>
            </a:r>
            <a:endParaRPr sz="6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1" name="Google Shape;521;p59"/>
          <p:cNvSpPr/>
          <p:nvPr/>
        </p:nvSpPr>
        <p:spPr>
          <a:xfrm>
            <a:off x="1827575" y="3326850"/>
            <a:ext cx="5493600" cy="7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2" name="Google Shape;522;p59"/>
          <p:cNvPicPr preferRelativeResize="0"/>
          <p:nvPr/>
        </p:nvPicPr>
        <p:blipFill rotWithShape="1">
          <a:blip r:embed="rId3">
            <a:alphaModFix/>
          </a:blip>
          <a:srcRect b="0" l="0" r="26486" t="0"/>
          <a:stretch/>
        </p:blipFill>
        <p:spPr>
          <a:xfrm>
            <a:off x="3424613" y="4412175"/>
            <a:ext cx="2294770" cy="64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9"/>
          <p:cNvSpPr txBox="1"/>
          <p:nvPr>
            <p:ph idx="1" type="subTitle"/>
          </p:nvPr>
        </p:nvSpPr>
        <p:spPr>
          <a:xfrm>
            <a:off x="1787050" y="2276250"/>
            <a:ext cx="58416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Digital competencies, Inclusion and Growth 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for Future generations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999999"/>
                </a:solidFill>
              </a:rPr>
              <a:t>Module 3 </a:t>
            </a:r>
            <a:br>
              <a:rPr lang="en" sz="2700">
                <a:solidFill>
                  <a:srgbClr val="999999"/>
                </a:solidFill>
              </a:rPr>
            </a:br>
            <a:endParaRPr sz="27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42"/>
          <p:cNvPicPr preferRelativeResize="0"/>
          <p:nvPr/>
        </p:nvPicPr>
        <p:blipFill rotWithShape="1">
          <a:blip r:embed="rId3">
            <a:alphaModFix/>
          </a:blip>
          <a:srcRect b="0" l="0" r="0" t="8172"/>
          <a:stretch/>
        </p:blipFill>
        <p:spPr>
          <a:xfrm>
            <a:off x="4069525" y="449100"/>
            <a:ext cx="4440376" cy="44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2"/>
          <p:cNvSpPr txBox="1"/>
          <p:nvPr>
            <p:ph idx="1" type="body"/>
          </p:nvPr>
        </p:nvSpPr>
        <p:spPr>
          <a:xfrm>
            <a:off x="690900" y="1640550"/>
            <a:ext cx="27672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b="1" lang="en" sz="1800">
                <a:solidFill>
                  <a:srgbClr val="999999"/>
                </a:solidFill>
              </a:rPr>
              <a:t>Module 1</a:t>
            </a:r>
            <a:br>
              <a:rPr b="1" lang="en" sz="1800">
                <a:solidFill>
                  <a:srgbClr val="999999"/>
                </a:solidFill>
              </a:rPr>
            </a:br>
            <a:r>
              <a:rPr lang="en" sz="1800">
                <a:solidFill>
                  <a:srgbClr val="999999"/>
                </a:solidFill>
              </a:rPr>
              <a:t>What is AI?</a:t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b="1" lang="en" sz="1800">
                <a:solidFill>
                  <a:srgbClr val="999999"/>
                </a:solidFill>
              </a:rPr>
              <a:t>Module 2</a:t>
            </a:r>
            <a:br>
              <a:rPr b="1" lang="en" sz="1800">
                <a:solidFill>
                  <a:srgbClr val="999999"/>
                </a:solidFill>
              </a:rPr>
            </a:br>
            <a:r>
              <a:rPr lang="en" sz="1800">
                <a:solidFill>
                  <a:srgbClr val="999999"/>
                </a:solidFill>
              </a:rPr>
              <a:t>How AI work?</a:t>
            </a:r>
            <a:endParaRPr sz="1800"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chemeClr val="dk1"/>
                </a:solidFill>
              </a:rPr>
              <a:t>Module 3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The AI world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AutoNum type="arabicPeriod"/>
            </a:pPr>
            <a:r>
              <a:rPr b="1" lang="en" sz="1800">
                <a:solidFill>
                  <a:srgbClr val="999999"/>
                </a:solidFill>
              </a:rPr>
              <a:t>Module 4</a:t>
            </a:r>
            <a:br>
              <a:rPr lang="en" sz="1800">
                <a:solidFill>
                  <a:srgbClr val="999999"/>
                </a:solidFill>
              </a:rPr>
            </a:br>
            <a:r>
              <a:rPr lang="en" sz="1800">
                <a:solidFill>
                  <a:srgbClr val="999999"/>
                </a:solidFill>
              </a:rPr>
              <a:t>Life on the net</a:t>
            </a:r>
            <a:endParaRPr b="1" sz="1800">
              <a:solidFill>
                <a:srgbClr val="999999"/>
              </a:solidFill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98475" y="3392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TRAINING MODULES</a:t>
            </a:r>
            <a:endParaRPr b="1" sz="280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/>
          <p:nvPr>
            <p:ph type="title"/>
          </p:nvPr>
        </p:nvSpPr>
        <p:spPr>
          <a:xfrm>
            <a:off x="711750" y="21525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Interdisciplinarity of AI</a:t>
            </a:r>
            <a:endParaRPr/>
          </a:p>
        </p:txBody>
      </p:sp>
      <p:pic>
        <p:nvPicPr>
          <p:cNvPr id="402" name="Google Shape;4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975" y="718850"/>
            <a:ext cx="4708001" cy="42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7700" y="609124"/>
            <a:ext cx="5172550" cy="44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"/>
          <p:cNvSpPr txBox="1"/>
          <p:nvPr>
            <p:ph type="title"/>
          </p:nvPr>
        </p:nvSpPr>
        <p:spPr>
          <a:xfrm>
            <a:off x="783750" y="45105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1 - Real-world Applications of AI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for Good</a:t>
            </a:r>
            <a:endParaRPr/>
          </a:p>
        </p:txBody>
      </p:sp>
      <p:sp>
        <p:nvSpPr>
          <p:cNvPr id="409" name="Google Shape;409;p44"/>
          <p:cNvSpPr txBox="1"/>
          <p:nvPr>
            <p:ph idx="1" type="subTitle"/>
          </p:nvPr>
        </p:nvSpPr>
        <p:spPr>
          <a:xfrm>
            <a:off x="1053650" y="3235250"/>
            <a:ext cx="1990800" cy="19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-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AI-assisted robotic surgery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-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AI-assisted disease detection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roxima Nova"/>
              <a:buChar char="-"/>
            </a:pPr>
            <a:r>
              <a:rPr lang="en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Cancer screening</a:t>
            </a:r>
            <a:endParaRPr sz="1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75" y="1306566"/>
            <a:ext cx="1901951" cy="143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1000" y="1306576"/>
            <a:ext cx="1901952" cy="1435608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4"/>
          <p:cNvSpPr txBox="1"/>
          <p:nvPr>
            <p:ph idx="2" type="subTitle"/>
          </p:nvPr>
        </p:nvSpPr>
        <p:spPr>
          <a:xfrm>
            <a:off x="3576600" y="3235250"/>
            <a:ext cx="1990800" cy="18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/>
              <a:t>Track wildlife patterns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/>
              <a:t>Cease poaching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/>
              <a:t>Classify animal species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413" name="Google Shape;413;p44"/>
          <p:cNvSpPr txBox="1"/>
          <p:nvPr>
            <p:ph idx="3" type="subTitle"/>
          </p:nvPr>
        </p:nvSpPr>
        <p:spPr>
          <a:xfrm>
            <a:off x="6099550" y="3235250"/>
            <a:ext cx="1990800" cy="14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500"/>
              <a:t>Models</a:t>
            </a:r>
            <a:r>
              <a:rPr lang="en" sz="1500"/>
              <a:t> for environmental sustainability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Monitoring ecosystems</a:t>
            </a:r>
            <a:endParaRPr sz="1500"/>
          </a:p>
        </p:txBody>
      </p:sp>
      <p:sp>
        <p:nvSpPr>
          <p:cNvPr id="414" name="Google Shape;414;p44"/>
          <p:cNvSpPr txBox="1"/>
          <p:nvPr>
            <p:ph idx="4" type="subTitle"/>
          </p:nvPr>
        </p:nvSpPr>
        <p:spPr>
          <a:xfrm>
            <a:off x="1053662" y="2915150"/>
            <a:ext cx="1990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     </a:t>
            </a:r>
            <a:r>
              <a:rPr lang="en">
                <a:solidFill>
                  <a:srgbClr val="4A86E8"/>
                </a:solidFill>
              </a:rPr>
              <a:t>Healthcare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415" name="Google Shape;415;p44"/>
          <p:cNvSpPr txBox="1"/>
          <p:nvPr>
            <p:ph idx="5" type="subTitle"/>
          </p:nvPr>
        </p:nvSpPr>
        <p:spPr>
          <a:xfrm>
            <a:off x="3576600" y="2915150"/>
            <a:ext cx="1990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Wildlife</a:t>
            </a:r>
            <a:endParaRPr/>
          </a:p>
        </p:txBody>
      </p:sp>
      <p:sp>
        <p:nvSpPr>
          <p:cNvPr id="416" name="Google Shape;416;p44"/>
          <p:cNvSpPr txBox="1"/>
          <p:nvPr>
            <p:ph idx="6" type="subTitle"/>
          </p:nvPr>
        </p:nvSpPr>
        <p:spPr>
          <a:xfrm>
            <a:off x="6099538" y="2915150"/>
            <a:ext cx="1990800" cy="3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Climate Change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417" name="Google Shape;41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3927" y="1306575"/>
            <a:ext cx="1901952" cy="1435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"/>
          <p:cNvSpPr txBox="1"/>
          <p:nvPr>
            <p:ph type="title"/>
          </p:nvPr>
        </p:nvSpPr>
        <p:spPr>
          <a:xfrm>
            <a:off x="711750" y="220525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Challenges and risks - Algorithm bias</a:t>
            </a:r>
            <a:endParaRPr/>
          </a:p>
        </p:txBody>
      </p:sp>
      <p:pic>
        <p:nvPicPr>
          <p:cNvPr id="423" name="Google Shape;4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25" y="755600"/>
            <a:ext cx="6490845" cy="309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5"/>
          <p:cNvSpPr txBox="1"/>
          <p:nvPr/>
        </p:nvSpPr>
        <p:spPr>
          <a:xfrm>
            <a:off x="792600" y="3847775"/>
            <a:ext cx="665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➢"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Gender bias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➢"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Racial/ethnic bias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➢"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Bias against people with disabilities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DM Sans"/>
                <a:ea typeface="DM Sans"/>
                <a:cs typeface="DM Sans"/>
                <a:sym typeface="DM Sans"/>
              </a:rPr>
              <a:t>….</a:t>
            </a:r>
            <a:endParaRPr b="1" sz="1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6"/>
          <p:cNvSpPr txBox="1"/>
          <p:nvPr>
            <p:ph type="title"/>
          </p:nvPr>
        </p:nvSpPr>
        <p:spPr>
          <a:xfrm>
            <a:off x="743525" y="22055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risks - Privacy issues</a:t>
            </a:r>
            <a:endParaRPr/>
          </a:p>
        </p:txBody>
      </p:sp>
      <p:sp>
        <p:nvSpPr>
          <p:cNvPr id="430" name="Google Shape;430;p46"/>
          <p:cNvSpPr txBox="1"/>
          <p:nvPr>
            <p:ph idx="1" type="body"/>
          </p:nvPr>
        </p:nvSpPr>
        <p:spPr>
          <a:xfrm>
            <a:off x="679950" y="3897900"/>
            <a:ext cx="7784100" cy="12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Violation of children’s privacy: manipulation or dissemination of personal information or images without consent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Exposure to online risks (including sexual risks, cyberbullying)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Parental, teacher and peer mediation</a:t>
            </a:r>
            <a:endParaRPr sz="1600"/>
          </a:p>
        </p:txBody>
      </p:sp>
      <p:pic>
        <p:nvPicPr>
          <p:cNvPr id="431" name="Google Shape;4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000" y="648950"/>
            <a:ext cx="2555013" cy="324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376" y="745800"/>
            <a:ext cx="2555025" cy="3055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7"/>
          <p:cNvSpPr txBox="1"/>
          <p:nvPr>
            <p:ph type="title"/>
          </p:nvPr>
        </p:nvSpPr>
        <p:spPr>
          <a:xfrm>
            <a:off x="711750" y="321375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risks - Surveillance</a:t>
            </a:r>
            <a:endParaRPr/>
          </a:p>
        </p:txBody>
      </p:sp>
      <p:sp>
        <p:nvSpPr>
          <p:cNvPr id="438" name="Google Shape;438;p47"/>
          <p:cNvSpPr txBox="1"/>
          <p:nvPr>
            <p:ph idx="1" type="body"/>
          </p:nvPr>
        </p:nvSpPr>
        <p:spPr>
          <a:xfrm>
            <a:off x="679950" y="815800"/>
            <a:ext cx="7784100" cy="16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of face recognition systems </a:t>
            </a:r>
            <a:endParaRPr sz="1800"/>
          </a:p>
          <a:p>
            <a:pPr indent="-330200" lvl="0" marL="914400" rtl="0" algn="l">
              <a:spcBef>
                <a:spcPts val="160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For border control 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For law enforcement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en" sz="1600"/>
              <a:t>Facial recognition and other AI tools in </a:t>
            </a:r>
            <a:r>
              <a:rPr lang="en" sz="1600"/>
              <a:t>schools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39" name="Google Shape;4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275" y="2285725"/>
            <a:ext cx="4056251" cy="27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/>
          <p:nvPr>
            <p:ph type="title"/>
          </p:nvPr>
        </p:nvSpPr>
        <p:spPr>
          <a:xfrm>
            <a:off x="711750" y="350200"/>
            <a:ext cx="7720500" cy="2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Challenges and risks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and economic repercussions</a:t>
            </a:r>
            <a:endParaRPr/>
          </a:p>
        </p:txBody>
      </p:sp>
      <p:sp>
        <p:nvSpPr>
          <p:cNvPr id="445" name="Google Shape;445;p48"/>
          <p:cNvSpPr txBox="1"/>
          <p:nvPr>
            <p:ph idx="1" type="body"/>
          </p:nvPr>
        </p:nvSpPr>
        <p:spPr>
          <a:xfrm>
            <a:off x="679950" y="989250"/>
            <a:ext cx="7784100" cy="15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AI represents a threat to employment (automation, loss of jobs)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Machine learning tasks for big tech companies are carried out by low-paid workers in poorer countries, including refugees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AI can have a significant negative impact on the environment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46" name="Google Shape;44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525" y="2225975"/>
            <a:ext cx="5111744" cy="28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du Challenge Board for Teacher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FA8DC"/>
      </a:accent1>
      <a:accent2>
        <a:srgbClr val="9FC5E8"/>
      </a:accent2>
      <a:accent3>
        <a:srgbClr val="C27BA0"/>
      </a:accent3>
      <a:accent4>
        <a:srgbClr val="A64D79"/>
      </a:accent4>
      <a:accent5>
        <a:srgbClr val="FFE599"/>
      </a:accent5>
      <a:accent6>
        <a:srgbClr val="FFD9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