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826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swald Medium" panose="020B0604020202020204" charset="0"/>
      <p:regular r:id="rId11"/>
      <p:bold r:id="rId12"/>
    </p:embeddedFont>
    <p:embeddedFont>
      <p:font typeface="Oswald" panose="020B0604020202020204" charset="0"/>
      <p:regular r:id="rId13"/>
      <p:bold r:id="rId14"/>
    </p:embeddedFont>
    <p:embeddedFont>
      <p:font typeface="Lat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9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2" y="802"/>
      </p:cViewPr>
      <p:guideLst>
        <p:guide orient="horz" pos="1622"/>
        <p:guide pos="29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63951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732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4fff425a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14fff425a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14fff425a3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370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5a53d163a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15a53d163a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15a53d163ab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7208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a53d163a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15a53d163a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15a53d163ab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8999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873192" y="-1214730"/>
            <a:ext cx="3397616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verticale e tes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6009345" y="774980"/>
            <a:ext cx="329751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818345" y="-1206220"/>
            <a:ext cx="329751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371600" y="2917349"/>
            <a:ext cx="6400800" cy="131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2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902138"/>
            <a:ext cx="4038600" cy="2550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902138"/>
            <a:ext cx="4038600" cy="2550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1632667"/>
            <a:ext cx="4040188" cy="296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6" y="1152401"/>
            <a:ext cx="4041775" cy="48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6" y="1632667"/>
            <a:ext cx="4041775" cy="296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04977"/>
            <a:ext cx="5111750" cy="4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1" y="1077322"/>
            <a:ext cx="3008313" cy="3521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460007"/>
            <a:ext cx="5486400" cy="3088958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4029231"/>
            <a:ext cx="5486400" cy="60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Fondino_Dig4Future_Tavola disegno 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8928" cy="514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 descr="DIG4FUTURE - Logo NEW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3380" y="1365234"/>
            <a:ext cx="5352976" cy="211089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2934968" y="3719977"/>
            <a:ext cx="4256888" cy="30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Erasmus+Key Action 3: Support for policy reform</a:t>
            </a:r>
            <a:endParaRPr/>
          </a:p>
        </p:txBody>
      </p:sp>
      <p:pic>
        <p:nvPicPr>
          <p:cNvPr id="92" name="Google Shape;92;p13" descr="Icona freccia_1_Tavola disegno 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3380" y="3113717"/>
            <a:ext cx="1249680" cy="1456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 descr="STC_Logo_Eng_Horiz_WEB (1)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52165" y="4617085"/>
            <a:ext cx="144018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 descr="fondobianco_long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49755" y="4601845"/>
            <a:ext cx="14986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5590" y="4606925"/>
            <a:ext cx="1583690" cy="42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29020" y="4632960"/>
            <a:ext cx="1681480" cy="325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971155" y="4607560"/>
            <a:ext cx="930910" cy="39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31080" y="4615815"/>
            <a:ext cx="124333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4" descr="Fondino_Dig4Future_Tavola disegno 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1249526" y="1143220"/>
            <a:ext cx="5123723" cy="288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 descr="DIG4FUTURE - Logo NEW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2182" y="4351390"/>
            <a:ext cx="1602112" cy="63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 descr="Icona freccia_1_Tavola disegno 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841582" y="31336"/>
            <a:ext cx="863511" cy="100672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>
            <a:spLocks noGrp="1"/>
          </p:cNvSpPr>
          <p:nvPr>
            <p:ph type="ctrTitle"/>
          </p:nvPr>
        </p:nvSpPr>
        <p:spPr>
          <a:xfrm>
            <a:off x="1631757" y="215513"/>
            <a:ext cx="4103417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DA291C"/>
              </a:buClr>
              <a:buSzPts val="2800"/>
              <a:buFont typeface="Oswald Medium"/>
              <a:buNone/>
            </a:pPr>
            <a:r>
              <a:rPr lang="el-GR" sz="2800" dirty="0" smtClean="0">
                <a:solidFill>
                  <a:srgbClr val="DA291C"/>
                </a:solidFill>
                <a:latin typeface="Calibri" panose="020F0502020204030204" pitchFamily="34" charset="0"/>
                <a:ea typeface="Oswald Medium"/>
                <a:cs typeface="Calibri" panose="020F0502020204030204" pitchFamily="34" charset="0"/>
                <a:sym typeface="Oswald Medium"/>
              </a:rPr>
              <a:t>Αναπαραστάσεις της </a:t>
            </a:r>
            <a:r>
              <a:rPr lang="el-GR" sz="2800" b="1" dirty="0" smtClean="0">
                <a:solidFill>
                  <a:srgbClr val="DA291C"/>
                </a:solidFill>
                <a:latin typeface="Calibri" panose="020F0502020204030204" pitchFamily="34" charset="0"/>
                <a:ea typeface="Oswald Medium"/>
                <a:cs typeface="Calibri" panose="020F0502020204030204" pitchFamily="34" charset="0"/>
                <a:sym typeface="Oswald Medium"/>
              </a:rPr>
              <a:t>ΤΝ</a:t>
            </a:r>
            <a:endParaRPr sz="2800" b="1" dirty="0">
              <a:solidFill>
                <a:srgbClr val="DA291C"/>
              </a:solidFill>
              <a:latin typeface="Calibri" panose="020F0502020204030204" pitchFamily="34" charset="0"/>
              <a:ea typeface="Oswald Medium"/>
              <a:cs typeface="Calibri" panose="020F0502020204030204" pitchFamily="34" charset="0"/>
              <a:sym typeface="Oswald Medium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3657600" y="966438"/>
            <a:ext cx="1828800" cy="18288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Artificial</a:t>
            </a:r>
            <a:br>
              <a:rPr lang="en-US" sz="1700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1700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Intelligence</a:t>
            </a:r>
            <a:endParaRPr sz="1700" b="1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367725" y="966450"/>
            <a:ext cx="3041100" cy="3784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112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l-GR" b="1" dirty="0">
                <a:latin typeface="Oswald"/>
                <a:ea typeface="Oswald"/>
                <a:cs typeface="Oswald"/>
                <a:sym typeface="Oswald"/>
              </a:rPr>
              <a:t>σε βιβλία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5735174" y="215525"/>
            <a:ext cx="3279119" cy="3105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l-GR" b="1" dirty="0"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σε ταινίες και τηλεοπτικά προγράμματα</a:t>
            </a:r>
            <a:endParaRPr b="1" dirty="0">
              <a:latin typeface="Calibri" panose="020F0502020204030204" pitchFamily="34" charset="0"/>
              <a:ea typeface="Oswald"/>
              <a:cs typeface="Calibri" panose="020F0502020204030204" pitchFamily="34" charset="0"/>
              <a:sym typeface="Oswald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2755525" y="2992075"/>
            <a:ext cx="4460100" cy="204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l-GR" b="1" dirty="0">
                <a:latin typeface="Oswald"/>
                <a:ea typeface="Oswald"/>
                <a:cs typeface="Oswald"/>
                <a:sym typeface="Oswald"/>
              </a:rPr>
              <a:t>σε κόμικς και κινούμενα σχέδια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5" descr="Fondino_Dig4Future_Tavola disegno 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1249526" y="1143220"/>
            <a:ext cx="5123723" cy="288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 descr="DIG4FUTURE - Logo NEW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2182" y="4351390"/>
            <a:ext cx="1602112" cy="63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 descr="Icona freccia_1_Tavola disegno 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841582" y="31336"/>
            <a:ext cx="863511" cy="100672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>
            <a:spLocks noGrp="1"/>
          </p:cNvSpPr>
          <p:nvPr>
            <p:ph type="ctrTitle"/>
          </p:nvPr>
        </p:nvSpPr>
        <p:spPr>
          <a:xfrm>
            <a:off x="1631757" y="215513"/>
            <a:ext cx="4368209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DA291C"/>
              </a:buClr>
              <a:buSzPts val="2800"/>
            </a:pPr>
            <a:r>
              <a:rPr lang="el-GR" sz="2800" b="1" dirty="0">
                <a:solidFill>
                  <a:srgbClr val="DA291C"/>
                </a:solidFill>
                <a:latin typeface="Oswald Medium"/>
                <a:ea typeface="Oswald Medium"/>
                <a:cs typeface="Oswald Medium"/>
                <a:sym typeface="Oswald Medium"/>
              </a:rPr>
              <a:t>Τεχνητή </a:t>
            </a:r>
            <a:r>
              <a:rPr lang="el-GR" sz="2800" b="1" dirty="0" smtClean="0">
                <a:solidFill>
                  <a:srgbClr val="DA291C"/>
                </a:solidFill>
                <a:latin typeface="Oswald Medium"/>
                <a:ea typeface="Oswald Medium"/>
                <a:cs typeface="Oswald Medium"/>
                <a:sym typeface="Oswald Medium"/>
              </a:rPr>
              <a:t>Νοημοσύνη </a:t>
            </a:r>
            <a:r>
              <a:rPr lang="en-US" sz="2800" dirty="0" smtClean="0">
                <a:solidFill>
                  <a:srgbClr val="DA291C"/>
                </a:solidFill>
                <a:latin typeface="Oswald Medium"/>
                <a:ea typeface="Oswald Medium"/>
                <a:cs typeface="Oswald Medium"/>
                <a:sym typeface="Oswald Medium"/>
              </a:rPr>
              <a:t>…</a:t>
            </a:r>
            <a:endParaRPr sz="2800" dirty="0">
              <a:solidFill>
                <a:srgbClr val="DA291C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4659275" y="2731125"/>
            <a:ext cx="4355100" cy="2358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112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l-GR" b="1" dirty="0">
                <a:latin typeface="Oswald"/>
                <a:ea typeface="Oswald"/>
                <a:cs typeface="Oswald"/>
                <a:sym typeface="Oswald"/>
              </a:rPr>
              <a:t>Σχετικές έννοιες και λέξεις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924275" y="867025"/>
            <a:ext cx="3657600" cy="4222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112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l-GR" b="1" dirty="0">
                <a:latin typeface="Oswald"/>
                <a:ea typeface="Oswald"/>
                <a:cs typeface="Oswald"/>
                <a:sym typeface="Oswald"/>
              </a:rPr>
              <a:t>Παραδείγματα εφαρμογών Τεχνητής Νοημοσύνης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4659325" y="867025"/>
            <a:ext cx="4355100" cy="1766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l-GR" b="1" dirty="0">
                <a:latin typeface="Oswald"/>
                <a:ea typeface="Oswald"/>
                <a:cs typeface="Oswald"/>
                <a:sym typeface="Oswald"/>
              </a:rPr>
              <a:t>Ορισμός(οι) της Τεχνητής Νοημοσύνης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6" descr="Fondino_Dig4Future_Tavola disegno 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1249526" y="1143220"/>
            <a:ext cx="5123723" cy="288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 descr="DIG4FUTURE - Logo NEW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2182" y="4351390"/>
            <a:ext cx="1602112" cy="63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 descr="Icona freccia_1_Tavola disegno 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841582" y="31336"/>
            <a:ext cx="863511" cy="100672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>
            <a:spLocks noGrp="1"/>
          </p:cNvSpPr>
          <p:nvPr>
            <p:ph type="ctrTitle"/>
          </p:nvPr>
        </p:nvSpPr>
        <p:spPr>
          <a:xfrm>
            <a:off x="1631757" y="215513"/>
            <a:ext cx="4380735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DA291C"/>
              </a:buClr>
              <a:buSzPts val="2800"/>
            </a:pPr>
            <a:r>
              <a:rPr lang="el-GR" sz="2800" b="1" dirty="0">
                <a:solidFill>
                  <a:srgbClr val="DA291C"/>
                </a:solidFill>
                <a:latin typeface="Oswald Medium"/>
                <a:ea typeface="Oswald Medium"/>
                <a:cs typeface="Oswald Medium"/>
                <a:sym typeface="Oswald Medium"/>
              </a:rPr>
              <a:t>Τεχνητή Νοημοσύνη </a:t>
            </a:r>
            <a:r>
              <a:rPr lang="en-US" sz="2800" dirty="0" smtClean="0">
                <a:solidFill>
                  <a:srgbClr val="DA291C"/>
                </a:solidFill>
                <a:latin typeface="Oswald Medium"/>
                <a:ea typeface="Oswald Medium"/>
                <a:cs typeface="Oswald Medium"/>
                <a:sym typeface="Oswald Medium"/>
              </a:rPr>
              <a:t>…</a:t>
            </a:r>
            <a:endParaRPr sz="2800" dirty="0">
              <a:solidFill>
                <a:srgbClr val="DA291C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4664543" y="2633725"/>
            <a:ext cx="4355100" cy="245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112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l-GR" dirty="0">
                <a:latin typeface="Oswald"/>
                <a:ea typeface="Oswald"/>
                <a:cs typeface="Oswald"/>
                <a:sym typeface="Oswald"/>
              </a:rPr>
              <a:t>Σχετικές έννοιες και </a:t>
            </a:r>
            <a:r>
              <a:rPr lang="el-GR" dirty="0" smtClean="0">
                <a:latin typeface="Oswald"/>
                <a:ea typeface="Oswald"/>
                <a:cs typeface="Oswald"/>
                <a:sym typeface="Oswald"/>
              </a:rPr>
              <a:t>λέξεις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endParaRPr lang="el-GR" dirty="0" smtClean="0">
              <a:latin typeface="Calibri" panose="020F0502020204030204" pitchFamily="34" charset="0"/>
              <a:ea typeface="Oswald"/>
              <a:cs typeface="Calibri" panose="020F0502020204030204" pitchFamily="34" charset="0"/>
              <a:sym typeface="Oswald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l-GR" dirty="0"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Επιστήμη των </a:t>
            </a:r>
            <a:r>
              <a:rPr lang="el-GR" dirty="0" smtClean="0"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υπολογιστών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l-GR" dirty="0" smtClean="0"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Γνωστική επιστήμη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l-GR" dirty="0" smtClean="0"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Αλγόριθμοι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l-GR" dirty="0" smtClean="0"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Σύνολο δεδομένων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l-GR" dirty="0" smtClean="0"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Μοντέλο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l-GR" dirty="0" smtClean="0"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Ρομπότ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l-GR" dirty="0" err="1" smtClean="0"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Chatbots</a:t>
            </a:r>
            <a:endParaRPr lang="el-GR" dirty="0" smtClean="0">
              <a:latin typeface="Calibri" panose="020F0502020204030204" pitchFamily="34" charset="0"/>
              <a:ea typeface="Oswald"/>
              <a:cs typeface="Calibri" panose="020F0502020204030204" pitchFamily="34" charset="0"/>
              <a:sym typeface="Oswald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l-GR" dirty="0" smtClean="0"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Μηχανική μάθηση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l-GR" dirty="0" smtClean="0"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Βαθιά </a:t>
            </a:r>
            <a:r>
              <a:rPr lang="el-GR" dirty="0"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μάθηση</a:t>
            </a:r>
          </a:p>
        </p:txBody>
      </p:sp>
      <p:sp>
        <p:nvSpPr>
          <p:cNvPr id="134" name="Google Shape;134;p16"/>
          <p:cNvSpPr/>
          <p:nvPr/>
        </p:nvSpPr>
        <p:spPr>
          <a:xfrm>
            <a:off x="924275" y="867025"/>
            <a:ext cx="3657600" cy="4222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112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l-GR" b="1" dirty="0">
                <a:latin typeface="Oswald"/>
                <a:ea typeface="Oswald"/>
                <a:cs typeface="Oswald"/>
                <a:sym typeface="Oswald"/>
              </a:rPr>
              <a:t>Παραδείγματα εφαρμογών Τεχνητής Νοημοσύνης</a:t>
            </a:r>
            <a:endParaRPr lang="el-GR"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4659325" y="867025"/>
            <a:ext cx="4355100" cy="1766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l-GR" b="1" dirty="0">
                <a:latin typeface="Oswald"/>
                <a:ea typeface="Oswald"/>
                <a:cs typeface="Oswald"/>
                <a:sym typeface="Oswald"/>
              </a:rPr>
              <a:t>Ορισμός(οι) της Τεχνητής Νοημοσύνης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lvl="0" algn="just"/>
            <a:r>
              <a:rPr lang="el-GR" sz="1300" dirty="0"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Η τεχνητή νοημοσύνη είναι μια σειρά τεχνολογιών γενικής χρήσης ή συστημάτων που βασίζονται σε μηχανήματα που μπορούν, για ένα δεδομένο σύνολο στόχων που καθορίζονται από τον άνθρωπο, να κάνουν προβλέψεις, συστάσεις ή </a:t>
            </a:r>
            <a:r>
              <a:rPr lang="el-GR" sz="1300" dirty="0" smtClean="0"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να παίρνουν αποφάσεις </a:t>
            </a:r>
            <a:r>
              <a:rPr lang="el-GR" sz="1300" dirty="0"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που επηρεάζουν πραγματικά ή εικονικά περιβάλλοντα.</a:t>
            </a:r>
            <a:endParaRPr sz="1300" dirty="0"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</p:txBody>
      </p:sp>
      <p:pic>
        <p:nvPicPr>
          <p:cNvPr id="136" name="Google Shape;136;p16" descr="Echo e Alexa Amazon.i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3700" y="1506880"/>
            <a:ext cx="1602125" cy="85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 descr="AI Robot Kebbi Air H200 with display face and lightening | Flickr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24425" y="1679650"/>
            <a:ext cx="1930675" cy="128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 descr="Essential guide to face recognition: How it works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85325" y="2966780"/>
            <a:ext cx="1868250" cy="117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 descr="Google prototype self-driving car | Source: www.google.com/s… | Flickr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49620" y="3696050"/>
            <a:ext cx="1923692" cy="128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120</Words>
  <Application>Microsoft Office PowerPoint</Application>
  <PresentationFormat>Προσαρμογή</PresentationFormat>
  <Paragraphs>30</Paragraphs>
  <Slides>4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11" baseType="lpstr">
      <vt:lpstr>Calibri</vt:lpstr>
      <vt:lpstr>Courier New</vt:lpstr>
      <vt:lpstr>Oswald Medium</vt:lpstr>
      <vt:lpstr>Arial</vt:lpstr>
      <vt:lpstr>Oswald</vt:lpstr>
      <vt:lpstr>Lato</vt:lpstr>
      <vt:lpstr>Tema di Office</vt:lpstr>
      <vt:lpstr>Παρουσίαση του PowerPoint</vt:lpstr>
      <vt:lpstr>Αναπαραστάσεις της ΤΝ</vt:lpstr>
      <vt:lpstr>Τεχνητή Νοημοσύνη …</vt:lpstr>
      <vt:lpstr>Τεχνητή Νοημοσύνη 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cp:lastModifiedBy>Λογαριασμός Microsoft</cp:lastModifiedBy>
  <cp:revision>2</cp:revision>
  <dcterms:modified xsi:type="dcterms:W3CDTF">2022-11-06T20:45:22Z</dcterms:modified>
</cp:coreProperties>
</file>