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ppt/tags/tag3.xml" ContentType="application/vnd.openxmlformats-officedocument.presentationml.tags+xml"/>
  <Override PartName="/ppt/notesSlides/notesSlide2.xml" ContentType="application/vnd.openxmlformats-officedocument.presentationml.notesSlide+xml"/>
  <Override PartName="/ppt/tags/tag4.xml" ContentType="application/vnd.openxmlformats-officedocument.presentationml.tags+xml"/>
  <Override PartName="/ppt/notesSlides/notesSlide3.xml" ContentType="application/vnd.openxmlformats-officedocument.presentationml.notesSlide+xml"/>
  <Override PartName="/ppt/tags/tag5.xml" ContentType="application/vnd.openxmlformats-officedocument.presentationml.tags+xml"/>
  <Override PartName="/ppt/notesSlides/notesSlide4.xml" ContentType="application/vnd.openxmlformats-officedocument.presentationml.notesSlide+xml"/>
  <Override PartName="/ppt/tags/tag6.xml" ContentType="application/vnd.openxmlformats-officedocument.presentationml.tags+xml"/>
  <Override PartName="/ppt/notesSlides/notesSlide5.xml" ContentType="application/vnd.openxmlformats-officedocument.presentationml.notesSlide+xml"/>
  <Override PartName="/ppt/tags/tag7.xml" ContentType="application/vnd.openxmlformats-officedocument.presentationml.tags+xml"/>
  <Override PartName="/ppt/notesSlides/notesSlide6.xml" ContentType="application/vnd.openxmlformats-officedocument.presentationml.notesSlide+xml"/>
  <Override PartName="/ppt/tags/tag8.xml" ContentType="application/vnd.openxmlformats-officedocument.presentationml.tags+xml"/>
  <Override PartName="/ppt/notesSlides/notesSlide7.xml" ContentType="application/vnd.openxmlformats-officedocument.presentationml.notesSlide+xml"/>
  <Override PartName="/ppt/tags/tag9.xml" ContentType="application/vnd.openxmlformats-officedocument.presentationml.tags+xml"/>
  <Override PartName="/ppt/notesSlides/notesSlide8.xml" ContentType="application/vnd.openxmlformats-officedocument.presentationml.notesSlide+xml"/>
  <Override PartName="/ppt/tags/tag10.xml" ContentType="application/vnd.openxmlformats-officedocument.presentationml.tags+xml"/>
  <Override PartName="/ppt/notesSlides/notesSlide9.xml" ContentType="application/vnd.openxmlformats-officedocument.presentationml.notesSlide+xml"/>
  <Override PartName="/ppt/tags/tag11.xml" ContentType="application/vnd.openxmlformats-officedocument.presentationml.tags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3" r:id="rId1"/>
  </p:sldMasterIdLst>
  <p:notesMasterIdLst>
    <p:notesMasterId r:id="rId12"/>
  </p:notesMasterIdLst>
  <p:sldIdLst>
    <p:sldId id="395" r:id="rId2"/>
    <p:sldId id="288" r:id="rId3"/>
    <p:sldId id="389" r:id="rId4"/>
    <p:sldId id="304" r:id="rId5"/>
    <p:sldId id="398" r:id="rId6"/>
    <p:sldId id="401" r:id="rId7"/>
    <p:sldId id="402" r:id="rId8"/>
    <p:sldId id="400" r:id="rId9"/>
    <p:sldId id="403" r:id="rId10"/>
    <p:sldId id="282" r:id="rId11"/>
  </p:sldIdLst>
  <p:sldSz cx="12192000" cy="6858000"/>
  <p:notesSz cx="6858000" cy="9144000"/>
  <p:custDataLst>
    <p:tags r:id="rId1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54F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18603FDC-E32A-4AB5-989C-0864C3EAD2B8}" styleName="Themed Style 2 - Accent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06799F8-075E-4A3A-A7F6-7FBC6576F1A4}" styleName="Themed Style 2 - Accent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E269D01E-BC32-4049-B463-5C60D7B0CCD2}" styleName="Themed Style 2 - Accent 4">
    <a:tblBg>
      <a:fillRef idx="3">
        <a:schemeClr val="accent4"/>
      </a:fillRef>
      <a:effectRef idx="3">
        <a:schemeClr val="accent4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4">
                <a:tint val="50000"/>
              </a:schemeClr>
            </a:lnRef>
          </a:left>
          <a:right>
            <a:lnRef idx="1">
              <a:schemeClr val="accent4">
                <a:tint val="50000"/>
              </a:schemeClr>
            </a:lnRef>
          </a:right>
          <a:top>
            <a:lnRef idx="1">
              <a:schemeClr val="accent4">
                <a:tint val="50000"/>
              </a:schemeClr>
            </a:lnRef>
          </a:top>
          <a:bottom>
            <a:lnRef idx="1">
              <a:schemeClr val="accent4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38B1855-1B75-4FBE-930C-398BA8C253C6}" styleName="Themed Style 2 - Accent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78" autoAdjust="0"/>
    <p:restoredTop sz="95256" autoAdjust="0"/>
  </p:normalViewPr>
  <p:slideViewPr>
    <p:cSldViewPr snapToGrid="0">
      <p:cViewPr varScale="1">
        <p:scale>
          <a:sx n="82" d="100"/>
          <a:sy n="82" d="100"/>
        </p:scale>
        <p:origin x="682" y="67"/>
      </p:cViewPr>
      <p:guideLst/>
    </p:cSldViewPr>
  </p:slideViewPr>
  <p:outlineViewPr>
    <p:cViewPr>
      <p:scale>
        <a:sx n="33" d="100"/>
        <a:sy n="33" d="100"/>
      </p:scale>
      <p:origin x="0" y="-32458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1592"/>
    </p:cViewPr>
  </p:sorterViewPr>
  <p:notesViewPr>
    <p:cSldViewPr snapToGrid="0">
      <p:cViewPr varScale="1">
        <p:scale>
          <a:sx n="65" d="100"/>
          <a:sy n="65" d="100"/>
        </p:scale>
        <p:origin x="3154" y="6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465A9B9-C96C-49DC-969C-615F1743C959}" type="datetimeFigureOut">
              <a:rPr lang="el-GR" smtClean="0"/>
              <a:t>18/1/2021</a:t>
            </a:fld>
            <a:endParaRPr lang="el-G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6CAC557-32D6-4857-A1F9-5DE72C887010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40410472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l-GR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l-GR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l-GR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l-GR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Μουσική…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Pro…post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Poll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Chat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b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MI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b="1" dirty="0"/>
              <a:t>5Ws</a:t>
            </a:r>
            <a:endParaRPr lang="el-GR" sz="1200" b="1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r>
              <a:rPr lang="en-US" b="1" dirty="0"/>
              <a:t>Out of the box.</a:t>
            </a:r>
          </a:p>
          <a:p>
            <a:r>
              <a:rPr lang="en-US" b="1" dirty="0"/>
              <a:t>Roadmap</a:t>
            </a:r>
            <a:endParaRPr lang="el-GR" b="1" dirty="0"/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l-GR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1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52905788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εικόνας διαφάνειας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Θέση σημειώσεων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l-GR" dirty="0"/>
          </a:p>
        </p:txBody>
      </p:sp>
      <p:sp>
        <p:nvSpPr>
          <p:cNvPr id="4" name="Θέση αριθμού διαφάνειας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10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4171542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l-GR" sz="12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Άτυπη εκπαίδευση</a:t>
            </a:r>
            <a:endParaRPr lang="en-US" sz="1200" b="0" i="0" u="none" strike="noStrike" kern="1200" baseline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l-GR" sz="12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Σάντουιτς</a:t>
            </a:r>
          </a:p>
          <a:p>
            <a:r>
              <a:rPr lang="en-US" sz="12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Background </a:t>
            </a:r>
            <a:r>
              <a:rPr lang="el-GR" sz="12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εκπαιδευόμενων</a:t>
            </a:r>
          </a:p>
          <a:p>
            <a:r>
              <a:rPr lang="el-GR" sz="12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Ευκαιρίες </a:t>
            </a:r>
            <a:r>
              <a:rPr lang="el-GR" sz="1200" b="0" i="0" u="none" strike="noStrike" kern="1200" baseline="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συζήτησης</a:t>
            </a:r>
            <a:endParaRPr lang="en-US" sz="1200" b="0" i="0" u="none" strike="noStrike" kern="1200" baseline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2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1857592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200" b="0" i="0" u="none" strike="noStrike" kern="1200" baseline="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3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6192648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200" b="1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4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85499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l-GR" baseline="0" dirty="0">
              <a:latin typeface="Trebuchet MS" panose="020B0603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5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91964095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l-GR" baseline="0" dirty="0">
              <a:latin typeface="Trebuchet MS" panose="020B0603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6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72680232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l-GR" baseline="0" dirty="0">
              <a:latin typeface="Trebuchet MS" panose="020B0603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7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17371403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200" b="1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8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8868951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sz="1200" b="1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CAC557-32D6-4857-A1F9-5DE72C887010}" type="slidenum">
              <a:rPr lang="el-GR" smtClean="0"/>
              <a:t>9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5091432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32649433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3121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6844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2506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15131547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3364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1510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74329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91933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6461614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8A87A34-81AB-432B-8DAE-1953F412C126}" type="datetimeFigureOut">
              <a:rPr lang="en-US" smtClean="0"/>
              <a:t>1/18/2021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9941360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1/18/2021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7522833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695" r:id="rId2"/>
    <p:sldLayoutId id="2147483696" r:id="rId3"/>
    <p:sldLayoutId id="2147483697" r:id="rId4"/>
    <p:sldLayoutId id="2147483698" r:id="rId5"/>
    <p:sldLayoutId id="2147483699" r:id="rId6"/>
    <p:sldLayoutId id="2147483700" r:id="rId7"/>
    <p:sldLayoutId id="2147483701" r:id="rId8"/>
    <p:sldLayoutId id="2147483702" r:id="rId9"/>
    <p:sldLayoutId id="2147483703" r:id="rId10"/>
    <p:sldLayoutId id="2147483704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368">
          <p15:clr>
            <a:srgbClr val="F26B43"/>
          </p15:clr>
        </p15:guide>
        <p15:guide id="2" orient="horz" pos="1440">
          <p15:clr>
            <a:srgbClr val="F26B43"/>
          </p15:clr>
        </p15:guide>
        <p15:guide id="3" orient="horz" pos="3696">
          <p15:clr>
            <a:srgbClr val="F26B43"/>
          </p15:clr>
        </p15:guide>
        <p15:guide id="4" orient="horz" pos="432">
          <p15:clr>
            <a:srgbClr val="F26B43"/>
          </p15:clr>
        </p15:guide>
        <p15:guide id="5" orient="horz" pos="1512">
          <p15:clr>
            <a:srgbClr val="F26B43"/>
          </p15:clr>
        </p15:guide>
        <p15:guide id="6" pos="6912">
          <p15:clr>
            <a:srgbClr val="F26B43"/>
          </p15:clr>
        </p15:guide>
        <p15:guide id="7" pos="936">
          <p15:clr>
            <a:srgbClr val="F26B43"/>
          </p15:clr>
        </p15:guide>
        <p15:guide id="8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Relationship Id="rId6" Type="http://schemas.openxmlformats.org/officeDocument/2006/relationships/hyperlink" Target="mailto:detzimas@csd.auth.gr" TargetMode="External"/><Relationship Id="rId5" Type="http://schemas.openxmlformats.org/officeDocument/2006/relationships/image" Target="../media/image2.jpeg"/><Relationship Id="rId4" Type="http://schemas.openxmlformats.org/officeDocument/2006/relationships/image" Target="../media/image1.png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0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1.xml"/><Relationship Id="rId4" Type="http://schemas.openxmlformats.org/officeDocument/2006/relationships/hyperlink" Target="mailto:detzimas@csd.auth.gr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9.xml"/><Relationship Id="rId4" Type="http://schemas.openxmlformats.org/officeDocument/2006/relationships/hyperlink" Target="https://bit.ly/39ExzBD" TargetMode="Externa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>
            <a:extLst>
              <a:ext uri="{FF2B5EF4-FFF2-40B4-BE49-F238E27FC236}">
                <a16:creationId xmlns:a16="http://schemas.microsoft.com/office/drawing/2014/main" id="{3B1B397C-8D9B-4DAC-B510-E617AEB6050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886121" y="-17586"/>
            <a:ext cx="2140289" cy="184778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30" name="Picture 6">
            <a:extLst>
              <a:ext uri="{FF2B5EF4-FFF2-40B4-BE49-F238E27FC236}">
                <a16:creationId xmlns:a16="http://schemas.microsoft.com/office/drawing/2014/main" id="{9D3B7807-B51E-4C84-A038-1EC1291599E6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7707" y="0"/>
            <a:ext cx="4038119" cy="156140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Title 1">
            <a:extLst>
              <a:ext uri="{FF2B5EF4-FFF2-40B4-BE49-F238E27FC236}">
                <a16:creationId xmlns:a16="http://schemas.microsoft.com/office/drawing/2014/main" id="{3AEF27DA-F879-4029-9F4E-F86A23D1C681}"/>
              </a:ext>
            </a:extLst>
          </p:cNvPr>
          <p:cNvSpPr txBox="1">
            <a:spLocks/>
          </p:cNvSpPr>
          <p:nvPr/>
        </p:nvSpPr>
        <p:spPr>
          <a:xfrm>
            <a:off x="748810" y="2118593"/>
            <a:ext cx="11277600" cy="2098226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l-GR" sz="2400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Επιμόρφωση ΚΠΕ</a:t>
            </a:r>
          </a:p>
          <a:p>
            <a:pPr algn="ctr"/>
            <a:r>
              <a:rPr lang="el-GR" sz="2400" b="0" i="1" dirty="0">
                <a:solidFill>
                  <a:srgbClr val="222222"/>
                </a:solidFill>
                <a:effectLst/>
                <a:latin typeface="Arial" panose="020B0604020202020204" pitchFamily="34" charset="0"/>
              </a:rPr>
              <a:t>Συγγραφή εργασιών με αξιοποίηση λογισμικών Τ.Π.Ε.</a:t>
            </a:r>
            <a:endParaRPr lang="en-US" sz="2400" b="0" i="1" dirty="0">
              <a:solidFill>
                <a:srgbClr val="222222"/>
              </a:solidFill>
              <a:effectLst/>
              <a:latin typeface="Arial" panose="020B0604020202020204" pitchFamily="34" charset="0"/>
            </a:endParaRPr>
          </a:p>
          <a:p>
            <a:pPr algn="ctr"/>
            <a:endParaRPr lang="el-GR" sz="2400" b="1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5" name="Subtitle 2">
            <a:extLst>
              <a:ext uri="{FF2B5EF4-FFF2-40B4-BE49-F238E27FC236}">
                <a16:creationId xmlns:a16="http://schemas.microsoft.com/office/drawing/2014/main" id="{644AA639-86D8-46D6-A625-62AC039FD55C}"/>
              </a:ext>
            </a:extLst>
          </p:cNvPr>
          <p:cNvSpPr txBox="1">
            <a:spLocks/>
          </p:cNvSpPr>
          <p:nvPr/>
        </p:nvSpPr>
        <p:spPr>
          <a:xfrm>
            <a:off x="2425147" y="4050294"/>
            <a:ext cx="9214715" cy="1782295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20000"/>
          </a:bodyPr>
          <a:lstStyle>
            <a:lvl1pPr marL="384048" indent="-384048" algn="l" defTabSz="914400" rtl="0" eaLnBrk="1" latinLnBrk="0" hangingPunct="1">
              <a:lnSpc>
                <a:spcPct val="94000"/>
              </a:lnSpc>
              <a:spcBef>
                <a:spcPts val="1000"/>
              </a:spcBef>
              <a:spcAft>
                <a:spcPts val="200"/>
              </a:spcAft>
              <a:buFont typeface="Franklin Gothic Book" panose="020B0503020102020204" pitchFamily="34" charset="0"/>
              <a:buChar char="■"/>
              <a:defRPr sz="20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914400" indent="-384048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Char char="–"/>
              <a:defRPr sz="2000" i="1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2pPr>
            <a:lvl3pPr marL="1371600" indent="-384048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Char char="■"/>
              <a:defRPr sz="18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3pPr>
            <a:lvl4pPr marL="1828800" indent="-384048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Char char="–"/>
              <a:defRPr sz="1800" i="1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4pPr>
            <a:lvl5pPr marL="2286000" indent="-384048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Char char="■"/>
              <a:defRPr sz="16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5pPr>
            <a:lvl6pPr marL="2743200" indent="-384048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Char char="–"/>
              <a:defRPr sz="1600" i="1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3200400" indent="-384048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Char char="■"/>
              <a:defRPr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3657600" indent="-384048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Char char="–"/>
              <a:defRPr sz="1400" i="1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4114800" indent="-384048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Char char="■"/>
              <a:defRPr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l-GR" sz="2200" dirty="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Δημήτρης </a:t>
            </a:r>
            <a:r>
              <a:rPr lang="el-GR" sz="22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Τζήμας</a:t>
            </a:r>
            <a:endParaRPr lang="en-US" sz="2200" baseline="30000" dirty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 algn="ctr">
              <a:buNone/>
            </a:pPr>
            <a:endParaRPr lang="el-GR" sz="2200" baseline="30000" dirty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 algn="ctr">
              <a:buNone/>
            </a:pPr>
            <a:r>
              <a:rPr lang="el-GR" sz="1800" dirty="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Συντονιστής Εκπαιδευτικού Έργου Πληροφορικής </a:t>
            </a:r>
            <a:r>
              <a:rPr lang="el-GR" sz="18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ΠΕΚΕΣ Δυτικής Μακεδονίας</a:t>
            </a:r>
          </a:p>
          <a:p>
            <a:pPr marL="0" indent="0" algn="ctr">
              <a:buNone/>
            </a:pPr>
            <a:r>
              <a:rPr lang="el-GR" sz="1800" dirty="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  <a:hlinkClick r:id="rId6"/>
              </a:rPr>
              <a:t>d</a:t>
            </a:r>
            <a:r>
              <a:rPr lang="en-US" sz="1800" dirty="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  <a:hlinkClick r:id="rId6"/>
              </a:rPr>
              <a:t>e</a:t>
            </a:r>
            <a:r>
              <a:rPr lang="el-GR" sz="18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  <a:hlinkClick r:id="rId6"/>
              </a:rPr>
              <a:t>tzimas</a:t>
            </a:r>
            <a:r>
              <a:rPr lang="el-GR" sz="1800" dirty="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  <a:hlinkClick r:id="rId6"/>
              </a:rPr>
              <a:t>@</a:t>
            </a:r>
            <a:r>
              <a:rPr lang="en-US" sz="18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  <a:hlinkClick r:id="rId6"/>
              </a:rPr>
              <a:t>csd.auth</a:t>
            </a:r>
            <a:r>
              <a:rPr lang="el-GR" sz="1800" dirty="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  <a:hlinkClick r:id="rId6"/>
              </a:rPr>
              <a:t>.</a:t>
            </a:r>
            <a:r>
              <a:rPr lang="el-GR" sz="18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  <a:hlinkClick r:id="rId6"/>
              </a:rPr>
              <a:t>gr</a:t>
            </a:r>
            <a:endParaRPr lang="el-GR" sz="1800" dirty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 algn="ctr">
              <a:buNone/>
            </a:pPr>
            <a:r>
              <a:rPr lang="en-US" sz="1800" dirty="0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blogs.sch.gr/</a:t>
            </a:r>
            <a:r>
              <a:rPr lang="en-US" sz="18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dtzimas</a:t>
            </a:r>
            <a:endParaRPr lang="en-US" sz="1800" dirty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 algn="ctr">
              <a:buNone/>
            </a:pPr>
            <a:endParaRPr lang="el-GR" sz="2600" dirty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l-GR" b="1" dirty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8591576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67553" y="1248605"/>
            <a:ext cx="8791575" cy="2387600"/>
          </a:xfrm>
        </p:spPr>
        <p:txBody>
          <a:bodyPr/>
          <a:lstStyle/>
          <a:p>
            <a:r>
              <a:rPr lang="el-GR" sz="3000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Σας </a:t>
            </a:r>
            <a:r>
              <a:rPr lang="el-GR" sz="3000" b="1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ευχαριστώ</a:t>
            </a:r>
            <a:r>
              <a:rPr lang="el-GR" sz="3000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για την προσοχή σας</a:t>
            </a:r>
            <a:r>
              <a:rPr lang="en-US" sz="3000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!</a:t>
            </a:r>
            <a:br>
              <a:rPr lang="en-US" sz="3000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</a:br>
            <a:br>
              <a:rPr lang="en-US" sz="3000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</a:br>
            <a:r>
              <a:rPr lang="en-US" sz="3000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  <a:hlinkClick r:id="rId4"/>
              </a:rPr>
              <a:t>detzimas@csd.auth.gr</a:t>
            </a:r>
            <a:br>
              <a:rPr lang="en-US" sz="3000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</a:br>
            <a:r>
              <a:rPr lang="en-US" sz="3000" cap="none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blogs.sch.gr/</a:t>
            </a:r>
            <a:r>
              <a:rPr lang="en-US" sz="3000" cap="none" dirty="0" err="1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dtzimas</a:t>
            </a:r>
            <a:endParaRPr lang="el-GR" sz="3000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3666021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2" y="685800"/>
            <a:ext cx="10687422" cy="1485900"/>
          </a:xfrm>
        </p:spPr>
        <p:txBody>
          <a:bodyPr>
            <a:normAutofit/>
          </a:bodyPr>
          <a:lstStyle/>
          <a:p>
            <a:r>
              <a:rPr lang="el-GR" sz="3600" dirty="0">
                <a:solidFill>
                  <a:srgbClr val="002060"/>
                </a:solidFill>
                <a:latin typeface="Trebuchet MS" panose="020B0603020202020204" pitchFamily="34" charset="0"/>
              </a:rPr>
              <a:t>Εισαγωγή - Δομή μαθήματος (</a:t>
            </a:r>
            <a:r>
              <a:rPr lang="en-US" sz="3600" dirty="0">
                <a:solidFill>
                  <a:srgbClr val="002060"/>
                </a:solidFill>
                <a:latin typeface="Trebuchet MS" panose="020B0603020202020204" pitchFamily="34" charset="0"/>
              </a:rPr>
              <a:t>syllabus</a:t>
            </a:r>
            <a:r>
              <a:rPr lang="el-GR" sz="3600" dirty="0">
                <a:solidFill>
                  <a:srgbClr val="002060"/>
                </a:solidFill>
                <a:latin typeface="Trebuchet MS" panose="020B0603020202020204" pitchFamily="34" charset="0"/>
              </a:rPr>
              <a:t>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4589" y="1820780"/>
            <a:ext cx="9905999" cy="3444556"/>
          </a:xfrm>
        </p:spPr>
        <p:txBody>
          <a:bodyPr>
            <a:noAutofit/>
          </a:bodyPr>
          <a:lstStyle/>
          <a:p>
            <a:pPr mar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el-GR" sz="24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Θεματικές</a:t>
            </a:r>
            <a:r>
              <a:rPr lang="el-GR" sz="2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 σχετικά με: </a:t>
            </a:r>
          </a:p>
          <a:p>
            <a:pPr marL="342900" lvl="0" indent="-342900" algn="just">
              <a:lnSpc>
                <a:spcPct val="107000"/>
              </a:lnSpc>
              <a:buFont typeface="+mj-lt"/>
              <a:buAutoNum type="arabicPeriod"/>
            </a:pPr>
            <a:r>
              <a:rPr lang="el-GR" sz="24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Πρότυπο εργασίας</a:t>
            </a:r>
            <a:endParaRPr lang="el-GR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342900" lvl="0" indent="-342900" algn="just">
              <a:lnSpc>
                <a:spcPct val="107000"/>
              </a:lnSpc>
              <a:buFont typeface="+mj-lt"/>
              <a:buAutoNum type="arabicPeriod"/>
            </a:pPr>
            <a:r>
              <a:rPr lang="el-GR" sz="24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Ποσοτική έρευνα</a:t>
            </a:r>
            <a:endParaRPr lang="el-GR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342900" lvl="0" indent="-342900" algn="just">
              <a:lnSpc>
                <a:spcPct val="107000"/>
              </a:lnSpc>
              <a:buFont typeface="+mj-lt"/>
              <a:buAutoNum type="arabicPeriod"/>
            </a:pPr>
            <a:r>
              <a:rPr lang="el-GR" sz="2400" dirty="0">
                <a:solidFill>
                  <a:srgbClr val="000000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Ποιοτική έρευνα</a:t>
            </a:r>
            <a:endParaRPr lang="el-GR" sz="2400" dirty="0">
              <a:effectLst/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342900" lvl="0" indent="-342900" algn="just">
              <a:lnSpc>
                <a:spcPct val="107000"/>
              </a:lnSpc>
              <a:buFont typeface="+mj-lt"/>
              <a:buAutoNum type="arabicPeriod"/>
            </a:pPr>
            <a:r>
              <a:rPr lang="el-GR" sz="2400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Βιβλιογραφικές πηγές</a:t>
            </a:r>
          </a:p>
          <a:p>
            <a:pPr marL="342900" lvl="0" indent="-342900" algn="just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</a:pPr>
            <a:r>
              <a:rPr lang="el-GR" sz="2400" b="1" dirty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Λογισμικά</a:t>
            </a:r>
            <a:endParaRPr lang="en-US" sz="2400" b="1" dirty="0">
              <a:solidFill>
                <a:srgbClr val="00000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8939298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2" y="685800"/>
            <a:ext cx="10687422" cy="1485900"/>
          </a:xfrm>
        </p:spPr>
        <p:txBody>
          <a:bodyPr>
            <a:normAutofit/>
          </a:bodyPr>
          <a:lstStyle/>
          <a:p>
            <a:r>
              <a:rPr lang="el-GR" sz="3600" dirty="0" err="1">
                <a:solidFill>
                  <a:srgbClr val="002060"/>
                </a:solidFill>
                <a:latin typeface="Trebuchet MS" panose="020B0603020202020204" pitchFamily="34" charset="0"/>
              </a:rPr>
              <a:t>Στοχοθεσία</a:t>
            </a:r>
            <a:endParaRPr lang="el-GR" sz="3600" dirty="0">
              <a:solidFill>
                <a:srgbClr val="002060"/>
              </a:solidFill>
              <a:latin typeface="Trebuchet MS" panose="020B0603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4589" y="1820780"/>
            <a:ext cx="9905999" cy="3444556"/>
          </a:xfrm>
        </p:spPr>
        <p:txBody>
          <a:bodyPr>
            <a:noAutofit/>
          </a:bodyPr>
          <a:lstStyle/>
          <a:p>
            <a:r>
              <a:rPr lang="el-GR" sz="2800" dirty="0">
                <a:latin typeface="Calibri" panose="020F0502020204030204" pitchFamily="34" charset="0"/>
                <a:cs typeface="Calibri" panose="020F0502020204030204" pitchFamily="34" charset="0"/>
              </a:rPr>
              <a:t>Ότι γράφετε ή παρουσιάζετε να αξίζει τον κόπο</a:t>
            </a:r>
            <a:endParaRPr lang="en-US" sz="28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buNone/>
            </a:pPr>
            <a:endParaRPr lang="en-US" sz="28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707529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76508"/>
            <a:ext cx="9601200" cy="1485900"/>
          </a:xfrm>
        </p:spPr>
        <p:txBody>
          <a:bodyPr>
            <a:normAutofit/>
          </a:bodyPr>
          <a:lstStyle/>
          <a:p>
            <a:r>
              <a:rPr lang="en-US" sz="3600" dirty="0">
                <a:solidFill>
                  <a:srgbClr val="002060"/>
                </a:solidFill>
                <a:latin typeface="Trebuchet MS" panose="020B0603020202020204" pitchFamily="34" charset="0"/>
              </a:rPr>
              <a:t>Take away</a:t>
            </a:r>
            <a:endParaRPr lang="el-GR" sz="3600" dirty="0">
              <a:solidFill>
                <a:srgbClr val="002060"/>
              </a:solidFill>
              <a:latin typeface="Trebuchet MS" panose="020B0603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53440" y="1109018"/>
            <a:ext cx="11094720" cy="5748982"/>
          </a:xfrm>
        </p:spPr>
        <p:txBody>
          <a:bodyPr>
            <a:normAutofit fontScale="70000" lnSpcReduction="20000"/>
          </a:bodyPr>
          <a:lstStyle/>
          <a:p>
            <a:pPr>
              <a:spcBef>
                <a:spcPts val="3600"/>
              </a:spcBef>
            </a:pPr>
            <a:r>
              <a:rPr lang="el-GR" sz="3200" b="1" i="0" dirty="0">
                <a:solidFill>
                  <a:srgbClr val="222222"/>
                </a:solidFill>
                <a:effectLst/>
                <a:latin typeface="Calibri" panose="020F0502020204030204" pitchFamily="34" charset="0"/>
                <a:cs typeface="Calibri" panose="020F0502020204030204" pitchFamily="34" charset="0"/>
              </a:rPr>
              <a:t>Πρότυπα</a:t>
            </a:r>
          </a:p>
          <a:p>
            <a:pPr>
              <a:spcBef>
                <a:spcPts val="3600"/>
              </a:spcBef>
            </a:pPr>
            <a:r>
              <a:rPr lang="el-GR" sz="3200" b="1" dirty="0">
                <a:solidFill>
                  <a:srgbClr val="22222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Βιβλιογραφικές βάσεις δεδομένων</a:t>
            </a:r>
          </a:p>
          <a:p>
            <a:pPr>
              <a:spcBef>
                <a:spcPts val="3600"/>
              </a:spcBef>
            </a:pPr>
            <a:r>
              <a:rPr lang="en-US" sz="3200" b="1" i="0" dirty="0">
                <a:solidFill>
                  <a:srgbClr val="222222"/>
                </a:solidFill>
                <a:effectLst/>
                <a:latin typeface="Calibri" panose="020F0502020204030204" pitchFamily="34" charset="0"/>
                <a:cs typeface="Calibri" panose="020F0502020204030204" pitchFamily="34" charset="0"/>
              </a:rPr>
              <a:t>Mendeley</a:t>
            </a:r>
          </a:p>
          <a:p>
            <a:pPr>
              <a:spcBef>
                <a:spcPts val="3600"/>
              </a:spcBef>
            </a:pPr>
            <a:r>
              <a:rPr lang="en-US" sz="3200" b="1" dirty="0">
                <a:solidFill>
                  <a:srgbClr val="22222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Tools</a:t>
            </a:r>
          </a:p>
          <a:p>
            <a:pPr>
              <a:spcBef>
                <a:spcPts val="3600"/>
              </a:spcBef>
            </a:pPr>
            <a:r>
              <a:rPr lang="en-US" sz="3200" b="1" i="0" dirty="0">
                <a:solidFill>
                  <a:srgbClr val="222222"/>
                </a:solidFill>
                <a:effectLst/>
                <a:latin typeface="Calibri" panose="020F0502020204030204" pitchFamily="34" charset="0"/>
                <a:cs typeface="Calibri" panose="020F0502020204030204" pitchFamily="34" charset="0"/>
              </a:rPr>
              <a:t>Research gate/Academia</a:t>
            </a:r>
          </a:p>
          <a:p>
            <a:pPr>
              <a:spcBef>
                <a:spcPts val="3600"/>
              </a:spcBef>
            </a:pPr>
            <a:r>
              <a:rPr lang="en-US" sz="3200" b="1" dirty="0">
                <a:solidFill>
                  <a:srgbClr val="22222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Grammarly</a:t>
            </a:r>
          </a:p>
          <a:p>
            <a:pPr>
              <a:spcBef>
                <a:spcPts val="3600"/>
              </a:spcBef>
            </a:pPr>
            <a:r>
              <a:rPr lang="en-US" sz="3200" b="1" i="0" dirty="0" err="1">
                <a:solidFill>
                  <a:srgbClr val="222222"/>
                </a:solidFill>
                <a:effectLst/>
                <a:latin typeface="Calibri" panose="020F0502020204030204" pitchFamily="34" charset="0"/>
                <a:cs typeface="Calibri" panose="020F0502020204030204" pitchFamily="34" charset="0"/>
              </a:rPr>
              <a:t>RescueTime</a:t>
            </a:r>
            <a:endParaRPr lang="en-US" sz="3200" b="1" i="0" dirty="0">
              <a:solidFill>
                <a:srgbClr val="222222"/>
              </a:solidFill>
              <a:effectLst/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>
              <a:spcBef>
                <a:spcPts val="3600"/>
              </a:spcBef>
            </a:pPr>
            <a:r>
              <a:rPr lang="en-US" sz="3200" b="1" dirty="0" err="1">
                <a:solidFill>
                  <a:srgbClr val="22222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ReciteWorks</a:t>
            </a:r>
            <a:r>
              <a:rPr lang="en-US" sz="3200" b="1" dirty="0">
                <a:solidFill>
                  <a:srgbClr val="222222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(APA style)</a:t>
            </a:r>
          </a:p>
          <a:p>
            <a:pPr>
              <a:spcBef>
                <a:spcPts val="3600"/>
              </a:spcBef>
            </a:pPr>
            <a:endParaRPr lang="el-GR" sz="1600" b="1" i="0" dirty="0">
              <a:solidFill>
                <a:srgbClr val="222222"/>
              </a:solidFill>
              <a:effectLst/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l-GR" sz="1800" dirty="0">
              <a:solidFill>
                <a:srgbClr val="222222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spcBef>
                <a:spcPts val="3600"/>
              </a:spcBef>
              <a:buNone/>
            </a:pPr>
            <a:endParaRPr lang="el-GR" sz="18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93590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8774" y="292608"/>
            <a:ext cx="10687422" cy="1485900"/>
          </a:xfrm>
        </p:spPr>
        <p:txBody>
          <a:bodyPr>
            <a:normAutofit/>
          </a:bodyPr>
          <a:lstStyle/>
          <a:p>
            <a:r>
              <a:rPr lang="el-GR" sz="3400" dirty="0">
                <a:solidFill>
                  <a:srgbClr val="002060"/>
                </a:solidFill>
                <a:latin typeface="Trebuchet MS" panose="020B0603020202020204" pitchFamily="34" charset="0"/>
              </a:rPr>
              <a:t>Ανάθεση εργασιών</a:t>
            </a:r>
          </a:p>
        </p:txBody>
      </p:sp>
      <p:sp>
        <p:nvSpPr>
          <p:cNvPr id="5" name="Θέση περιεχομένου 4">
            <a:extLst>
              <a:ext uri="{FF2B5EF4-FFF2-40B4-BE49-F238E27FC236}">
                <a16:creationId xmlns:a16="http://schemas.microsoft.com/office/drawing/2014/main" id="{7D38322E-E230-477B-ACC3-17F0B6A5B42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49084" y="1035558"/>
            <a:ext cx="11226801" cy="6364514"/>
          </a:xfrm>
        </p:spPr>
        <p:txBody>
          <a:bodyPr>
            <a:normAutofit/>
          </a:bodyPr>
          <a:lstStyle/>
          <a:p>
            <a:r>
              <a:rPr lang="en-US" b="1" dirty="0">
                <a:latin typeface="Calibri" panose="020F0502020204030204" pitchFamily="34" charset="0"/>
                <a:cs typeface="Calibri" panose="020F0502020204030204" pitchFamily="34" charset="0"/>
              </a:rPr>
              <a:t>…</a:t>
            </a:r>
            <a:endParaRPr lang="el-GR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543548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8774" y="292608"/>
            <a:ext cx="10687422" cy="1485900"/>
          </a:xfrm>
        </p:spPr>
        <p:txBody>
          <a:bodyPr>
            <a:normAutofit/>
          </a:bodyPr>
          <a:lstStyle/>
          <a:p>
            <a:r>
              <a:rPr lang="en-US" sz="3400" dirty="0">
                <a:solidFill>
                  <a:srgbClr val="002060"/>
                </a:solidFill>
                <a:latin typeface="Trebuchet MS" panose="020B0603020202020204" pitchFamily="34" charset="0"/>
              </a:rPr>
              <a:t>Motivational Interviewing</a:t>
            </a:r>
            <a:endParaRPr lang="el-GR" sz="3400" dirty="0">
              <a:solidFill>
                <a:srgbClr val="002060"/>
              </a:solidFill>
              <a:latin typeface="Trebuchet MS" panose="020B0603020202020204" pitchFamily="34" charset="0"/>
            </a:endParaRPr>
          </a:p>
        </p:txBody>
      </p:sp>
      <p:sp>
        <p:nvSpPr>
          <p:cNvPr id="5" name="Θέση περιεχομένου 4">
            <a:extLst>
              <a:ext uri="{FF2B5EF4-FFF2-40B4-BE49-F238E27FC236}">
                <a16:creationId xmlns:a16="http://schemas.microsoft.com/office/drawing/2014/main" id="{7D38322E-E230-477B-ACC3-17F0B6A5B42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49084" y="1035558"/>
            <a:ext cx="11226801" cy="6364514"/>
          </a:xfrm>
        </p:spPr>
        <p:txBody>
          <a:bodyPr>
            <a:normAutofit/>
          </a:bodyPr>
          <a:lstStyle/>
          <a:p>
            <a:r>
              <a:rPr lang="en-US" b="1" dirty="0">
                <a:latin typeface="Calibri" panose="020F0502020204030204" pitchFamily="34" charset="0"/>
                <a:cs typeface="Calibri" panose="020F0502020204030204" pitchFamily="34" charset="0"/>
              </a:rPr>
              <a:t>…</a:t>
            </a:r>
            <a:endParaRPr lang="el-GR" b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227287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8774" y="292608"/>
            <a:ext cx="10687422" cy="1485900"/>
          </a:xfrm>
        </p:spPr>
        <p:txBody>
          <a:bodyPr>
            <a:normAutofit/>
          </a:bodyPr>
          <a:lstStyle/>
          <a:p>
            <a:r>
              <a:rPr lang="el-GR" sz="3400" dirty="0">
                <a:solidFill>
                  <a:srgbClr val="002060"/>
                </a:solidFill>
                <a:latin typeface="Trebuchet MS" panose="020B0603020202020204" pitchFamily="34" charset="0"/>
              </a:rPr>
              <a:t>Επικοινωνία-αλληλεπίδραση</a:t>
            </a:r>
          </a:p>
        </p:txBody>
      </p:sp>
      <p:sp>
        <p:nvSpPr>
          <p:cNvPr id="5" name="Θέση περιεχομένου 4">
            <a:extLst>
              <a:ext uri="{FF2B5EF4-FFF2-40B4-BE49-F238E27FC236}">
                <a16:creationId xmlns:a16="http://schemas.microsoft.com/office/drawing/2014/main" id="{7D38322E-E230-477B-ACC3-17F0B6A5B42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49084" y="1035558"/>
            <a:ext cx="11226801" cy="6364514"/>
          </a:xfrm>
        </p:spPr>
        <p:txBody>
          <a:bodyPr>
            <a:normAutofit/>
          </a:bodyPr>
          <a:lstStyle/>
          <a:p>
            <a:r>
              <a:rPr lang="el-GR" b="1" dirty="0">
                <a:latin typeface="Calibri" panose="020F0502020204030204" pitchFamily="34" charset="0"/>
                <a:cs typeface="Calibri" panose="020F0502020204030204" pitchFamily="34" charset="0"/>
              </a:rPr>
              <a:t>Μηνύματα</a:t>
            </a:r>
          </a:p>
          <a:p>
            <a:r>
              <a:rPr lang="en-US" b="1" dirty="0">
                <a:latin typeface="Calibri" panose="020F0502020204030204" pitchFamily="34" charset="0"/>
                <a:cs typeface="Calibri" panose="020F0502020204030204" pitchFamily="34" charset="0"/>
              </a:rPr>
              <a:t>Forum</a:t>
            </a:r>
          </a:p>
          <a:p>
            <a:r>
              <a:rPr lang="el-GR" b="1" dirty="0">
                <a:latin typeface="Calibri" panose="020F0502020204030204" pitchFamily="34" charset="0"/>
                <a:cs typeface="Calibri" panose="020F0502020204030204" pitchFamily="34" charset="0"/>
              </a:rPr>
              <a:t>Τοίχος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8294154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l-GR" sz="3600" dirty="0">
                <a:solidFill>
                  <a:srgbClr val="002060"/>
                </a:solidFill>
                <a:latin typeface="Trebuchet MS" panose="020B0603020202020204" pitchFamily="34" charset="0"/>
              </a:rPr>
              <a:t>Αποθετήριο</a:t>
            </a:r>
            <a:r>
              <a:rPr lang="en-US" sz="3600" dirty="0">
                <a:solidFill>
                  <a:srgbClr val="002060"/>
                </a:solidFill>
                <a:latin typeface="Trebuchet MS" panose="020B0603020202020204" pitchFamily="34" charset="0"/>
              </a:rPr>
              <a:t> &amp; </a:t>
            </a:r>
            <a:r>
              <a:rPr lang="el-GR" sz="3600" dirty="0">
                <a:solidFill>
                  <a:srgbClr val="002060"/>
                </a:solidFill>
                <a:latin typeface="Trebuchet MS" panose="020B0603020202020204" pitchFamily="34" charset="0"/>
              </a:rPr>
              <a:t>πηγές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9200" y="2410354"/>
            <a:ext cx="9905999" cy="3883458"/>
          </a:xfrm>
        </p:spPr>
        <p:txBody>
          <a:bodyPr>
            <a:normAutofit/>
          </a:bodyPr>
          <a:lstStyle/>
          <a:p>
            <a:pPr marL="0" indent="0">
              <a:spcBef>
                <a:spcPts val="3600"/>
              </a:spcBef>
              <a:buNone/>
            </a:pPr>
            <a:r>
              <a:rPr lang="en-GB" sz="2400" dirty="0">
                <a:latin typeface="Calibri" panose="020F0502020204030204" pitchFamily="34" charset="0"/>
                <a:cs typeface="Calibri" panose="020F0502020204030204" pitchFamily="34" charset="0"/>
                <a:hlinkClick r:id="rId4"/>
              </a:rPr>
              <a:t>https://bit.ly/39ExzBD</a:t>
            </a:r>
            <a:r>
              <a:rPr lang="el-GR" sz="2400" dirty="0">
                <a:latin typeface="Calibri" panose="020F0502020204030204" pitchFamily="34" charset="0"/>
                <a:cs typeface="Calibri" panose="020F0502020204030204" pitchFamily="34" charset="0"/>
              </a:rPr>
              <a:t> (</a:t>
            </a:r>
            <a:r>
              <a:rPr lang="en-US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eclass</a:t>
            </a:r>
            <a:r>
              <a:rPr lang="el-GR" sz="2400" dirty="0">
                <a:latin typeface="Calibri" panose="020F0502020204030204" pitchFamily="34" charset="0"/>
                <a:cs typeface="Calibri" panose="020F0502020204030204" pitchFamily="34" charset="0"/>
              </a:rPr>
              <a:t>)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8020363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l-GR" sz="3600" dirty="0">
                <a:solidFill>
                  <a:srgbClr val="002060"/>
                </a:solidFill>
                <a:latin typeface="Trebuchet MS" panose="020B0603020202020204" pitchFamily="34" charset="0"/>
              </a:rPr>
              <a:t>Επόμενο βήμα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9200" y="2410354"/>
            <a:ext cx="9905999" cy="3883458"/>
          </a:xfrm>
        </p:spPr>
        <p:txBody>
          <a:bodyPr>
            <a:normAutofit/>
          </a:bodyPr>
          <a:lstStyle/>
          <a:p>
            <a:pPr marL="0" indent="0">
              <a:spcBef>
                <a:spcPts val="3600"/>
              </a:spcBef>
              <a:buNone/>
            </a:pPr>
            <a:r>
              <a:rPr lang="el-GR" sz="3000" dirty="0">
                <a:latin typeface="Calibri" panose="020F0502020204030204" pitchFamily="34" charset="0"/>
                <a:cs typeface="Calibri" panose="020F0502020204030204" pitchFamily="34" charset="0"/>
              </a:rPr>
              <a:t>Θερινό σχολείο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5228899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COUNT" val="27"/>
  <p:tag name="ARTICULATE_DESIGN_ID_CROP" val="HkhF3BH1"/>
  <p:tag name="ARTICULATE_PROJECT_OPEN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Crop">
  <a:themeElements>
    <a:clrScheme name="Blue Green">
      <a:dk1>
        <a:sysClr val="windowText" lastClr="000000"/>
      </a:dk1>
      <a:lt1>
        <a:sysClr val="window" lastClr="FFFFFF"/>
      </a:lt1>
      <a:dk2>
        <a:srgbClr val="373545"/>
      </a:dk2>
      <a:lt2>
        <a:srgbClr val="CEDBE6"/>
      </a:lt2>
      <a:accent1>
        <a:srgbClr val="3494BA"/>
      </a:accent1>
      <a:accent2>
        <a:srgbClr val="58B6C0"/>
      </a:accent2>
      <a:accent3>
        <a:srgbClr val="75BDA7"/>
      </a:accent3>
      <a:accent4>
        <a:srgbClr val="7A8C8E"/>
      </a:accent4>
      <a:accent5>
        <a:srgbClr val="84ACB6"/>
      </a:accent5>
      <a:accent6>
        <a:srgbClr val="2683C6"/>
      </a:accent6>
      <a:hlink>
        <a:srgbClr val="6B9F25"/>
      </a:hlink>
      <a:folHlink>
        <a:srgbClr val="9F6715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60861</TotalTime>
  <Words>169</Words>
  <Application>Microsoft Office PowerPoint</Application>
  <PresentationFormat>Ευρεία οθόνη</PresentationFormat>
  <Paragraphs>64</Paragraphs>
  <Slides>10</Slides>
  <Notes>10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4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10</vt:i4>
      </vt:variant>
    </vt:vector>
  </HeadingPairs>
  <TitlesOfParts>
    <vt:vector size="15" baseType="lpstr">
      <vt:lpstr>Arial</vt:lpstr>
      <vt:lpstr>Calibri</vt:lpstr>
      <vt:lpstr>Franklin Gothic Book</vt:lpstr>
      <vt:lpstr>Trebuchet MS</vt:lpstr>
      <vt:lpstr>Crop</vt:lpstr>
      <vt:lpstr>Παρουσίαση του PowerPoint</vt:lpstr>
      <vt:lpstr>Εισαγωγή - Δομή μαθήματος (syllabus)</vt:lpstr>
      <vt:lpstr>Στοχοθεσία</vt:lpstr>
      <vt:lpstr>Take away</vt:lpstr>
      <vt:lpstr>Ανάθεση εργασιών</vt:lpstr>
      <vt:lpstr>Motivational Interviewing</vt:lpstr>
      <vt:lpstr>Επικοινωνία-αλληλεπίδραση</vt:lpstr>
      <vt:lpstr>Αποθετήριο &amp; πηγές</vt:lpstr>
      <vt:lpstr>Επόμενο βήμα</vt:lpstr>
      <vt:lpstr>Σας ευχαριστώ για την προσοχή σας!  detzimas@csd.auth.gr blogs.sch.gr/dtzimas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Eleftheria Stamatopoulou</dc:creator>
  <cp:lastModifiedBy>ΔΗΜΗΤΡΗΣ ΤΖΗΜΑΣ</cp:lastModifiedBy>
  <cp:revision>365</cp:revision>
  <dcterms:created xsi:type="dcterms:W3CDTF">2018-09-13T10:28:52Z</dcterms:created>
  <dcterms:modified xsi:type="dcterms:W3CDTF">2021-01-18T09:04:30Z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3EB1FA22-E25A-452E-9F13-C4DF4F2E6421</vt:lpwstr>
  </property>
  <property fmtid="{D5CDD505-2E9C-101B-9397-08002B2CF9AE}" pid="3" name="ArticulatePath">
    <vt:lpwstr>Παρουσίαση συνδρίου ΕΤΠΕ - Python vs ΓΛΩΣΣΑ</vt:lpwstr>
  </property>
</Properties>
</file>