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198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029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943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37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904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92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49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3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0793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7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947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1BB77-81AA-445B-A5F2-840DC616DCD9}" type="datetimeFigureOut">
              <a:rPr lang="el-GR" smtClean="0"/>
              <a:pPr/>
              <a:t>5/12/2020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366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246240" cy="5184576"/>
          </a:xfrm>
        </p:spPr>
        <p:txBody>
          <a:bodyPr>
            <a:noAutofit/>
          </a:bodyPr>
          <a:lstStyle/>
          <a:p>
            <a:pPr algn="l"/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r>
              <a:rPr lang="el-GR" sz="24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Πώς γίνεται </a:t>
            </a:r>
            <a:b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l-GR" sz="24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μια επιστημονική εργασία;</a:t>
            </a: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br>
              <a:rPr lang="el-GR" sz="1200" b="1" dirty="0">
                <a:latin typeface="Arial" pitchFamily="34" charset="0"/>
                <a:cs typeface="Arial" pitchFamily="34" charset="0"/>
              </a:rPr>
            </a:br>
            <a:r>
              <a:rPr lang="el-GR" sz="1300" b="1" dirty="0">
                <a:latin typeface="Arial" pitchFamily="34" charset="0"/>
                <a:cs typeface="Arial" pitchFamily="34" charset="0"/>
              </a:rPr>
              <a:t>Επιστημονική έρευνα και συγγραφή εργασιών </a:t>
            </a:r>
            <a:br>
              <a:rPr lang="en-US" sz="1400" b="1" dirty="0">
                <a:latin typeface="Arial" pitchFamily="34" charset="0"/>
                <a:cs typeface="Arial" pitchFamily="34" charset="0"/>
              </a:rPr>
            </a:br>
            <a:br>
              <a:rPr lang="en-US" sz="1050" b="1" dirty="0">
                <a:latin typeface="Arial" pitchFamily="34" charset="0"/>
                <a:cs typeface="Arial" pitchFamily="34" charset="0"/>
              </a:rPr>
            </a:br>
            <a:r>
              <a:rPr lang="el-GR" sz="1300" b="1" dirty="0">
                <a:latin typeface="Arial" pitchFamily="34" charset="0"/>
                <a:cs typeface="Arial" pitchFamily="34" charset="0"/>
              </a:rPr>
              <a:t>2η έκδοση</a:t>
            </a:r>
            <a:br>
              <a:rPr lang="en-US" sz="1300" dirty="0">
                <a:latin typeface="Arial" pitchFamily="34" charset="0"/>
                <a:cs typeface="Arial" pitchFamily="34" charset="0"/>
              </a:rPr>
            </a:br>
            <a:br>
              <a:rPr lang="el-GR" sz="2400" b="1" dirty="0">
                <a:latin typeface="Arial" pitchFamily="34" charset="0"/>
                <a:cs typeface="Arial" pitchFamily="34" charset="0"/>
              </a:rPr>
            </a:b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r>
              <a:rPr lang="el-GR" sz="1800" b="1" dirty="0">
                <a:latin typeface="Arial" pitchFamily="34" charset="0"/>
                <a:cs typeface="Arial" pitchFamily="34" charset="0"/>
              </a:rPr>
              <a:t>Κώστας Ζαφειρόπουλος</a:t>
            </a:r>
            <a:endParaRPr lang="el-G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EpistimonikiErgas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93409" cy="46531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- Εικόνα" descr="k_0005_ekdoseis-kritiki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296144" cy="42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22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Τα περιεχόμενα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O πίνακας περιεχομένων πρέπει να είναι ιδιαίτερα περιγραφικός, δηλαδή να περιέχει τίτλους και υπότιτλους που περιλαμβάνονται στα τμήματα της εργασίας, με τους αριθμούς σελίδων που αυτά βρίσκονται</a:t>
            </a:r>
          </a:p>
          <a:p>
            <a:r>
              <a:rPr lang="el-GR" dirty="0"/>
              <a:t>Αυτό προϋποθέτει ότι το κείμενο της εργασίας να είναι χωρισμένο σε μικρές </a:t>
            </a:r>
            <a:r>
              <a:rPr lang="el-GR" dirty="0">
                <a:highlight>
                  <a:srgbClr val="FFFF00"/>
                </a:highlight>
              </a:rPr>
              <a:t>αυτοτελείς ενότητες </a:t>
            </a:r>
            <a:r>
              <a:rPr lang="el-GR" dirty="0"/>
              <a:t>οι οποίες θα φέρουν το δικό τους τίτλο. </a:t>
            </a:r>
          </a:p>
          <a:p>
            <a:r>
              <a:rPr lang="el-GR" dirty="0"/>
              <a:t>Αποτελεί προτέρημα της επιστημονικής εργασίας να έχει τόσο </a:t>
            </a:r>
            <a:r>
              <a:rPr lang="el-GR" dirty="0">
                <a:highlight>
                  <a:srgbClr val="FFFF00"/>
                </a:highlight>
              </a:rPr>
              <a:t>επεξεργασμένη δομή </a:t>
            </a:r>
            <a:r>
              <a:rPr lang="el-GR" dirty="0"/>
              <a:t>ώστε να επιτρέπει την κατανομή του κειμένου σε μικρά αυτοτελή τμήματα </a:t>
            </a:r>
          </a:p>
        </p:txBody>
      </p:sp>
    </p:spTree>
    <p:extLst>
      <p:ext uri="{BB962C8B-B14F-4D97-AF65-F5344CB8AC3E}">
        <p14:creationId xmlns:p14="http://schemas.microsoft.com/office/powerpoint/2010/main" val="2424801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εισαγωγή περιλαμβάνει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Περιγραφή του ευρύτερου επιστημονικού πεδίου στο οποίο ανήκει το θέμα της εργασίας</a:t>
            </a:r>
          </a:p>
          <a:p>
            <a:r>
              <a:rPr lang="el-GR" dirty="0">
                <a:highlight>
                  <a:srgbClr val="FFFF00"/>
                </a:highlight>
              </a:rPr>
              <a:t>Ορισμός</a:t>
            </a:r>
            <a:r>
              <a:rPr lang="el-GR" dirty="0"/>
              <a:t> του θέματος της εργασίας</a:t>
            </a:r>
          </a:p>
          <a:p>
            <a:r>
              <a:rPr lang="el-GR" dirty="0" err="1"/>
              <a:t>Aιτιολόγηση</a:t>
            </a:r>
            <a:r>
              <a:rPr lang="el-GR" dirty="0"/>
              <a:t> της σημαντικότητας και της </a:t>
            </a:r>
            <a:r>
              <a:rPr lang="el-GR" dirty="0">
                <a:highlight>
                  <a:srgbClr val="FFFF00"/>
                </a:highlight>
              </a:rPr>
              <a:t>σημασίας</a:t>
            </a:r>
            <a:r>
              <a:rPr lang="el-GR" dirty="0"/>
              <a:t> που έχει η συγκεκριμένη πραγμάτευση του θέματος</a:t>
            </a:r>
          </a:p>
          <a:p>
            <a:r>
              <a:rPr lang="el-GR" dirty="0"/>
              <a:t>Διατύπωση και περιγραφή ενδεχόμενων περιορισμών της έρευνας</a:t>
            </a:r>
          </a:p>
          <a:p>
            <a:r>
              <a:rPr lang="el-GR" dirty="0" err="1"/>
              <a:t>Aπλή</a:t>
            </a:r>
            <a:r>
              <a:rPr lang="el-GR" dirty="0"/>
              <a:t> περιγραφή της μεθοδολογίας </a:t>
            </a:r>
          </a:p>
          <a:p>
            <a:r>
              <a:rPr lang="el-GR" dirty="0">
                <a:highlight>
                  <a:srgbClr val="FFFF00"/>
                </a:highlight>
              </a:rPr>
              <a:t>Περιγραφή των τμημάτων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val="41847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/>
              <a:t>Κεφάλαιο 10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/>
              <a:t>Τα εισαγωγικά στοιχεία στη συγγραφή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val="108182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Περιεχόμενα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Πώς να ξεκινήσετε το γράψιμο	</a:t>
            </a:r>
          </a:p>
          <a:p>
            <a:r>
              <a:rPr lang="el-GR" dirty="0"/>
              <a:t>Τα τμήματα μιας επιστημονικής εργασίας	</a:t>
            </a:r>
          </a:p>
          <a:p>
            <a:r>
              <a:rPr lang="el-GR" dirty="0"/>
              <a:t>Η πρώτη σελίδα	</a:t>
            </a:r>
          </a:p>
          <a:p>
            <a:r>
              <a:rPr lang="el-GR" dirty="0"/>
              <a:t>O τίτλος της εργασίας	</a:t>
            </a:r>
          </a:p>
          <a:p>
            <a:r>
              <a:rPr lang="el-GR" dirty="0"/>
              <a:t>Η περίληψη	</a:t>
            </a:r>
          </a:p>
          <a:p>
            <a:r>
              <a:rPr lang="el-GR" dirty="0"/>
              <a:t>Τα περιεχόμενα	</a:t>
            </a:r>
          </a:p>
          <a:p>
            <a:r>
              <a:rPr lang="el-GR"/>
              <a:t>Η εισαγωγή	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629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Πώς να ξεκινήσετε το γράψιμο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Ξεκινήστε με ένα </a:t>
            </a:r>
            <a:r>
              <a:rPr lang="el-GR" dirty="0">
                <a:highlight>
                  <a:srgbClr val="FFFF00"/>
                </a:highlight>
              </a:rPr>
              <a:t>προσχέδιο</a:t>
            </a:r>
            <a:r>
              <a:rPr lang="el-GR" dirty="0"/>
              <a:t> της εργασίας και συνθέστε τον </a:t>
            </a:r>
            <a:r>
              <a:rPr lang="el-GR" dirty="0">
                <a:highlight>
                  <a:srgbClr val="FFFF00"/>
                </a:highlight>
              </a:rPr>
              <a:t>πίνακα περιεχομένων</a:t>
            </a:r>
            <a:endParaRPr lang="en-US" dirty="0">
              <a:highlight>
                <a:srgbClr val="FFFF00"/>
              </a:highlight>
            </a:endParaRPr>
          </a:p>
          <a:p>
            <a:r>
              <a:rPr lang="el-GR" dirty="0" err="1"/>
              <a:t>Kάνετε</a:t>
            </a:r>
            <a:r>
              <a:rPr lang="el-GR" dirty="0"/>
              <a:t> μια περίληψη της εργασίας </a:t>
            </a:r>
            <a:endParaRPr lang="en-US" dirty="0"/>
          </a:p>
          <a:p>
            <a:r>
              <a:rPr lang="el-GR" dirty="0"/>
              <a:t>Γράψτε το κείμενο σε μια αρχική μορφή (</a:t>
            </a:r>
            <a:r>
              <a:rPr lang="el-GR" dirty="0" err="1">
                <a:highlight>
                  <a:srgbClr val="FFFF00"/>
                </a:highlight>
              </a:rPr>
              <a:t>draft</a:t>
            </a:r>
            <a:r>
              <a:rPr lang="el-GR" dirty="0"/>
              <a:t>). </a:t>
            </a:r>
            <a:endParaRPr lang="en-US" dirty="0"/>
          </a:p>
          <a:p>
            <a:r>
              <a:rPr lang="el-GR" dirty="0"/>
              <a:t>Ξεχάστε το κείμενό σας</a:t>
            </a:r>
            <a:endParaRPr lang="en-US" dirty="0"/>
          </a:p>
          <a:p>
            <a:r>
              <a:rPr lang="el-GR" dirty="0" err="1"/>
              <a:t>Aναδιαρθρώστε</a:t>
            </a:r>
            <a:r>
              <a:rPr lang="el-GR" dirty="0"/>
              <a:t> και συμπληρώστε το τελικό κείμενο</a:t>
            </a:r>
            <a:endParaRPr lang="en-US" dirty="0"/>
          </a:p>
          <a:p>
            <a:r>
              <a:rPr lang="el-GR" dirty="0"/>
              <a:t>Δώστε σε κάποιον </a:t>
            </a:r>
            <a:r>
              <a:rPr lang="el-GR" dirty="0">
                <a:highlight>
                  <a:srgbClr val="FFFF00"/>
                </a:highlight>
              </a:rPr>
              <a:t>τρίτο</a:t>
            </a:r>
            <a:r>
              <a:rPr lang="el-GR" dirty="0"/>
              <a:t> να διαβάσει το κείμενο </a:t>
            </a:r>
          </a:p>
        </p:txBody>
      </p:sp>
    </p:spTree>
    <p:extLst>
      <p:ext uri="{BB962C8B-B14F-4D97-AF65-F5344CB8AC3E}">
        <p14:creationId xmlns:p14="http://schemas.microsoft.com/office/powerpoint/2010/main" val="302789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Παράγοντες  που συντελούν στη δημιουργία κακών κειμένων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Κακή χρήση της </a:t>
            </a:r>
            <a:r>
              <a:rPr lang="el-GR" dirty="0">
                <a:highlight>
                  <a:srgbClr val="FFFF00"/>
                </a:highlight>
              </a:rPr>
              <a:t>γλώσσας</a:t>
            </a:r>
          </a:p>
          <a:p>
            <a:r>
              <a:rPr lang="el-GR" dirty="0"/>
              <a:t>Κακή </a:t>
            </a:r>
            <a:r>
              <a:rPr lang="el-GR" dirty="0">
                <a:highlight>
                  <a:srgbClr val="FFFF00"/>
                </a:highlight>
              </a:rPr>
              <a:t>σύνταξη</a:t>
            </a:r>
            <a:r>
              <a:rPr lang="el-GR" dirty="0"/>
              <a:t> των προτάσεων</a:t>
            </a:r>
          </a:p>
          <a:p>
            <a:r>
              <a:rPr lang="el-GR" dirty="0">
                <a:highlight>
                  <a:srgbClr val="FFFF00"/>
                </a:highlight>
              </a:rPr>
              <a:t>Μεγάλες προτάσεις</a:t>
            </a:r>
          </a:p>
          <a:p>
            <a:r>
              <a:rPr lang="el-GR" dirty="0">
                <a:highlight>
                  <a:srgbClr val="FFFF00"/>
                </a:highlight>
              </a:rPr>
              <a:t>Ανακρίβειες</a:t>
            </a:r>
            <a:r>
              <a:rPr lang="el-GR" dirty="0"/>
              <a:t> και </a:t>
            </a:r>
            <a:r>
              <a:rPr lang="el-GR" dirty="0">
                <a:highlight>
                  <a:srgbClr val="FFFF00"/>
                </a:highlight>
              </a:rPr>
              <a:t>ασάφεια</a:t>
            </a:r>
          </a:p>
          <a:p>
            <a:r>
              <a:rPr lang="el-GR" dirty="0"/>
              <a:t>Σύνθετες, τεχνικές και ξενικές λέξεις</a:t>
            </a:r>
          </a:p>
          <a:p>
            <a:r>
              <a:rPr lang="el-GR" dirty="0">
                <a:highlight>
                  <a:srgbClr val="FFFF00"/>
                </a:highlight>
              </a:rPr>
              <a:t>Φλυαρία</a:t>
            </a:r>
          </a:p>
          <a:p>
            <a:r>
              <a:rPr lang="el-GR" dirty="0">
                <a:highlight>
                  <a:srgbClr val="FFFF00"/>
                </a:highlight>
              </a:rPr>
              <a:t>Υπερβολές</a:t>
            </a:r>
          </a:p>
          <a:p>
            <a:r>
              <a:rPr lang="el-GR" dirty="0"/>
              <a:t>Το να γράφονται αξιώματα</a:t>
            </a:r>
          </a:p>
          <a:p>
            <a:r>
              <a:rPr lang="el-GR" dirty="0">
                <a:highlight>
                  <a:srgbClr val="FFFF00"/>
                </a:highlight>
              </a:rPr>
              <a:t>Συντομογραφίες</a:t>
            </a:r>
            <a:r>
              <a:rPr lang="el-GR" dirty="0"/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560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Τα τμήματα μιας επιστημονικής εργασίας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l-GR" dirty="0"/>
              <a:t>Το </a:t>
            </a:r>
            <a:r>
              <a:rPr lang="el-GR" dirty="0">
                <a:highlight>
                  <a:srgbClr val="FFFF00"/>
                </a:highlight>
              </a:rPr>
              <a:t>εξώφυλλο</a:t>
            </a:r>
          </a:p>
          <a:p>
            <a:pPr lvl="0"/>
            <a:r>
              <a:rPr lang="el-GR" dirty="0"/>
              <a:t>Η </a:t>
            </a:r>
            <a:r>
              <a:rPr lang="el-GR" dirty="0">
                <a:highlight>
                  <a:srgbClr val="FFFF00"/>
                </a:highlight>
              </a:rPr>
              <a:t>περίληψη</a:t>
            </a:r>
          </a:p>
          <a:p>
            <a:pPr lvl="0"/>
            <a:r>
              <a:rPr lang="el-GR" dirty="0"/>
              <a:t>Τα </a:t>
            </a:r>
            <a:r>
              <a:rPr lang="el-GR" dirty="0">
                <a:highlight>
                  <a:srgbClr val="FFFF00"/>
                </a:highlight>
              </a:rPr>
              <a:t>περιεχόμενα</a:t>
            </a:r>
          </a:p>
          <a:p>
            <a:pPr lvl="0"/>
            <a:r>
              <a:rPr lang="el-GR" dirty="0"/>
              <a:t>Η </a:t>
            </a:r>
            <a:r>
              <a:rPr lang="el-GR" dirty="0">
                <a:highlight>
                  <a:srgbClr val="FFFF00"/>
                </a:highlight>
              </a:rPr>
              <a:t>εισαγωγή</a:t>
            </a:r>
          </a:p>
          <a:p>
            <a:pPr lvl="0"/>
            <a:r>
              <a:rPr lang="el-GR" dirty="0"/>
              <a:t>Η επισήμανση των πηγών αναφοράς (</a:t>
            </a:r>
            <a:r>
              <a:rPr lang="el-GR" dirty="0">
                <a:highlight>
                  <a:srgbClr val="FFFF00"/>
                </a:highlight>
              </a:rPr>
              <a:t>βιβλιογραφική επισκόπηση</a:t>
            </a:r>
            <a:r>
              <a:rPr lang="el-GR" dirty="0"/>
              <a:t>) και η ανάπτυξη της βιβλιογραφίας</a:t>
            </a:r>
          </a:p>
          <a:p>
            <a:pPr lvl="0"/>
            <a:r>
              <a:rPr lang="el-GR" dirty="0"/>
              <a:t>Η διατύπωση υποθέσεων</a:t>
            </a:r>
          </a:p>
          <a:p>
            <a:pPr lvl="0"/>
            <a:r>
              <a:rPr lang="el-GR" dirty="0"/>
              <a:t>Η </a:t>
            </a:r>
            <a:r>
              <a:rPr lang="el-GR" dirty="0">
                <a:highlight>
                  <a:srgbClr val="FFFF00"/>
                </a:highlight>
              </a:rPr>
              <a:t>μεθοδολογία</a:t>
            </a:r>
            <a:r>
              <a:rPr lang="el-GR" dirty="0"/>
              <a:t> της έρευνας: η περιγραφή του πειραματικού σχεδιασμού, του δείγματος και των μεθόδων που χρησιμοποιούνται, κ.ά.</a:t>
            </a:r>
          </a:p>
          <a:p>
            <a:pPr lvl="0"/>
            <a:r>
              <a:rPr lang="el-GR" dirty="0"/>
              <a:t>Η περιγραφή των </a:t>
            </a:r>
            <a:r>
              <a:rPr lang="el-GR" dirty="0">
                <a:highlight>
                  <a:srgbClr val="FFFF00"/>
                </a:highlight>
              </a:rPr>
              <a:t>αποτελεσμάτων</a:t>
            </a:r>
            <a:r>
              <a:rPr lang="el-GR" dirty="0"/>
              <a:t> και των ευρημάτων, αναφορές με κείμενο, σχήματα και πίνακες</a:t>
            </a:r>
          </a:p>
          <a:p>
            <a:pPr lvl="0"/>
            <a:r>
              <a:rPr lang="el-GR" dirty="0"/>
              <a:t>Η </a:t>
            </a:r>
            <a:r>
              <a:rPr lang="el-GR" dirty="0">
                <a:highlight>
                  <a:srgbClr val="FFFF00"/>
                </a:highlight>
              </a:rPr>
              <a:t>συζήτηση</a:t>
            </a:r>
            <a:r>
              <a:rPr lang="el-GR" dirty="0"/>
              <a:t> των αποτελεσμάτων – τα συμπεράσματα που εξάγονται από την ανάλυση και η </a:t>
            </a:r>
            <a:r>
              <a:rPr lang="el-GR" dirty="0">
                <a:highlight>
                  <a:srgbClr val="FFFF00"/>
                </a:highlight>
              </a:rPr>
              <a:t>σύνδεσή τους με τη βιβλιογραφία</a:t>
            </a:r>
          </a:p>
          <a:p>
            <a:pPr lvl="0"/>
            <a:r>
              <a:rPr lang="el-GR" dirty="0"/>
              <a:t>Τα </a:t>
            </a:r>
            <a:r>
              <a:rPr lang="el-GR" dirty="0">
                <a:highlight>
                  <a:srgbClr val="FFFF00"/>
                </a:highlight>
              </a:rPr>
              <a:t>συμπεράσματα</a:t>
            </a:r>
            <a:r>
              <a:rPr lang="el-GR" dirty="0"/>
              <a:t> της εργασίας – </a:t>
            </a:r>
            <a:r>
              <a:rPr lang="el-GR" dirty="0">
                <a:highlight>
                  <a:srgbClr val="FFFF00"/>
                </a:highlight>
              </a:rPr>
              <a:t>επίλογος</a:t>
            </a:r>
            <a:r>
              <a:rPr lang="el-GR" dirty="0"/>
              <a:t>, </a:t>
            </a:r>
            <a:r>
              <a:rPr lang="el-GR" dirty="0">
                <a:highlight>
                  <a:srgbClr val="FFFF00"/>
                </a:highlight>
              </a:rPr>
              <a:t>περιορισμοί</a:t>
            </a:r>
            <a:r>
              <a:rPr lang="el-GR" dirty="0"/>
              <a:t> της έρευνας και </a:t>
            </a:r>
            <a:r>
              <a:rPr lang="el-GR" dirty="0">
                <a:highlight>
                  <a:srgbClr val="FFFF00"/>
                </a:highlight>
              </a:rPr>
              <a:t>μελλοντικές</a:t>
            </a:r>
            <a:r>
              <a:rPr lang="el-GR" dirty="0"/>
              <a:t> δυνατότητες</a:t>
            </a:r>
          </a:p>
          <a:p>
            <a:pPr lvl="0"/>
            <a:r>
              <a:rPr lang="el-GR" dirty="0"/>
              <a:t>Η </a:t>
            </a:r>
            <a:r>
              <a:rPr lang="el-GR" dirty="0">
                <a:highlight>
                  <a:srgbClr val="FFFF00"/>
                </a:highlight>
              </a:rPr>
              <a:t>βιβλιογραφία</a:t>
            </a:r>
          </a:p>
          <a:p>
            <a:pPr lvl="0"/>
            <a:r>
              <a:rPr lang="el-GR" dirty="0"/>
              <a:t>Τα </a:t>
            </a:r>
            <a:r>
              <a:rPr lang="el-GR" dirty="0">
                <a:highlight>
                  <a:srgbClr val="FFFF00"/>
                </a:highlight>
              </a:rPr>
              <a:t>παραρτήματα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7799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πρώτη σελίδα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Στην κορυφή –στην αρχή– της σελίδας γράφεται η επωνυμία του ιδρύματος - φορέα στον οποίο εκπονήθηκε η εργασία.</a:t>
            </a:r>
          </a:p>
          <a:p>
            <a:r>
              <a:rPr lang="el-GR" dirty="0"/>
              <a:t>Σε ύψος που βρίσκεται στο ένα τρίτο του ύψους της σελίδας μετρώντας από την κορυφή της (είναι το πρώτο σημείο που πέφτει το ανθρώπινο μάτι) γράφεται ο τίτλος.</a:t>
            </a:r>
          </a:p>
          <a:p>
            <a:r>
              <a:rPr lang="el-GR" dirty="0"/>
              <a:t>Λίγο πιο κάτω (σημείο που προσέχουμε αμέσως μετά) γράφονται τα στοιχεία του/των συγγραφέα/ων.</a:t>
            </a:r>
          </a:p>
        </p:txBody>
      </p:sp>
    </p:spTree>
    <p:extLst>
      <p:ext uri="{BB962C8B-B14F-4D97-AF65-F5344CB8AC3E}">
        <p14:creationId xmlns:p14="http://schemas.microsoft.com/office/powerpoint/2010/main" val="222948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O </a:t>
            </a:r>
            <a:r>
              <a:rPr lang="el-GR" b="1" dirty="0">
                <a:highlight>
                  <a:srgbClr val="FFFF00"/>
                </a:highlight>
              </a:rPr>
              <a:t>τίτλος</a:t>
            </a:r>
            <a:r>
              <a:rPr lang="el-GR" b="1" dirty="0"/>
              <a:t> της εργασίας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H διατύπωσή του αποτελεί μια </a:t>
            </a:r>
            <a:r>
              <a:rPr lang="el-GR" dirty="0">
                <a:highlight>
                  <a:srgbClr val="FFFF00"/>
                </a:highlight>
              </a:rPr>
              <a:t>υπόσχεση</a:t>
            </a:r>
            <a:r>
              <a:rPr lang="el-GR" dirty="0"/>
              <a:t> του/των συγγραφέα/ων της εργασίας προς τους αναγνώστες.</a:t>
            </a:r>
          </a:p>
          <a:p>
            <a:r>
              <a:rPr lang="el-GR" dirty="0"/>
              <a:t>Οι λέξεις που περιγράφουν το τι πραγματεύεται η εργασία θα πρέπει να είναι </a:t>
            </a:r>
            <a:r>
              <a:rPr lang="el-GR" dirty="0">
                <a:highlight>
                  <a:srgbClr val="FFFF00"/>
                </a:highlight>
              </a:rPr>
              <a:t>επιλεγμένες</a:t>
            </a:r>
            <a:r>
              <a:rPr lang="el-GR" dirty="0"/>
              <a:t> επιμελώς ώστε να περιγράφουν </a:t>
            </a:r>
            <a:r>
              <a:rPr lang="el-GR" dirty="0">
                <a:highlight>
                  <a:srgbClr val="FFFF00"/>
                </a:highlight>
              </a:rPr>
              <a:t>ακριβώς</a:t>
            </a:r>
            <a:r>
              <a:rPr lang="el-GR" dirty="0"/>
              <a:t> αυτό που θα ακολουθήσει στην εργασία.</a:t>
            </a:r>
          </a:p>
          <a:p>
            <a:r>
              <a:rPr lang="el-GR" dirty="0"/>
              <a:t>Συνήθως 10, 12, ή 14 λέξεις (ανάλογα με το έντυπο που προορίζεται)</a:t>
            </a:r>
          </a:p>
        </p:txBody>
      </p:sp>
    </p:spTree>
    <p:extLst>
      <p:ext uri="{BB962C8B-B14F-4D97-AF65-F5344CB8AC3E}">
        <p14:creationId xmlns:p14="http://schemas.microsoft.com/office/powerpoint/2010/main" val="380466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περίληψη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/>
              <a:t>Συνήθως να μην υπερβαίνει τις 100-150 λέξεις</a:t>
            </a:r>
          </a:p>
          <a:p>
            <a:r>
              <a:rPr lang="el-GR" dirty="0"/>
              <a:t>Αποτελείται από </a:t>
            </a:r>
            <a:r>
              <a:rPr lang="el-GR" dirty="0">
                <a:highlight>
                  <a:srgbClr val="FFFF00"/>
                </a:highlight>
              </a:rPr>
              <a:t>μία μόνο παράγραφο</a:t>
            </a:r>
            <a:r>
              <a:rPr lang="el-GR" dirty="0"/>
              <a:t>. </a:t>
            </a:r>
          </a:p>
          <a:p>
            <a:r>
              <a:rPr lang="el-GR" dirty="0"/>
              <a:t>Γράφεται κάνοντας, όσο γίνεται, χρήση μόνο ενός χρόνου και χρησιμοποιώντας μικρές προτάσεις</a:t>
            </a:r>
          </a:p>
          <a:p>
            <a:r>
              <a:rPr lang="el-GR" dirty="0"/>
              <a:t>Είναι όσο γίνεται περιγραφική και </a:t>
            </a:r>
            <a:r>
              <a:rPr lang="el-GR" dirty="0">
                <a:highlight>
                  <a:srgbClr val="FFFF00"/>
                </a:highlight>
              </a:rPr>
              <a:t>πληροφοριακή</a:t>
            </a:r>
            <a:r>
              <a:rPr lang="el-GR" dirty="0"/>
              <a:t> </a:t>
            </a:r>
          </a:p>
          <a:p>
            <a:r>
              <a:rPr lang="el-GR" dirty="0"/>
              <a:t>Επιτρέπεται να αναφέρει αριθμητικά στοιχεία</a:t>
            </a:r>
          </a:p>
          <a:p>
            <a:r>
              <a:rPr lang="el-GR" dirty="0"/>
              <a:t>Διευκρινίζει και εξηγεί το θέμα ή ακόμη προσφέρει στοιχεία για τη σπουδαιότητα του συγκεκριμένου θέματος</a:t>
            </a:r>
          </a:p>
          <a:p>
            <a:r>
              <a:rPr lang="el-GR" dirty="0"/>
              <a:t>Δηλώνει και αναφέρει </a:t>
            </a:r>
            <a:r>
              <a:rPr lang="el-GR" dirty="0">
                <a:highlight>
                  <a:srgbClr val="FFFF00"/>
                </a:highlight>
              </a:rPr>
              <a:t>χωρίς λεπτομέρειες </a:t>
            </a:r>
            <a:r>
              <a:rPr lang="el-GR" dirty="0"/>
              <a:t>ποια είναι η </a:t>
            </a:r>
            <a:r>
              <a:rPr lang="el-GR" dirty="0">
                <a:highlight>
                  <a:srgbClr val="FFFF00"/>
                </a:highlight>
              </a:rPr>
              <a:t>μεθοδολογία</a:t>
            </a:r>
            <a:r>
              <a:rPr lang="el-GR" dirty="0"/>
              <a:t> που χρησιμοποιείται για την εκπόνηση του θέματος</a:t>
            </a:r>
          </a:p>
          <a:p>
            <a:r>
              <a:rPr lang="el-GR" dirty="0"/>
              <a:t>Αναφέρει με συντομία ποια είναι τα </a:t>
            </a:r>
            <a:r>
              <a:rPr lang="el-GR" dirty="0">
                <a:highlight>
                  <a:srgbClr val="FFFF00"/>
                </a:highlight>
              </a:rPr>
              <a:t>αποτελέσματα</a:t>
            </a:r>
            <a:r>
              <a:rPr lang="el-GR" dirty="0"/>
              <a:t> και τα </a:t>
            </a:r>
            <a:r>
              <a:rPr lang="el-GR" dirty="0">
                <a:highlight>
                  <a:srgbClr val="FFFF00"/>
                </a:highlight>
              </a:rPr>
              <a:t>συμπεράσματα</a:t>
            </a:r>
            <a:r>
              <a:rPr lang="el-GR" dirty="0"/>
              <a:t>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val="285154468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601</Words>
  <Application>Microsoft Office PowerPoint</Application>
  <PresentationFormat>Προβολή στην οθόνη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4" baseType="lpstr">
      <vt:lpstr>Arial</vt:lpstr>
      <vt:lpstr>Calibri</vt:lpstr>
      <vt:lpstr>Θέμα του Office</vt:lpstr>
      <vt:lpstr>   Πώς γίνεται  μια επιστημονική εργασία;  Επιστημονική έρευνα και συγγραφή εργασιών   2η έκδοση     Κώστας Ζαφειρόπουλος</vt:lpstr>
      <vt:lpstr>Κεφάλαιο 10</vt:lpstr>
      <vt:lpstr>Περιεχόμενα</vt:lpstr>
      <vt:lpstr>Πώς να ξεκινήσετε το γράψιμο</vt:lpstr>
      <vt:lpstr>Παράγοντες  που συντελούν στη δημιουργία κακών κειμένων </vt:lpstr>
      <vt:lpstr>Τα τμήματα μιας επιστημονικής εργασίας</vt:lpstr>
      <vt:lpstr>Η πρώτη σελίδα</vt:lpstr>
      <vt:lpstr>O τίτλος της εργασίας</vt:lpstr>
      <vt:lpstr>Η περίληψη</vt:lpstr>
      <vt:lpstr>Τα περιεχόμενα</vt:lpstr>
      <vt:lpstr>Η εισαγωγή περιλαμβάνει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k</dc:creator>
  <cp:lastModifiedBy>ΔΗΜΗΤΡΗΣ ΤΖΗΜΑΣ</cp:lastModifiedBy>
  <cp:revision>16</cp:revision>
  <dcterms:created xsi:type="dcterms:W3CDTF">2015-09-23T14:55:20Z</dcterms:created>
  <dcterms:modified xsi:type="dcterms:W3CDTF">2020-12-05T11:25:24Z</dcterms:modified>
</cp:coreProperties>
</file>