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56" r:id="rId2"/>
    <p:sldId id="257" r:id="rId3"/>
    <p:sldId id="273" r:id="rId4"/>
    <p:sldId id="258" r:id="rId5"/>
    <p:sldId id="274"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5" r:id="rId21"/>
    <p:sldId id="276" r:id="rId22"/>
    <p:sldId id="277" r:id="rId23"/>
    <p:sldId id="278" r:id="rId24"/>
    <p:sldId id="279" r:id="rId25"/>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94662" autoAdjust="0"/>
  </p:normalViewPr>
  <p:slideViewPr>
    <p:cSldViewPr>
      <p:cViewPr varScale="1">
        <p:scale>
          <a:sx n="41" d="100"/>
          <a:sy n="41" d="100"/>
        </p:scale>
        <p:origin x="1356" y="42"/>
      </p:cViewPr>
      <p:guideLst>
        <p:guide orient="horz" pos="2160"/>
        <p:guide pos="2880"/>
      </p:guideLst>
    </p:cSldViewPr>
  </p:slideViewPr>
  <p:notesTextViewPr>
    <p:cViewPr>
      <p:scale>
        <a:sx n="1" d="1"/>
        <a:sy n="1" d="1"/>
      </p:scale>
      <p:origin x="0" y="0"/>
    </p:cViewPr>
  </p:notesTextViewPr>
  <p:sorterViewPr>
    <p:cViewPr>
      <p:scale>
        <a:sx n="100" d="100"/>
        <a:sy n="100" d="100"/>
      </p:scale>
      <p:origin x="0" y="1842"/>
    </p:cViewPr>
  </p:sorterViewPr>
  <p:notesViewPr>
    <p:cSldViewPr>
      <p:cViewPr varScale="1">
        <p:scale>
          <a:sx n="56" d="100"/>
          <a:sy n="56" d="100"/>
        </p:scale>
        <p:origin x="-2826"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34DFF7C-E61C-4E55-93E6-F979F5704D3B}" type="datetimeFigureOut">
              <a:rPr lang="el-GR" smtClean="0"/>
              <a:pPr/>
              <a:t>01/12/2020</a:t>
            </a:fld>
            <a:endParaRPr lang="el-G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980AFB-C4B4-4A15-9326-05153B09CAB9}" type="slidenum">
              <a:rPr lang="el-GR" smtClean="0"/>
              <a:pPr/>
              <a:t>‹#›</a:t>
            </a:fld>
            <a:endParaRPr lang="el-GR"/>
          </a:p>
        </p:txBody>
      </p:sp>
    </p:spTree>
    <p:extLst>
      <p:ext uri="{BB962C8B-B14F-4D97-AF65-F5344CB8AC3E}">
        <p14:creationId xmlns:p14="http://schemas.microsoft.com/office/powerpoint/2010/main" val="3574539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F980AFB-C4B4-4A15-9326-05153B09CAB9}" type="slidenum">
              <a:rPr lang="el-GR" smtClean="0"/>
              <a:pPr/>
              <a:t>1</a:t>
            </a:fld>
            <a:endParaRPr lang="el-GR"/>
          </a:p>
        </p:txBody>
      </p:sp>
    </p:spTree>
    <p:extLst>
      <p:ext uri="{BB962C8B-B14F-4D97-AF65-F5344CB8AC3E}">
        <p14:creationId xmlns:p14="http://schemas.microsoft.com/office/powerpoint/2010/main" val="8499802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148D9E9-92A2-44A4-95DE-88881020983A}" type="datetimeFigureOut">
              <a:rPr lang="el-GR" smtClean="0"/>
              <a:pPr/>
              <a:t>01/12/2020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BD49926-82B5-4C85-B370-E6DCCEEA8F29}"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48D9E9-92A2-44A4-95DE-88881020983A}" type="datetimeFigureOut">
              <a:rPr lang="el-GR" smtClean="0"/>
              <a:pPr/>
              <a:t>01/12/2020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BD49926-82B5-4C85-B370-E6DCCEEA8F29}"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48D9E9-92A2-44A4-95DE-88881020983A}" type="datetimeFigureOut">
              <a:rPr lang="el-GR" smtClean="0"/>
              <a:pPr/>
              <a:t>01/12/2020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BD49926-82B5-4C85-B370-E6DCCEEA8F29}"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48D9E9-92A2-44A4-95DE-88881020983A}" type="datetimeFigureOut">
              <a:rPr lang="el-GR" smtClean="0"/>
              <a:pPr/>
              <a:t>01/12/2020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BD49926-82B5-4C85-B370-E6DCCEEA8F29}"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148D9E9-92A2-44A4-95DE-88881020983A}" type="datetimeFigureOut">
              <a:rPr lang="el-GR" smtClean="0"/>
              <a:pPr/>
              <a:t>01/12/2020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BD49926-82B5-4C85-B370-E6DCCEEA8F29}"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148D9E9-92A2-44A4-95DE-88881020983A}" type="datetimeFigureOut">
              <a:rPr lang="el-GR" smtClean="0"/>
              <a:pPr/>
              <a:t>01/12/2020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0BD49926-82B5-4C85-B370-E6DCCEEA8F29}"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148D9E9-92A2-44A4-95DE-88881020983A}" type="datetimeFigureOut">
              <a:rPr lang="el-GR" smtClean="0"/>
              <a:pPr/>
              <a:t>01/12/2020</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0BD49926-82B5-4C85-B370-E6DCCEEA8F29}"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148D9E9-92A2-44A4-95DE-88881020983A}" type="datetimeFigureOut">
              <a:rPr lang="el-GR" smtClean="0"/>
              <a:pPr/>
              <a:t>01/12/2020</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0BD49926-82B5-4C85-B370-E6DCCEEA8F29}"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48D9E9-92A2-44A4-95DE-88881020983A}" type="datetimeFigureOut">
              <a:rPr lang="el-GR" smtClean="0"/>
              <a:pPr/>
              <a:t>01/12/2020</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0BD49926-82B5-4C85-B370-E6DCCEEA8F29}"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148D9E9-92A2-44A4-95DE-88881020983A}" type="datetimeFigureOut">
              <a:rPr lang="el-GR" smtClean="0"/>
              <a:pPr/>
              <a:t>01/12/2020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0BD49926-82B5-4C85-B370-E6DCCEEA8F29}" type="slidenum">
              <a:rPr lang="el-GR" smtClean="0"/>
              <a:pPr/>
              <a:t>‹#›</a:t>
            </a:fld>
            <a:endParaRPr lang="el-GR"/>
          </a:p>
        </p:txBody>
      </p:sp>
      <p:sp>
        <p:nvSpPr>
          <p:cNvPr id="9" name="Content Placeholder 8"/>
          <p:cNvSpPr>
            <a:spLocks noGrp="1"/>
          </p:cNvSpPr>
          <p:nvPr>
            <p:ph sz="quarter" idx="13"/>
          </p:nvPr>
        </p:nvSpPr>
        <p:spPr>
          <a:xfrm>
            <a:off x="304800" y="381000"/>
            <a:ext cx="7772400"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9148D9E9-92A2-44A4-95DE-88881020983A}" type="datetimeFigureOut">
              <a:rPr lang="el-GR" smtClean="0"/>
              <a:pPr/>
              <a:t>01/12/2020</a:t>
            </a:fld>
            <a:endParaRPr lang="el-GR"/>
          </a:p>
        </p:txBody>
      </p:sp>
      <p:sp>
        <p:nvSpPr>
          <p:cNvPr id="9" name="Slide Number Placeholder 8"/>
          <p:cNvSpPr>
            <a:spLocks noGrp="1"/>
          </p:cNvSpPr>
          <p:nvPr>
            <p:ph type="sldNum" sz="quarter" idx="11"/>
          </p:nvPr>
        </p:nvSpPr>
        <p:spPr/>
        <p:txBody>
          <a:bodyPr/>
          <a:lstStyle/>
          <a:p>
            <a:fld id="{0BD49926-82B5-4C85-B370-E6DCCEEA8F29}" type="slidenum">
              <a:rPr lang="el-GR" smtClean="0"/>
              <a:pPr/>
              <a:t>‹#›</a:t>
            </a:fld>
            <a:endParaRPr lang="el-GR"/>
          </a:p>
        </p:txBody>
      </p:sp>
      <p:sp>
        <p:nvSpPr>
          <p:cNvPr id="10" name="Footer Placeholder 9"/>
          <p:cNvSpPr>
            <a:spLocks noGrp="1"/>
          </p:cNvSpPr>
          <p:nvPr>
            <p:ph type="ftr" sz="quarter" idx="12"/>
          </p:nvPr>
        </p:nvSpPr>
        <p:spPr/>
        <p:txBody>
          <a:bodyPr/>
          <a:lstStyle/>
          <a:p>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0BD49926-82B5-4C85-B370-E6DCCEEA8F29}" type="slidenum">
              <a:rPr lang="el-GR" smtClean="0"/>
              <a:pPr/>
              <a:t>‹#›</a:t>
            </a:fld>
            <a:endParaRPr lang="el-GR"/>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l-GR"/>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9148D9E9-92A2-44A4-95DE-88881020983A}" type="datetimeFigureOut">
              <a:rPr lang="el-GR" smtClean="0"/>
              <a:pPr/>
              <a:t>01/12/2020</a:t>
            </a:fld>
            <a:endParaRPr lang="el-G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audio" Target="../media/audio10.wav"/><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audio" Target="../media/audio2.wav"/><Relationship Id="rId1" Type="http://schemas.openxmlformats.org/officeDocument/2006/relationships/slideLayout" Target="../slideLayouts/slideLayout2.xml"/><Relationship Id="rId5" Type="http://schemas.openxmlformats.org/officeDocument/2006/relationships/audio" Target="../media/audio2.wav"/><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audio" Target="../media/audio2.wav"/><Relationship Id="rId1" Type="http://schemas.openxmlformats.org/officeDocument/2006/relationships/slideLayout" Target="../slideLayouts/slideLayout2.xml"/><Relationship Id="rId5" Type="http://schemas.openxmlformats.org/officeDocument/2006/relationships/audio" Target="../media/audio2.wav"/><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hyperlink" Target="http://el.wikipedia.org/wiki/%CE%A7%CF%81%CE%B9%CF%83%CF%84%CE%BF%CF%85%CE%B3%CE%B5%CE%BD%CE%BD%CE%B9%CE%AC%CF%84%CE%B9%CE%BA%CE%BF_%CE%B7%CE%BC%CE%B5%CF%81%CE%BF%CE%BB%CF%8C%CE%B3%CE%B9%CE%BF" TargetMode="External"/><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el.wikipedia.org/wiki/%CE%91%CE%BB%CE%B5%CE%BE%CE%B1%CE%BD%CE%B4%CF%81%CE%B9%CE%B1%CE%BD%CF%8C" TargetMode="External"/><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0.wav"/></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audio" Target="../media/audio2.wav"/><Relationship Id="rId1" Type="http://schemas.openxmlformats.org/officeDocument/2006/relationships/slideLayout" Target="../slideLayouts/slideLayout2.xml"/><Relationship Id="rId5" Type="http://schemas.openxmlformats.org/officeDocument/2006/relationships/audio" Target="../media/audio2.wav"/><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hyperlink" Target="http://el.wikipedia.org/wiki/%CE%A0%CE%AD%CF%83%CF%84%CF%81%CE%BF%CF%86%CE%B1" TargetMode="External"/><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0.wav"/><Relationship Id="rId4" Type="http://schemas.openxmlformats.org/officeDocument/2006/relationships/hyperlink" Target="http://el.wikipedia.org/wiki/%CE%9A%CF%85%CF%80%CF%81%CE%AF%CE%BD%CE%BF%CF%82"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audio" Target="../media/audio2.wav"/><Relationship Id="rId1" Type="http://schemas.openxmlformats.org/officeDocument/2006/relationships/slideLayout" Target="../slideLayouts/slideLayout2.xml"/><Relationship Id="rId5" Type="http://schemas.openxmlformats.org/officeDocument/2006/relationships/audio" Target="../media/audio2.wav"/><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audio" Target="../media/audio3.wav"/><Relationship Id="rId1" Type="http://schemas.openxmlformats.org/officeDocument/2006/relationships/slideLayout" Target="../slideLayouts/slideLayout2.xml"/><Relationship Id="rId4" Type="http://schemas.openxmlformats.org/officeDocument/2006/relationships/audio" Target="../media/audio30.wav"/></Relationships>
</file>

<file path=ppt/slides/_rels/slide2.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audio" Target="../media/audio2.wav"/></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audio" Target="../media/audio2.wav"/></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audio" Target="../media/audio2.wav"/></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audio" Target="../media/audio2.wav"/></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audio" Target="../media/audio3.wav"/><Relationship Id="rId1" Type="http://schemas.openxmlformats.org/officeDocument/2006/relationships/slideLayout" Target="../slideLayouts/slideLayout2.xml"/><Relationship Id="rId4" Type="http://schemas.openxmlformats.org/officeDocument/2006/relationships/audio" Target="../media/audio30.wav"/></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audio" Target="../media/audio2.wav"/><Relationship Id="rId1" Type="http://schemas.openxmlformats.org/officeDocument/2006/relationships/slideLayout" Target="../slideLayouts/slideLayout2.xml"/><Relationship Id="rId5" Type="http://schemas.openxmlformats.org/officeDocument/2006/relationships/audio" Target="../media/audio2.wav"/><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3789040"/>
            <a:ext cx="7772400" cy="1470025"/>
          </a:xfrm>
        </p:spPr>
        <p:txBody>
          <a:bodyPr>
            <a:noAutofit/>
          </a:bodyPr>
          <a:lstStyle/>
          <a:p>
            <a:pPr algn="ctr"/>
            <a:br>
              <a:rPr lang="el-GR" sz="9600" dirty="0">
                <a:solidFill>
                  <a:schemeClr val="accent4">
                    <a:lumMod val="75000"/>
                  </a:schemeClr>
                </a:solidFill>
              </a:rPr>
            </a:br>
            <a:br>
              <a:rPr lang="el-GR" sz="9600" dirty="0">
                <a:solidFill>
                  <a:schemeClr val="accent4">
                    <a:lumMod val="75000"/>
                  </a:schemeClr>
                </a:solidFill>
              </a:rPr>
            </a:br>
            <a:r>
              <a:rPr lang="el-GR" sz="5400" b="1" spc="0" dirty="0">
                <a:ln w="18415" cmpd="sng">
                  <a:solidFill>
                    <a:srgbClr val="FFFFFF"/>
                  </a:solidFill>
                  <a:prstDash val="solid"/>
                </a:ln>
                <a:solidFill>
                  <a:schemeClr val="accent2">
                    <a:lumMod val="40000"/>
                    <a:lumOff val="60000"/>
                  </a:schemeClr>
                </a:solidFill>
                <a:effectLst>
                  <a:glow rad="139700">
                    <a:schemeClr val="accent5">
                      <a:satMod val="175000"/>
                      <a:alpha val="40000"/>
                    </a:schemeClr>
                  </a:glow>
                  <a:outerShdw blurRad="63500" dir="3600000" algn="tl" rotWithShape="0">
                    <a:srgbClr val="000000">
                      <a:alpha val="70000"/>
                    </a:srgbClr>
                  </a:outerShdw>
                </a:effectLst>
              </a:rPr>
              <a:t>Χριστούγεννα στη Γερμανία</a:t>
            </a:r>
            <a:br>
              <a:rPr lang="en-US" sz="5400" spc="0" dirty="0">
                <a:ln w="18415" cmpd="sng">
                  <a:solidFill>
                    <a:srgbClr val="FFFFFF"/>
                  </a:solidFill>
                  <a:prstDash val="solid"/>
                </a:ln>
                <a:solidFill>
                  <a:srgbClr val="FFFFFF"/>
                </a:solidFill>
                <a:effectLst>
                  <a:glow rad="139700">
                    <a:schemeClr val="accent5">
                      <a:satMod val="175000"/>
                      <a:alpha val="40000"/>
                    </a:schemeClr>
                  </a:glow>
                  <a:outerShdw blurRad="63500" dir="3600000" algn="tl" rotWithShape="0">
                    <a:srgbClr val="000000">
                      <a:alpha val="70000"/>
                    </a:srgbClr>
                  </a:outerShdw>
                </a:effectLst>
              </a:rPr>
            </a:br>
            <a:r>
              <a:rPr lang="en-US" sz="5400" b="1" spc="0" dirty="0" err="1">
                <a:ln w="18415" cmpd="sng">
                  <a:solidFill>
                    <a:srgbClr val="FFFFFF"/>
                  </a:solidFill>
                  <a:prstDash val="solid"/>
                </a:ln>
                <a:solidFill>
                  <a:schemeClr val="tx2">
                    <a:lumMod val="60000"/>
                    <a:lumOff val="40000"/>
                  </a:schemeClr>
                </a:solidFill>
                <a:effectLst>
                  <a:glow rad="139700">
                    <a:schemeClr val="accent5">
                      <a:satMod val="175000"/>
                      <a:alpha val="40000"/>
                    </a:schemeClr>
                  </a:glow>
                  <a:outerShdw blurRad="63500" dir="3600000" algn="tl" rotWithShape="0">
                    <a:srgbClr val="000000">
                      <a:alpha val="70000"/>
                    </a:srgbClr>
                  </a:outerShdw>
                </a:effectLst>
              </a:rPr>
              <a:t>Weihnachten</a:t>
            </a:r>
            <a:r>
              <a:rPr lang="en-US" sz="5400" b="1" spc="0" dirty="0">
                <a:ln w="18415" cmpd="sng">
                  <a:solidFill>
                    <a:srgbClr val="FFFFFF"/>
                  </a:solidFill>
                  <a:prstDash val="solid"/>
                </a:ln>
                <a:solidFill>
                  <a:schemeClr val="tx2">
                    <a:lumMod val="60000"/>
                    <a:lumOff val="40000"/>
                  </a:schemeClr>
                </a:solidFill>
                <a:effectLst>
                  <a:glow rad="139700">
                    <a:schemeClr val="accent5">
                      <a:satMod val="175000"/>
                      <a:alpha val="40000"/>
                    </a:schemeClr>
                  </a:glow>
                  <a:outerShdw blurRad="63500" dir="3600000" algn="tl" rotWithShape="0">
                    <a:srgbClr val="000000">
                      <a:alpha val="70000"/>
                    </a:srgbClr>
                  </a:outerShdw>
                </a:effectLst>
              </a:rPr>
              <a:t> in Deutschland</a:t>
            </a:r>
            <a:br>
              <a:rPr lang="el-GR" sz="9600" b="1" dirty="0">
                <a:solidFill>
                  <a:schemeClr val="accent4">
                    <a:lumMod val="75000"/>
                  </a:schemeClr>
                </a:solidFill>
              </a:rPr>
            </a:br>
            <a:endParaRPr lang="el-GR" sz="9600" b="1" dirty="0">
              <a:solidFill>
                <a:schemeClr val="accent4">
                  <a:lumMod val="75000"/>
                </a:schemeClr>
              </a:solidFill>
            </a:endParaRPr>
          </a:p>
        </p:txBody>
      </p:sp>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3789040"/>
            <a:ext cx="8460432" cy="3068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24364172"/>
      </p:ext>
    </p:extLst>
  </p:cSld>
  <p:clrMapOvr>
    <a:masterClrMapping/>
  </p:clrMapOvr>
  <mc:AlternateContent xmlns:mc="http://schemas.openxmlformats.org/markup-compatibility/2006" xmlns:p14="http://schemas.microsoft.com/office/powerpoint/2010/main">
    <mc:Choice Requires="p14">
      <p:transition p14:dur="100">
        <p:cut/>
        <p:sndAc>
          <p:stSnd>
            <p:snd r:embed="rId3" name="arrow.wav"/>
          </p:stSnd>
        </p:sndAc>
      </p:transition>
    </mc:Choice>
    <mc:Fallback xmlns="">
      <p:transition>
        <p:cut/>
        <p:sndAc>
          <p:stSnd>
            <p:snd r:embed="rId5" name="arrow.wav"/>
          </p:stSnd>
        </p:sndAc>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460432" cy="6858000"/>
          </a:xfrm>
        </p:spPr>
        <p:txBody>
          <a:bodyPr>
            <a:normAutofit lnSpcReduction="10000"/>
          </a:bodyPr>
          <a:lstStyle/>
          <a:p>
            <a:pPr marL="114300" indent="0" algn="ctr">
              <a:buNone/>
            </a:pPr>
            <a:r>
              <a:rPr lang="el-GR" sz="3200" b="1" dirty="0"/>
              <a:t>Επίσης, στη Γερμανία συναντάται συχνά το έθιμο του λεγόμενου </a:t>
            </a:r>
            <a:r>
              <a:rPr lang="el-GR" sz="3200" b="1" i="1" dirty="0"/>
              <a:t>Adventskranz</a:t>
            </a:r>
            <a:r>
              <a:rPr lang="el-GR" sz="3200" b="1" dirty="0"/>
              <a:t>. Πρόκειται για ένα κηροπήγιο από κλαδιά ελάτου που είναι πλεγμένα έτσι ώστε να σχηματίζουν ένα στεφάνι. Στο στεφάνι επάνω είναι τέσσερις θέσεις με κεριά, που συμβολίζουν τις τέσσερις τελευταίες εβδομάδες πριν τα Χριστούγεννα. Κάθε Κυριακή ανάβουν ένα κερί παραπάνω, μετρώντας αντίστροφα το χρόνο που απομένει για τον ερχομό των Χριστουγέννων. Δηλαδή τέσσερις βδομάδες πριν τα Χριστούγεννα ανάβουν ένα κερί, την επόμενη βδομάδα δύο, την μεθεπόμενη τρία και τελικά την τελευταία Κυριακή πριν τα Χριστούγεννα ανάβουν τέσσερα κεριά.</a:t>
            </a:r>
          </a:p>
          <a:p>
            <a:endParaRPr lang="el-GR" dirty="0"/>
          </a:p>
        </p:txBody>
      </p:sp>
    </p:spTree>
    <p:extLst>
      <p:ext uri="{BB962C8B-B14F-4D97-AF65-F5344CB8AC3E}">
        <p14:creationId xmlns:p14="http://schemas.microsoft.com/office/powerpoint/2010/main" val="432696590"/>
      </p:ext>
    </p:extLst>
  </p:cSld>
  <p:clrMapOvr>
    <a:masterClrMapping/>
  </p:clrMapOvr>
  <mc:AlternateContent xmlns:mc="http://schemas.openxmlformats.org/markup-compatibility/2006" xmlns:p14="http://schemas.microsoft.com/office/powerpoint/2010/main">
    <mc:Choice Requires="p14">
      <p:transition spd="slow">
        <p14:flash/>
        <p:sndAc>
          <p:stSnd>
            <p:snd r:embed="rId2" name="arrow.wav"/>
          </p:stSnd>
        </p:sndAc>
      </p:transition>
    </mc:Choice>
    <mc:Fallback xmlns="">
      <p:transition spd="slow">
        <p:fade/>
        <p:sndAc>
          <p:stSnd>
            <p:snd r:embed="rId3" name="arrow.wav"/>
          </p:stSnd>
        </p:sndAc>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490066"/>
          </a:xfrm>
        </p:spPr>
        <p:txBody>
          <a:bodyPr/>
          <a:lstStyle/>
          <a:p>
            <a:r>
              <a:rPr lang="en-US" dirty="0" err="1"/>
              <a:t>Adventskranz</a:t>
            </a:r>
            <a:endParaRPr lang="el-GR" dirty="0"/>
          </a:p>
        </p:txBody>
      </p:sp>
      <p:pic>
        <p:nvPicPr>
          <p:cNvPr id="4099" name="Picture 3"/>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6332" y="908720"/>
            <a:ext cx="4860149" cy="33958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32040" y="2146384"/>
            <a:ext cx="3504034" cy="4696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49602670"/>
      </p:ext>
    </p:extLst>
  </p:cSld>
  <p:clrMapOvr>
    <a:masterClrMapping/>
  </p:clrMapOvr>
  <mc:AlternateContent xmlns:mc="http://schemas.openxmlformats.org/markup-compatibility/2006" xmlns:p14="http://schemas.microsoft.com/office/powerpoint/2010/main">
    <mc:Choice Requires="p14">
      <p:transition spd="slow" p14:dur="1200">
        <p:dissolve/>
        <p:sndAc>
          <p:stSnd>
            <p:snd r:embed="rId2" name="chimes.wav"/>
          </p:stSnd>
        </p:sndAc>
      </p:transition>
    </mc:Choice>
    <mc:Fallback xmlns="">
      <p:transition spd="slow">
        <p:dissolve/>
        <p:sndAc>
          <p:stSnd>
            <p:snd r:embed="rId5" name="chimes.wav"/>
          </p:stSnd>
        </p:sndAc>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32656"/>
            <a:ext cx="8460432" cy="6525344"/>
          </a:xfrm>
        </p:spPr>
        <p:txBody>
          <a:bodyPr>
            <a:normAutofit lnSpcReduction="10000"/>
          </a:bodyPr>
          <a:lstStyle/>
          <a:p>
            <a:pPr marL="114300" indent="0" algn="ctr">
              <a:buNone/>
            </a:pPr>
            <a:r>
              <a:rPr lang="el-GR" sz="3000" b="1" dirty="0"/>
              <a:t>Σε όλα τα σχολεία από το νηπιαγωγείο ως το γυμνάσιο γίνεται Χριστουγεννιάτικη εορτή με θεατρική παράσταση, ενώ τα παιδιά ανταλλάζουν δώρα. Το έθιμο αυτό ονομάζεται </a:t>
            </a:r>
            <a:r>
              <a:rPr lang="en-US" sz="3000" b="1" i="1" dirty="0" err="1"/>
              <a:t>Bescherung</a:t>
            </a:r>
            <a:r>
              <a:rPr lang="el-GR" sz="3000" b="1" dirty="0"/>
              <a:t> και είναι αγαπητό και στις Χριστουγεννιάτικες γιορτές των μεγάλων. Κάθε ένας φέρνει ένα ή παραπάνω δωράκια τυλιγμένα στο χαρτί και τα βάζει μαζί με τα άλλα κάτω από το Χριστουγεννιάτικο δέντρο. Όταν έρθει η ώρα, ένας ένας με την σειρά περνάνε όλοι κάτω από το δέντρο και παίρνουν από ένα δωράκι μέχρι που να τελειώσουν. Οι εταιρείες διοργανώνουν Χριστουγεννιάτικο τραπέζι για όλους τους εργαζομένους. Το ίδιο και οι όμιλοι, και οι παρέες, οι οποίες συναντιούνται για την παραδοσιακή Χριστουγεννιάτικη εορτή.</a:t>
            </a:r>
          </a:p>
          <a:p>
            <a:endParaRPr lang="el-GR" dirty="0"/>
          </a:p>
        </p:txBody>
      </p:sp>
    </p:spTree>
    <p:extLst>
      <p:ext uri="{BB962C8B-B14F-4D97-AF65-F5344CB8AC3E}">
        <p14:creationId xmlns:p14="http://schemas.microsoft.com/office/powerpoint/2010/main" val="823419120"/>
      </p:ext>
    </p:extLst>
  </p:cSld>
  <p:clrMapOvr>
    <a:masterClrMapping/>
  </p:clrMapOvr>
  <mc:AlternateContent xmlns:mc="http://schemas.openxmlformats.org/markup-compatibility/2006" xmlns:p14="http://schemas.microsoft.com/office/powerpoint/2010/main">
    <mc:Choice Requires="p14">
      <p:transition spd="slow" p14:dur="2500">
        <p:checker/>
        <p:sndAc>
          <p:stSnd>
            <p:snd r:embed="rId2" name="arrow.wav"/>
          </p:stSnd>
        </p:sndAc>
      </p:transition>
    </mc:Choice>
    <mc:Fallback xmlns="">
      <p:transition spd="slow">
        <p:checker/>
        <p:sndAc>
          <p:stSnd>
            <p:snd r:embed="rId3" name="arrow.wav"/>
          </p:stSnd>
        </p:sndAc>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490066"/>
          </a:xfrm>
        </p:spPr>
        <p:txBody>
          <a:bodyPr/>
          <a:lstStyle/>
          <a:p>
            <a:r>
              <a:rPr lang="en-US" dirty="0" err="1"/>
              <a:t>Bescherung</a:t>
            </a:r>
            <a:endParaRPr lang="el-GR" dirty="0"/>
          </a:p>
        </p:txBody>
      </p:sp>
      <p:pic>
        <p:nvPicPr>
          <p:cNvPr id="5122"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53918" y="980728"/>
            <a:ext cx="4220142" cy="3024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83968" y="3639352"/>
            <a:ext cx="4176464" cy="32186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95540763"/>
      </p:ext>
    </p:extLst>
  </p:cSld>
  <p:clrMapOvr>
    <a:masterClrMapping/>
  </p:clrMapOvr>
  <mc:AlternateContent xmlns:mc="http://schemas.openxmlformats.org/markup-compatibility/2006" xmlns:p14="http://schemas.microsoft.com/office/powerpoint/2010/main">
    <mc:Choice Requires="p14">
      <p:transition spd="slow" p14:dur="1600">
        <p:blinds dir="vert"/>
        <p:sndAc>
          <p:stSnd>
            <p:snd r:embed="rId2" name="chimes.wav"/>
          </p:stSnd>
        </p:sndAc>
      </p:transition>
    </mc:Choice>
    <mc:Fallback xmlns="">
      <p:transition spd="slow">
        <p:blinds dir="vert"/>
        <p:sndAc>
          <p:stSnd>
            <p:snd r:embed="rId5" name="chimes.wav"/>
          </p:stSnd>
        </p:sndAc>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04664"/>
            <a:ext cx="8460432" cy="6336704"/>
          </a:xfrm>
        </p:spPr>
        <p:txBody>
          <a:bodyPr>
            <a:noAutofit/>
          </a:bodyPr>
          <a:lstStyle/>
          <a:p>
            <a:pPr marL="114300" indent="0" algn="ctr">
              <a:buNone/>
            </a:pPr>
            <a:r>
              <a:rPr lang="el-GR" sz="2800" b="1" dirty="0"/>
              <a:t>Ένα άλλο έθιμο της εποχής πριν τα Χριστούγεννα είναι το </a:t>
            </a:r>
            <a:r>
              <a:rPr lang="el-GR" sz="2800" b="1" dirty="0">
                <a:hlinkClick r:id="rId3" tooltip="Χριστουγεννιάτικο ημερολόγιο"/>
              </a:rPr>
              <a:t>χριστουγεννιάτικο ημερολόγιο</a:t>
            </a:r>
            <a:r>
              <a:rPr lang="el-GR" sz="2800" b="1" dirty="0"/>
              <a:t> </a:t>
            </a:r>
            <a:r>
              <a:rPr lang="el-GR" sz="2800" b="1" i="1" dirty="0"/>
              <a:t>Adventskalender</a:t>
            </a:r>
            <a:r>
              <a:rPr lang="el-GR" sz="2800" b="1" dirty="0"/>
              <a:t>. Πρόκειται για ένα ημερολόγιο με 24 θέσεις αριθμημένες από το 1 μέχρι το 24 και συμβολίζουν τις ημέρες του Δεκεμβρίου πριν από τα Χριστούγεννα. Οι θέσεις είναι κλεισμένες με πορτάκια. Κάθε μέρα ανοίγουν το αντίστοιχο πορτάκι και βρίσκουν μια έκπληξη που μπορεί να είναι ένα σοκολατάκι, ζαχαρωτό, παιχνίδι, κλπ. Το Χριστουγεννιάτικο ημερολόγιο αποτελεί έθιμο των Βορείων λαών κυρίως των Γερμανών και αναφέρεται σε μήνα 30 ημερών με τελευταία μέρα την 25η Δεκεμβρίου, τη μέρα των Χριστουγέννων ή σε χρονική περίοδο 24 ημερών από 1ης μέχρι 24 Δεκεμβρίου.</a:t>
            </a:r>
          </a:p>
        </p:txBody>
      </p:sp>
    </p:spTree>
    <p:extLst>
      <p:ext uri="{BB962C8B-B14F-4D97-AF65-F5344CB8AC3E}">
        <p14:creationId xmlns:p14="http://schemas.microsoft.com/office/powerpoint/2010/main" val="3703476436"/>
      </p:ext>
    </p:extLst>
  </p:cSld>
  <p:clrMapOvr>
    <a:masterClrMapping/>
  </p:clrMapOvr>
  <p:transition spd="slow">
    <p:wheel spokes="1"/>
    <p:sndAc>
      <p:stSnd>
        <p:snd r:embed="rId2" name="arrow.wav"/>
      </p:stSnd>
    </p:sndAc>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32656"/>
            <a:ext cx="8460432" cy="6525344"/>
          </a:xfrm>
        </p:spPr>
        <p:txBody>
          <a:bodyPr>
            <a:normAutofit fontScale="92500"/>
          </a:bodyPr>
          <a:lstStyle/>
          <a:p>
            <a:pPr marL="114300" indent="0" algn="ctr">
              <a:buNone/>
            </a:pPr>
            <a:r>
              <a:rPr lang="el-GR" sz="3400" b="1" dirty="0"/>
              <a:t>Το Χριστουγεννιάτικο ημερολόγιο αποτελεί είτε μεγάλο βάζο που φέρει </a:t>
            </a:r>
            <a:r>
              <a:rPr lang="el-GR" sz="3400" b="1" u="sng" dirty="0">
                <a:hlinkClick r:id="rId3" tooltip="Αλεξανδριανό"/>
              </a:rPr>
              <a:t>αλεξανδρινά</a:t>
            </a:r>
            <a:r>
              <a:rPr lang="el-GR" sz="3400" b="1" dirty="0"/>
              <a:t> είτε μεγάλο στολισμένο ανοικτό κουτί με δώρα. Και στις δύο περιπτώσεις κρέμονται από το στόμιο του βάζου ή του κουτιού 30 ή 24 (ανάλογα του τύπου του ημερολογίου) αριθμημένα μικρά δωράκια που καθημερινά στα παιδιά ενισχύουν την προσμονή της έλευσης των Χριστουγέννων. Καθένα από αυτά τα αριθμημένα δωράκια που είναι περίτεχνα τυλιγμένα ανοίγεται κάθε πρωί εως ότου κορυφωθεί το εορταστικό κλίμα την παραμονή των Χριστουγέννων και τις μέρες που θα ακολουθήσουν.</a:t>
            </a:r>
          </a:p>
          <a:p>
            <a:pPr marL="114300" indent="0" algn="ctr">
              <a:buNone/>
            </a:pPr>
            <a:endParaRPr lang="en-US" sz="2800" dirty="0"/>
          </a:p>
          <a:p>
            <a:pPr marL="114300" indent="0" algn="ctr">
              <a:buNone/>
            </a:pPr>
            <a:endParaRPr lang="el-GR" dirty="0"/>
          </a:p>
          <a:p>
            <a:endParaRPr lang="el-GR" dirty="0"/>
          </a:p>
          <a:p>
            <a:endParaRPr lang="el-GR" dirty="0"/>
          </a:p>
        </p:txBody>
      </p:sp>
    </p:spTree>
    <p:extLst>
      <p:ext uri="{BB962C8B-B14F-4D97-AF65-F5344CB8AC3E}">
        <p14:creationId xmlns:p14="http://schemas.microsoft.com/office/powerpoint/2010/main" val="3928795351"/>
      </p:ext>
    </p:extLst>
  </p:cSld>
  <p:clrMapOvr>
    <a:masterClrMapping/>
  </p:clrMapOvr>
  <mc:AlternateContent xmlns:mc="http://schemas.openxmlformats.org/markup-compatibility/2006" xmlns:p14="http://schemas.microsoft.com/office/powerpoint/2010/main">
    <mc:Choice Requires="p14">
      <p:transition spd="slow" p14:dur="1400">
        <p14:ripple/>
        <p:sndAc>
          <p:stSnd>
            <p:snd r:embed="rId2" name="arrow.wav"/>
          </p:stSnd>
        </p:sndAc>
      </p:transition>
    </mc:Choice>
    <mc:Fallback xmlns="">
      <p:transition spd="slow">
        <p:fade/>
        <p:sndAc>
          <p:stSnd>
            <p:snd r:embed="rId4" name="arrow.wav"/>
          </p:stSnd>
        </p:sndAc>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418058"/>
          </a:xfrm>
        </p:spPr>
        <p:txBody>
          <a:bodyPr/>
          <a:lstStyle/>
          <a:p>
            <a:r>
              <a:rPr lang="en-US" dirty="0" err="1"/>
              <a:t>Adventskalender</a:t>
            </a:r>
            <a:endParaRPr lang="el-GR" dirty="0"/>
          </a:p>
        </p:txBody>
      </p:sp>
      <p:pic>
        <p:nvPicPr>
          <p:cNvPr id="6146"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7442" y="980728"/>
            <a:ext cx="4389562" cy="3314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27004" y="2839469"/>
            <a:ext cx="3960440" cy="3960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22048368"/>
      </p:ext>
    </p:extLst>
  </p:cSld>
  <p:clrMapOvr>
    <a:masterClrMapping/>
  </p:clrMapOvr>
  <mc:AlternateContent xmlns:mc="http://schemas.openxmlformats.org/markup-compatibility/2006" xmlns:p14="http://schemas.microsoft.com/office/powerpoint/2010/main">
    <mc:Choice Requires="p14">
      <p:transition spd="slow" p14:dur="4400">
        <p14:honeycomb/>
        <p:sndAc>
          <p:stSnd>
            <p:snd r:embed="rId2" name="chimes.wav"/>
          </p:stSnd>
        </p:sndAc>
      </p:transition>
    </mc:Choice>
    <mc:Fallback xmlns="">
      <p:transition spd="slow">
        <p:fade/>
        <p:sndAc>
          <p:stSnd>
            <p:snd r:embed="rId5" name="chimes.wav"/>
          </p:stSnd>
        </p:sndAc>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88640"/>
            <a:ext cx="8460432" cy="6669359"/>
          </a:xfrm>
        </p:spPr>
        <p:txBody>
          <a:bodyPr/>
          <a:lstStyle/>
          <a:p>
            <a:pPr marL="114300" indent="0" algn="ctr">
              <a:buNone/>
            </a:pPr>
            <a:r>
              <a:rPr lang="el-GR" sz="2600" b="1" dirty="0"/>
              <a:t>Το Χριστουγεννιάτικο δέντρο το στολίζουν την παραμονή των Χριστουγέννων. Στα περισσότερα σπίτια κάτω από το δέντρο υπάρχει και η παραδοσιακή φάτνη. Το δέντρο είναι στολισμένο με φιγούρες (αγγελάκια κλπ), ή με μπαλίτσες και φωτίζεται με κεράκια αναμμένα ή με λαμπάκια. Τα δώρα τα βάζουν κρυφά κάτω από το δέντρο και δίπλα στην φάτνη, για να τα βρουν τα παιδιά επιστρέφοντας από την εκκλησία. Την ημέρα των Χριστουγέννων η οικογένεια γιορτάζει γύρω από το πλούσιο τραπέζι, ενώ την δεύτερη μέρα των Χριστουγέννων οι συγγενείς μαζεύονται όλοι και γιορτάζουν όλοι μαζί το απόγευμα. Παραδοσιακό Χριστουγεννιάτικο φαγητό είναι η ψητή χήνα (</a:t>
            </a:r>
            <a:r>
              <a:rPr lang="el-GR" sz="2600" b="1" i="1" dirty="0"/>
              <a:t>Weihnachtsgan</a:t>
            </a:r>
            <a:r>
              <a:rPr lang="en-US" sz="2600" b="1" i="1" dirty="0"/>
              <a:t>s</a:t>
            </a:r>
            <a:r>
              <a:rPr lang="el-GR" sz="2600" b="1" dirty="0"/>
              <a:t>) με κόκκινο λάχανο (</a:t>
            </a:r>
            <a:r>
              <a:rPr lang="el-GR" sz="2600" b="1" i="1" dirty="0"/>
              <a:t>Rotkohl</a:t>
            </a:r>
            <a:r>
              <a:rPr lang="el-GR" sz="2600" b="1" dirty="0"/>
              <a:t>) και μπαλάκια από πατάτες (</a:t>
            </a:r>
            <a:r>
              <a:rPr lang="el-GR" sz="2600" b="1" i="1" dirty="0"/>
              <a:t>Klösse</a:t>
            </a:r>
            <a:r>
              <a:rPr lang="el-GR" sz="2600" b="1" dirty="0"/>
              <a:t>). Άλλα παραδοσιακά φαγητά είναι η </a:t>
            </a:r>
            <a:r>
              <a:rPr lang="el-GR" sz="2600" b="1" dirty="0">
                <a:hlinkClick r:id="rId3" tooltip="Πέστροφα"/>
              </a:rPr>
              <a:t>πέστροφα</a:t>
            </a:r>
            <a:r>
              <a:rPr lang="el-GR" sz="2600" b="1" dirty="0"/>
              <a:t> και ο </a:t>
            </a:r>
            <a:r>
              <a:rPr lang="el-GR" sz="2600" b="1" dirty="0">
                <a:hlinkClick r:id="rId4" tooltip="Κυπρίνος"/>
              </a:rPr>
              <a:t>κυπρίνος</a:t>
            </a:r>
            <a:r>
              <a:rPr lang="el-GR" sz="2600" b="1" dirty="0"/>
              <a:t>.</a:t>
            </a:r>
          </a:p>
          <a:p>
            <a:endParaRPr lang="el-GR" dirty="0"/>
          </a:p>
        </p:txBody>
      </p:sp>
    </p:spTree>
    <p:extLst>
      <p:ext uri="{BB962C8B-B14F-4D97-AF65-F5344CB8AC3E}">
        <p14:creationId xmlns:p14="http://schemas.microsoft.com/office/powerpoint/2010/main" val="2360947286"/>
      </p:ext>
    </p:extLst>
  </p:cSld>
  <p:clrMapOvr>
    <a:masterClrMapping/>
  </p:clrMapOvr>
  <mc:AlternateContent xmlns:mc="http://schemas.openxmlformats.org/markup-compatibility/2006" xmlns:p14="http://schemas.microsoft.com/office/powerpoint/2010/main">
    <mc:Choice Requires="p14">
      <p:transition spd="slow" p14:dur="4000">
        <p14:vortex dir="r"/>
        <p:sndAc>
          <p:stSnd>
            <p:snd r:embed="rId2" name="arrow.wav"/>
          </p:stSnd>
        </p:sndAc>
      </p:transition>
    </mc:Choice>
    <mc:Fallback xmlns="">
      <p:transition spd="slow">
        <p:fade/>
        <p:sndAc>
          <p:stSnd>
            <p:snd r:embed="rId5" name="arrow.wav"/>
          </p:stSnd>
        </p:sndAc>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473" y="188640"/>
            <a:ext cx="7620000" cy="504056"/>
          </a:xfrm>
        </p:spPr>
        <p:txBody>
          <a:bodyPr/>
          <a:lstStyle/>
          <a:p>
            <a:r>
              <a:rPr lang="en-US" dirty="0" err="1"/>
              <a:t>Weihnachtsessen</a:t>
            </a:r>
            <a:endParaRPr lang="el-GR"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547" y="836712"/>
            <a:ext cx="4836938" cy="2808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3851920" y="3671160"/>
            <a:ext cx="4608165" cy="3212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84824229"/>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chimes.wav"/>
          </p:stSnd>
        </p:sndAc>
      </p:transition>
    </mc:Choice>
    <mc:Fallback xmlns="">
      <p:transition spd="slow">
        <p:fade/>
        <p:sndAc>
          <p:stSnd>
            <p:snd r:embed="rId5" name="chimes.wav"/>
          </p:stSnd>
        </p:sndAc>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488" y="116632"/>
            <a:ext cx="8447944" cy="6741368"/>
          </a:xfrm>
        </p:spPr>
        <p:txBody>
          <a:bodyPr>
            <a:normAutofit/>
          </a:bodyPr>
          <a:lstStyle/>
          <a:p>
            <a:pPr marL="114300" indent="0" algn="ctr">
              <a:buNone/>
            </a:pPr>
            <a:r>
              <a:rPr lang="el-GR" sz="2400" b="1" dirty="0"/>
              <a:t>Αμέσως μετά τα Χριστούγεννα συναντάμε το έθιμο των τριών μάγων. Από τις 27 Δεκεμβρίου μέχρι και τις 6 Ιανουαρίου, παιδάκια που είναι ντυμένα τρεις μάγοι πηγαίνουν από σπίτι σε σπίτι και τραγουδούν. Παριστάνουν τους τρεις μάγους που επιστρέφουν από την Βηθλεέμ. Όποιος ανοίξει την πόρτα τους δωρίζει γλυκά και ξηρούς καρπούς, ενώ δίνει λεφτά για τον έρανο που κάνουν. Σε αντάλλαγμα οι τρεις μάγοι γράφουν με κιμωλία τα αρχικά τους (δηλαδή Κάσπαρ, Μέλχιορ και Μπάλταζαρ) και το τρέχον έτος, π.χ. </a:t>
            </a:r>
            <a:r>
              <a:rPr lang="el-GR" sz="2400" b="1" i="1" dirty="0"/>
              <a:t>20 * C + M + B + 08</a:t>
            </a:r>
            <a:r>
              <a:rPr lang="el-GR" sz="2400" b="1" dirty="0"/>
              <a:t>. Το γράφιτι αυτό θεωρείται ότι φέρνει γούρι και γι’αυτό δεν το σβήνουν, έτσι ώστε σε μερικά σπίτια συναντάμε τις υπογραφές των μάγων ολόκληρων δεκαετιών.</a:t>
            </a:r>
            <a:endParaRPr lang="en-US" sz="2400" b="1" dirty="0"/>
          </a:p>
          <a:p>
            <a:pPr marL="114300" indent="0" algn="ctr">
              <a:buNone/>
            </a:pPr>
            <a:r>
              <a:rPr lang="el-GR" sz="1400" b="1" dirty="0"/>
              <a:t>		</a:t>
            </a:r>
            <a:r>
              <a:rPr lang="en-US" sz="1400" b="1" dirty="0"/>
              <a:t>					   </a:t>
            </a:r>
            <a:r>
              <a:rPr lang="el-GR" sz="1400" b="1" dirty="0"/>
              <a:t>πηγή</a:t>
            </a:r>
            <a:r>
              <a:rPr lang="en-US" sz="1400" b="1" dirty="0"/>
              <a:t>: Wikipedia</a:t>
            </a:r>
            <a:endParaRPr lang="el-GR" sz="1400" b="1" dirty="0"/>
          </a:p>
          <a:p>
            <a:pPr marL="114300" indent="0" algn="ctr">
              <a:buNone/>
            </a:pPr>
            <a:r>
              <a:rPr lang="el-GR" sz="2000" b="1" i="1" dirty="0"/>
              <a:t>Γκράφιτι των τριών μάγων σε πόρτα σπιτιού στην Γερμανία. Το έτος (εδώ 2008) περικλείει τα γράμματα C M B που είναι τα αρχικά των ονομάτων των τριών μάγων.</a:t>
            </a:r>
          </a:p>
          <a:p>
            <a:endParaRPr lang="el-GR" sz="2000" dirty="0"/>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5656" y="5877272"/>
            <a:ext cx="5770252"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9508514"/>
      </p:ext>
    </p:extLst>
  </p:cSld>
  <p:clrMapOvr>
    <a:masterClrMapping/>
  </p:clrMapOvr>
  <mc:AlternateContent xmlns:mc="http://schemas.openxmlformats.org/markup-compatibility/2006" xmlns:p14="http://schemas.microsoft.com/office/powerpoint/2010/main">
    <mc:Choice Requires="p14">
      <p:transition spd="slow" p14:dur="1100">
        <p14:switch dir="r"/>
        <p:sndAc>
          <p:stSnd>
            <p:snd r:embed="rId2" name="applause.wav"/>
          </p:stSnd>
        </p:sndAc>
      </p:transition>
    </mc:Choice>
    <mc:Fallback xmlns="">
      <p:transition spd="slow">
        <p:fade/>
        <p:sndAc>
          <p:stSnd>
            <p:snd r:embed="rId4" name="applause.wav"/>
          </p:stSnd>
        </p:sndAc>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460432" cy="6858000"/>
          </a:xfrm>
        </p:spPr>
        <p:txBody>
          <a:bodyPr>
            <a:noAutofit/>
          </a:bodyPr>
          <a:lstStyle/>
          <a:p>
            <a:pPr marL="114300" indent="0" algn="ctr">
              <a:buNone/>
            </a:pPr>
            <a:r>
              <a:rPr lang="el-GR" sz="3200" b="1" dirty="0"/>
              <a:t>Στη Γερμανία το διάστημα που προηγείται των Χριστουγέννων είναι πολύ σημαντικό. Για τις οικογένειες τα χριστουγεννιάτικα μπισκότα</a:t>
            </a:r>
            <a:r>
              <a:rPr lang="en-US" sz="3200" b="1" dirty="0"/>
              <a:t> (</a:t>
            </a:r>
            <a:r>
              <a:rPr lang="en-US" sz="3200" b="1" dirty="0" err="1"/>
              <a:t>Lebkuchen</a:t>
            </a:r>
            <a:r>
              <a:rPr lang="en-US" sz="3200" b="1" dirty="0"/>
              <a:t>)</a:t>
            </a:r>
            <a:r>
              <a:rPr lang="el-GR" sz="3200" b="1" dirty="0"/>
              <a:t>, το χριστουγεννιάτικο κέικ </a:t>
            </a:r>
            <a:r>
              <a:rPr lang="en-US" sz="3200" b="1" dirty="0"/>
              <a:t>(</a:t>
            </a:r>
            <a:r>
              <a:rPr lang="en-US" sz="3200" b="1" dirty="0" err="1"/>
              <a:t>Weihnachtsstollen</a:t>
            </a:r>
            <a:r>
              <a:rPr lang="en-US" sz="3200" b="1" dirty="0"/>
              <a:t>) </a:t>
            </a:r>
            <a:r>
              <a:rPr lang="el-GR" sz="3200" b="1" dirty="0"/>
              <a:t>αποτελούν τα παραδοσιακά έθιμα της περιόδου. Χαρακτηριστικές είναι και οι χριστουγεννιάτικες αγορές </a:t>
            </a:r>
            <a:r>
              <a:rPr lang="en-US" sz="3200" b="1" dirty="0"/>
              <a:t>(</a:t>
            </a:r>
            <a:r>
              <a:rPr lang="en-US" sz="3200" b="1" dirty="0" err="1"/>
              <a:t>Weihnachtsmärkte</a:t>
            </a:r>
            <a:r>
              <a:rPr lang="en-US" sz="3200" b="1" dirty="0"/>
              <a:t>) </a:t>
            </a:r>
            <a:r>
              <a:rPr lang="el-GR" sz="3200" b="1" dirty="0"/>
              <a:t>στο κέντρο κάθε πόλης που εμφανίζονται από το πρώτο Σαββατοκύριακο του Δεκεμβρίου και τελειώνουν την παραμονή των Χριστουγέννων. Οι πάγκοι της Χριστουγεννιάτικης αγοράς έχουν γλυκά, στολίδια και ζεστό κόκκινο γλυκό κρασί με μπαχαρικά (Glühwein). </a:t>
            </a:r>
          </a:p>
          <a:p>
            <a:pPr algn="ctr"/>
            <a:endParaRPr lang="el-GR" sz="3200" dirty="0"/>
          </a:p>
        </p:txBody>
      </p:sp>
    </p:spTree>
    <p:extLst>
      <p:ext uri="{BB962C8B-B14F-4D97-AF65-F5344CB8AC3E}">
        <p14:creationId xmlns:p14="http://schemas.microsoft.com/office/powerpoint/2010/main" val="155073628"/>
      </p:ext>
    </p:extLst>
  </p:cSld>
  <p:clrMapOvr>
    <a:masterClrMapping/>
  </p:clrMapOvr>
  <mc:AlternateContent xmlns:mc="http://schemas.openxmlformats.org/markup-compatibility/2006" xmlns:p14="http://schemas.microsoft.com/office/powerpoint/2010/main">
    <mc:Choice Requires="p14">
      <p:transition spd="med" p14:dur="700">
        <p:fade/>
        <p:sndAc>
          <p:stSnd>
            <p:snd r:embed="rId2" name="arrow.wav"/>
          </p:stSnd>
        </p:sndAc>
      </p:transition>
    </mc:Choice>
    <mc:Fallback xmlns="">
      <p:transition spd="med">
        <p:fade/>
        <p:sndAc>
          <p:stSnd>
            <p:snd r:embed="rId3" name="arrow.wav"/>
          </p:stSnd>
        </p:sndAc>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634082"/>
          </a:xfrm>
        </p:spPr>
        <p:txBody>
          <a:bodyPr/>
          <a:lstStyle/>
          <a:p>
            <a:r>
              <a:rPr lang="en-US" dirty="0" err="1"/>
              <a:t>Weihnachtskarten</a:t>
            </a:r>
            <a:endParaRPr lang="el-GR" dirty="0"/>
          </a:p>
        </p:txBody>
      </p:sp>
      <p:pic>
        <p:nvPicPr>
          <p:cNvPr id="1026"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0162" y="1124744"/>
            <a:ext cx="8440270" cy="5733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4561235"/>
      </p:ext>
    </p:extLst>
  </p:cSld>
  <p:clrMapOvr>
    <a:masterClrMapping/>
  </p:clrMapOvr>
  <mc:AlternateContent xmlns:mc="http://schemas.openxmlformats.org/markup-compatibility/2006" xmlns:p14="http://schemas.microsoft.com/office/powerpoint/2010/main">
    <mc:Choice Requires="p14">
      <p:transition spd="slow" p14:dur="1200">
        <p14:flip dir="r"/>
        <p:sndAc>
          <p:stSnd>
            <p:snd r:embed="rId2" name="chimes.wav"/>
          </p:stSnd>
        </p:sndAc>
      </p:transition>
    </mc:Choice>
    <mc:Fallback xmlns="">
      <p:transition spd="slow">
        <p:fade/>
        <p:sndAc>
          <p:stSnd>
            <p:snd r:embed="rId4" name="chimes.wav"/>
          </p:stSnd>
        </p:sndAc>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7564" y="61210"/>
            <a:ext cx="8460432" cy="67967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61616462"/>
      </p:ext>
    </p:extLst>
  </p:cSld>
  <p:clrMapOvr>
    <a:masterClrMapping/>
  </p:clrMapOvr>
  <mc:AlternateContent xmlns:mc="http://schemas.openxmlformats.org/markup-compatibility/2006" xmlns:p14="http://schemas.microsoft.com/office/powerpoint/2010/main">
    <mc:Choice Requires="p14">
      <p:transition spd="slow" p14:dur="2000">
        <p14:ferris dir="l"/>
        <p:sndAc>
          <p:stSnd>
            <p:snd r:embed="rId2" name="chimes.wav"/>
          </p:stSnd>
        </p:sndAc>
      </p:transition>
    </mc:Choice>
    <mc:Fallback xmlns="">
      <p:transition spd="slow">
        <p:fade/>
        <p:sndAc>
          <p:stSnd>
            <p:snd r:embed="rId4" name="chimes.wav"/>
          </p:stSnd>
        </p:sndAc>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0" y="188640"/>
            <a:ext cx="8460432" cy="65951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39384764"/>
      </p:ext>
    </p:extLst>
  </p:cSld>
  <p:clrMapOvr>
    <a:masterClrMapping/>
  </p:clrMapOvr>
  <mc:AlternateContent xmlns:mc="http://schemas.openxmlformats.org/markup-compatibility/2006" xmlns:p14="http://schemas.microsoft.com/office/powerpoint/2010/main">
    <mc:Choice Requires="p14">
      <p:transition spd="slow" p14:dur="1400">
        <p14:doors dir="vert"/>
        <p:sndAc>
          <p:stSnd>
            <p:snd r:embed="rId2" name="chimes.wav"/>
          </p:stSnd>
        </p:sndAc>
      </p:transition>
    </mc:Choice>
    <mc:Fallback xmlns="">
      <p:transition spd="slow">
        <p:fade/>
        <p:sndAc>
          <p:stSnd>
            <p:snd r:embed="rId4" name="chimes.wav"/>
          </p:stSnd>
        </p:sndAc>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8207" y="90284"/>
            <a:ext cx="8426758" cy="6741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55533177"/>
      </p:ext>
    </p:extLst>
  </p:cSld>
  <p:clrMapOvr>
    <a:masterClrMapping/>
  </p:clrMapOvr>
  <mc:AlternateContent xmlns:mc="http://schemas.openxmlformats.org/markup-compatibility/2006" xmlns:p14="http://schemas.microsoft.com/office/powerpoint/2010/main">
    <mc:Choice Requires="p14">
      <p:transition spd="slow" p14:dur="2000">
        <p14:prism isContent="1"/>
        <p:sndAc>
          <p:stSnd>
            <p:snd r:embed="rId2" name="chimes.wav"/>
          </p:stSnd>
        </p:sndAc>
      </p:transition>
    </mc:Choice>
    <mc:Fallback xmlns="">
      <p:transition spd="slow">
        <p:fade/>
        <p:sndAc>
          <p:stSnd>
            <p:snd r:embed="rId4" name="chimes.wav"/>
          </p:stSnd>
        </p:sndAc>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8460432"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27220606"/>
      </p:ext>
    </p:extLst>
  </p:cSld>
  <p:clrMapOvr>
    <a:masterClrMapping/>
  </p:clrMapOvr>
  <mc:AlternateContent xmlns:mc="http://schemas.openxmlformats.org/markup-compatibility/2006" xmlns:p14="http://schemas.microsoft.com/office/powerpoint/2010/main">
    <mc:Choice Requires="p14">
      <p:transition spd="slow" p14:dur="1300">
        <p14:pan dir="u"/>
        <p:sndAc>
          <p:stSnd>
            <p:snd r:embed="rId2" name="applause.wav"/>
          </p:stSnd>
        </p:sndAc>
      </p:transition>
    </mc:Choice>
    <mc:Fallback xmlns="">
      <p:transition spd="slow">
        <p:fade/>
        <p:sndAc>
          <p:stSnd>
            <p:snd r:embed="rId4" name="applause.wav"/>
          </p:stSnd>
        </p:sndAc>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634082"/>
          </a:xfrm>
        </p:spPr>
        <p:txBody>
          <a:bodyPr/>
          <a:lstStyle/>
          <a:p>
            <a:r>
              <a:rPr lang="en-US" dirty="0" err="1"/>
              <a:t>Lebkuchen</a:t>
            </a:r>
            <a:endParaRPr lang="el-GR" dirty="0"/>
          </a:p>
        </p:txBody>
      </p:sp>
      <p:pic>
        <p:nvPicPr>
          <p:cNvPr id="1026"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79513" y="980728"/>
            <a:ext cx="4824536" cy="27894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91880" y="3770174"/>
            <a:ext cx="4841726" cy="30878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82278774"/>
      </p:ext>
    </p:extLst>
  </p:cSld>
  <p:clrMapOvr>
    <a:masterClrMapping/>
  </p:clrMapOvr>
  <p:transition spd="slow">
    <p:push dir="u"/>
    <p:sndAc>
      <p:stSnd>
        <p:snd r:embed="rId2" name="chimes.wav"/>
      </p:stSnd>
    </p:sndAc>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7620000" cy="154324"/>
          </a:xfrm>
        </p:spPr>
        <p:txBody>
          <a:bodyPr/>
          <a:lstStyle/>
          <a:p>
            <a:r>
              <a:rPr lang="el-GR" dirty="0"/>
              <a:t>Glühwein</a:t>
            </a:r>
            <a:br>
              <a:rPr lang="el-GR" dirty="0"/>
            </a:br>
            <a:endParaRPr lang="el-GR" dirty="0"/>
          </a:p>
        </p:txBody>
      </p:sp>
      <p:pic>
        <p:nvPicPr>
          <p:cNvPr id="9219" name="Picture 3"/>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347864" y="3861048"/>
            <a:ext cx="5093128" cy="29969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560" y="836712"/>
            <a:ext cx="5296109" cy="3024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12144588"/>
      </p:ext>
    </p:extLst>
  </p:cSld>
  <p:clrMapOvr>
    <a:masterClrMapping/>
  </p:clrMapOvr>
  <p:transition spd="slow">
    <p:wipe/>
    <p:sndAc>
      <p:stSnd>
        <p:snd r:embed="rId2" name="chimes.wav"/>
      </p:stSnd>
    </p:sndAc>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634082"/>
          </a:xfrm>
        </p:spPr>
        <p:txBody>
          <a:bodyPr/>
          <a:lstStyle/>
          <a:p>
            <a:r>
              <a:rPr lang="en-US" dirty="0" err="1"/>
              <a:t>Weihnachtsstollen</a:t>
            </a:r>
            <a:endParaRPr lang="el-GR" dirty="0"/>
          </a:p>
        </p:txBody>
      </p:sp>
      <p:pic>
        <p:nvPicPr>
          <p:cNvPr id="2050"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0" y="1052736"/>
            <a:ext cx="5004048" cy="3024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07904" y="4077072"/>
            <a:ext cx="4724197" cy="27809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16727517"/>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chimes.wav"/>
          </p:stSnd>
        </p:sndAc>
      </p:transition>
    </mc:Choice>
    <mc:Fallback xmlns="">
      <p:transition spd="slow">
        <p:split orient="vert"/>
        <p:sndAc>
          <p:stSnd>
            <p:snd r:embed="rId5" name="chimes.wav"/>
          </p:stSnd>
        </p:sndAc>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260648"/>
            <a:ext cx="8280920" cy="6480720"/>
          </a:xfrm>
        </p:spPr>
        <p:txBody>
          <a:bodyPr>
            <a:noAutofit/>
          </a:bodyPr>
          <a:lstStyle/>
          <a:p>
            <a:pPr marL="114300" indent="0" algn="ctr">
              <a:buNone/>
            </a:pPr>
            <a:r>
              <a:rPr lang="el-GR" sz="4400" b="1" dirty="0"/>
              <a:t>Στις 6 Δεκεμβρίου γιορτάζεται ο </a:t>
            </a:r>
            <a:r>
              <a:rPr lang="en-US" sz="4400" b="1" dirty="0"/>
              <a:t>Sankt </a:t>
            </a:r>
            <a:r>
              <a:rPr lang="en-US" sz="4400" b="1" dirty="0" err="1"/>
              <a:t>Nikolaus</a:t>
            </a:r>
            <a:r>
              <a:rPr lang="en-US" sz="4400" b="1" dirty="0"/>
              <a:t> </a:t>
            </a:r>
            <a:r>
              <a:rPr lang="el-GR" sz="4400" b="1" dirty="0"/>
              <a:t>(ο Άγιος Νικόλαος) που είναι παρόμοιος του Αγίου Βασιλείου ως προς το έθιμο των δώρων. Στη λαογραφική του έκδοση φέρνει δώρα στα καλά παιδιά, αλλά και ένα δεματάκι βέργες για να δείρει τα παιδάκια που δεν ήταν φρόνιμα.</a:t>
            </a:r>
          </a:p>
          <a:p>
            <a:pPr algn="ctr"/>
            <a:endParaRPr lang="el-GR" sz="4000" dirty="0"/>
          </a:p>
        </p:txBody>
      </p:sp>
    </p:spTree>
    <p:extLst>
      <p:ext uri="{BB962C8B-B14F-4D97-AF65-F5344CB8AC3E}">
        <p14:creationId xmlns:p14="http://schemas.microsoft.com/office/powerpoint/2010/main" val="1789488306"/>
      </p:ext>
    </p:extLst>
  </p:cSld>
  <p:clrMapOvr>
    <a:masterClrMapping/>
  </p:clrMapOvr>
  <mc:AlternateContent xmlns:mc="http://schemas.openxmlformats.org/markup-compatibility/2006" xmlns:p14="http://schemas.microsoft.com/office/powerpoint/2010/main">
    <mc:Choice Requires="p14">
      <p:transition spd="slow" p14:dur="3400">
        <p14:reveal/>
        <p:sndAc>
          <p:stSnd>
            <p:snd r:embed="rId2" name="arrow.wav"/>
          </p:stSnd>
        </p:sndAc>
      </p:transition>
    </mc:Choice>
    <mc:Fallback xmlns="">
      <p:transition spd="slow">
        <p:fade/>
        <p:sndAc>
          <p:stSnd>
            <p:snd r:embed="rId3" name="arrow.wav"/>
          </p:stSnd>
        </p:sndAc>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88640"/>
            <a:ext cx="6817568" cy="432048"/>
          </a:xfrm>
        </p:spPr>
        <p:txBody>
          <a:bodyPr/>
          <a:lstStyle/>
          <a:p>
            <a:r>
              <a:rPr lang="en-US" dirty="0"/>
              <a:t>Sankt </a:t>
            </a:r>
            <a:r>
              <a:rPr lang="en-US" dirty="0" err="1"/>
              <a:t>Nikolaus</a:t>
            </a:r>
            <a:endParaRPr lang="el-GR" dirty="0"/>
          </a:p>
        </p:txBody>
      </p:sp>
      <p:pic>
        <p:nvPicPr>
          <p:cNvPr id="2050"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942220"/>
            <a:ext cx="3888432" cy="59157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16016" y="942220"/>
            <a:ext cx="3600400" cy="59157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61428495"/>
      </p:ext>
    </p:extLst>
  </p:cSld>
  <p:clrMapOvr>
    <a:masterClrMapping/>
  </p:clrMapOvr>
  <p:transition spd="slow">
    <p:randomBar dir="vert"/>
    <p:sndAc>
      <p:stSnd>
        <p:snd r:embed="rId2" name="chimes.wav"/>
      </p:stSnd>
    </p:sndAc>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460432" cy="6858000"/>
          </a:xfrm>
        </p:spPr>
        <p:txBody>
          <a:bodyPr>
            <a:normAutofit/>
          </a:bodyPr>
          <a:lstStyle/>
          <a:p>
            <a:pPr marL="114300" indent="0" algn="ctr">
              <a:buNone/>
            </a:pPr>
            <a:r>
              <a:rPr lang="el-GR" sz="4400" b="1" dirty="0"/>
              <a:t>Οι Γερμανοί δίνουν μεγάλο βάρος στη διακόσμηση των σπιτιών τους την περίοδο των εορτών των Χριστουγέννων. Γύρω από τα παράθυρα βάζουν ηλεκτρικά κεράκια ή λαμπιόνια και στα τζάμια τοποθετούν πολύχρωμες χριστουγεννιάτικες φιγούρες, ενώ στον κήπο στολίζουν ένα αληθινό φυτεμένο έλατο με λαμπάκια.</a:t>
            </a:r>
          </a:p>
          <a:p>
            <a:endParaRPr lang="el-GR" b="1" dirty="0"/>
          </a:p>
        </p:txBody>
      </p:sp>
    </p:spTree>
    <p:extLst>
      <p:ext uri="{BB962C8B-B14F-4D97-AF65-F5344CB8AC3E}">
        <p14:creationId xmlns:p14="http://schemas.microsoft.com/office/powerpoint/2010/main" val="4217122408"/>
      </p:ext>
    </p:extLst>
  </p:cSld>
  <p:clrMapOvr>
    <a:masterClrMapping/>
  </p:clrMapOvr>
  <mc:AlternateContent xmlns:mc="http://schemas.openxmlformats.org/markup-compatibility/2006" xmlns:p14="http://schemas.microsoft.com/office/powerpoint/2010/main">
    <mc:Choice Requires="p14">
      <p:transition spd="slow" p14:dur="800">
        <p:circle/>
        <p:sndAc>
          <p:stSnd>
            <p:snd r:embed="rId2" name="arrow.wav"/>
          </p:stSnd>
        </p:sndAc>
      </p:transition>
    </mc:Choice>
    <mc:Fallback xmlns="">
      <p:transition spd="slow">
        <p:circle/>
        <p:sndAc>
          <p:stSnd>
            <p:snd r:embed="rId3" name="arrow.wav"/>
          </p:stSnd>
        </p:sndAc>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490066"/>
          </a:xfrm>
        </p:spPr>
        <p:txBody>
          <a:bodyPr/>
          <a:lstStyle/>
          <a:p>
            <a:r>
              <a:rPr lang="en-US" dirty="0" err="1"/>
              <a:t>Weihnachtsdekorationen</a:t>
            </a:r>
            <a:endParaRPr lang="el-GR" dirty="0"/>
          </a:p>
        </p:txBody>
      </p:sp>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19872" y="3888788"/>
            <a:ext cx="4968552" cy="2969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22563" y="908720"/>
            <a:ext cx="5269517" cy="29800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66265565"/>
      </p:ext>
    </p:extLst>
  </p:cSld>
  <p:clrMapOvr>
    <a:masterClrMapping/>
  </p:clrMapOvr>
  <p:transition spd="slow">
    <p:pull/>
    <p:sndAc>
      <p:stSnd>
        <p:snd r:embed="rId2" name="chimes.wav"/>
      </p:stSnd>
    </p:sndAc>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128</TotalTime>
  <Words>914</Words>
  <Application>Microsoft Office PowerPoint</Application>
  <PresentationFormat>Προβολή στην οθόνη (4:3)</PresentationFormat>
  <Paragraphs>25</Paragraphs>
  <Slides>24</Slides>
  <Notes>1</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24</vt:i4>
      </vt:variant>
    </vt:vector>
  </HeadingPairs>
  <TitlesOfParts>
    <vt:vector size="28" baseType="lpstr">
      <vt:lpstr>Arial</vt:lpstr>
      <vt:lpstr>Calibri</vt:lpstr>
      <vt:lpstr>Cambria</vt:lpstr>
      <vt:lpstr>Adjacency</vt:lpstr>
      <vt:lpstr>  Χριστούγεννα στη Γερμανία Weihnachten in Deutschland </vt:lpstr>
      <vt:lpstr>Παρουσίαση του PowerPoint</vt:lpstr>
      <vt:lpstr>Lebkuchen</vt:lpstr>
      <vt:lpstr>Glühwein </vt:lpstr>
      <vt:lpstr>Weihnachtsstollen</vt:lpstr>
      <vt:lpstr>Παρουσίαση του PowerPoint</vt:lpstr>
      <vt:lpstr>Sankt Nikolaus</vt:lpstr>
      <vt:lpstr>Παρουσίαση του PowerPoint</vt:lpstr>
      <vt:lpstr>Weihnachtsdekorationen</vt:lpstr>
      <vt:lpstr>Παρουσίαση του PowerPoint</vt:lpstr>
      <vt:lpstr>Adventskranz</vt:lpstr>
      <vt:lpstr>Παρουσίαση του PowerPoint</vt:lpstr>
      <vt:lpstr>Bescherung</vt:lpstr>
      <vt:lpstr>Παρουσίαση του PowerPoint</vt:lpstr>
      <vt:lpstr>Παρουσίαση του PowerPoint</vt:lpstr>
      <vt:lpstr>Adventskalender</vt:lpstr>
      <vt:lpstr>Παρουσίαση του PowerPoint</vt:lpstr>
      <vt:lpstr>Weihnachtsessen</vt:lpstr>
      <vt:lpstr>Παρουσίαση του PowerPoint</vt:lpstr>
      <vt:lpstr>Weihnachtskarten</vt:lpstr>
      <vt:lpstr>Παρουσίαση του PowerPoint</vt:lpstr>
      <vt:lpstr>Παρουσίαση του PowerPoint</vt:lpstr>
      <vt:lpstr>Παρουσίαση του PowerPoint</vt:lpstr>
      <vt:lpstr>Παρουσίαση του PowerPoint</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Χριστούγεννα στη Γερμανία</dc:title>
  <dc:creator>ΙΩΑΝΝΑ</dc:creator>
  <cp:lastModifiedBy>Σοφία Γκιτέρσου</cp:lastModifiedBy>
  <cp:revision>16</cp:revision>
  <dcterms:created xsi:type="dcterms:W3CDTF">2014-12-10T21:46:33Z</dcterms:created>
  <dcterms:modified xsi:type="dcterms:W3CDTF">2020-12-01T19:08:11Z</dcterms:modified>
</cp:coreProperties>
</file>