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Playfair Display"/>
      <p:regular r:id="rId15"/>
      <p:bold r:id="rId16"/>
      <p:italic r:id="rId17"/>
      <p:boldItalic r:id="rId18"/>
    </p:embeddedFont>
    <p:embeddedFont>
      <p:font typeface="La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071E723-30DB-47CA-ACA7-4A3532204CF1}">
  <a:tblStyle styleId="{E071E723-30DB-47CA-ACA7-4A3532204CF1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.fntdata"/><Relationship Id="rId11" Type="http://schemas.openxmlformats.org/officeDocument/2006/relationships/slide" Target="slides/slide6.xml"/><Relationship Id="rId22" Type="http://schemas.openxmlformats.org/officeDocument/2006/relationships/font" Target="fonts/Lato-boldItalic.fntdata"/><Relationship Id="rId10" Type="http://schemas.openxmlformats.org/officeDocument/2006/relationships/slide" Target="slides/slide5.xml"/><Relationship Id="rId21" Type="http://schemas.openxmlformats.org/officeDocument/2006/relationships/font" Target="fonts/La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layfairDisplay-regular.fntdata"/><Relationship Id="rId14" Type="http://schemas.openxmlformats.org/officeDocument/2006/relationships/slide" Target="slides/slide9.xml"/><Relationship Id="rId17" Type="http://schemas.openxmlformats.org/officeDocument/2006/relationships/font" Target="fonts/PlayfairDisplay-italic.fntdata"/><Relationship Id="rId16" Type="http://schemas.openxmlformats.org/officeDocument/2006/relationships/font" Target="fonts/PlayfairDisplay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regular.fntdata"/><Relationship Id="rId6" Type="http://schemas.openxmlformats.org/officeDocument/2006/relationships/slide" Target="slides/slide1.xml"/><Relationship Id="rId18" Type="http://schemas.openxmlformats.org/officeDocument/2006/relationships/font" Target="fonts/PlayfairDisplay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a7d752258e_0_7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a7d752258e_0_7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b1331412ab_0_6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b1331412ab_0_6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b1331412ab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b1331412ab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b1331412ab_0_6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b1331412ab_0_6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b1331412ab_0_6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b1331412ab_0_6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b1331412ab_0_6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b1331412ab_0_6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b1331412ab_0_6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b1331412ab_0_6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cf9858b8a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cf9858b8a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Προσαρμοσμένη διάταξη 1">
  <p:cSld name="AUTOLAYOUT_3">
    <p:bg>
      <p:bgPr>
        <a:solidFill>
          <a:srgbClr val="FFFFFF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>
            <p:ph type="title"/>
          </p:nvPr>
        </p:nvSpPr>
        <p:spPr>
          <a:xfrm>
            <a:off x="311700" y="2540450"/>
            <a:ext cx="3119700" cy="203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1" type="body"/>
          </p:nvPr>
        </p:nvSpPr>
        <p:spPr>
          <a:xfrm>
            <a:off x="3529200" y="2540500"/>
            <a:ext cx="2616300" cy="203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2" type="body"/>
          </p:nvPr>
        </p:nvSpPr>
        <p:spPr>
          <a:xfrm>
            <a:off x="6220075" y="2540500"/>
            <a:ext cx="2616300" cy="203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Προσαρμοσμένη διάταξη 3">
  <p:cSld name="AUTOLAYOUT_5">
    <p:bg>
      <p:bgPr>
        <a:solidFill>
          <a:srgbClr val="FFFFFF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7425" y="209550"/>
            <a:ext cx="4779300" cy="4628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Προσαρμοσμένη διάταξη 4">
  <p:cSld name="AUTOLAYOUT_6">
    <p:bg>
      <p:bgPr>
        <a:solidFill>
          <a:srgbClr val="FFFFFF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 rotWithShape="1">
          <a:blip r:embed="rId2">
            <a:alphaModFix/>
          </a:blip>
          <a:srcRect b="19" l="0" r="0" t="9"/>
          <a:stretch/>
        </p:blipFill>
        <p:spPr>
          <a:xfrm>
            <a:off x="-1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>
            <p:ph type="title"/>
          </p:nvPr>
        </p:nvSpPr>
        <p:spPr>
          <a:xfrm>
            <a:off x="942975" y="933525"/>
            <a:ext cx="5324100" cy="23715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b="1" sz="32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b="1" sz="32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b="1" sz="32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b="1" sz="32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b="1" sz="32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b="1" sz="32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b="1" sz="32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b="1" sz="32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b="1" sz="3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8" name="Google Shape;68;p15"/>
          <p:cNvSpPr txBox="1"/>
          <p:nvPr>
            <p:ph idx="1" type="subTitle"/>
          </p:nvPr>
        </p:nvSpPr>
        <p:spPr>
          <a:xfrm>
            <a:off x="942975" y="3481575"/>
            <a:ext cx="5324100" cy="493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9" name="Google Shape;6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coral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Relationship Id="rId4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942975" y="933525"/>
            <a:ext cx="6559500" cy="106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Countable /Uncountable nouns</a:t>
            </a:r>
            <a:endParaRPr/>
          </a:p>
        </p:txBody>
      </p:sp>
      <p:sp>
        <p:nvSpPr>
          <p:cNvPr id="75" name="Google Shape;75;p16"/>
          <p:cNvSpPr txBox="1"/>
          <p:nvPr>
            <p:ph idx="1" type="subTitle"/>
          </p:nvPr>
        </p:nvSpPr>
        <p:spPr>
          <a:xfrm>
            <a:off x="942975" y="2165675"/>
            <a:ext cx="5324100" cy="25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3000">
                <a:solidFill>
                  <a:srgbClr val="FFFF00"/>
                </a:solidFill>
              </a:rPr>
              <a:t>Quantifiers</a:t>
            </a:r>
            <a:endParaRPr sz="30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3000"/>
              <a:t>by Maria Dimitrakopoulou</a:t>
            </a:r>
            <a:endParaRPr sz="3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Google Shape;80;p17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D4D2EC"/>
                </a:solidFill>
                <a:tableStyleId>{E071E723-30DB-47CA-ACA7-4A3532204CF1}</a:tableStyleId>
              </a:tblPr>
              <a:tblGrid>
                <a:gridCol w="1602500"/>
                <a:gridCol w="3173075"/>
                <a:gridCol w="2906450"/>
                <a:gridCol w="1355225"/>
              </a:tblGrid>
              <a:tr h="631150"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8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l" sz="2600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</a:rPr>
                        <a:t>Countable Nouns</a:t>
                      </a:r>
                      <a:endParaRPr b="1" sz="2600">
                        <a:solidFill>
                          <a:srgbClr val="FF0000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8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l" sz="2600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</a:rPr>
                        <a:t>Uncountable Nouns</a:t>
                      </a:r>
                      <a:endParaRPr b="1" sz="2600">
                        <a:solidFill>
                          <a:srgbClr val="FF0000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</a:tr>
              <a:tr h="631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8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l" sz="2200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</a:rPr>
                        <a:t>Singular</a:t>
                      </a:r>
                      <a:endParaRPr b="1" sz="2200">
                        <a:solidFill>
                          <a:srgbClr val="0000FF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8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l" sz="2200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</a:rPr>
                        <a:t>Ενικός</a:t>
                      </a:r>
                      <a:endParaRPr b="1" sz="2200">
                        <a:solidFill>
                          <a:srgbClr val="0000FF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8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l" sz="2200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</a:rPr>
                        <a:t>       </a:t>
                      </a:r>
                      <a:r>
                        <a:rPr b="1" lang="el" sz="2200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</a:rPr>
                        <a:t>Plural</a:t>
                      </a:r>
                      <a:endParaRPr b="1" sz="2200">
                        <a:solidFill>
                          <a:srgbClr val="0000FF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8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l" sz="2200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</a:rPr>
                        <a:t>Πληθυντικός</a:t>
                      </a:r>
                      <a:endParaRPr b="1" sz="2200">
                        <a:solidFill>
                          <a:srgbClr val="0000FF"/>
                        </a:solidFill>
                        <a:highlight>
                          <a:srgbClr val="F3F3F3"/>
                        </a:highlight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8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l" sz="2200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</a:rPr>
                        <a:t>Singular Only=</a:t>
                      </a:r>
                      <a:endParaRPr b="1" sz="2200">
                        <a:solidFill>
                          <a:srgbClr val="0000FF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8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l" sz="2200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</a:rPr>
                        <a:t>Μόνο ενικός</a:t>
                      </a:r>
                      <a:endParaRPr b="1" sz="2200">
                        <a:solidFill>
                          <a:srgbClr val="0000FF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</a:tr>
              <a:tr h="1567725">
                <a:tc rowSpan="3">
                  <a:txBody>
                    <a:bodyPr/>
                    <a:lstStyle/>
                    <a:p>
                      <a:pPr indent="0" lvl="0" marL="0" rtl="0" algn="l">
                        <a:lnSpc>
                          <a:spcPct val="118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l" sz="2600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</a:rPr>
                        <a:t>a</a:t>
                      </a:r>
                      <a:r>
                        <a:rPr lang="el" sz="2600">
                          <a:highlight>
                            <a:srgbClr val="FFFFFF"/>
                          </a:highlight>
                        </a:rPr>
                        <a:t> banana</a:t>
                      </a:r>
                      <a:endParaRPr sz="26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8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l" sz="2600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</a:rPr>
                        <a:t>an</a:t>
                      </a:r>
                      <a:r>
                        <a:rPr lang="el" sz="2600">
                          <a:highlight>
                            <a:srgbClr val="FFFFFF"/>
                          </a:highlight>
                        </a:rPr>
                        <a:t> apple</a:t>
                      </a:r>
                      <a:endParaRPr sz="26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8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6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8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600">
                        <a:highlight>
                          <a:srgbClr val="FFFFFF"/>
                        </a:highlight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8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l" sz="2600">
                          <a:solidFill>
                            <a:srgbClr val="9900FF"/>
                          </a:solidFill>
                          <a:highlight>
                            <a:srgbClr val="FFFFFF"/>
                          </a:highlight>
                        </a:rPr>
                        <a:t>some</a:t>
                      </a:r>
                      <a:r>
                        <a:rPr lang="el" sz="2600">
                          <a:highlight>
                            <a:srgbClr val="FFFFFF"/>
                          </a:highlight>
                        </a:rPr>
                        <a:t> bananas</a:t>
                      </a:r>
                      <a:endParaRPr sz="26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8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l" sz="2600">
                          <a:solidFill>
                            <a:srgbClr val="9900FF"/>
                          </a:solidFill>
                          <a:highlight>
                            <a:srgbClr val="FFFFFF"/>
                          </a:highlight>
                        </a:rPr>
                        <a:t>a lot of </a:t>
                      </a:r>
                      <a:r>
                        <a:rPr lang="el" sz="2600">
                          <a:highlight>
                            <a:srgbClr val="FFFFFF"/>
                          </a:highlight>
                        </a:rPr>
                        <a:t>bananas</a:t>
                      </a:r>
                      <a:endParaRPr sz="26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8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l" sz="2600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</a:rPr>
                        <a:t>(a) few</a:t>
                      </a:r>
                      <a:r>
                        <a:rPr lang="el" sz="2600">
                          <a:highlight>
                            <a:srgbClr val="FFFFFF"/>
                          </a:highlight>
                        </a:rPr>
                        <a:t> bananas</a:t>
                      </a:r>
                      <a:endParaRPr sz="2600">
                        <a:highlight>
                          <a:srgbClr val="FFFFFF"/>
                        </a:highlight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8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l" sz="2600">
                          <a:solidFill>
                            <a:srgbClr val="9900FF"/>
                          </a:solidFill>
                          <a:highlight>
                            <a:srgbClr val="FFFFFF"/>
                          </a:highlight>
                        </a:rPr>
                        <a:t>some</a:t>
                      </a:r>
                      <a:r>
                        <a:rPr lang="el" sz="2600">
                          <a:highlight>
                            <a:srgbClr val="FFFFFF"/>
                          </a:highlight>
                        </a:rPr>
                        <a:t> milk</a:t>
                      </a:r>
                      <a:endParaRPr sz="26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8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l" sz="2600">
                          <a:solidFill>
                            <a:srgbClr val="9900FF"/>
                          </a:solidFill>
                          <a:highlight>
                            <a:srgbClr val="FFFFFF"/>
                          </a:highlight>
                        </a:rPr>
                        <a:t>a lot of</a:t>
                      </a:r>
                      <a:r>
                        <a:rPr b="1" lang="el" sz="2600">
                          <a:highlight>
                            <a:srgbClr val="FFFFFF"/>
                          </a:highlight>
                        </a:rPr>
                        <a:t> </a:t>
                      </a:r>
                      <a:r>
                        <a:rPr lang="el" sz="2600">
                          <a:highlight>
                            <a:srgbClr val="FFFFFF"/>
                          </a:highlight>
                        </a:rPr>
                        <a:t>milk</a:t>
                      </a:r>
                      <a:endParaRPr sz="26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8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l" sz="2600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</a:rPr>
                        <a:t>(a) little</a:t>
                      </a:r>
                      <a:r>
                        <a:rPr lang="el" sz="2600">
                          <a:highlight>
                            <a:srgbClr val="FFFFFF"/>
                          </a:highlight>
                        </a:rPr>
                        <a:t> milk</a:t>
                      </a:r>
                      <a:endParaRPr sz="2600">
                        <a:highlight>
                          <a:srgbClr val="FFFFFF"/>
                        </a:highlight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8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2100">
                          <a:highlight>
                            <a:srgbClr val="FFFFFF"/>
                          </a:highlight>
                        </a:rPr>
                        <a:t>Κατάφαση</a:t>
                      </a:r>
                      <a:endParaRPr sz="2100">
                        <a:highlight>
                          <a:srgbClr val="FFFFFF"/>
                        </a:highlight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994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8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l" sz="2600">
                          <a:solidFill>
                            <a:srgbClr val="9900FF"/>
                          </a:solidFill>
                          <a:highlight>
                            <a:srgbClr val="FFFFFF"/>
                          </a:highlight>
                        </a:rPr>
                        <a:t>any</a:t>
                      </a:r>
                      <a:r>
                        <a:rPr lang="el" sz="2600">
                          <a:highlight>
                            <a:srgbClr val="FFFFFF"/>
                          </a:highlight>
                        </a:rPr>
                        <a:t> bananas</a:t>
                      </a:r>
                      <a:endParaRPr sz="26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8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l" sz="2600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</a:rPr>
                        <a:t>How </a:t>
                      </a:r>
                      <a:r>
                        <a:rPr b="1" lang="el" sz="2600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</a:rPr>
                        <a:t>many</a:t>
                      </a:r>
                      <a:r>
                        <a:rPr lang="el" sz="2600">
                          <a:highlight>
                            <a:srgbClr val="FFFFFF"/>
                          </a:highlight>
                        </a:rPr>
                        <a:t> bananas</a:t>
                      </a:r>
                      <a:endParaRPr sz="2600">
                        <a:highlight>
                          <a:srgbClr val="FFFFFF"/>
                        </a:highlight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8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l" sz="2600">
                          <a:solidFill>
                            <a:srgbClr val="9900FF"/>
                          </a:solidFill>
                          <a:highlight>
                            <a:srgbClr val="FFFFFF"/>
                          </a:highlight>
                        </a:rPr>
                        <a:t>any</a:t>
                      </a:r>
                      <a:r>
                        <a:rPr lang="el" sz="2600">
                          <a:highlight>
                            <a:srgbClr val="FFFFFF"/>
                          </a:highlight>
                        </a:rPr>
                        <a:t> milk</a:t>
                      </a:r>
                      <a:endParaRPr sz="26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8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l" sz="2600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</a:rPr>
                        <a:t>How </a:t>
                      </a:r>
                      <a:r>
                        <a:rPr b="1" lang="el" sz="2600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</a:rPr>
                        <a:t>much</a:t>
                      </a:r>
                      <a:r>
                        <a:rPr lang="el" sz="2600">
                          <a:highlight>
                            <a:srgbClr val="FFFFFF"/>
                          </a:highlight>
                        </a:rPr>
                        <a:t> milk</a:t>
                      </a:r>
                      <a:endParaRPr sz="2600">
                        <a:highlight>
                          <a:srgbClr val="FFFFFF"/>
                        </a:highlight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8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2300">
                          <a:highlight>
                            <a:srgbClr val="FFFFFF"/>
                          </a:highlight>
                        </a:rPr>
                        <a:t>Ερώτηση</a:t>
                      </a:r>
                      <a:endParaRPr sz="2300">
                        <a:highlight>
                          <a:srgbClr val="FFFFFF"/>
                        </a:highlight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994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8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l" sz="2600">
                          <a:solidFill>
                            <a:srgbClr val="9900FF"/>
                          </a:solidFill>
                          <a:highlight>
                            <a:srgbClr val="FFFFFF"/>
                          </a:highlight>
                        </a:rPr>
                        <a:t>not any</a:t>
                      </a:r>
                      <a:r>
                        <a:rPr lang="el" sz="2600">
                          <a:highlight>
                            <a:srgbClr val="FFFFFF"/>
                          </a:highlight>
                        </a:rPr>
                        <a:t> bananas</a:t>
                      </a:r>
                      <a:endParaRPr sz="26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8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l" sz="2600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</a:rPr>
                        <a:t>not many</a:t>
                      </a:r>
                      <a:r>
                        <a:rPr lang="el" sz="2600">
                          <a:highlight>
                            <a:srgbClr val="FFFFFF"/>
                          </a:highlight>
                        </a:rPr>
                        <a:t> bananas</a:t>
                      </a:r>
                      <a:endParaRPr sz="2600">
                        <a:highlight>
                          <a:srgbClr val="FFFFFF"/>
                        </a:highlight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8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l" sz="2600">
                          <a:solidFill>
                            <a:srgbClr val="9900FF"/>
                          </a:solidFill>
                          <a:highlight>
                            <a:srgbClr val="FFFFFF"/>
                          </a:highlight>
                        </a:rPr>
                        <a:t>not any</a:t>
                      </a:r>
                      <a:r>
                        <a:rPr lang="el" sz="2600">
                          <a:highlight>
                            <a:srgbClr val="FFFFFF"/>
                          </a:highlight>
                        </a:rPr>
                        <a:t> milk</a:t>
                      </a:r>
                      <a:endParaRPr sz="26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8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l" sz="2600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</a:rPr>
                        <a:t>not much</a:t>
                      </a:r>
                      <a:r>
                        <a:rPr lang="el" sz="2600">
                          <a:highlight>
                            <a:srgbClr val="FFFFFF"/>
                          </a:highlight>
                        </a:rPr>
                        <a:t> milk</a:t>
                      </a:r>
                      <a:endParaRPr sz="2600">
                        <a:highlight>
                          <a:srgbClr val="FFFFFF"/>
                        </a:highlight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8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2600">
                          <a:highlight>
                            <a:srgbClr val="FFFFFF"/>
                          </a:highlight>
                        </a:rPr>
                        <a:t>Άρνηση</a:t>
                      </a:r>
                      <a:endParaRPr sz="2600">
                        <a:highlight>
                          <a:srgbClr val="FFFFFF"/>
                        </a:highlight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8"/>
          <p:cNvPicPr preferRelativeResize="0"/>
          <p:nvPr/>
        </p:nvPicPr>
        <p:blipFill rotWithShape="1">
          <a:blip r:embed="rId3">
            <a:alphaModFix/>
          </a:blip>
          <a:srcRect b="23320" l="0" r="0" t="23326"/>
          <a:stretch/>
        </p:blipFill>
        <p:spPr>
          <a:xfrm>
            <a:off x="0" y="0"/>
            <a:ext cx="2591900" cy="1693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8"/>
          <p:cNvPicPr preferRelativeResize="0"/>
          <p:nvPr/>
        </p:nvPicPr>
        <p:blipFill rotWithShape="1">
          <a:blip r:embed="rId4">
            <a:alphaModFix/>
          </a:blip>
          <a:srcRect b="8582" l="0" r="0" t="8574"/>
          <a:stretch/>
        </p:blipFill>
        <p:spPr>
          <a:xfrm>
            <a:off x="5809525" y="0"/>
            <a:ext cx="3016796" cy="1666176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1787038"/>
            <a:ext cx="8166300" cy="88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some , a lot of</a:t>
            </a:r>
            <a:r>
              <a:rPr lang="el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σε καταφατικές προτάσεις και για αριθμήσιμα και για μη αριθμήσιμα.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2735275"/>
            <a:ext cx="3016800" cy="22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900"/>
              <a:t>Countable</a:t>
            </a:r>
            <a:endParaRPr sz="19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900">
                <a:solidFill>
                  <a:srgbClr val="0000FF"/>
                </a:solidFill>
              </a:rPr>
              <a:t>There are</a:t>
            </a:r>
            <a:r>
              <a:rPr lang="el" sz="1900"/>
              <a:t> </a:t>
            </a:r>
            <a:r>
              <a:rPr b="1" lang="el" sz="1900">
                <a:solidFill>
                  <a:srgbClr val="FF0000"/>
                </a:solidFill>
              </a:rPr>
              <a:t>some(μερικές)</a:t>
            </a:r>
            <a:r>
              <a:rPr lang="el" sz="1900"/>
              <a:t> </a:t>
            </a:r>
            <a:r>
              <a:rPr lang="el" sz="1900">
                <a:solidFill>
                  <a:srgbClr val="0000FF"/>
                </a:solidFill>
              </a:rPr>
              <a:t>bananas in the</a:t>
            </a:r>
            <a:r>
              <a:rPr lang="el" sz="1900"/>
              <a:t> </a:t>
            </a:r>
            <a:r>
              <a:rPr lang="el" sz="1900">
                <a:solidFill>
                  <a:srgbClr val="0000FF"/>
                </a:solidFill>
              </a:rPr>
              <a:t>fridge.</a:t>
            </a:r>
            <a:endParaRPr sz="19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900">
                <a:solidFill>
                  <a:srgbClr val="0000FF"/>
                </a:solidFill>
              </a:rPr>
              <a:t>There are </a:t>
            </a:r>
            <a:r>
              <a:rPr b="1" lang="el" sz="1900">
                <a:solidFill>
                  <a:srgbClr val="FF0000"/>
                </a:solidFill>
              </a:rPr>
              <a:t>a lot of (πολλές)</a:t>
            </a:r>
            <a:r>
              <a:rPr lang="el" sz="1900">
                <a:solidFill>
                  <a:srgbClr val="0000FF"/>
                </a:solidFill>
              </a:rPr>
              <a:t> bananas in the fridge</a:t>
            </a:r>
            <a:endParaRPr sz="19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8"/>
          <p:cNvSpPr txBox="1"/>
          <p:nvPr>
            <p:ph idx="2" type="body"/>
          </p:nvPr>
        </p:nvSpPr>
        <p:spPr>
          <a:xfrm>
            <a:off x="5573250" y="2735200"/>
            <a:ext cx="3438000" cy="22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900"/>
              <a:t>Uncountable</a:t>
            </a:r>
            <a:endParaRPr sz="19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800">
                <a:solidFill>
                  <a:srgbClr val="0000FF"/>
                </a:solidFill>
              </a:rPr>
              <a:t>We have got</a:t>
            </a:r>
            <a:r>
              <a:rPr lang="el" sz="1800"/>
              <a:t> </a:t>
            </a:r>
            <a:r>
              <a:rPr b="1" lang="el" sz="1800">
                <a:solidFill>
                  <a:srgbClr val="FF0000"/>
                </a:solidFill>
              </a:rPr>
              <a:t>some (λίγη)</a:t>
            </a:r>
            <a:r>
              <a:rPr lang="el" sz="1800">
                <a:solidFill>
                  <a:srgbClr val="FF0000"/>
                </a:solidFill>
              </a:rPr>
              <a:t> </a:t>
            </a:r>
            <a:r>
              <a:rPr lang="el" sz="1800">
                <a:solidFill>
                  <a:srgbClr val="0000FF"/>
                </a:solidFill>
              </a:rPr>
              <a:t>sugar in the cupboard.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800">
                <a:solidFill>
                  <a:srgbClr val="0000FF"/>
                </a:solidFill>
              </a:rPr>
              <a:t>We have got </a:t>
            </a:r>
            <a:r>
              <a:rPr b="1" lang="el" sz="1800">
                <a:solidFill>
                  <a:srgbClr val="FF0000"/>
                </a:solidFill>
              </a:rPr>
              <a:t>a lot of(πολλή)</a:t>
            </a:r>
            <a:r>
              <a:rPr lang="el" sz="1800">
                <a:solidFill>
                  <a:srgbClr val="0000FF"/>
                </a:solidFill>
              </a:rPr>
              <a:t> sugar in the cupboard</a:t>
            </a:r>
            <a:r>
              <a:rPr lang="el" sz="1800"/>
              <a:t>.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</p:txBody>
      </p:sp>
      <p:cxnSp>
        <p:nvCxnSpPr>
          <p:cNvPr id="90" name="Google Shape;90;p18"/>
          <p:cNvCxnSpPr/>
          <p:nvPr/>
        </p:nvCxnSpPr>
        <p:spPr>
          <a:xfrm>
            <a:off x="80575" y="2753050"/>
            <a:ext cx="9105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9"/>
          <p:cNvPicPr preferRelativeResize="0"/>
          <p:nvPr/>
        </p:nvPicPr>
        <p:blipFill rotWithShape="1">
          <a:blip r:embed="rId3">
            <a:alphaModFix/>
          </a:blip>
          <a:srcRect b="2579" l="0" r="0" t="2570"/>
          <a:stretch/>
        </p:blipFill>
        <p:spPr>
          <a:xfrm>
            <a:off x="0" y="0"/>
            <a:ext cx="2591900" cy="169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/>
          <p:cNvPicPr preferRelativeResize="0"/>
          <p:nvPr/>
        </p:nvPicPr>
        <p:blipFill rotWithShape="1">
          <a:blip r:embed="rId4">
            <a:alphaModFix/>
          </a:blip>
          <a:srcRect b="19442" l="0" r="0" t="19436"/>
          <a:stretch/>
        </p:blipFill>
        <p:spPr>
          <a:xfrm>
            <a:off x="5809525" y="0"/>
            <a:ext cx="3016796" cy="16661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1787038"/>
            <a:ext cx="8166300" cy="88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any</a:t>
            </a:r>
            <a:r>
              <a:rPr lang="el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σε ερωτήσεις και αρνήσεις για αριθμήσιμα και μη αριθμήσιμα </a:t>
            </a:r>
            <a:endParaRPr sz="2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r>
              <a:rPr lang="el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σε καταφάσεις</a:t>
            </a:r>
            <a:endParaRPr sz="2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2735275"/>
            <a:ext cx="3016800" cy="22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900"/>
              <a:t>Countable</a:t>
            </a:r>
            <a:endParaRPr sz="19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800">
                <a:solidFill>
                  <a:srgbClr val="0000FF"/>
                </a:solidFill>
              </a:rPr>
              <a:t>Are there</a:t>
            </a:r>
            <a:r>
              <a:rPr lang="el" sz="1800"/>
              <a:t> </a:t>
            </a:r>
            <a:r>
              <a:rPr lang="el" sz="1800">
                <a:solidFill>
                  <a:srgbClr val="FF0000"/>
                </a:solidFill>
              </a:rPr>
              <a:t>any</a:t>
            </a:r>
            <a:r>
              <a:rPr lang="el" sz="1800"/>
              <a:t> s</a:t>
            </a:r>
            <a:r>
              <a:rPr lang="el" sz="1800">
                <a:solidFill>
                  <a:srgbClr val="0000FF"/>
                </a:solidFill>
              </a:rPr>
              <a:t>trawberries in the fridge?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800">
                <a:solidFill>
                  <a:srgbClr val="0000FF"/>
                </a:solidFill>
              </a:rPr>
              <a:t>No, there aren’</a:t>
            </a:r>
            <a:r>
              <a:rPr lang="el" sz="1800"/>
              <a:t>t </a:t>
            </a:r>
            <a:r>
              <a:rPr lang="el" sz="1800">
                <a:solidFill>
                  <a:srgbClr val="FF0000"/>
                </a:solidFill>
              </a:rPr>
              <a:t>any.</a:t>
            </a:r>
            <a:endParaRPr sz="1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800">
                <a:solidFill>
                  <a:srgbClr val="0000FF"/>
                </a:solidFill>
              </a:rPr>
              <a:t>(There are </a:t>
            </a:r>
            <a:r>
              <a:rPr b="1" lang="el" sz="1800">
                <a:solidFill>
                  <a:srgbClr val="FF0000"/>
                </a:solidFill>
              </a:rPr>
              <a:t>no</a:t>
            </a:r>
            <a:r>
              <a:rPr lang="el" sz="1800">
                <a:solidFill>
                  <a:srgbClr val="0000FF"/>
                </a:solidFill>
              </a:rPr>
              <a:t> strawberries )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9"/>
          <p:cNvSpPr txBox="1"/>
          <p:nvPr>
            <p:ph idx="2" type="body"/>
          </p:nvPr>
        </p:nvSpPr>
        <p:spPr>
          <a:xfrm>
            <a:off x="5573250" y="2735200"/>
            <a:ext cx="3438000" cy="22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900"/>
              <a:t>Uncountable</a:t>
            </a:r>
            <a:endParaRPr sz="19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800">
                <a:solidFill>
                  <a:srgbClr val="0000FF"/>
                </a:solidFill>
              </a:rPr>
              <a:t>Is there</a:t>
            </a:r>
            <a:r>
              <a:rPr lang="el" sz="1800"/>
              <a:t> </a:t>
            </a:r>
            <a:r>
              <a:rPr lang="el" sz="1800">
                <a:solidFill>
                  <a:srgbClr val="FF0000"/>
                </a:solidFill>
              </a:rPr>
              <a:t>any</a:t>
            </a:r>
            <a:r>
              <a:rPr lang="el" sz="1800"/>
              <a:t> </a:t>
            </a:r>
            <a:r>
              <a:rPr lang="el" sz="1800">
                <a:solidFill>
                  <a:srgbClr val="0000FF"/>
                </a:solidFill>
              </a:rPr>
              <a:t>sugar in the cupboard?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800">
                <a:solidFill>
                  <a:srgbClr val="0000FF"/>
                </a:solidFill>
              </a:rPr>
              <a:t>No, there isn’t</a:t>
            </a:r>
            <a:r>
              <a:rPr lang="el" sz="1800">
                <a:solidFill>
                  <a:srgbClr val="FF0000"/>
                </a:solidFill>
              </a:rPr>
              <a:t> any</a:t>
            </a:r>
            <a:r>
              <a:rPr lang="el" sz="1800"/>
              <a:t>.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l" sz="1800">
                <a:solidFill>
                  <a:srgbClr val="0000FF"/>
                </a:solidFill>
              </a:rPr>
              <a:t>(There is </a:t>
            </a:r>
            <a:r>
              <a:rPr b="1" lang="el" sz="1800">
                <a:solidFill>
                  <a:srgbClr val="FF0000"/>
                </a:solidFill>
              </a:rPr>
              <a:t>no</a:t>
            </a:r>
            <a:r>
              <a:rPr lang="el" sz="1800">
                <a:solidFill>
                  <a:srgbClr val="0000FF"/>
                </a:solidFill>
              </a:rPr>
              <a:t> sugar)</a:t>
            </a:r>
            <a:endParaRPr sz="1800">
              <a:solidFill>
                <a:srgbClr val="0000FF"/>
              </a:solidFill>
            </a:endParaRPr>
          </a:p>
        </p:txBody>
      </p:sp>
      <p:cxnSp>
        <p:nvCxnSpPr>
          <p:cNvPr id="100" name="Google Shape;100;p19"/>
          <p:cNvCxnSpPr/>
          <p:nvPr/>
        </p:nvCxnSpPr>
        <p:spPr>
          <a:xfrm>
            <a:off x="80575" y="2753050"/>
            <a:ext cx="9105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0"/>
          <p:cNvPicPr preferRelativeResize="0"/>
          <p:nvPr/>
        </p:nvPicPr>
        <p:blipFill rotWithShape="1">
          <a:blip r:embed="rId3">
            <a:alphaModFix/>
          </a:blip>
          <a:srcRect b="6430" l="0" r="0" t="6430"/>
          <a:stretch/>
        </p:blipFill>
        <p:spPr>
          <a:xfrm>
            <a:off x="0" y="0"/>
            <a:ext cx="2914198" cy="1904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0"/>
          <p:cNvPicPr preferRelativeResize="0"/>
          <p:nvPr/>
        </p:nvPicPr>
        <p:blipFill rotWithShape="1">
          <a:blip r:embed="rId4">
            <a:alphaModFix/>
          </a:blip>
          <a:srcRect b="27985" l="0" r="0" t="27985"/>
          <a:stretch/>
        </p:blipFill>
        <p:spPr>
          <a:xfrm>
            <a:off x="5761250" y="165900"/>
            <a:ext cx="3147948" cy="17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0"/>
          <p:cNvSpPr txBox="1"/>
          <p:nvPr>
            <p:ph type="title"/>
          </p:nvPr>
        </p:nvSpPr>
        <p:spPr>
          <a:xfrm>
            <a:off x="311700" y="2001000"/>
            <a:ext cx="2602500" cy="6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2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many</a:t>
            </a:r>
            <a:endParaRPr sz="2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311700" y="2735275"/>
            <a:ext cx="3016800" cy="184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900"/>
              <a:t>Countable</a:t>
            </a:r>
            <a:endParaRPr sz="19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l" sz="1800">
                <a:solidFill>
                  <a:srgbClr val="0000FF"/>
                </a:solidFill>
              </a:rPr>
              <a:t>There are </a:t>
            </a:r>
            <a:r>
              <a:rPr b="1" lang="el" sz="1800">
                <a:solidFill>
                  <a:srgbClr val="FF0000"/>
                </a:solidFill>
              </a:rPr>
              <a:t>many</a:t>
            </a:r>
            <a:r>
              <a:rPr b="1" lang="el" sz="1800">
                <a:solidFill>
                  <a:srgbClr val="0000FF"/>
                </a:solidFill>
              </a:rPr>
              <a:t> onions in the bag</a:t>
            </a:r>
            <a:r>
              <a:rPr lang="el" sz="1800">
                <a:solidFill>
                  <a:srgbClr val="0000FF"/>
                </a:solidFill>
              </a:rPr>
              <a:t> .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0"/>
          <p:cNvSpPr txBox="1"/>
          <p:nvPr>
            <p:ph idx="2" type="body"/>
          </p:nvPr>
        </p:nvSpPr>
        <p:spPr>
          <a:xfrm>
            <a:off x="5573250" y="2735200"/>
            <a:ext cx="3438000" cy="184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900"/>
              <a:t>Uncountable</a:t>
            </a:r>
            <a:endParaRPr sz="19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l" sz="1800">
                <a:solidFill>
                  <a:srgbClr val="0000FF"/>
                </a:solidFill>
              </a:rPr>
              <a:t>There’s </a:t>
            </a:r>
            <a:r>
              <a:rPr b="1" lang="el" sz="1800">
                <a:solidFill>
                  <a:srgbClr val="FF0000"/>
                </a:solidFill>
              </a:rPr>
              <a:t>much</a:t>
            </a:r>
            <a:r>
              <a:rPr b="1" lang="el" sz="1800">
                <a:solidFill>
                  <a:srgbClr val="0000FF"/>
                </a:solidFill>
              </a:rPr>
              <a:t> orange juice left in the jug.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cxnSp>
        <p:nvCxnSpPr>
          <p:cNvPr id="110" name="Google Shape;110;p20"/>
          <p:cNvCxnSpPr/>
          <p:nvPr/>
        </p:nvCxnSpPr>
        <p:spPr>
          <a:xfrm>
            <a:off x="80575" y="2753050"/>
            <a:ext cx="9105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1" name="Google Shape;111;p20"/>
          <p:cNvSpPr txBox="1"/>
          <p:nvPr/>
        </p:nvSpPr>
        <p:spPr>
          <a:xfrm>
            <a:off x="5761250" y="1987575"/>
            <a:ext cx="2914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21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much</a:t>
            </a:r>
            <a:endParaRPr b="1" sz="21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1"/>
          <p:cNvPicPr preferRelativeResize="0"/>
          <p:nvPr/>
        </p:nvPicPr>
        <p:blipFill rotWithShape="1">
          <a:blip r:embed="rId3">
            <a:alphaModFix/>
          </a:blip>
          <a:srcRect b="5673" l="0" r="0" t="5673"/>
          <a:stretch/>
        </p:blipFill>
        <p:spPr>
          <a:xfrm>
            <a:off x="0" y="0"/>
            <a:ext cx="2914200" cy="190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1"/>
          <p:cNvPicPr preferRelativeResize="0"/>
          <p:nvPr/>
        </p:nvPicPr>
        <p:blipFill rotWithShape="1">
          <a:blip r:embed="rId4">
            <a:alphaModFix/>
          </a:blip>
          <a:srcRect b="21850" l="0" r="0" t="21850"/>
          <a:stretch/>
        </p:blipFill>
        <p:spPr>
          <a:xfrm>
            <a:off x="5761250" y="165900"/>
            <a:ext cx="3147948" cy="17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>
            <p:ph type="title"/>
          </p:nvPr>
        </p:nvSpPr>
        <p:spPr>
          <a:xfrm>
            <a:off x="311700" y="2001000"/>
            <a:ext cx="2602500" cy="6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2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How many?</a:t>
            </a:r>
            <a:endParaRPr sz="2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311700" y="2735275"/>
            <a:ext cx="3016800" cy="184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900">
                <a:solidFill>
                  <a:srgbClr val="0000FF"/>
                </a:solidFill>
              </a:rPr>
              <a:t>Countable</a:t>
            </a:r>
            <a:endParaRPr sz="19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l" sz="1800">
                <a:solidFill>
                  <a:srgbClr val="FF0000"/>
                </a:solidFill>
              </a:rPr>
              <a:t>How many</a:t>
            </a:r>
            <a:r>
              <a:rPr lang="el" sz="1800"/>
              <a:t> </a:t>
            </a:r>
            <a:r>
              <a:rPr lang="el" sz="1800">
                <a:solidFill>
                  <a:srgbClr val="0000FF"/>
                </a:solidFill>
              </a:rPr>
              <a:t>potatoes have we got?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l" sz="1800">
                <a:solidFill>
                  <a:srgbClr val="FF0000"/>
                </a:solidFill>
              </a:rPr>
              <a:t>Not many.</a:t>
            </a:r>
            <a:endParaRPr b="1" sz="1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1"/>
          <p:cNvSpPr txBox="1"/>
          <p:nvPr>
            <p:ph idx="2" type="body"/>
          </p:nvPr>
        </p:nvSpPr>
        <p:spPr>
          <a:xfrm>
            <a:off x="5573250" y="2735200"/>
            <a:ext cx="3438000" cy="184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900">
                <a:solidFill>
                  <a:srgbClr val="0000FF"/>
                </a:solidFill>
              </a:rPr>
              <a:t>Uncountable</a:t>
            </a:r>
            <a:endParaRPr sz="19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l" sz="1800">
                <a:solidFill>
                  <a:srgbClr val="FF0000"/>
                </a:solidFill>
              </a:rPr>
              <a:t>How much</a:t>
            </a:r>
            <a:r>
              <a:rPr lang="el" sz="1800"/>
              <a:t> </a:t>
            </a:r>
            <a:r>
              <a:rPr lang="el" sz="1800">
                <a:solidFill>
                  <a:srgbClr val="0000FF"/>
                </a:solidFill>
              </a:rPr>
              <a:t>bread is there in the cupboard?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l" sz="1800">
                <a:solidFill>
                  <a:srgbClr val="FF0000"/>
                </a:solidFill>
              </a:rPr>
              <a:t>Not much.</a:t>
            </a:r>
            <a:endParaRPr b="1" sz="1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cxnSp>
        <p:nvCxnSpPr>
          <p:cNvPr id="121" name="Google Shape;121;p21"/>
          <p:cNvCxnSpPr/>
          <p:nvPr/>
        </p:nvCxnSpPr>
        <p:spPr>
          <a:xfrm>
            <a:off x="80575" y="2753050"/>
            <a:ext cx="9105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2" name="Google Shape;122;p21"/>
          <p:cNvSpPr txBox="1"/>
          <p:nvPr/>
        </p:nvSpPr>
        <p:spPr>
          <a:xfrm>
            <a:off x="5761250" y="1987575"/>
            <a:ext cx="2914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21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How much?</a:t>
            </a:r>
            <a:endParaRPr b="1" sz="21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2"/>
          <p:cNvPicPr preferRelativeResize="0"/>
          <p:nvPr/>
        </p:nvPicPr>
        <p:blipFill rotWithShape="1">
          <a:blip r:embed="rId3">
            <a:alphaModFix/>
          </a:blip>
          <a:srcRect b="20268" l="0" r="0" t="20274"/>
          <a:stretch/>
        </p:blipFill>
        <p:spPr>
          <a:xfrm>
            <a:off x="0" y="0"/>
            <a:ext cx="2914198" cy="1904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2"/>
          <p:cNvPicPr preferRelativeResize="0"/>
          <p:nvPr/>
        </p:nvPicPr>
        <p:blipFill rotWithShape="1">
          <a:blip r:embed="rId4">
            <a:alphaModFix/>
          </a:blip>
          <a:srcRect b="22384" l="0" r="0" t="22384"/>
          <a:stretch/>
        </p:blipFill>
        <p:spPr>
          <a:xfrm>
            <a:off x="5761250" y="165900"/>
            <a:ext cx="3147948" cy="17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 txBox="1"/>
          <p:nvPr>
            <p:ph type="title"/>
          </p:nvPr>
        </p:nvSpPr>
        <p:spPr>
          <a:xfrm>
            <a:off x="311700" y="2001000"/>
            <a:ext cx="2602500" cy="6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Arial"/>
              <a:buAutoNum type="alphaLcParenBoth"/>
            </a:pPr>
            <a:r>
              <a:rPr lang="el" sz="2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few</a:t>
            </a:r>
            <a:endParaRPr sz="2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0" name="Google Shape;130;p22"/>
          <p:cNvSpPr txBox="1"/>
          <p:nvPr>
            <p:ph idx="1" type="body"/>
          </p:nvPr>
        </p:nvSpPr>
        <p:spPr>
          <a:xfrm>
            <a:off x="311700" y="2735275"/>
            <a:ext cx="3016800" cy="184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900"/>
              <a:t>Countable</a:t>
            </a:r>
            <a:endParaRPr sz="19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900">
                <a:solidFill>
                  <a:srgbClr val="0000FF"/>
                </a:solidFill>
              </a:rPr>
              <a:t>There are </a:t>
            </a:r>
            <a:r>
              <a:rPr lang="el" sz="1900">
                <a:solidFill>
                  <a:srgbClr val="FF0000"/>
                </a:solidFill>
              </a:rPr>
              <a:t>a few </a:t>
            </a:r>
            <a:r>
              <a:rPr lang="el" sz="1900">
                <a:solidFill>
                  <a:srgbClr val="0000FF"/>
                </a:solidFill>
              </a:rPr>
              <a:t>eggs in the fridge,so we can make an omellete. </a:t>
            </a:r>
            <a:endParaRPr sz="19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2"/>
          <p:cNvSpPr txBox="1"/>
          <p:nvPr>
            <p:ph idx="2" type="body"/>
          </p:nvPr>
        </p:nvSpPr>
        <p:spPr>
          <a:xfrm>
            <a:off x="5573250" y="2735200"/>
            <a:ext cx="3438000" cy="184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900"/>
              <a:t>Uncountable</a:t>
            </a:r>
            <a:endParaRPr sz="19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800">
                <a:solidFill>
                  <a:srgbClr val="0000FF"/>
                </a:solidFill>
              </a:rPr>
              <a:t>There is  </a:t>
            </a:r>
            <a:r>
              <a:rPr lang="el" sz="1800">
                <a:solidFill>
                  <a:srgbClr val="FF0000"/>
                </a:solidFill>
              </a:rPr>
              <a:t>a little</a:t>
            </a:r>
            <a:r>
              <a:rPr lang="el" sz="1800">
                <a:solidFill>
                  <a:srgbClr val="0000FF"/>
                </a:solidFill>
              </a:rPr>
              <a:t> coffee left in the cup.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cxnSp>
        <p:nvCxnSpPr>
          <p:cNvPr id="132" name="Google Shape;132;p22"/>
          <p:cNvCxnSpPr/>
          <p:nvPr/>
        </p:nvCxnSpPr>
        <p:spPr>
          <a:xfrm>
            <a:off x="80575" y="2753050"/>
            <a:ext cx="9105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3" name="Google Shape;133;p22"/>
          <p:cNvSpPr txBox="1"/>
          <p:nvPr/>
        </p:nvSpPr>
        <p:spPr>
          <a:xfrm>
            <a:off x="5761250" y="1987575"/>
            <a:ext cx="2914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Lato"/>
              <a:buAutoNum type="alphaLcParenBoth"/>
            </a:pPr>
            <a:r>
              <a:rPr b="1" lang="el" sz="21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little</a:t>
            </a:r>
            <a:endParaRPr b="1" sz="21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3"/>
          <p:cNvPicPr preferRelativeResize="0"/>
          <p:nvPr/>
        </p:nvPicPr>
        <p:blipFill rotWithShape="1">
          <a:blip r:embed="rId3">
            <a:alphaModFix/>
          </a:blip>
          <a:srcRect b="10330" l="0" r="0" t="10330"/>
          <a:stretch/>
        </p:blipFill>
        <p:spPr>
          <a:xfrm>
            <a:off x="5897300" y="321600"/>
            <a:ext cx="2949446" cy="2212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97312" y="2609825"/>
            <a:ext cx="2949446" cy="2212073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3"/>
          <p:cNvSpPr txBox="1"/>
          <p:nvPr>
            <p:ph idx="1" type="body"/>
          </p:nvPr>
        </p:nvSpPr>
        <p:spPr>
          <a:xfrm>
            <a:off x="317425" y="209550"/>
            <a:ext cx="4779300" cy="462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2700">
                <a:solidFill>
                  <a:srgbClr val="980000"/>
                </a:solidFill>
              </a:rPr>
              <a:t>Remember!</a:t>
            </a:r>
            <a:endParaRPr b="1" sz="2700">
              <a:solidFill>
                <a:srgbClr val="98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20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 few</a:t>
            </a:r>
            <a:r>
              <a:rPr lang="el" sz="2000">
                <a:latin typeface="Comic Sans MS"/>
                <a:ea typeface="Comic Sans MS"/>
                <a:cs typeface="Comic Sans MS"/>
                <a:sym typeface="Comic Sans MS"/>
              </a:rPr>
              <a:t> eggs = λίγα αλλά αρκούν 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20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l" sz="2000">
                <a:latin typeface="Comic Sans MS"/>
                <a:ea typeface="Comic Sans MS"/>
                <a:cs typeface="Comic Sans MS"/>
                <a:sym typeface="Comic Sans MS"/>
              </a:rPr>
              <a:t>There are </a:t>
            </a:r>
            <a:r>
              <a:rPr lang="el" sz="20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 few </a:t>
            </a:r>
            <a:r>
              <a:rPr lang="el" sz="2000">
                <a:latin typeface="Comic Sans MS"/>
                <a:ea typeface="Comic Sans MS"/>
                <a:cs typeface="Comic Sans MS"/>
                <a:sym typeface="Comic Sans MS"/>
              </a:rPr>
              <a:t>eggs. We can make an omellete.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20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few</a:t>
            </a:r>
            <a:r>
              <a:rPr lang="el" sz="2000">
                <a:latin typeface="Comic Sans MS"/>
                <a:ea typeface="Comic Sans MS"/>
                <a:cs typeface="Comic Sans MS"/>
                <a:sym typeface="Comic Sans MS"/>
              </a:rPr>
              <a:t> eggs = λίγα αλλά δεν αρκούν 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l" sz="2000">
                <a:latin typeface="Comic Sans MS"/>
                <a:ea typeface="Comic Sans MS"/>
                <a:cs typeface="Comic Sans MS"/>
                <a:sym typeface="Comic Sans MS"/>
              </a:rPr>
              <a:t>There are </a:t>
            </a:r>
            <a:r>
              <a:rPr lang="el" sz="20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few </a:t>
            </a:r>
            <a:r>
              <a:rPr lang="el" sz="2000">
                <a:latin typeface="Comic Sans MS"/>
                <a:ea typeface="Comic Sans MS"/>
                <a:cs typeface="Comic Sans MS"/>
                <a:sym typeface="Comic Sans MS"/>
              </a:rPr>
              <a:t>eggs . We can’t make a cake.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4"/>
          <p:cNvPicPr preferRelativeResize="0"/>
          <p:nvPr/>
        </p:nvPicPr>
        <p:blipFill rotWithShape="1">
          <a:blip r:embed="rId3">
            <a:alphaModFix/>
          </a:blip>
          <a:srcRect b="10330" l="0" r="0" t="10330"/>
          <a:stretch/>
        </p:blipFill>
        <p:spPr>
          <a:xfrm>
            <a:off x="5897300" y="321600"/>
            <a:ext cx="2949446" cy="2212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97312" y="2609825"/>
            <a:ext cx="2949446" cy="2212073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4"/>
          <p:cNvSpPr txBox="1"/>
          <p:nvPr>
            <p:ph idx="1" type="body"/>
          </p:nvPr>
        </p:nvSpPr>
        <p:spPr>
          <a:xfrm>
            <a:off x="317425" y="209550"/>
            <a:ext cx="4779300" cy="462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2700">
                <a:solidFill>
                  <a:srgbClr val="980000"/>
                </a:solidFill>
              </a:rPr>
              <a:t>Remember!</a:t>
            </a:r>
            <a:endParaRPr b="1" sz="2700">
              <a:solidFill>
                <a:srgbClr val="98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20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 little</a:t>
            </a:r>
            <a:r>
              <a:rPr lang="el" sz="2000">
                <a:latin typeface="Comic Sans MS"/>
                <a:ea typeface="Comic Sans MS"/>
                <a:cs typeface="Comic Sans MS"/>
                <a:sym typeface="Comic Sans MS"/>
              </a:rPr>
              <a:t> sugar = λίγη αλλά αρκεί 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2000">
                <a:latin typeface="Comic Sans MS"/>
                <a:ea typeface="Comic Sans MS"/>
                <a:cs typeface="Comic Sans MS"/>
                <a:sym typeface="Comic Sans MS"/>
              </a:rPr>
              <a:t> There is </a:t>
            </a:r>
            <a:r>
              <a:rPr lang="el" sz="20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 little </a:t>
            </a:r>
            <a:r>
              <a:rPr lang="el" sz="2000">
                <a:latin typeface="Comic Sans MS"/>
                <a:ea typeface="Comic Sans MS"/>
                <a:cs typeface="Comic Sans MS"/>
                <a:sym typeface="Comic Sans MS"/>
              </a:rPr>
              <a:t>sugar</a:t>
            </a:r>
            <a:r>
              <a:rPr lang="el" sz="2000">
                <a:latin typeface="Comic Sans MS"/>
                <a:ea typeface="Comic Sans MS"/>
                <a:cs typeface="Comic Sans MS"/>
                <a:sym typeface="Comic Sans MS"/>
              </a:rPr>
              <a:t>. You  can add it in your coffee.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20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little</a:t>
            </a:r>
            <a:r>
              <a:rPr lang="el" sz="2000">
                <a:latin typeface="Comic Sans MS"/>
                <a:ea typeface="Comic Sans MS"/>
                <a:cs typeface="Comic Sans MS"/>
                <a:sym typeface="Comic Sans MS"/>
              </a:rPr>
              <a:t> sugar = λίγη , δεν αρκεί 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l" sz="2000">
                <a:latin typeface="Comic Sans MS"/>
                <a:ea typeface="Comic Sans MS"/>
                <a:cs typeface="Comic Sans MS"/>
                <a:sym typeface="Comic Sans MS"/>
              </a:rPr>
              <a:t>There is </a:t>
            </a:r>
            <a:r>
              <a:rPr lang="el" sz="20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little</a:t>
            </a:r>
            <a:r>
              <a:rPr lang="el" sz="20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l" sz="2000">
                <a:latin typeface="Comic Sans MS"/>
                <a:ea typeface="Comic Sans MS"/>
                <a:cs typeface="Comic Sans MS"/>
                <a:sym typeface="Comic Sans MS"/>
              </a:rPr>
              <a:t>sugar left</a:t>
            </a:r>
            <a:r>
              <a:rPr lang="el" sz="2000">
                <a:latin typeface="Comic Sans MS"/>
                <a:ea typeface="Comic Sans MS"/>
                <a:cs typeface="Comic Sans MS"/>
                <a:sym typeface="Comic Sans MS"/>
              </a:rPr>
              <a:t> . We must buy some if we want to make a cake.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