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0" r:id="rId3"/>
    <p:sldId id="301" r:id="rId4"/>
    <p:sldId id="281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00"/>
    <a:srgbClr val="66FFFF"/>
    <a:srgbClr val="FF3300"/>
    <a:srgbClr val="FF99FF"/>
    <a:srgbClr val="0066FF"/>
    <a:srgbClr val="9966FF"/>
    <a:srgbClr val="3366FF"/>
    <a:srgbClr val="CCCCFF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Estilo com Tema 2 - Destaqu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A4628-D624-46CB-B064-D650DE8BA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F748-168F-4365-969F-044FFBF43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5BA0-3CA7-4788-B410-004C35944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C3C0-3EAE-4C66-B138-17CE8B910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CF67-7D53-4D61-9980-9772D3CC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289DB-210D-46FE-8AD5-4664885B4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87D2-A5BB-4DD0-A128-B3199920A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70BBF-AE2F-4C8F-A7E1-EE4DF0607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85CB-4367-4032-AA28-3A28ABB73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CAFD7-2732-4040-9826-ACD3F55E0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7825-1753-4302-8F61-842637697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 advClick="0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31B9001-4311-4DA0-BD4E-D1298CF6B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image" Target="../media/image9.png"/><Relationship Id="rId12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11" Type="http://schemas.openxmlformats.org/officeDocument/2006/relationships/slide" Target="slide21.xml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slide" Target="slide22.xml"/><Relationship Id="rId5" Type="http://schemas.openxmlformats.org/officeDocument/2006/relationships/image" Target="../media/image10.gif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m 35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2286000"/>
            <a:ext cx="2667000" cy="2393202"/>
          </a:xfrm>
          <a:prstGeom prst="rect">
            <a:avLst/>
          </a:prstGeom>
        </p:spPr>
      </p:pic>
      <p:pic>
        <p:nvPicPr>
          <p:cNvPr id="33" name="Imagem 32" descr="biswajyotim_Ju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3352800" cy="2517267"/>
          </a:xfrm>
          <a:prstGeom prst="rect">
            <a:avLst/>
          </a:prstGeom>
        </p:spPr>
      </p:pic>
      <p:pic>
        <p:nvPicPr>
          <p:cNvPr id="47" name="Imagem 46" descr="biswajyotim_Jug.png"/>
          <p:cNvPicPr>
            <a:picLocks noChangeAspect="1"/>
          </p:cNvPicPr>
          <p:nvPr/>
        </p:nvPicPr>
        <p:blipFill>
          <a:blip r:embed="rId4" cstate="print"/>
          <a:srcRect b="8081"/>
          <a:stretch>
            <a:fillRect/>
          </a:stretch>
        </p:blipFill>
        <p:spPr>
          <a:xfrm>
            <a:off x="5486400" y="4267200"/>
            <a:ext cx="2590800" cy="2244051"/>
          </a:xfrm>
          <a:prstGeom prst="rect">
            <a:avLst/>
          </a:prstGeom>
        </p:spPr>
      </p:pic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3" name="Rectângulo 22"/>
          <p:cNvSpPr/>
          <p:nvPr/>
        </p:nvSpPr>
        <p:spPr>
          <a:xfrm>
            <a:off x="381000" y="228600"/>
            <a:ext cx="6324600" cy="1524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FOOD</a:t>
            </a:r>
            <a:endParaRPr lang="pt-PT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6" name="Imagem 45" descr="biswajyotim_Ju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362200" y="4629149"/>
            <a:ext cx="2743200" cy="2228851"/>
          </a:xfrm>
          <a:prstGeom prst="rect">
            <a:avLst/>
          </a:prstGeom>
        </p:spPr>
      </p:pic>
      <p:pic>
        <p:nvPicPr>
          <p:cNvPr id="53" name="Imagem 52" descr="biswajyotim_Ju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304800"/>
            <a:ext cx="1828800" cy="1762963"/>
          </a:xfrm>
          <a:prstGeom prst="rect">
            <a:avLst/>
          </a:prstGeom>
        </p:spPr>
      </p:pic>
      <p:pic>
        <p:nvPicPr>
          <p:cNvPr id="32" name="Imagem 31" descr="biswajyotim_Ju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343400"/>
            <a:ext cx="1676400" cy="2184817"/>
          </a:xfrm>
          <a:prstGeom prst="rect">
            <a:avLst/>
          </a:prstGeom>
        </p:spPr>
      </p:pic>
      <p:pic>
        <p:nvPicPr>
          <p:cNvPr id="54" name="Imagem 53" descr="biswajyotim_Jug.png"/>
          <p:cNvPicPr>
            <a:picLocks noChangeAspect="1"/>
          </p:cNvPicPr>
          <p:nvPr/>
        </p:nvPicPr>
        <p:blipFill>
          <a:blip r:embed="rId8" cstate="print"/>
          <a:srcRect t="10941" b="21412"/>
          <a:stretch>
            <a:fillRect/>
          </a:stretch>
        </p:blipFill>
        <p:spPr>
          <a:xfrm>
            <a:off x="3091070" y="2743200"/>
            <a:ext cx="3233530" cy="2187389"/>
          </a:xfrm>
          <a:prstGeom prst="rect">
            <a:avLst/>
          </a:prstGeom>
        </p:spPr>
      </p:pic>
      <p:pic>
        <p:nvPicPr>
          <p:cNvPr id="9" name="Imagem 8" descr="next-button-arrow-559256.pn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ângulo 23"/>
          <p:cNvSpPr/>
          <p:nvPr/>
        </p:nvSpPr>
        <p:spPr>
          <a:xfrm>
            <a:off x="1752600" y="1905000"/>
            <a:ext cx="57150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partitives</a:t>
            </a:r>
            <a:endParaRPr lang="pt-PT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34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rcRect l="15909" t="16043" r="13636"/>
          <a:stretch>
            <a:fillRect/>
          </a:stretch>
        </p:blipFill>
        <p:spPr>
          <a:xfrm>
            <a:off x="3124200" y="1447800"/>
            <a:ext cx="2971800" cy="3511836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124200" y="4953000"/>
            <a:ext cx="22860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bag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_____________of flour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50292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34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504949"/>
            <a:ext cx="4056185" cy="3295651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124200" y="4953000"/>
            <a:ext cx="22860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bar</a:t>
            </a: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chocolate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34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29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rcRect b="8081"/>
          <a:stretch>
            <a:fillRect/>
          </a:stretch>
        </p:blipFill>
        <p:spPr>
          <a:xfrm>
            <a:off x="2514600" y="1292322"/>
            <a:ext cx="3962400" cy="3432078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2971800" y="4953000"/>
            <a:ext cx="25146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bowl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fruit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34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29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7343" y="1295400"/>
            <a:ext cx="1556657" cy="3632200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2819400" y="4953000"/>
            <a:ext cx="27432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bottle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wine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34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2860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29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1416" y="1981200"/>
            <a:ext cx="3974370" cy="2709196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2819400" y="4953000"/>
            <a:ext cx="27432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packet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gum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674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2860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72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705600" y="26670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568502"/>
            <a:ext cx="3352800" cy="3232098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200400" y="4953000"/>
            <a:ext cx="22098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jar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jam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1905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674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705600" y="3471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72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705600" y="26670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219200"/>
            <a:ext cx="2172135" cy="3979010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200400" y="4953000"/>
            <a:ext cx="22098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can</a:t>
            </a: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soda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5072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674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705600" y="3471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1905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674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72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705600" y="26670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rcRect t="10941" b="21412"/>
          <a:stretch>
            <a:fillRect/>
          </a:stretch>
        </p:blipFill>
        <p:spPr>
          <a:xfrm>
            <a:off x="2438399" y="1676400"/>
            <a:ext cx="4167809" cy="2819400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200400" y="4953000"/>
            <a:ext cx="22860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tin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sardines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42672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674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705600" y="3471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1905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72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705600" y="26670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1295400"/>
            <a:ext cx="2819400" cy="3417603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2895600" y="4953000"/>
            <a:ext cx="26670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carton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juice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1871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6705600" y="58674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6705600" y="3048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6705600" y="3471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1905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50720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228600" y="266700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228600" y="42672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705600" y="26670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25152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2209800"/>
            <a:ext cx="4114800" cy="1971564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048000" y="4953000"/>
            <a:ext cx="25146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loaf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 of bread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3" name="Rectângulo 12"/>
          <p:cNvSpPr/>
          <p:nvPr/>
        </p:nvSpPr>
        <p:spPr>
          <a:xfrm>
            <a:off x="381000" y="382012"/>
            <a:ext cx="8458200" cy="3046988"/>
          </a:xfrm>
          <a:prstGeom prst="rect">
            <a:avLst/>
          </a:prstGeom>
          <a:solidFill>
            <a:srgbClr val="66FFFF"/>
          </a:solidFill>
          <a:ln w="76200">
            <a:solidFill>
              <a:srgbClr val="66FF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libri"/>
                <a:cs typeface="Calibri"/>
              </a:rPr>
              <a:t>● </a:t>
            </a:r>
            <a:r>
              <a:rPr lang="en-US" sz="3200" dirty="0" smtClean="0">
                <a:latin typeface="Corbel" pitchFamily="34" charset="0"/>
              </a:rPr>
              <a:t>To </a:t>
            </a:r>
            <a:r>
              <a:rPr lang="en-US" sz="3200" b="1" dirty="0" smtClean="0">
                <a:latin typeface="Corbel" pitchFamily="34" charset="0"/>
              </a:rPr>
              <a:t>count</a:t>
            </a:r>
            <a:r>
              <a:rPr lang="en-US" sz="3200" dirty="0" smtClean="0">
                <a:latin typeface="Corbel" pitchFamily="34" charset="0"/>
              </a:rPr>
              <a:t> or </a:t>
            </a:r>
            <a:r>
              <a:rPr lang="en-US" sz="3200" b="1" dirty="0" smtClean="0">
                <a:latin typeface="Corbel" pitchFamily="34" charset="0"/>
              </a:rPr>
              <a:t>quantify</a:t>
            </a:r>
            <a:r>
              <a:rPr lang="en-US" sz="3200" dirty="0" smtClean="0">
                <a:latin typeface="Corbel" pitchFamily="34" charset="0"/>
              </a:rPr>
              <a:t> an </a:t>
            </a:r>
            <a:r>
              <a:rPr lang="en-US" sz="3200" u="sng" dirty="0" smtClean="0">
                <a:latin typeface="Corbel" pitchFamily="34" charset="0"/>
              </a:rPr>
              <a:t>uncountable noun</a:t>
            </a:r>
            <a:r>
              <a:rPr lang="en-US" sz="3200" dirty="0" smtClean="0">
                <a:latin typeface="Corbel" pitchFamily="34" charset="0"/>
              </a:rPr>
              <a:t> we need to use a unit of measurement. For example, if we want to specify a quantity of </a:t>
            </a:r>
            <a:r>
              <a:rPr lang="en-US" sz="3200" b="1" dirty="0" smtClean="0">
                <a:latin typeface="Corbel" pitchFamily="34" charset="0"/>
              </a:rPr>
              <a:t>milk</a:t>
            </a:r>
            <a:r>
              <a:rPr lang="en-US" sz="3200" dirty="0" smtClean="0">
                <a:latin typeface="Corbel" pitchFamily="34" charset="0"/>
              </a:rPr>
              <a:t>, we need to use words like “carton", "bottle”, “glass”… The structure </a:t>
            </a:r>
            <a:r>
              <a:rPr lang="en-US" sz="3200" i="1" dirty="0" smtClean="0">
                <a:latin typeface="Corbel" pitchFamily="34" charset="0"/>
              </a:rPr>
              <a:t>“a carton of milk” </a:t>
            </a:r>
            <a:r>
              <a:rPr lang="en-US" sz="3200" dirty="0" smtClean="0">
                <a:latin typeface="Corbel" pitchFamily="34" charset="0"/>
              </a:rPr>
              <a:t>is called </a:t>
            </a:r>
            <a:r>
              <a:rPr lang="en-US" sz="3200" b="1" dirty="0" err="1" smtClean="0">
                <a:solidFill>
                  <a:srgbClr val="FF0000"/>
                </a:solidFill>
                <a:latin typeface="Corbel" pitchFamily="34" charset="0"/>
              </a:rPr>
              <a:t>partitive</a:t>
            </a:r>
            <a:r>
              <a:rPr lang="en-US" sz="3200" b="1" dirty="0" smtClean="0">
                <a:solidFill>
                  <a:srgbClr val="FF0000"/>
                </a:solidFill>
                <a:latin typeface="Corbel" pitchFamily="34" charset="0"/>
              </a:rPr>
              <a:t> structure</a:t>
            </a:r>
            <a:r>
              <a:rPr lang="en-US" sz="3200" dirty="0" smtClean="0">
                <a:solidFill>
                  <a:srgbClr val="FF0000"/>
                </a:solidFill>
                <a:latin typeface="Corbel" pitchFamily="34" charset="0"/>
              </a:rPr>
              <a:t>.</a:t>
            </a:r>
            <a:endParaRPr lang="pt-PT" sz="3200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381000" y="3723382"/>
            <a:ext cx="8458200" cy="1077218"/>
          </a:xfrm>
          <a:prstGeom prst="rect">
            <a:avLst/>
          </a:prstGeom>
          <a:solidFill>
            <a:srgbClr val="00FF00"/>
          </a:solidFill>
          <a:ln w="76200">
            <a:solidFill>
              <a:srgbClr val="00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libri"/>
                <a:cs typeface="Calibri"/>
              </a:rPr>
              <a:t>● </a:t>
            </a:r>
            <a:r>
              <a:rPr lang="en-US" sz="3200" dirty="0" smtClean="0">
                <a:latin typeface="Corbel" pitchFamily="34" charset="0"/>
              </a:rPr>
              <a:t>The word "</a:t>
            </a:r>
            <a:r>
              <a:rPr lang="en-US" sz="3200" b="1" dirty="0" err="1" smtClean="0">
                <a:latin typeface="Corbel" pitchFamily="34" charset="0"/>
              </a:rPr>
              <a:t>partitive</a:t>
            </a:r>
            <a:r>
              <a:rPr lang="en-US" sz="3200" dirty="0" smtClean="0">
                <a:latin typeface="Corbel" pitchFamily="34" charset="0"/>
              </a:rPr>
              <a:t>" indicates that only "part" of a whole is being referred to. </a:t>
            </a:r>
            <a:endParaRPr lang="pt-PT" sz="3200" dirty="0">
              <a:latin typeface="Corbel" pitchFamily="34" charset="0"/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381000" y="5094982"/>
            <a:ext cx="8458200" cy="1077218"/>
          </a:xfrm>
          <a:prstGeom prst="rect">
            <a:avLst/>
          </a:prstGeom>
          <a:solidFill>
            <a:srgbClr val="FFCCFF"/>
          </a:solidFill>
          <a:ln w="76200"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Calibri"/>
                <a:cs typeface="Calibri"/>
              </a:rPr>
              <a:t>● </a:t>
            </a:r>
            <a:r>
              <a:rPr lang="en-US" sz="3200" dirty="0" smtClean="0">
                <a:latin typeface="Corbel" pitchFamily="34" charset="0"/>
              </a:rPr>
              <a:t>This structure can also be used with </a:t>
            </a:r>
            <a:r>
              <a:rPr lang="en-US" sz="3200" b="1" i="1" dirty="0" smtClean="0">
                <a:latin typeface="Corbel" pitchFamily="34" charset="0"/>
              </a:rPr>
              <a:t>countable nouns</a:t>
            </a:r>
            <a:r>
              <a:rPr lang="en-US" sz="3200" dirty="0" smtClean="0">
                <a:latin typeface="Corbel" pitchFamily="34" charset="0"/>
              </a:rPr>
              <a:t>, for example: a packet of </a:t>
            </a:r>
            <a:r>
              <a:rPr lang="en-US" sz="3200" i="1" dirty="0" smtClean="0">
                <a:latin typeface="Corbel" pitchFamily="34" charset="0"/>
              </a:rPr>
              <a:t>biscuits</a:t>
            </a:r>
            <a:r>
              <a:rPr lang="en-US" sz="3200" dirty="0" smtClean="0">
                <a:latin typeface="Corbel" pitchFamily="34" charset="0"/>
              </a:rPr>
              <a:t>.</a:t>
            </a:r>
            <a:endParaRPr lang="pt-PT" sz="3200" dirty="0">
              <a:latin typeface="Corbel" pitchFamily="34" charset="0"/>
            </a:endParaRPr>
          </a:p>
        </p:txBody>
      </p:sp>
      <p:pic>
        <p:nvPicPr>
          <p:cNvPr id="9" name="Imagem 8" descr="next-button-arrow-559256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576262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9" name="Rectângulo arredondado 48"/>
          <p:cNvSpPr/>
          <p:nvPr/>
        </p:nvSpPr>
        <p:spPr>
          <a:xfrm>
            <a:off x="381000" y="228600"/>
            <a:ext cx="8382000" cy="914400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HOW MUCH DO YOU REMEMBER? </a:t>
            </a:r>
          </a:p>
          <a:p>
            <a:pPr algn="ctr">
              <a:defRPr/>
            </a:pP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Say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you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see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and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pictures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to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your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answer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</a:p>
        </p:txBody>
      </p:sp>
      <p:pic>
        <p:nvPicPr>
          <p:cNvPr id="31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8" b="7672"/>
          <a:stretch/>
        </p:blipFill>
        <p:spPr>
          <a:xfrm>
            <a:off x="166254" y="1316183"/>
            <a:ext cx="8672946" cy="2646217"/>
          </a:xfrm>
          <a:prstGeom prst="rect">
            <a:avLst/>
          </a:prstGeom>
        </p:spPr>
      </p:pic>
      <p:pic>
        <p:nvPicPr>
          <p:cNvPr id="32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8" b="7672"/>
          <a:stretch/>
        </p:blipFill>
        <p:spPr>
          <a:xfrm>
            <a:off x="228600" y="3810000"/>
            <a:ext cx="8672946" cy="2646217"/>
          </a:xfrm>
          <a:prstGeom prst="rect">
            <a:avLst/>
          </a:prstGeom>
        </p:spPr>
      </p:pic>
      <p:sp>
        <p:nvSpPr>
          <p:cNvPr id="51" name="Rectângulo arredondado 50"/>
          <p:cNvSpPr/>
          <p:nvPr/>
        </p:nvSpPr>
        <p:spPr>
          <a:xfrm>
            <a:off x="2286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bowl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fruit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2" name="Rectângulo arredondado 51"/>
          <p:cNvSpPr/>
          <p:nvPr/>
        </p:nvSpPr>
        <p:spPr>
          <a:xfrm>
            <a:off x="24384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cup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tea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46482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jug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water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9342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tin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sardines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286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jar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jam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6" name="Rectângulo arredondado 55"/>
          <p:cNvSpPr/>
          <p:nvPr/>
        </p:nvSpPr>
        <p:spPr>
          <a:xfrm>
            <a:off x="24384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bag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flour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46482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slice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pizza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69342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piece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cake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59" name="Imagem 58" descr="jam01_strawbe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4038600"/>
            <a:ext cx="1752600" cy="1689506"/>
          </a:xfrm>
          <a:prstGeom prst="rect">
            <a:avLst/>
          </a:prstGeom>
        </p:spPr>
      </p:pic>
      <p:pic>
        <p:nvPicPr>
          <p:cNvPr id="60" name="Imagem 59" descr="food-flour.png"/>
          <p:cNvPicPr>
            <a:picLocks noChangeAspect="1"/>
          </p:cNvPicPr>
          <p:nvPr/>
        </p:nvPicPr>
        <p:blipFill>
          <a:blip r:embed="rId4" cstate="print"/>
          <a:srcRect l="15008" t="14714" r="17507"/>
          <a:stretch>
            <a:fillRect/>
          </a:stretch>
        </p:blipFill>
        <p:spPr>
          <a:xfrm>
            <a:off x="2743200" y="3962400"/>
            <a:ext cx="1449383" cy="1816444"/>
          </a:xfrm>
          <a:prstGeom prst="rect">
            <a:avLst/>
          </a:prstGeom>
        </p:spPr>
      </p:pic>
      <p:pic>
        <p:nvPicPr>
          <p:cNvPr id="61" name="Imagem 60" descr="pizz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47642"/>
            <a:ext cx="2538395" cy="1767358"/>
          </a:xfrm>
          <a:prstGeom prst="rect">
            <a:avLst/>
          </a:prstGeom>
        </p:spPr>
      </p:pic>
      <p:pic>
        <p:nvPicPr>
          <p:cNvPr id="62" name="Imagem 61" descr="cheesecak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34200" y="4038600"/>
            <a:ext cx="1981200" cy="1777807"/>
          </a:xfrm>
          <a:prstGeom prst="rect">
            <a:avLst/>
          </a:prstGeom>
        </p:spPr>
      </p:pic>
      <p:pic>
        <p:nvPicPr>
          <p:cNvPr id="37" name="Imagem 36" descr="biswajyotim_Jug.png"/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19600" y="1295400"/>
            <a:ext cx="1983923" cy="1815892"/>
          </a:xfrm>
          <a:prstGeom prst="rect">
            <a:avLst/>
          </a:prstGeom>
        </p:spPr>
      </p:pic>
      <p:pic>
        <p:nvPicPr>
          <p:cNvPr id="47" name="Imagem 46" descr="sardine-clipart-232bf03811e811891ed3447924a50150.png"/>
          <p:cNvPicPr>
            <a:picLocks noChangeAspect="1"/>
          </p:cNvPicPr>
          <p:nvPr/>
        </p:nvPicPr>
        <p:blipFill>
          <a:blip r:embed="rId8" cstate="print"/>
          <a:srcRect l="6250" t="12500" b="18750"/>
          <a:stretch>
            <a:fillRect/>
          </a:stretch>
        </p:blipFill>
        <p:spPr>
          <a:xfrm>
            <a:off x="6726382" y="1447800"/>
            <a:ext cx="2417618" cy="1772920"/>
          </a:xfrm>
          <a:prstGeom prst="rect">
            <a:avLst/>
          </a:prstGeom>
        </p:spPr>
      </p:pic>
      <p:pic>
        <p:nvPicPr>
          <p:cNvPr id="34" name="Imagem 33" descr="3796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1219200"/>
            <a:ext cx="2133600" cy="2133600"/>
          </a:xfrm>
          <a:prstGeom prst="rect">
            <a:avLst/>
          </a:prstGeom>
        </p:spPr>
      </p:pic>
      <p:pic>
        <p:nvPicPr>
          <p:cNvPr id="35" name="Imagem 34" descr="cup_tea_lemon_sli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14600" y="1447800"/>
            <a:ext cx="1920708" cy="1592443"/>
          </a:xfrm>
          <a:prstGeom prst="rect">
            <a:avLst/>
          </a:prstGeom>
        </p:spPr>
      </p:pic>
      <p:pic>
        <p:nvPicPr>
          <p:cNvPr id="22" name="Imagem 21" descr="next-button-arrow-559256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3425" y="35242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9" name="Rectângulo arredondado 48"/>
          <p:cNvSpPr/>
          <p:nvPr/>
        </p:nvSpPr>
        <p:spPr>
          <a:xfrm>
            <a:off x="381000" y="228600"/>
            <a:ext cx="8382000" cy="914400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HOW MUCH DO YOU REMEMBER? </a:t>
            </a:r>
          </a:p>
          <a:p>
            <a:pPr algn="ctr">
              <a:defRPr/>
            </a:pP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Say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you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see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and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pictures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to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your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answer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</a:p>
        </p:txBody>
      </p:sp>
      <p:pic>
        <p:nvPicPr>
          <p:cNvPr id="31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8" b="7672"/>
          <a:stretch/>
        </p:blipFill>
        <p:spPr>
          <a:xfrm>
            <a:off x="166254" y="1316183"/>
            <a:ext cx="8672946" cy="2646217"/>
          </a:xfrm>
          <a:prstGeom prst="rect">
            <a:avLst/>
          </a:prstGeom>
        </p:spPr>
      </p:pic>
      <p:pic>
        <p:nvPicPr>
          <p:cNvPr id="32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8" b="7672"/>
          <a:stretch/>
        </p:blipFill>
        <p:spPr>
          <a:xfrm>
            <a:off x="228600" y="3810000"/>
            <a:ext cx="8672946" cy="2646217"/>
          </a:xfrm>
          <a:prstGeom prst="rect">
            <a:avLst/>
          </a:prstGeom>
        </p:spPr>
      </p:pic>
      <p:sp>
        <p:nvSpPr>
          <p:cNvPr id="51" name="Rectângulo arredondado 50"/>
          <p:cNvSpPr/>
          <p:nvPr/>
        </p:nvSpPr>
        <p:spPr>
          <a:xfrm>
            <a:off x="2286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bar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chocolate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2" name="Rectângulo arredondado 51"/>
          <p:cNvSpPr/>
          <p:nvPr/>
        </p:nvSpPr>
        <p:spPr>
          <a:xfrm>
            <a:off x="24384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bottle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wine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46482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can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soda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9342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loaf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bread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286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glass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milk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6" name="Rectângulo arredondado 55"/>
          <p:cNvSpPr/>
          <p:nvPr/>
        </p:nvSpPr>
        <p:spPr>
          <a:xfrm>
            <a:off x="24384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carton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juice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46482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box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cereal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69342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packet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gum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59" name="Imagem 58" descr="jam01_strawbe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4038600"/>
            <a:ext cx="1296350" cy="1689506"/>
          </a:xfrm>
          <a:prstGeom prst="rect">
            <a:avLst/>
          </a:prstGeom>
        </p:spPr>
      </p:pic>
      <p:pic>
        <p:nvPicPr>
          <p:cNvPr id="60" name="Imagem 59" descr="food-fl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5822" y="3962400"/>
            <a:ext cx="1244139" cy="1816444"/>
          </a:xfrm>
          <a:prstGeom prst="rect">
            <a:avLst/>
          </a:prstGeom>
        </p:spPr>
      </p:pic>
      <p:pic>
        <p:nvPicPr>
          <p:cNvPr id="61" name="Imagem 60" descr="pizz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9608" y="3989737"/>
            <a:ext cx="1344992" cy="1877663"/>
          </a:xfrm>
          <a:prstGeom prst="rect">
            <a:avLst/>
          </a:prstGeom>
        </p:spPr>
      </p:pic>
      <p:pic>
        <p:nvPicPr>
          <p:cNvPr id="62" name="Imagem 61" descr="cheesecak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4191000"/>
            <a:ext cx="2101608" cy="1432597"/>
          </a:xfrm>
          <a:prstGeom prst="rect">
            <a:avLst/>
          </a:prstGeom>
        </p:spPr>
      </p:pic>
      <p:pic>
        <p:nvPicPr>
          <p:cNvPr id="37" name="Imagem 36" descr="biswajyotim_Ju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29200" y="1143000"/>
            <a:ext cx="1103885" cy="2022145"/>
          </a:xfrm>
          <a:prstGeom prst="rect">
            <a:avLst/>
          </a:prstGeom>
        </p:spPr>
      </p:pic>
      <p:pic>
        <p:nvPicPr>
          <p:cNvPr id="47" name="Imagem 46" descr="sardine-clipart-232bf03811e811891ed3447924a5015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6382" y="1782237"/>
            <a:ext cx="2189018" cy="1104045"/>
          </a:xfrm>
          <a:prstGeom prst="rect">
            <a:avLst/>
          </a:prstGeom>
        </p:spPr>
      </p:pic>
      <p:pic>
        <p:nvPicPr>
          <p:cNvPr id="34" name="Imagem 33" descr="3796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1419225"/>
            <a:ext cx="2133600" cy="1733549"/>
          </a:xfrm>
          <a:prstGeom prst="rect">
            <a:avLst/>
          </a:prstGeom>
        </p:spPr>
      </p:pic>
      <p:pic>
        <p:nvPicPr>
          <p:cNvPr id="35" name="Imagem 34" descr="cup_tea_lemon_sli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71800" y="1219200"/>
            <a:ext cx="791468" cy="1821043"/>
          </a:xfrm>
          <a:prstGeom prst="rect">
            <a:avLst/>
          </a:prstGeom>
        </p:spPr>
      </p:pic>
      <p:pic>
        <p:nvPicPr>
          <p:cNvPr id="22" name="Imagem 21" descr="next-button-arrow-559256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353425" y="352425"/>
            <a:ext cx="6381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49" name="Rectângulo arredondado 48"/>
          <p:cNvSpPr/>
          <p:nvPr/>
        </p:nvSpPr>
        <p:spPr>
          <a:xfrm>
            <a:off x="381000" y="228600"/>
            <a:ext cx="8382000" cy="914400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WHAT CAN YOU SEE NOW? </a:t>
            </a:r>
          </a:p>
          <a:p>
            <a:pPr algn="ctr">
              <a:defRPr/>
            </a:pP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pictures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to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check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your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  <a:latin typeface="Corbel" pitchFamily="34" charset="0"/>
              </a:rPr>
              <a:t>answer</a:t>
            </a:r>
            <a:r>
              <a:rPr lang="pt-PT" sz="2400" dirty="0" smtClean="0">
                <a:solidFill>
                  <a:schemeClr val="tx1"/>
                </a:solidFill>
                <a:latin typeface="Corbel" pitchFamily="34" charset="0"/>
              </a:rPr>
              <a:t>.</a:t>
            </a:r>
          </a:p>
        </p:txBody>
      </p:sp>
      <p:pic>
        <p:nvPicPr>
          <p:cNvPr id="31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8" b="7672"/>
          <a:stretch/>
        </p:blipFill>
        <p:spPr>
          <a:xfrm>
            <a:off x="166254" y="1316183"/>
            <a:ext cx="8672946" cy="2646217"/>
          </a:xfrm>
          <a:prstGeom prst="rect">
            <a:avLst/>
          </a:prstGeom>
        </p:spPr>
      </p:pic>
      <p:pic>
        <p:nvPicPr>
          <p:cNvPr id="32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22" t="53738" r="2418" b="7672"/>
          <a:stretch/>
        </p:blipFill>
        <p:spPr>
          <a:xfrm>
            <a:off x="228600" y="3810000"/>
            <a:ext cx="8672946" cy="2646217"/>
          </a:xfrm>
          <a:prstGeom prst="rect">
            <a:avLst/>
          </a:prstGeom>
        </p:spPr>
      </p:pic>
      <p:sp>
        <p:nvSpPr>
          <p:cNvPr id="51" name="Rectângulo arredondado 50"/>
          <p:cNvSpPr/>
          <p:nvPr/>
        </p:nvSpPr>
        <p:spPr>
          <a:xfrm>
            <a:off x="2286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b="1" dirty="0" err="1" smtClean="0">
                <a:solidFill>
                  <a:schemeClr val="tx1"/>
                </a:solidFill>
                <a:latin typeface="Corbel" pitchFamily="34" charset="0"/>
              </a:rPr>
              <a:t>bag</a:t>
            </a:r>
            <a:r>
              <a:rPr lang="pt-PT" b="1" dirty="0" smtClean="0">
                <a:solidFill>
                  <a:schemeClr val="tx1"/>
                </a:solidFill>
                <a:latin typeface="Corbel" pitchFamily="34" charset="0"/>
              </a:rPr>
              <a:t>/</a:t>
            </a:r>
            <a:r>
              <a:rPr lang="pt-PT" b="1" dirty="0" err="1" smtClean="0">
                <a:solidFill>
                  <a:schemeClr val="tx1"/>
                </a:solidFill>
                <a:latin typeface="Corbel" pitchFamily="34" charset="0"/>
              </a:rPr>
              <a:t>packet</a:t>
            </a:r>
            <a:r>
              <a:rPr lang="pt-PT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chips/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crisps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2" name="Rectângulo arredondado 51"/>
          <p:cNvSpPr/>
          <p:nvPr/>
        </p:nvSpPr>
        <p:spPr>
          <a:xfrm>
            <a:off x="24384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jar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cookies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3" name="Rectângulo arredondado 52"/>
          <p:cNvSpPr/>
          <p:nvPr/>
        </p:nvSpPr>
        <p:spPr>
          <a:xfrm>
            <a:off x="46482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box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chocolates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4" name="Rectângulo arredondado 53"/>
          <p:cNvSpPr/>
          <p:nvPr/>
        </p:nvSpPr>
        <p:spPr>
          <a:xfrm>
            <a:off x="6934200" y="3048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slice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orange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5" name="Rectângulo arredondado 54"/>
          <p:cNvSpPr/>
          <p:nvPr/>
        </p:nvSpPr>
        <p:spPr>
          <a:xfrm>
            <a:off x="2286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bottle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ketchup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6" name="Rectângulo arredondado 55"/>
          <p:cNvSpPr/>
          <p:nvPr/>
        </p:nvSpPr>
        <p:spPr>
          <a:xfrm>
            <a:off x="24384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bowl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ice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cream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7" name="Rectângulo arredondado 56"/>
          <p:cNvSpPr/>
          <p:nvPr/>
        </p:nvSpPr>
        <p:spPr>
          <a:xfrm>
            <a:off x="46482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a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tin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800" b="1" dirty="0" smtClean="0">
                <a:solidFill>
                  <a:schemeClr val="tx1"/>
                </a:solidFill>
                <a:latin typeface="Corbel" pitchFamily="34" charset="0"/>
              </a:rPr>
              <a:t> tuna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sp>
        <p:nvSpPr>
          <p:cNvPr id="58" name="Rectângulo arredondado 57"/>
          <p:cNvSpPr/>
          <p:nvPr/>
        </p:nvSpPr>
        <p:spPr>
          <a:xfrm>
            <a:off x="6934200" y="5715000"/>
            <a:ext cx="1981200" cy="9144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a box /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carton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000" b="1" dirty="0" err="1" smtClean="0">
                <a:solidFill>
                  <a:schemeClr val="tx1"/>
                </a:solidFill>
                <a:latin typeface="Corbel" pitchFamily="34" charset="0"/>
              </a:rPr>
              <a:t>of</a:t>
            </a:r>
            <a:r>
              <a:rPr lang="pt-PT" sz="2000" b="1" dirty="0" smtClean="0">
                <a:solidFill>
                  <a:schemeClr val="tx1"/>
                </a:solidFill>
                <a:latin typeface="Corbel" pitchFamily="34" charset="0"/>
              </a:rPr>
              <a:t>  </a:t>
            </a:r>
            <a:r>
              <a:rPr lang="pt-PT" sz="2800" b="1" dirty="0" err="1" smtClean="0">
                <a:solidFill>
                  <a:schemeClr val="tx1"/>
                </a:solidFill>
                <a:latin typeface="Corbel" pitchFamily="34" charset="0"/>
              </a:rPr>
              <a:t>eggs</a:t>
            </a:r>
            <a:endParaRPr lang="pt-PT" sz="2800" dirty="0" smtClean="0">
              <a:solidFill>
                <a:schemeClr val="tx1"/>
              </a:solidFill>
              <a:latin typeface="Corbel" pitchFamily="34" charset="0"/>
            </a:endParaRPr>
          </a:p>
        </p:txBody>
      </p:sp>
      <p:pic>
        <p:nvPicPr>
          <p:cNvPr id="59" name="Imagem 58" descr="jam01_strawber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2025217" cy="1944207"/>
          </a:xfrm>
          <a:prstGeom prst="rect">
            <a:avLst/>
          </a:prstGeom>
        </p:spPr>
      </p:pic>
      <p:pic>
        <p:nvPicPr>
          <p:cNvPr id="60" name="Imagem 59" descr="food-flou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3886200"/>
            <a:ext cx="1878578" cy="1878578"/>
          </a:xfrm>
          <a:prstGeom prst="rect">
            <a:avLst/>
          </a:prstGeom>
        </p:spPr>
      </p:pic>
      <p:pic>
        <p:nvPicPr>
          <p:cNvPr id="61" name="Imagem 60" descr="pizza1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4808" y="4267200"/>
            <a:ext cx="1878392" cy="1440100"/>
          </a:xfrm>
          <a:prstGeom prst="rect">
            <a:avLst/>
          </a:prstGeom>
        </p:spPr>
      </p:pic>
      <p:pic>
        <p:nvPicPr>
          <p:cNvPr id="62" name="Imagem 61" descr="cheesecake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35506" y="4191000"/>
            <a:ext cx="2027494" cy="1524000"/>
          </a:xfrm>
          <a:prstGeom prst="rect">
            <a:avLst/>
          </a:prstGeom>
        </p:spPr>
      </p:pic>
      <p:pic>
        <p:nvPicPr>
          <p:cNvPr id="37" name="Imagem 36" descr="biswajyotim_Ju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1295400"/>
            <a:ext cx="1828800" cy="1773935"/>
          </a:xfrm>
          <a:prstGeom prst="rect">
            <a:avLst/>
          </a:prstGeom>
        </p:spPr>
      </p:pic>
      <p:pic>
        <p:nvPicPr>
          <p:cNvPr id="47" name="Imagem 46" descr="sardine-clipart-232bf03811e811891ed3447924a5015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0400" y="1295400"/>
            <a:ext cx="1752600" cy="1752600"/>
          </a:xfrm>
          <a:prstGeom prst="rect">
            <a:avLst/>
          </a:prstGeom>
        </p:spPr>
      </p:pic>
      <p:pic>
        <p:nvPicPr>
          <p:cNvPr id="34" name="Imagem 33" descr="3796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0606" y="1419225"/>
            <a:ext cx="1397188" cy="1733549"/>
          </a:xfrm>
          <a:prstGeom prst="rect">
            <a:avLst/>
          </a:prstGeom>
        </p:spPr>
      </p:pic>
      <p:pic>
        <p:nvPicPr>
          <p:cNvPr id="35" name="Imagem 34" descr="cup_tea_lemon_slic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38400" y="1295400"/>
            <a:ext cx="1981200" cy="1981200"/>
          </a:xfrm>
          <a:prstGeom prst="rect">
            <a:avLst/>
          </a:prstGeom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9" name="Imagem 8" descr="next-button-arrow-559256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6388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28600" y="2057400"/>
          <a:ext cx="8610600" cy="289560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905000"/>
                <a:gridCol w="1587978"/>
                <a:gridCol w="1996279"/>
                <a:gridCol w="1090539"/>
                <a:gridCol w="2030804"/>
              </a:tblGrid>
              <a:tr h="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pt-PT" sz="3200" b="1" dirty="0" err="1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partitive</a:t>
                      </a:r>
                      <a:r>
                        <a:rPr lang="pt-PT" sz="3200" b="1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pt-PT" sz="3200" b="1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structure</a:t>
                      </a:r>
                      <a:endParaRPr lang="pt-PT" sz="3200" b="1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  <a:p>
                      <a:pPr algn="l" fontAlgn="t"/>
                      <a:endParaRPr lang="pt-PT" sz="2800" dirty="0" smtClean="0">
                        <a:latin typeface="Corbel" pitchFamily="34" charset="0"/>
                      </a:endParaRPr>
                    </a:p>
                    <a:p>
                      <a:pPr algn="l" fontAlgn="t"/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quantity</a:t>
                      </a:r>
                      <a:endParaRPr lang="pt-PT" sz="28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measure</a:t>
                      </a:r>
                      <a:r>
                        <a:rPr lang="pt-PT" sz="2800" dirty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pt-PT" sz="2800" dirty="0" err="1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word</a:t>
                      </a:r>
                      <a:endParaRPr lang="pt-PT" sz="28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of</a:t>
                      </a:r>
                      <a:endParaRPr lang="pt-PT" sz="28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4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Uncountable</a:t>
                      </a:r>
                      <a:r>
                        <a:rPr lang="pt-PT" sz="2800" dirty="0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 </a:t>
                      </a:r>
                      <a:r>
                        <a:rPr lang="pt-PT" sz="2800" dirty="0" err="1" smtClean="0">
                          <a:solidFill>
                            <a:schemeClr val="tx1"/>
                          </a:solidFill>
                          <a:latin typeface="Corbel" pitchFamily="34" charset="0"/>
                        </a:rPr>
                        <a:t>noun</a:t>
                      </a:r>
                      <a:endParaRPr lang="pt-PT" sz="28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t"/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smtClean="0">
                          <a:latin typeface="Corbel" pitchFamily="34" charset="0"/>
                        </a:rPr>
                        <a:t>a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smtClean="0">
                          <a:latin typeface="Corbel" pitchFamily="34" charset="0"/>
                        </a:rPr>
                        <a:t>cup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latin typeface="Corbel" pitchFamily="34" charset="0"/>
                        </a:rPr>
                        <a:t>of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latin typeface="Corbel" pitchFamily="34" charset="0"/>
                        </a:rPr>
                        <a:t>coffee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 smtClean="0">
                          <a:latin typeface="Corbel" pitchFamily="34" charset="0"/>
                        </a:rPr>
                        <a:t>two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 smtClean="0">
                          <a:latin typeface="Corbel" pitchFamily="34" charset="0"/>
                        </a:rPr>
                        <a:t>pieces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latin typeface="Corbel" pitchFamily="34" charset="0"/>
                        </a:rPr>
                        <a:t>of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 smtClean="0">
                          <a:latin typeface="Corbel" pitchFamily="34" charset="0"/>
                        </a:rPr>
                        <a:t>cheese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smtClean="0">
                          <a:latin typeface="Corbel" pitchFamily="34" charset="0"/>
                        </a:rPr>
                        <a:t>a </a:t>
                      </a:r>
                      <a:r>
                        <a:rPr lang="pt-PT" sz="2800" dirty="0" err="1" smtClean="0">
                          <a:latin typeface="Corbel" pitchFamily="34" charset="0"/>
                        </a:rPr>
                        <a:t>lot</a:t>
                      </a:r>
                      <a:r>
                        <a:rPr lang="pt-PT" sz="2800" dirty="0" smtClean="0">
                          <a:latin typeface="Corbel" pitchFamily="34" charset="0"/>
                        </a:rPr>
                        <a:t> </a:t>
                      </a:r>
                      <a:r>
                        <a:rPr lang="pt-PT" sz="2800" dirty="0" err="1" smtClean="0">
                          <a:latin typeface="Corbel" pitchFamily="34" charset="0"/>
                        </a:rPr>
                        <a:t>of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 smtClean="0">
                          <a:latin typeface="Corbel" pitchFamily="34" charset="0"/>
                        </a:rPr>
                        <a:t>jars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>
                          <a:latin typeface="Corbel" pitchFamily="34" charset="0"/>
                        </a:rPr>
                        <a:t>of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2800" dirty="0" err="1" smtClean="0">
                          <a:latin typeface="Corbel" pitchFamily="34" charset="0"/>
                        </a:rPr>
                        <a:t>honey</a:t>
                      </a:r>
                      <a:endParaRPr lang="pt-PT" sz="2800" dirty="0">
                        <a:latin typeface="Corbel" pitchFamily="34" charset="0"/>
                      </a:endParaRPr>
                    </a:p>
                  </a:txBody>
                  <a:tcPr marL="95250" marR="95250" marT="95250" marB="952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ângulo 5"/>
          <p:cNvSpPr/>
          <p:nvPr/>
        </p:nvSpPr>
        <p:spPr>
          <a:xfrm>
            <a:off x="1676400" y="609600"/>
            <a:ext cx="5715000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examples</a:t>
            </a:r>
            <a:endParaRPr lang="pt-PT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1524000" y="544966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Corbel" pitchFamily="34" charset="0"/>
                <a:cs typeface="Calibri"/>
              </a:rPr>
              <a:t>Let’s practise other </a:t>
            </a:r>
            <a:r>
              <a:rPr lang="en-US" sz="3600" b="1" dirty="0" err="1" smtClean="0">
                <a:latin typeface="Corbel" pitchFamily="34" charset="0"/>
                <a:cs typeface="Calibri"/>
              </a:rPr>
              <a:t>partitives</a:t>
            </a:r>
            <a:r>
              <a:rPr lang="en-US" sz="3600" b="1" dirty="0" smtClean="0">
                <a:latin typeface="Corbel" pitchFamily="34" charset="0"/>
                <a:cs typeface="Calibri"/>
              </a:rPr>
              <a:t>.</a:t>
            </a:r>
            <a:endParaRPr lang="pt-PT" sz="3600" b="1" dirty="0">
              <a:latin typeface="Corbel" pitchFamily="34" charset="0"/>
            </a:endParaRPr>
          </a:p>
        </p:txBody>
      </p:sp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51520" y="110073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31432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228600" y="3471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05600" y="109120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6682680" y="4248745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682680" y="582453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2200" y="1528984"/>
            <a:ext cx="3657600" cy="3347816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276600" y="4953000"/>
            <a:ext cx="19812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jug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___________of water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4233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31432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228600" y="3471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05600" y="109120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682680" y="582453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500264"/>
            <a:ext cx="2590800" cy="3376536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048000" y="4953000"/>
            <a:ext cx="24384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glass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____________of milk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31432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05600" y="109120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682680" y="582453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2920" y="1447801"/>
            <a:ext cx="4262680" cy="3200400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048000" y="4953000"/>
            <a:ext cx="24384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slice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____________of pizza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31432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6705600" y="109120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682680" y="582453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408274"/>
            <a:ext cx="3048000" cy="3773326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048000" y="4953000"/>
            <a:ext cx="24384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box</a:t>
            </a: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____________of cereal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31432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682680" y="5824537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1850967"/>
            <a:ext cx="3190040" cy="2644833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3048000" y="4953000"/>
            <a:ext cx="24384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cup</a:t>
            </a: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_____________of tea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45 Marco"/>
          <p:cNvSpPr/>
          <p:nvPr/>
        </p:nvSpPr>
        <p:spPr bwMode="auto">
          <a:xfrm>
            <a:off x="-22713" y="0"/>
            <a:ext cx="9166713" cy="6873398"/>
          </a:xfrm>
          <a:prstGeom prst="frame">
            <a:avLst>
              <a:gd name="adj1" fmla="val 2018"/>
            </a:avLst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2" name="Rectângulo arredondado 11"/>
          <p:cNvSpPr/>
          <p:nvPr/>
        </p:nvSpPr>
        <p:spPr>
          <a:xfrm>
            <a:off x="6705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piece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251520" y="31432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bag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ângulo arredondado 24"/>
          <p:cNvSpPr/>
          <p:nvPr/>
        </p:nvSpPr>
        <p:spPr>
          <a:xfrm>
            <a:off x="251520" y="2676524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bottle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6" name="Rectângulo arredondado 25"/>
          <p:cNvSpPr/>
          <p:nvPr/>
        </p:nvSpPr>
        <p:spPr>
          <a:xfrm>
            <a:off x="251520" y="1890117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can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7" name="Rectângulo arredondado 26"/>
          <p:cNvSpPr/>
          <p:nvPr/>
        </p:nvSpPr>
        <p:spPr>
          <a:xfrm>
            <a:off x="228600" y="4258270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carton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8" name="Rectângulo arredondado 27"/>
          <p:cNvSpPr/>
          <p:nvPr/>
        </p:nvSpPr>
        <p:spPr>
          <a:xfrm>
            <a:off x="6705600" y="4233863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glass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9" name="Rectângulo arredondado 28"/>
          <p:cNvSpPr/>
          <p:nvPr/>
        </p:nvSpPr>
        <p:spPr>
          <a:xfrm>
            <a:off x="228600" y="34718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slice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0" name="Rectângulo arredondado 29"/>
          <p:cNvSpPr/>
          <p:nvPr/>
        </p:nvSpPr>
        <p:spPr>
          <a:xfrm>
            <a:off x="228600" y="5047655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tin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8" name="Rectângulo arredondado 37"/>
          <p:cNvSpPr/>
          <p:nvPr/>
        </p:nvSpPr>
        <p:spPr>
          <a:xfrm>
            <a:off x="228600" y="58340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box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39" name="Rectângulo arredondado 38"/>
          <p:cNvSpPr/>
          <p:nvPr/>
        </p:nvSpPr>
        <p:spPr>
          <a:xfrm>
            <a:off x="6705600" y="30480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bowl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0" name="Rectângulo arredondado 39"/>
          <p:cNvSpPr/>
          <p:nvPr/>
        </p:nvSpPr>
        <p:spPr>
          <a:xfrm>
            <a:off x="6705600" y="2666999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packet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1" name="Rectângulo arredondado 40"/>
          <p:cNvSpPr/>
          <p:nvPr/>
        </p:nvSpPr>
        <p:spPr>
          <a:xfrm>
            <a:off x="6705600" y="1880592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loaf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2" name="Rectângulo arredondado 41"/>
          <p:cNvSpPr/>
          <p:nvPr/>
        </p:nvSpPr>
        <p:spPr>
          <a:xfrm>
            <a:off x="25152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jug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3" name="Rectângulo arredondado 42"/>
          <p:cNvSpPr/>
          <p:nvPr/>
        </p:nvSpPr>
        <p:spPr>
          <a:xfrm>
            <a:off x="6682680" y="3462338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</a:t>
            </a:r>
            <a:r>
              <a:rPr lang="pt-PT" sz="4000" b="1" dirty="0" err="1" smtClean="0">
                <a:solidFill>
                  <a:schemeClr val="bg1"/>
                </a:solidFill>
                <a:latin typeface="Candara" pitchFamily="34" charset="0"/>
              </a:rPr>
              <a:t>jar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4" name="Rectângulo arredondado 43"/>
          <p:cNvSpPr/>
          <p:nvPr/>
        </p:nvSpPr>
        <p:spPr>
          <a:xfrm>
            <a:off x="6705600" y="1109662"/>
            <a:ext cx="2186880" cy="71913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cup</a:t>
            </a:r>
            <a:endParaRPr lang="pt-PT" sz="32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5" name="Rectângulo arredondado 44"/>
          <p:cNvSpPr/>
          <p:nvPr/>
        </p:nvSpPr>
        <p:spPr>
          <a:xfrm>
            <a:off x="6682680" y="5038130"/>
            <a:ext cx="2186880" cy="719137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4000" b="1" dirty="0" smtClean="0">
                <a:solidFill>
                  <a:schemeClr val="bg1"/>
                </a:solidFill>
                <a:latin typeface="Candara" pitchFamily="34" charset="0"/>
              </a:rPr>
              <a:t>a bar</a:t>
            </a:r>
            <a:endParaRPr lang="pt-PT" sz="3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48" name="Rectângulo arredondado 47"/>
          <p:cNvSpPr/>
          <p:nvPr/>
        </p:nvSpPr>
        <p:spPr>
          <a:xfrm>
            <a:off x="2743200" y="1371600"/>
            <a:ext cx="3581400" cy="5257800"/>
          </a:xfrm>
          <a:prstGeom prst="roundRect">
            <a:avLst/>
          </a:prstGeom>
          <a:solidFill>
            <a:schemeClr val="bg1"/>
          </a:solidFill>
          <a:ln w="76200" cmpd="tri">
            <a:solidFill>
              <a:srgbClr val="0066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9" name="Rectângulo arredondado 48"/>
          <p:cNvSpPr/>
          <p:nvPr/>
        </p:nvSpPr>
        <p:spPr>
          <a:xfrm>
            <a:off x="2590800" y="381000"/>
            <a:ext cx="3962400" cy="762000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What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this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? </a:t>
            </a:r>
          </a:p>
          <a:p>
            <a:pPr algn="ctr">
              <a:defRPr/>
            </a:pP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Click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the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</a:t>
            </a:r>
            <a:r>
              <a:rPr lang="pt-PT" sz="2400" b="1" dirty="0" err="1" smtClean="0">
                <a:solidFill>
                  <a:schemeClr val="tx1"/>
                </a:solidFill>
                <a:latin typeface="Corbel" pitchFamily="34" charset="0"/>
              </a:rPr>
              <a:t>right</a:t>
            </a:r>
            <a:r>
              <a:rPr lang="pt-PT" sz="2400" b="1" dirty="0" smtClean="0">
                <a:solidFill>
                  <a:schemeClr val="tx1"/>
                </a:solidFill>
                <a:latin typeface="Corbel" pitchFamily="34" charset="0"/>
              </a:rPr>
              <a:t> WORD.</a:t>
            </a:r>
          </a:p>
        </p:txBody>
      </p:sp>
      <p:pic>
        <p:nvPicPr>
          <p:cNvPr id="23" name="Imagem 22" descr="biswajyotim_Ju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3731436" cy="3348361"/>
          </a:xfrm>
          <a:prstGeom prst="rect">
            <a:avLst/>
          </a:prstGeom>
        </p:spPr>
      </p:pic>
      <p:sp>
        <p:nvSpPr>
          <p:cNvPr id="24" name="Rectângulo 23"/>
          <p:cNvSpPr/>
          <p:nvPr/>
        </p:nvSpPr>
        <p:spPr>
          <a:xfrm>
            <a:off x="2971800" y="4953000"/>
            <a:ext cx="2590800" cy="60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PT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a </a:t>
            </a:r>
            <a:r>
              <a:rPr lang="pt-PT" sz="5400" b="1" dirty="0" err="1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risten ITC" pitchFamily="66" charset="0"/>
              </a:rPr>
              <a:t>piece</a:t>
            </a:r>
            <a:endParaRPr lang="pt-PT" sz="5400" b="1" dirty="0" smtClean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3" name="Text Box 240"/>
          <p:cNvSpPr txBox="1">
            <a:spLocks noChangeArrowheads="1"/>
          </p:cNvSpPr>
          <p:nvPr/>
        </p:nvSpPr>
        <p:spPr bwMode="auto">
          <a:xfrm>
            <a:off x="2286000" y="5105400"/>
            <a:ext cx="441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Kristen ITC" pitchFamily="66" charset="0"/>
              </a:rPr>
              <a:t>_____________of cake</a:t>
            </a:r>
            <a:endParaRPr lang="en-US" sz="3600" b="1" dirty="0">
              <a:latin typeface="Kristen ITC" pitchFamily="66" charset="0"/>
            </a:endParaRPr>
          </a:p>
        </p:txBody>
      </p:sp>
      <p:pic>
        <p:nvPicPr>
          <p:cNvPr id="9" name="Imagem 8" descr="next-button-arrow-55925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791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1000</Words>
  <Application>Microsoft Office PowerPoint</Application>
  <PresentationFormat>Προβολή στην οθόνη (4:3)</PresentationFormat>
  <Paragraphs>374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Default Design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 Verbs</dc:title>
  <dc:subject>can, may, must, have to</dc:subject>
  <dc:creator>Gabi Sandru</dc:creator>
  <cp:lastModifiedBy>Γιώργος</cp:lastModifiedBy>
  <cp:revision>160</cp:revision>
  <dcterms:created xsi:type="dcterms:W3CDTF">2009-12-14T20:23:54Z</dcterms:created>
  <dcterms:modified xsi:type="dcterms:W3CDTF">2017-10-30T18:46:02Z</dcterms:modified>
</cp:coreProperties>
</file>