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2" r:id="rId3"/>
    <p:sldId id="256" r:id="rId4"/>
    <p:sldId id="270" r:id="rId5"/>
    <p:sldId id="274" r:id="rId6"/>
    <p:sldId id="269" r:id="rId7"/>
    <p:sldId id="260" r:id="rId8"/>
    <p:sldId id="257" r:id="rId9"/>
    <p:sldId id="263" r:id="rId10"/>
    <p:sldId id="258" r:id="rId11"/>
    <p:sldId id="259" r:id="rId12"/>
    <p:sldId id="264" r:id="rId13"/>
    <p:sldId id="262" r:id="rId14"/>
    <p:sldId id="261" r:id="rId15"/>
    <p:sldId id="266" r:id="rId16"/>
    <p:sldId id="265" r:id="rId17"/>
    <p:sldId id="267" r:id="rId18"/>
    <p:sldId id="271" r:id="rId19"/>
    <p:sldId id="268"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D57A50-8FBB-42AD-81E5-C2B35EE9304D}" type="datetimeFigureOut">
              <a:rPr lang="el-GR" smtClean="0"/>
              <a:t>31/3/2024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5B2C7-A005-486E-A2A4-EC89472C5CD8}" type="slidenum">
              <a:rPr lang="el-GR" smtClean="0"/>
              <a:t>‹#›</a:t>
            </a:fld>
            <a:endParaRPr lang="el-GR"/>
          </a:p>
        </p:txBody>
      </p:sp>
    </p:spTree>
    <p:extLst>
      <p:ext uri="{BB962C8B-B14F-4D97-AF65-F5344CB8AC3E}">
        <p14:creationId xmlns:p14="http://schemas.microsoft.com/office/powerpoint/2010/main" val="2489002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C45B2C7-A005-486E-A2A4-EC89472C5CD8}" type="slidenum">
              <a:rPr lang="el-GR" smtClean="0"/>
              <a:t>4</a:t>
            </a:fld>
            <a:endParaRPr lang="el-GR"/>
          </a:p>
        </p:txBody>
      </p:sp>
    </p:spTree>
    <p:extLst>
      <p:ext uri="{BB962C8B-B14F-4D97-AF65-F5344CB8AC3E}">
        <p14:creationId xmlns:p14="http://schemas.microsoft.com/office/powerpoint/2010/main" val="3267213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6A0AE0-A49A-BC77-3ECC-08674B4F514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FF414-CA59-94FB-58D7-D936FAAEF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C5710CF-54A2-F74F-FA3A-4240E2B44E92}"/>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D4449174-3AD9-B70C-5F57-6D393B330A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794466D-0966-ADE3-237D-8EB5CEF19F30}"/>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193863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FD183B-66EB-B679-7CAD-E15BDFAB20D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9515BB2-E779-D9DD-71FF-EDB665CE26E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A40A06-EA0C-3B87-FF82-9FB194574825}"/>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3BFDEE1B-808A-D3A9-4759-BB1D66392AE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9198B29-9D9B-8D93-0B9E-55A73DE1DAC0}"/>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4128074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AB27E60-AAD2-7B1A-63B5-5D4E40DB30A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A1843A5-9165-E118-E0AE-69599CE0978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0C40D50-3E9C-A257-2CBE-C5A101C50891}"/>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9E98ADBF-C386-A237-CE52-3B10EF45A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DF36DFC-27D7-1193-2A88-DE3F86F32A48}"/>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514767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5933524D-867C-41FC-87B8-A7626EF7CB9A}" type="slidenum">
              <a:rPr lang="el-GR" smtClean="0"/>
              <a:t>‹#›</a:t>
            </a:fld>
            <a:endParaRPr lang="el-GR"/>
          </a:p>
        </p:txBody>
      </p:sp>
    </p:spTree>
    <p:extLst>
      <p:ext uri="{BB962C8B-B14F-4D97-AF65-F5344CB8AC3E}">
        <p14:creationId xmlns:p14="http://schemas.microsoft.com/office/powerpoint/2010/main" val="3943022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4618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624C18E2-22E0-40C4-A81D-87129DFF0BC6}" type="datetimeFigureOut">
              <a:rPr lang="el-GR" smtClean="0"/>
              <a:t>31/3/2024</a:t>
            </a:fld>
            <a:endParaRPr lang="el-G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l-G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933524D-867C-41FC-87B8-A7626EF7CB9A}" type="slidenum">
              <a:rPr lang="el-GR" smtClean="0"/>
              <a:t>‹#›</a:t>
            </a:fld>
            <a:endParaRPr lang="el-GR"/>
          </a:p>
        </p:txBody>
      </p:sp>
    </p:spTree>
    <p:extLst>
      <p:ext uri="{BB962C8B-B14F-4D97-AF65-F5344CB8AC3E}">
        <p14:creationId xmlns:p14="http://schemas.microsoft.com/office/powerpoint/2010/main" val="36608738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624C18E2-22E0-40C4-A81D-87129DFF0BC6}" type="datetimeFigureOut">
              <a:rPr lang="el-GR" smtClean="0"/>
              <a:t>31/3/2024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471525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624C18E2-22E0-40C4-A81D-87129DFF0BC6}" type="datetimeFigureOut">
              <a:rPr lang="el-GR" smtClean="0"/>
              <a:t>31/3/2024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12821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624C18E2-22E0-40C4-A81D-87129DFF0BC6}" type="datetimeFigureOut">
              <a:rPr lang="el-GR" smtClean="0"/>
              <a:t>31/3/2024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514931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C18E2-22E0-40C4-A81D-87129DFF0BC6}" type="datetimeFigureOut">
              <a:rPr lang="el-GR" smtClean="0"/>
              <a:t>31/3/2024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1512568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624C18E2-22E0-40C4-A81D-87129DFF0BC6}" type="datetimeFigureOut">
              <a:rPr lang="el-GR" smtClean="0"/>
              <a:t>31/3/2024</a:t>
            </a:fld>
            <a:endParaRPr lang="el-GR"/>
          </a:p>
        </p:txBody>
      </p:sp>
      <p:sp>
        <p:nvSpPr>
          <p:cNvPr id="6" name="Footer Placeholder 5"/>
          <p:cNvSpPr>
            <a:spLocks noGrp="1"/>
          </p:cNvSpPr>
          <p:nvPr>
            <p:ph type="ftr" sz="quarter" idx="11"/>
          </p:nvPr>
        </p:nvSpPr>
        <p:spPr/>
        <p:txBody>
          <a:bodyPr/>
          <a:lstStyle/>
          <a:p>
            <a:endParaRPr lang="el-G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232420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92EC19-FF69-A287-7320-1D93DCF63A7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7E24252-525A-1932-58B7-740BF155E78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B6D4706-D88B-D662-4563-EFCCE9800A56}"/>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0E9F4A7B-3590-33C2-AC06-E9129D0FA7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56F30FB-0946-E57D-892A-998142387A40}"/>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7579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624C18E2-22E0-40C4-A81D-87129DFF0BC6}" type="datetimeFigureOut">
              <a:rPr lang="el-GR" smtClean="0"/>
              <a:t>31/3/2024</a:t>
            </a:fld>
            <a:endParaRPr lang="el-G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934691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430043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65868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79B296-ACA5-F977-ECA1-E6699A3013F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710F68A-130D-C013-DACC-9AB61FA305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6EFF5AE1-B3BA-2B00-355C-B57C2C571889}"/>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E55507AB-5C42-ADB6-073D-A291568C1D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F44A713-BAC9-9901-C0DF-A105EF0BEC22}"/>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6945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E23F6C-B1F1-06E3-3FAD-055D0AAB9ED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EB10927-815A-00A2-C7A3-3F14258FBCE4}"/>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D631F5FA-0C04-850D-9149-5A3D2390B0C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559A616-5889-9A28-EBAD-0F6ADB71A233}"/>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6" name="Θέση υποσέλιδου 5">
            <a:extLst>
              <a:ext uri="{FF2B5EF4-FFF2-40B4-BE49-F238E27FC236}">
                <a16:creationId xmlns:a16="http://schemas.microsoft.com/office/drawing/2014/main" id="{34A74031-6945-865F-F7BB-AD6A0C91267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A7CF45B-D019-C9D3-E63F-A5909FE3969E}"/>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052997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006CB3-3773-AD10-8268-7969B7EB6E9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B7E7D12-E884-BF57-411E-373E99F5F4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4BE11A2C-389D-AC20-BD00-F7FA941FD55C}"/>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53D2ECD4-42B4-A9FD-D992-8EA2D7DD68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54949E8-6255-6A0D-DDC6-038D9C0FD7EF}"/>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88F169A0-86DD-0B22-554F-C86DA6D45543}"/>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8" name="Θέση υποσέλιδου 7">
            <a:extLst>
              <a:ext uri="{FF2B5EF4-FFF2-40B4-BE49-F238E27FC236}">
                <a16:creationId xmlns:a16="http://schemas.microsoft.com/office/drawing/2014/main" id="{BDB6D99C-A6D2-E76B-C6B1-C88D029E8A11}"/>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DEEBAA17-EAD0-5578-0D88-7B74FFA82094}"/>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24220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8DAAD5-DEC5-F41C-47F8-BA6BBA84930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A10DEF7-D78E-0A89-AD5F-A01E5BB4DDF3}"/>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4" name="Θέση υποσέλιδου 3">
            <a:extLst>
              <a:ext uri="{FF2B5EF4-FFF2-40B4-BE49-F238E27FC236}">
                <a16:creationId xmlns:a16="http://schemas.microsoft.com/office/drawing/2014/main" id="{FC7655CA-09FA-FFDB-5AB1-1D1B4FE7A76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66D838B-ADFD-7B1B-B2C1-DCBB03A7FF58}"/>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42559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D550B8A9-978C-E59D-D58A-17E6B086CB35}"/>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3" name="Θέση υποσέλιδου 2">
            <a:extLst>
              <a:ext uri="{FF2B5EF4-FFF2-40B4-BE49-F238E27FC236}">
                <a16:creationId xmlns:a16="http://schemas.microsoft.com/office/drawing/2014/main" id="{568CA1FD-1454-F43D-3D46-FC5C5CA73DC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F095327A-0576-C0F3-7F78-754972EC6768}"/>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2242108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6F3F75-9238-1F5F-D6FF-084EA8108D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1CB34EA-10FB-D635-EB2D-D52B187993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730929C5-EAE3-6A42-791A-520178C81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A0A7327-60A4-7DFA-CE74-D241ECDF62C8}"/>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6" name="Θέση υποσέλιδου 5">
            <a:extLst>
              <a:ext uri="{FF2B5EF4-FFF2-40B4-BE49-F238E27FC236}">
                <a16:creationId xmlns:a16="http://schemas.microsoft.com/office/drawing/2014/main" id="{C6BC302C-DB1F-647C-AF16-5C2FF79BA9F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E32F90D-A266-F696-02CE-EB1F5C162F08}"/>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496852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373C12-ACCB-CDBD-77F8-6B71549BCF2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5FCAF874-4774-29F3-3EFD-AF5485631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318AC5F-5805-3DCE-1268-0E0D2D58D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017BB72-0610-C2AF-9226-38CBA2970D72}"/>
              </a:ext>
            </a:extLst>
          </p:cNvPr>
          <p:cNvSpPr>
            <a:spLocks noGrp="1"/>
          </p:cNvSpPr>
          <p:nvPr>
            <p:ph type="dt" sz="half" idx="10"/>
          </p:nvPr>
        </p:nvSpPr>
        <p:spPr/>
        <p:txBody>
          <a:bodyPr/>
          <a:lstStyle/>
          <a:p>
            <a:fld id="{624C18E2-22E0-40C4-A81D-87129DFF0BC6}" type="datetimeFigureOut">
              <a:rPr lang="el-GR" smtClean="0"/>
              <a:t>31/3/2024</a:t>
            </a:fld>
            <a:endParaRPr lang="el-GR"/>
          </a:p>
        </p:txBody>
      </p:sp>
      <p:sp>
        <p:nvSpPr>
          <p:cNvPr id="6" name="Θέση υποσέλιδου 5">
            <a:extLst>
              <a:ext uri="{FF2B5EF4-FFF2-40B4-BE49-F238E27FC236}">
                <a16:creationId xmlns:a16="http://schemas.microsoft.com/office/drawing/2014/main" id="{AA435118-D97D-12C5-1E52-7220AA12AF6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AFBF18F-DEA0-907A-04F2-7BA7BCD19121}"/>
              </a:ext>
            </a:extLst>
          </p:cNvPr>
          <p:cNvSpPr>
            <a:spLocks noGrp="1"/>
          </p:cNvSpPr>
          <p:nvPr>
            <p:ph type="sldNum" sz="quarter" idx="12"/>
          </p:nvPr>
        </p:nvSpPr>
        <p:spPr/>
        <p:txBody>
          <a:bodyPr/>
          <a:lstStyle/>
          <a:p>
            <a:fld id="{5933524D-867C-41FC-87B8-A7626EF7CB9A}" type="slidenum">
              <a:rPr lang="el-GR" smtClean="0"/>
              <a:t>‹#›</a:t>
            </a:fld>
            <a:endParaRPr lang="el-GR"/>
          </a:p>
        </p:txBody>
      </p:sp>
    </p:spTree>
    <p:extLst>
      <p:ext uri="{BB962C8B-B14F-4D97-AF65-F5344CB8AC3E}">
        <p14:creationId xmlns:p14="http://schemas.microsoft.com/office/powerpoint/2010/main" val="385392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D204ADD-F049-A669-E6BA-BCA7C461A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0CAA83C-0BDB-7C0E-F102-01B93DBBEC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A53B1B-6491-34E1-4543-8CC5BA2DD8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C18E2-22E0-40C4-A81D-87129DFF0BC6}" type="datetimeFigureOut">
              <a:rPr lang="el-GR" smtClean="0"/>
              <a:t>31/3/2024</a:t>
            </a:fld>
            <a:endParaRPr lang="el-GR"/>
          </a:p>
        </p:txBody>
      </p:sp>
      <p:sp>
        <p:nvSpPr>
          <p:cNvPr id="5" name="Θέση υποσέλιδου 4">
            <a:extLst>
              <a:ext uri="{FF2B5EF4-FFF2-40B4-BE49-F238E27FC236}">
                <a16:creationId xmlns:a16="http://schemas.microsoft.com/office/drawing/2014/main" id="{EF5B6D55-051C-97B6-B790-EFAEA3BBC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9783D061-D4F9-BEF1-DE8B-BB723B91E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33524D-867C-41FC-87B8-A7626EF7CB9A}" type="slidenum">
              <a:rPr lang="el-GR" smtClean="0"/>
              <a:t>‹#›</a:t>
            </a:fld>
            <a:endParaRPr lang="el-GR"/>
          </a:p>
        </p:txBody>
      </p:sp>
    </p:spTree>
    <p:extLst>
      <p:ext uri="{BB962C8B-B14F-4D97-AF65-F5344CB8AC3E}">
        <p14:creationId xmlns:p14="http://schemas.microsoft.com/office/powerpoint/2010/main" val="544552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624C18E2-22E0-40C4-A81D-87129DFF0BC6}" type="datetimeFigureOut">
              <a:rPr lang="el-GR" smtClean="0"/>
              <a:t>31/3/2024</a:t>
            </a:fld>
            <a:endParaRPr lang="el-G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l-G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933524D-867C-41FC-87B8-A7626EF7CB9A}" type="slidenum">
              <a:rPr lang="el-GR" smtClean="0"/>
              <a:t>‹#›</a:t>
            </a:fld>
            <a:endParaRPr lang="el-GR"/>
          </a:p>
        </p:txBody>
      </p:sp>
    </p:spTree>
    <p:extLst>
      <p:ext uri="{BB962C8B-B14F-4D97-AF65-F5344CB8AC3E}">
        <p14:creationId xmlns:p14="http://schemas.microsoft.com/office/powerpoint/2010/main" val="1320815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jpeg"/><Relationship Id="rId5" Type="http://schemas.openxmlformats.org/officeDocument/2006/relationships/hyperlink" Target="https://www.la-spa.fr/actualites/petcast-le-podcast-de-la-spa/"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hyperlink" Target="https://www.la-spa.fr/actualites/petcast-le-podcast-de-la-spa/" TargetMode="External"/><Relationship Id="rId4" Type="http://schemas.openxmlformats.org/officeDocument/2006/relationships/hyperlink" Target="https://www.la-spa.fr/actualites/petcast-le-podcast-de-la-spa/tous-nos-podcasts#episodes_grandes_balad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xHEZQOv4oDQ?feature=oembed" TargetMode="External"/><Relationship Id="rId5" Type="http://schemas.openxmlformats.org/officeDocument/2006/relationships/hyperlink" Target="https://youtu.be/xHEZQOv4oDQ?feature=shared" TargetMode="External"/><Relationship Id="rId4" Type="http://schemas.openxmlformats.org/officeDocument/2006/relationships/hyperlink" Target="https://www.30millionsdamis.fr/la-fondation/nos-campagn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xHEZQOv4oDQ?feature=oembed" TargetMode="External"/><Relationship Id="rId4" Type="http://schemas.openxmlformats.org/officeDocument/2006/relationships/hyperlink" Target="https://youtu.be/xHEZQOv4oDQ?feature=shared"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xHEZQOv4oDQ?feature=shared" TargetMode="External"/><Relationship Id="rId2" Type="http://schemas.openxmlformats.org/officeDocument/2006/relationships/slideLayout" Target="../slideLayouts/slideLayout2.xml"/><Relationship Id="rId1" Type="http://schemas.openxmlformats.org/officeDocument/2006/relationships/video" Target="https://www.youtube.com/embed/xHEZQOv4oDQ?feature=oembed"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hyperlink" Target="https://agriculture.gouv.fr/stopabandon-proteger-les-animaux-de-compagnie-une-priorite-lete-et-tout-au-long-de-lannee" TargetMode="External"/><Relationship Id="rId2" Type="http://schemas.openxmlformats.org/officeDocument/2006/relationships/hyperlink" Target="https://www.nice.fr/fr/actualites/campagne-anti-abandon?type=articles"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hyperlink" Target="https://www.la-spa.fr/" TargetMode="External"/><Relationship Id="rId2" Type="http://schemas.openxmlformats.org/officeDocument/2006/relationships/hyperlink" Target="https://www.nice.fr/fr/l-animal-dans-la-ville/la-campagne-anti-abandons" TargetMode="External"/><Relationship Id="rId1" Type="http://schemas.openxmlformats.org/officeDocument/2006/relationships/slideLayout" Target="../slideLayouts/slideLayout2.xml"/><Relationship Id="rId5" Type="http://schemas.openxmlformats.org/officeDocument/2006/relationships/hyperlink" Target="https://agriculture.gouv.fr/stopabandon-proteger-les-animaux-de-compagnie-une-priorite-lete-et-tout-au-long-de-lannee" TargetMode="External"/><Relationship Id="rId4" Type="http://schemas.openxmlformats.org/officeDocument/2006/relationships/hyperlink" Target="https://www.30millionsdamis.fr/la-fondation/nos-campagn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nice.fr/fr/l-animal-dans-la-ville/la-campagne-anti-abandon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L'histoire%20de%20Vigo.docx" TargetMode="External"/><Relationship Id="rId7" Type="http://schemas.openxmlformats.org/officeDocument/2006/relationships/hyperlink" Target="https://www.30millionsdamis.fr/la-fondation/nos-campagnes/nonalaband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https://chaidonatsi.weebly.com/protection-des-animau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la-spa.f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E85161-508C-E1EE-A89B-A51ED4E892AB}"/>
              </a:ext>
            </a:extLst>
          </p:cNvPr>
          <p:cNvSpPr>
            <a:spLocks noGrp="1"/>
          </p:cNvSpPr>
          <p:nvPr>
            <p:ph type="ctrTitle"/>
          </p:nvPr>
        </p:nvSpPr>
        <p:spPr>
          <a:xfrm>
            <a:off x="947530" y="595590"/>
            <a:ext cx="10714383" cy="944976"/>
          </a:xfrm>
        </p:spPr>
        <p:txBody>
          <a:bodyPr>
            <a:normAutofit/>
          </a:bodyPr>
          <a:lstStyle/>
          <a:p>
            <a:r>
              <a:rPr lang="fr-FR" sz="4000" dirty="0">
                <a:solidFill>
                  <a:schemeClr val="accent1"/>
                </a:solidFill>
                <a:latin typeface="Aptos Display" panose="020B0004020202020204" pitchFamily="34" charset="0"/>
              </a:rPr>
              <a:t>4 avril : Journée Mondiale des Animaux Errants</a:t>
            </a:r>
            <a:endParaRPr lang="el-GR" sz="4000" dirty="0">
              <a:solidFill>
                <a:schemeClr val="accent1"/>
              </a:solidFill>
              <a:latin typeface="Aptos Display" panose="020B0004020202020204" pitchFamily="34" charset="0"/>
            </a:endParaRPr>
          </a:p>
        </p:txBody>
      </p:sp>
      <p:sp>
        <p:nvSpPr>
          <p:cNvPr id="3" name="Υπότιτλος 2">
            <a:extLst>
              <a:ext uri="{FF2B5EF4-FFF2-40B4-BE49-F238E27FC236}">
                <a16:creationId xmlns:a16="http://schemas.microsoft.com/office/drawing/2014/main" id="{1F8B3453-C7D7-C7F1-D430-C830EDB829F7}"/>
              </a:ext>
            </a:extLst>
          </p:cNvPr>
          <p:cNvSpPr>
            <a:spLocks noGrp="1"/>
          </p:cNvSpPr>
          <p:nvPr>
            <p:ph type="subTitle" idx="1"/>
          </p:nvPr>
        </p:nvSpPr>
        <p:spPr>
          <a:xfrm>
            <a:off x="1452769" y="2097965"/>
            <a:ext cx="9144000" cy="1562493"/>
          </a:xfrm>
        </p:spPr>
        <p:txBody>
          <a:bodyPr>
            <a:normAutofit/>
          </a:bodyPr>
          <a:lstStyle/>
          <a:p>
            <a:r>
              <a:rPr lang="fr-FR" sz="4000" dirty="0">
                <a:solidFill>
                  <a:schemeClr val="accent2">
                    <a:lumMod val="50000"/>
                  </a:schemeClr>
                </a:solidFill>
                <a:latin typeface="Aptos" panose="020B0004020202020204" pitchFamily="34" charset="0"/>
              </a:rPr>
              <a:t>Agissons tous ensemble! Non à l’abandon des animaux domestiques!</a:t>
            </a:r>
          </a:p>
        </p:txBody>
      </p:sp>
      <p:sp>
        <p:nvSpPr>
          <p:cNvPr id="4" name="Θέση υποσέλιδου 3">
            <a:extLst>
              <a:ext uri="{FF2B5EF4-FFF2-40B4-BE49-F238E27FC236}">
                <a16:creationId xmlns:a16="http://schemas.microsoft.com/office/drawing/2014/main" id="{B41965ED-436B-EB59-0E72-F03D2AE8A7CB}"/>
              </a:ext>
            </a:extLst>
          </p:cNvPr>
          <p:cNvSpPr>
            <a:spLocks noGrp="1"/>
          </p:cNvSpPr>
          <p:nvPr>
            <p:ph type="ftr" sz="quarter" idx="11"/>
          </p:nvPr>
        </p:nvSpPr>
        <p:spPr/>
        <p:txBody>
          <a:bodyPr/>
          <a:lstStyle/>
          <a:p>
            <a:r>
              <a:rPr lang="fr-FR"/>
              <a:t>Natsi Chaïdo, Conseillère pédagogique de français</a:t>
            </a:r>
            <a:endParaRPr lang="el-GR"/>
          </a:p>
        </p:txBody>
      </p:sp>
      <p:sp>
        <p:nvSpPr>
          <p:cNvPr id="6" name="TextBox 5">
            <a:extLst>
              <a:ext uri="{FF2B5EF4-FFF2-40B4-BE49-F238E27FC236}">
                <a16:creationId xmlns:a16="http://schemas.microsoft.com/office/drawing/2014/main" id="{9E6913A1-B152-2ED2-9AEF-E214AFFA27E9}"/>
              </a:ext>
            </a:extLst>
          </p:cNvPr>
          <p:cNvSpPr txBox="1"/>
          <p:nvPr/>
        </p:nvSpPr>
        <p:spPr>
          <a:xfrm>
            <a:off x="947530" y="4480884"/>
            <a:ext cx="10154479" cy="1481431"/>
          </a:xfrm>
          <a:prstGeom prst="rect">
            <a:avLst/>
          </a:prstGeom>
          <a:noFill/>
        </p:spPr>
        <p:txBody>
          <a:bodyPr wrap="square">
            <a:spAutoFit/>
          </a:bodyPr>
          <a:lstStyle/>
          <a:p>
            <a:pPr algn="ctr">
              <a:lnSpc>
                <a:spcPct val="105000"/>
              </a:lnSpc>
              <a:spcAft>
                <a:spcPts val="800"/>
              </a:spcAft>
            </a:pPr>
            <a:r>
              <a:rPr lang="el-G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 Απριλίου: Πανελλήνια Σχολική Ημέρα Φιλοζωίας </a:t>
            </a:r>
            <a:endPar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l-G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με έναρξη το σχολικό έτος 2023 – 2024</a:t>
            </a:r>
            <a:endParaRPr lang="fr-FR"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5000"/>
              </a:lnSpc>
              <a:spcAft>
                <a:spcPts val="800"/>
              </a:spcAft>
            </a:pP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Η υπ’ </a:t>
            </a:r>
            <a:r>
              <a:rPr lang="el-G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Αρ</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Πρωτ</a:t>
            </a:r>
            <a:r>
              <a:rPr lang="el-G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28131/ΓΔ4/15-03-2024 Εγκύκλιος του ΥΠΑΙΘΑ </a:t>
            </a:r>
            <a:endParaRPr lang="el-GR"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434965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EDBE3F4A-3488-9DC5-D79C-28D2A479B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622" y="1882186"/>
            <a:ext cx="5955545" cy="4212000"/>
          </a:xfrm>
          <a:prstGeom prst="rect">
            <a:avLst/>
          </a:prstGeom>
        </p:spPr>
      </p:pic>
      <p:pic>
        <p:nvPicPr>
          <p:cNvPr id="8" name="Εικόνα 7">
            <a:extLst>
              <a:ext uri="{FF2B5EF4-FFF2-40B4-BE49-F238E27FC236}">
                <a16:creationId xmlns:a16="http://schemas.microsoft.com/office/drawing/2014/main" id="{E4BE6EC4-187E-9D22-A4CB-A09A0AF356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0" y="1882186"/>
            <a:ext cx="5955540" cy="4212000"/>
          </a:xfrm>
          <a:prstGeom prst="rect">
            <a:avLst/>
          </a:prstGeom>
        </p:spPr>
      </p:pic>
      <p:sp>
        <p:nvSpPr>
          <p:cNvPr id="11" name="Ορθογώνιο 10">
            <a:extLst>
              <a:ext uri="{FF2B5EF4-FFF2-40B4-BE49-F238E27FC236}">
                <a16:creationId xmlns:a16="http://schemas.microsoft.com/office/drawing/2014/main" id="{EDDE8A53-13CD-281D-27BE-1148132B3B0B}"/>
              </a:ext>
            </a:extLst>
          </p:cNvPr>
          <p:cNvSpPr/>
          <p:nvPr/>
        </p:nvSpPr>
        <p:spPr>
          <a:xfrm>
            <a:off x="2344300" y="1384420"/>
            <a:ext cx="1547860" cy="523220"/>
          </a:xfrm>
          <a:prstGeom prst="rect">
            <a:avLst/>
          </a:prstGeom>
          <a:noFill/>
        </p:spPr>
        <p:txBody>
          <a:bodyPr wrap="none" lIns="91440" tIns="45720" rIns="91440" bIns="45720">
            <a:spAutoFit/>
          </a:bodyPr>
          <a:lstStyle/>
          <a:p>
            <a:pPr algn="ctr"/>
            <a:r>
              <a:rPr lang="fr-FR" sz="2800" b="0" cap="none" spc="0" dirty="0">
                <a:ln w="0"/>
                <a:solidFill>
                  <a:schemeClr val="accent1"/>
                </a:solidFill>
                <a:effectLst>
                  <a:outerShdw blurRad="38100" dist="25400" dir="5400000" algn="ctr" rotWithShape="0">
                    <a:srgbClr val="6E747A">
                      <a:alpha val="43000"/>
                    </a:srgbClr>
                  </a:outerShdw>
                </a:effectLst>
              </a:rPr>
              <a:t>Groupe C</a:t>
            </a:r>
            <a:endParaRPr lang="el-GR" sz="2800" b="0" cap="none" spc="0" dirty="0">
              <a:ln w="0"/>
              <a:solidFill>
                <a:schemeClr val="accent1"/>
              </a:solidFill>
              <a:effectLst>
                <a:outerShdw blurRad="38100" dist="25400" dir="5400000" algn="ctr" rotWithShape="0">
                  <a:srgbClr val="6E747A">
                    <a:alpha val="43000"/>
                  </a:srgbClr>
                </a:outerShdw>
              </a:effectLst>
            </a:endParaRPr>
          </a:p>
        </p:txBody>
      </p:sp>
      <p:sp>
        <p:nvSpPr>
          <p:cNvPr id="12" name="Ορθογώνιο 11">
            <a:extLst>
              <a:ext uri="{FF2B5EF4-FFF2-40B4-BE49-F238E27FC236}">
                <a16:creationId xmlns:a16="http://schemas.microsoft.com/office/drawing/2014/main" id="{1A6CAE04-93F1-47A3-BDC0-2EC9795A956C}"/>
              </a:ext>
            </a:extLst>
          </p:cNvPr>
          <p:cNvSpPr/>
          <p:nvPr/>
        </p:nvSpPr>
        <p:spPr>
          <a:xfrm>
            <a:off x="8318235" y="1387949"/>
            <a:ext cx="1578317" cy="523220"/>
          </a:xfrm>
          <a:prstGeom prst="rect">
            <a:avLst/>
          </a:prstGeom>
          <a:noFill/>
        </p:spPr>
        <p:txBody>
          <a:bodyPr wrap="none" lIns="91440" tIns="45720" rIns="91440" bIns="45720">
            <a:spAutoFit/>
          </a:bodyPr>
          <a:lstStyle/>
          <a:p>
            <a:pPr algn="ctr"/>
            <a:r>
              <a:rPr lang="fr-FR" sz="2800" b="0" cap="none" spc="0" dirty="0">
                <a:ln w="0"/>
                <a:solidFill>
                  <a:schemeClr val="accent1"/>
                </a:solidFill>
                <a:effectLst>
                  <a:outerShdw blurRad="38100" dist="25400" dir="5400000" algn="ctr" rotWithShape="0">
                    <a:srgbClr val="6E747A">
                      <a:alpha val="43000"/>
                    </a:srgbClr>
                  </a:outerShdw>
                </a:effectLst>
              </a:rPr>
              <a:t>Groupe D</a:t>
            </a:r>
            <a:endParaRPr lang="el-GR" sz="2800" b="0" cap="none" spc="0" dirty="0">
              <a:ln w="0"/>
              <a:solidFill>
                <a:schemeClr val="accent1"/>
              </a:solidFill>
              <a:effectLst>
                <a:outerShdw blurRad="38100" dist="25400" dir="5400000" algn="ctr" rotWithShape="0">
                  <a:srgbClr val="6E747A">
                    <a:alpha val="43000"/>
                  </a:srgbClr>
                </a:outerShdw>
              </a:effectLst>
            </a:endParaRPr>
          </a:p>
        </p:txBody>
      </p:sp>
      <p:sp>
        <p:nvSpPr>
          <p:cNvPr id="14" name="TextBox 13">
            <a:extLst>
              <a:ext uri="{FF2B5EF4-FFF2-40B4-BE49-F238E27FC236}">
                <a16:creationId xmlns:a16="http://schemas.microsoft.com/office/drawing/2014/main" id="{9FC586B0-ED91-E78C-D3B1-E6378361C613}"/>
              </a:ext>
            </a:extLst>
          </p:cNvPr>
          <p:cNvSpPr txBox="1"/>
          <p:nvPr/>
        </p:nvSpPr>
        <p:spPr>
          <a:xfrm>
            <a:off x="838199" y="1018617"/>
            <a:ext cx="11078818" cy="369332"/>
          </a:xfrm>
          <a:prstGeom prst="rect">
            <a:avLst/>
          </a:prstGeom>
          <a:noFill/>
        </p:spPr>
        <p:txBody>
          <a:bodyPr wrap="square">
            <a:spAutoFit/>
          </a:bodyPr>
          <a:lstStyle/>
          <a:p>
            <a:r>
              <a:rPr lang="fr-FR" b="1" dirty="0">
                <a:solidFill>
                  <a:schemeClr val="accent1"/>
                </a:solidFill>
              </a:rPr>
              <a:t>Activité 1. </a:t>
            </a:r>
            <a:r>
              <a:rPr lang="fr-FR" dirty="0">
                <a:solidFill>
                  <a:schemeClr val="accent1">
                    <a:lumMod val="50000"/>
                  </a:schemeClr>
                </a:solidFill>
              </a:rPr>
              <a:t>Observez les affiches et puis vous répondez aux question de la diapo 7.</a:t>
            </a:r>
            <a:endParaRPr lang="el-GR" dirty="0"/>
          </a:p>
        </p:txBody>
      </p:sp>
      <p:sp>
        <p:nvSpPr>
          <p:cNvPr id="16" name="TextBox 15">
            <a:extLst>
              <a:ext uri="{FF2B5EF4-FFF2-40B4-BE49-F238E27FC236}">
                <a16:creationId xmlns:a16="http://schemas.microsoft.com/office/drawing/2014/main" id="{517336C3-1FD2-8F4B-E7B8-E4F663761FD5}"/>
              </a:ext>
            </a:extLst>
          </p:cNvPr>
          <p:cNvSpPr txBox="1"/>
          <p:nvPr/>
        </p:nvSpPr>
        <p:spPr>
          <a:xfrm>
            <a:off x="474593" y="6308208"/>
            <a:ext cx="6097656" cy="369332"/>
          </a:xfrm>
          <a:prstGeom prst="rect">
            <a:avLst/>
          </a:prstGeom>
          <a:noFill/>
        </p:spPr>
        <p:txBody>
          <a:bodyPr wrap="square">
            <a:spAutoFit/>
          </a:bodyPr>
          <a:lstStyle/>
          <a:p>
            <a:r>
              <a:rPr lang="fr-FR" dirty="0"/>
              <a:t>Travail en petits groupes d’abord puis en grand groupe</a:t>
            </a:r>
            <a:endParaRPr lang="el-GR" dirty="0"/>
          </a:p>
        </p:txBody>
      </p:sp>
      <p:sp>
        <p:nvSpPr>
          <p:cNvPr id="19" name="Τίτλος 1">
            <a:extLst>
              <a:ext uri="{FF2B5EF4-FFF2-40B4-BE49-F238E27FC236}">
                <a16:creationId xmlns:a16="http://schemas.microsoft.com/office/drawing/2014/main" id="{508D12D5-A855-BF32-9435-3FA47531217E}"/>
              </a:ext>
            </a:extLst>
          </p:cNvPr>
          <p:cNvSpPr>
            <a:spLocks noGrp="1"/>
          </p:cNvSpPr>
          <p:nvPr>
            <p:ph type="title"/>
          </p:nvPr>
        </p:nvSpPr>
        <p:spPr>
          <a:xfrm>
            <a:off x="838201" y="287051"/>
            <a:ext cx="10515600" cy="805273"/>
          </a:xfrm>
        </p:spPr>
        <p:txBody>
          <a:bodyPr>
            <a:normAutofit/>
          </a:bodyPr>
          <a:lstStyle/>
          <a:p>
            <a:r>
              <a:rPr lang="fr-FR" sz="4000" dirty="0"/>
              <a:t>Compréhension d’une affiche </a:t>
            </a:r>
            <a:r>
              <a:rPr lang="fr-FR" sz="2800" dirty="0"/>
              <a:t>(document multimodal)</a:t>
            </a:r>
            <a:endParaRPr lang="el-GR" sz="2800" dirty="0"/>
          </a:p>
        </p:txBody>
      </p:sp>
    </p:spTree>
    <p:extLst>
      <p:ext uri="{BB962C8B-B14F-4D97-AF65-F5344CB8AC3E}">
        <p14:creationId xmlns:p14="http://schemas.microsoft.com/office/powerpoint/2010/main" val="362450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a:extLst>
              <a:ext uri="{FF2B5EF4-FFF2-40B4-BE49-F238E27FC236}">
                <a16:creationId xmlns:a16="http://schemas.microsoft.com/office/drawing/2014/main" id="{3B0A2811-963A-303D-EFFD-165ECD5ADF1C}"/>
              </a:ext>
            </a:extLst>
          </p:cNvPr>
          <p:cNvSpPr>
            <a:spLocks noGrp="1"/>
          </p:cNvSpPr>
          <p:nvPr>
            <p:ph type="title"/>
          </p:nvPr>
        </p:nvSpPr>
        <p:spPr>
          <a:xfrm>
            <a:off x="838200" y="365126"/>
            <a:ext cx="10515600" cy="956232"/>
          </a:xfrm>
        </p:spPr>
        <p:txBody>
          <a:bodyPr>
            <a:normAutofit/>
          </a:bodyPr>
          <a:lstStyle/>
          <a:p>
            <a:r>
              <a:rPr lang="fr-FR" sz="4000" b="1" dirty="0">
                <a:solidFill>
                  <a:schemeClr val="accent1"/>
                </a:solidFill>
              </a:rPr>
              <a:t>Questions</a:t>
            </a:r>
            <a:endParaRPr lang="el-GR" sz="4000" b="1" dirty="0">
              <a:solidFill>
                <a:schemeClr val="accent1"/>
              </a:solidFill>
            </a:endParaRPr>
          </a:p>
        </p:txBody>
      </p:sp>
      <p:sp>
        <p:nvSpPr>
          <p:cNvPr id="2" name="Θέση περιεχομένου 1">
            <a:extLst>
              <a:ext uri="{FF2B5EF4-FFF2-40B4-BE49-F238E27FC236}">
                <a16:creationId xmlns:a16="http://schemas.microsoft.com/office/drawing/2014/main" id="{CE0EDC30-DF3D-1241-C044-B3FA30FF8A99}"/>
              </a:ext>
            </a:extLst>
          </p:cNvPr>
          <p:cNvSpPr>
            <a:spLocks noGrp="1"/>
          </p:cNvSpPr>
          <p:nvPr>
            <p:ph idx="1"/>
          </p:nvPr>
        </p:nvSpPr>
        <p:spPr>
          <a:xfrm>
            <a:off x="838200" y="1610139"/>
            <a:ext cx="10515600" cy="4566824"/>
          </a:xfrm>
        </p:spPr>
        <p:style>
          <a:lnRef idx="2">
            <a:schemeClr val="accent5"/>
          </a:lnRef>
          <a:fillRef idx="1">
            <a:schemeClr val="lt1"/>
          </a:fillRef>
          <a:effectRef idx="0">
            <a:schemeClr val="accent5"/>
          </a:effectRef>
          <a:fontRef idx="minor">
            <a:schemeClr val="dk1"/>
          </a:fontRef>
        </p:style>
        <p:txBody>
          <a:bodyPr>
            <a:normAutofit lnSpcReduction="10000"/>
          </a:bodyPr>
          <a:lstStyle/>
          <a:p>
            <a:pPr marL="0" indent="0">
              <a:buNone/>
            </a:pPr>
            <a:r>
              <a:rPr lang="fr-FR" sz="2000" b="1" dirty="0">
                <a:solidFill>
                  <a:schemeClr val="accent1">
                    <a:lumMod val="75000"/>
                  </a:schemeClr>
                </a:solidFill>
              </a:rPr>
              <a:t>A/. Analysez l’affiche</a:t>
            </a:r>
          </a:p>
          <a:p>
            <a:r>
              <a:rPr lang="fr-FR" sz="2000" dirty="0"/>
              <a:t>Pourriez-vous décrire l’affiche? Il y a une image, un slogan, un logo?</a:t>
            </a:r>
          </a:p>
          <a:p>
            <a:r>
              <a:rPr lang="fr-FR" sz="2000" dirty="0"/>
              <a:t>Que représente l’ image? Faites une brève description.</a:t>
            </a:r>
            <a:endParaRPr lang="el-GR" sz="2000" dirty="0"/>
          </a:p>
          <a:p>
            <a:r>
              <a:rPr lang="en-US" sz="2000" dirty="0"/>
              <a:t>De </a:t>
            </a:r>
            <a:r>
              <a:rPr lang="fr-FR" sz="2000" dirty="0"/>
              <a:t>quel</a:t>
            </a:r>
            <a:r>
              <a:rPr lang="en-US" sz="2000" dirty="0"/>
              <a:t> </a:t>
            </a:r>
            <a:r>
              <a:rPr lang="fr-FR" sz="2000" dirty="0"/>
              <a:t>événement</a:t>
            </a:r>
            <a:r>
              <a:rPr lang="en-US" sz="2000" dirty="0"/>
              <a:t> nous </a:t>
            </a:r>
            <a:r>
              <a:rPr lang="fr-FR" sz="2000" dirty="0"/>
              <a:t>informe</a:t>
            </a:r>
            <a:r>
              <a:rPr lang="en-US" sz="2000" dirty="0"/>
              <a:t>? </a:t>
            </a:r>
            <a:r>
              <a:rPr lang="fr-FR" sz="2000" dirty="0"/>
              <a:t>Cet</a:t>
            </a:r>
            <a:r>
              <a:rPr lang="en-US" sz="2000" dirty="0"/>
              <a:t> </a:t>
            </a:r>
            <a:r>
              <a:rPr lang="fr-FR" sz="2000" dirty="0"/>
              <a:t>événement</a:t>
            </a:r>
            <a:r>
              <a:rPr lang="en-US" sz="2000" dirty="0"/>
              <a:t> se passe </a:t>
            </a:r>
            <a:r>
              <a:rPr lang="fr-FR" sz="2000" dirty="0"/>
              <a:t>où</a:t>
            </a:r>
            <a:r>
              <a:rPr lang="en-US" sz="2000" dirty="0"/>
              <a:t>, </a:t>
            </a:r>
            <a:r>
              <a:rPr lang="fr-FR" sz="2000" dirty="0"/>
              <a:t>quand</a:t>
            </a:r>
            <a:r>
              <a:rPr lang="en-US" sz="2000" dirty="0"/>
              <a:t>?</a:t>
            </a:r>
          </a:p>
          <a:p>
            <a:r>
              <a:rPr lang="fr-FR" sz="2000" dirty="0"/>
              <a:t>Qui est à l’origine de cet événement?</a:t>
            </a:r>
          </a:p>
          <a:p>
            <a:r>
              <a:rPr lang="fr-FR" sz="2000" dirty="0"/>
              <a:t>A qui s’adresse cette affiche?</a:t>
            </a:r>
          </a:p>
          <a:p>
            <a:r>
              <a:rPr lang="fr-FR" sz="2000" dirty="0"/>
              <a:t>Dans quel but?</a:t>
            </a:r>
          </a:p>
          <a:p>
            <a:r>
              <a:rPr lang="fr-FR" sz="2000" dirty="0"/>
              <a:t>Où est-ce qu’on peut trouver plus d’informations?</a:t>
            </a:r>
          </a:p>
          <a:p>
            <a:pPr marL="0" indent="0">
              <a:buNone/>
            </a:pPr>
            <a:r>
              <a:rPr lang="fr-FR" sz="2000" b="1" dirty="0">
                <a:solidFill>
                  <a:schemeClr val="accent1">
                    <a:lumMod val="75000"/>
                  </a:schemeClr>
                </a:solidFill>
              </a:rPr>
              <a:t>B/. Parlez de vos sentiments</a:t>
            </a:r>
          </a:p>
          <a:p>
            <a:r>
              <a:rPr lang="fr-FR" sz="2000" dirty="0"/>
              <a:t>Qu’est-ce que vous ressentez en regardant ces images?</a:t>
            </a:r>
          </a:p>
          <a:p>
            <a:r>
              <a:rPr lang="fr-FR" sz="2000" dirty="0"/>
              <a:t>Quelles émotions vous éprouvez en lisant le slogan « Si tu m’adoptes je t’attendrai même sous la pluie »?</a:t>
            </a:r>
          </a:p>
          <a:p>
            <a:pPr marL="0" indent="0">
              <a:buNone/>
            </a:pPr>
            <a:endParaRPr lang="fr-FR" dirty="0"/>
          </a:p>
        </p:txBody>
      </p:sp>
      <p:sp>
        <p:nvSpPr>
          <p:cNvPr id="16" name="TextBox 15">
            <a:extLst>
              <a:ext uri="{FF2B5EF4-FFF2-40B4-BE49-F238E27FC236}">
                <a16:creationId xmlns:a16="http://schemas.microsoft.com/office/drawing/2014/main" id="{517336C3-1FD2-8F4B-E7B8-E4F663761FD5}"/>
              </a:ext>
            </a:extLst>
          </p:cNvPr>
          <p:cNvSpPr txBox="1"/>
          <p:nvPr/>
        </p:nvSpPr>
        <p:spPr>
          <a:xfrm>
            <a:off x="838200" y="1136692"/>
            <a:ext cx="10323443" cy="369332"/>
          </a:xfrm>
          <a:prstGeom prst="rect">
            <a:avLst/>
          </a:prstGeom>
          <a:noFill/>
        </p:spPr>
        <p:txBody>
          <a:bodyPr wrap="square">
            <a:spAutoFit/>
          </a:bodyPr>
          <a:lstStyle/>
          <a:p>
            <a:r>
              <a:rPr lang="fr-FR" dirty="0"/>
              <a:t>Vous travaillez en petits groupes et puis vous partagez les résultats de votre travail en grand groupe</a:t>
            </a:r>
            <a:endParaRPr lang="el-GR" dirty="0"/>
          </a:p>
        </p:txBody>
      </p:sp>
    </p:spTree>
    <p:extLst>
      <p:ext uri="{BB962C8B-B14F-4D97-AF65-F5344CB8AC3E}">
        <p14:creationId xmlns:p14="http://schemas.microsoft.com/office/powerpoint/2010/main" val="349496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Ορθογώνιο 18">
            <a:extLst>
              <a:ext uri="{FF2B5EF4-FFF2-40B4-BE49-F238E27FC236}">
                <a16:creationId xmlns:a16="http://schemas.microsoft.com/office/drawing/2014/main" id="{1F5A3A46-1FC3-0474-501A-196E9A9E3930}"/>
              </a:ext>
            </a:extLst>
          </p:cNvPr>
          <p:cNvSpPr/>
          <p:nvPr/>
        </p:nvSpPr>
        <p:spPr>
          <a:xfrm>
            <a:off x="8441471" y="3208775"/>
            <a:ext cx="3030170" cy="2862322"/>
          </a:xfrm>
          <a:prstGeom prst="rect">
            <a:avLst/>
          </a:prstGeom>
          <a:noFill/>
        </p:spPr>
        <p:txBody>
          <a:bodyPr wrap="square" lIns="91440" tIns="45720" rIns="91440" bIns="45720">
            <a:spAutoFit/>
          </a:bodyPr>
          <a:lstStyle/>
          <a:p>
            <a:pPr algn="ctr"/>
            <a:r>
              <a:rPr lang="fr-FR" b="0" cap="none" spc="0" dirty="0">
                <a:ln w="0"/>
                <a:solidFill>
                  <a:schemeClr val="accent1"/>
                </a:solidFill>
                <a:effectLst>
                  <a:outerShdw blurRad="38100" dist="25400" dir="5400000" algn="ctr" rotWithShape="0">
                    <a:srgbClr val="6E747A">
                      <a:alpha val="43000"/>
                    </a:srgbClr>
                  </a:outerShdw>
                </a:effectLst>
              </a:rPr>
              <a:t>Choisissez: Vrai ou faux?</a:t>
            </a:r>
          </a:p>
          <a:p>
            <a:pPr algn="ctr"/>
            <a:endParaRPr lang="fr-FR" b="0" cap="none" spc="0" dirty="0">
              <a:ln w="0"/>
              <a:solidFill>
                <a:schemeClr val="accent1"/>
              </a:solidFill>
              <a:effectLst>
                <a:outerShdw blurRad="38100" dist="25400" dir="5400000" algn="ctr" rotWithShape="0">
                  <a:srgbClr val="6E747A">
                    <a:alpha val="43000"/>
                  </a:srgbClr>
                </a:outerShdw>
              </a:effectLst>
            </a:endParaRPr>
          </a:p>
          <a:p>
            <a:pPr marL="179388" indent="-179388" algn="ctr">
              <a:buFont typeface="Arial" panose="020B0604020202020204" pitchFamily="34" charset="0"/>
              <a:buChar char="•"/>
            </a:pPr>
            <a:r>
              <a:rPr lang="fr-FR" b="0" cap="none" spc="0" dirty="0">
                <a:ln w="0"/>
                <a:solidFill>
                  <a:schemeClr val="accent1">
                    <a:lumMod val="50000"/>
                  </a:schemeClr>
                </a:solidFill>
              </a:rPr>
              <a:t>De la joie?</a:t>
            </a:r>
          </a:p>
          <a:p>
            <a:pPr marL="179388" indent="-179388" algn="ctr">
              <a:buFont typeface="Arial" panose="020B0604020202020204" pitchFamily="34" charset="0"/>
              <a:buChar char="•"/>
            </a:pPr>
            <a:r>
              <a:rPr lang="fr-FR" dirty="0">
                <a:ln w="0"/>
                <a:solidFill>
                  <a:schemeClr val="accent1">
                    <a:lumMod val="50000"/>
                  </a:schemeClr>
                </a:solidFill>
              </a:rPr>
              <a:t>Du réconfort?</a:t>
            </a:r>
          </a:p>
          <a:p>
            <a:pPr marL="179388" indent="-179388" algn="ctr">
              <a:buFont typeface="Arial" panose="020B0604020202020204" pitchFamily="34" charset="0"/>
              <a:buChar char="•"/>
            </a:pPr>
            <a:r>
              <a:rPr lang="fr-FR" dirty="0">
                <a:ln w="0"/>
                <a:solidFill>
                  <a:schemeClr val="accent1">
                    <a:lumMod val="50000"/>
                  </a:schemeClr>
                </a:solidFill>
              </a:rPr>
              <a:t>Un sentiment de bien-être?</a:t>
            </a:r>
          </a:p>
          <a:p>
            <a:pPr marL="179388" indent="-179388" algn="ctr">
              <a:buFont typeface="Arial" panose="020B0604020202020204" pitchFamily="34" charset="0"/>
              <a:buChar char="•"/>
            </a:pPr>
            <a:r>
              <a:rPr lang="fr-FR" dirty="0">
                <a:ln w="0"/>
                <a:solidFill>
                  <a:schemeClr val="accent1">
                    <a:lumMod val="50000"/>
                  </a:schemeClr>
                </a:solidFill>
              </a:rPr>
              <a:t>Des moments câlins, de jeu</a:t>
            </a:r>
          </a:p>
          <a:p>
            <a:pPr marL="179388" indent="-179388" algn="ctr">
              <a:buFont typeface="Arial" panose="020B0604020202020204" pitchFamily="34" charset="0"/>
              <a:buChar char="•"/>
            </a:pPr>
            <a:r>
              <a:rPr lang="fr-FR" dirty="0">
                <a:ln w="0"/>
                <a:solidFill>
                  <a:schemeClr val="accent1">
                    <a:lumMod val="50000"/>
                  </a:schemeClr>
                </a:solidFill>
              </a:rPr>
              <a:t>…</a:t>
            </a:r>
          </a:p>
          <a:p>
            <a:pPr marL="179388" indent="-179388" algn="ctr">
              <a:buFont typeface="Arial" panose="020B0604020202020204" pitchFamily="34" charset="0"/>
              <a:buChar char="•"/>
            </a:pPr>
            <a:r>
              <a:rPr lang="fr-FR" dirty="0">
                <a:ln w="0"/>
                <a:solidFill>
                  <a:schemeClr val="accent1">
                    <a:lumMod val="50000"/>
                  </a:schemeClr>
                </a:solidFill>
              </a:rPr>
              <a:t>…</a:t>
            </a:r>
          </a:p>
          <a:p>
            <a:pPr marL="179388" indent="-179388" algn="ctr">
              <a:buFont typeface="Arial" panose="020B0604020202020204" pitchFamily="34" charset="0"/>
              <a:buChar char="•"/>
            </a:pPr>
            <a:r>
              <a:rPr lang="fr-FR" dirty="0">
                <a:ln w="0"/>
                <a:solidFill>
                  <a:schemeClr val="accent1">
                    <a:lumMod val="50000"/>
                  </a:schemeClr>
                </a:solidFill>
              </a:rPr>
              <a:t>…</a:t>
            </a:r>
          </a:p>
          <a:p>
            <a:pPr marL="179388" indent="-179388" algn="ctr">
              <a:buFont typeface="Arial" panose="020B0604020202020204" pitchFamily="34" charset="0"/>
              <a:buChar char="•"/>
            </a:pPr>
            <a:endParaRPr lang="el-GR" b="0" cap="none" spc="0" dirty="0">
              <a:ln w="0"/>
              <a:solidFill>
                <a:schemeClr val="accent1"/>
              </a:solidFill>
              <a:effectLst>
                <a:outerShdw blurRad="38100" dist="25400" dir="5400000" algn="ctr" rotWithShape="0">
                  <a:srgbClr val="6E747A">
                    <a:alpha val="43000"/>
                  </a:srgbClr>
                </a:outerShdw>
              </a:effectLst>
            </a:endParaRPr>
          </a:p>
        </p:txBody>
      </p:sp>
      <p:pic>
        <p:nvPicPr>
          <p:cNvPr id="8" name="Θέση εικόνας 7">
            <a:extLst>
              <a:ext uri="{FF2B5EF4-FFF2-40B4-BE49-F238E27FC236}">
                <a16:creationId xmlns:a16="http://schemas.microsoft.com/office/drawing/2014/main" id="{41C9A94A-2136-7697-606C-178F056F4D82}"/>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l="2569" t="13903" r="43583" b="13291"/>
          <a:stretch/>
        </p:blipFill>
        <p:spPr>
          <a:xfrm>
            <a:off x="8668329" y="811218"/>
            <a:ext cx="2264715" cy="2293581"/>
          </a:xfrm>
        </p:spPr>
      </p:pic>
      <p:sp>
        <p:nvSpPr>
          <p:cNvPr id="9" name="Ορθογώνιο 8">
            <a:extLst>
              <a:ext uri="{FF2B5EF4-FFF2-40B4-BE49-F238E27FC236}">
                <a16:creationId xmlns:a16="http://schemas.microsoft.com/office/drawing/2014/main" id="{20B501B7-C813-FED2-CEDC-F2D0C22BDEC4}"/>
              </a:ext>
            </a:extLst>
          </p:cNvPr>
          <p:cNvSpPr/>
          <p:nvPr/>
        </p:nvSpPr>
        <p:spPr>
          <a:xfrm>
            <a:off x="1164898" y="1034679"/>
            <a:ext cx="5696560" cy="923330"/>
          </a:xfrm>
          <a:prstGeom prst="rect">
            <a:avLst/>
          </a:prstGeom>
          <a:noFill/>
        </p:spPr>
        <p:txBody>
          <a:bodyPr wrap="none" lIns="91440" tIns="45720" rIns="91440" bIns="45720">
            <a:spAutoFit/>
          </a:bodyPr>
          <a:lstStyle/>
          <a:p>
            <a:pPr algn="ctr"/>
            <a:r>
              <a:rPr lang="fr-FR" sz="5400" b="0" cap="none" spc="0" dirty="0">
                <a:ln w="0"/>
                <a:solidFill>
                  <a:schemeClr val="accent1"/>
                </a:solidFill>
                <a:effectLst>
                  <a:outerShdw blurRad="38100" dist="25400" dir="5400000" algn="ctr" rotWithShape="0">
                    <a:srgbClr val="6E747A">
                      <a:alpha val="43000"/>
                    </a:srgbClr>
                  </a:outerShdw>
                </a:effectLst>
              </a:rPr>
              <a:t>Le </a:t>
            </a:r>
            <a:r>
              <a:rPr lang="fr-FR" sz="5400" b="0" cap="none" spc="0" dirty="0" err="1">
                <a:ln w="0"/>
                <a:solidFill>
                  <a:schemeClr val="accent1"/>
                </a:solidFill>
                <a:effectLst>
                  <a:outerShdw blurRad="38100" dist="25400" dir="5400000" algn="ctr" rotWithShape="0">
                    <a:srgbClr val="6E747A">
                      <a:alpha val="43000"/>
                    </a:srgbClr>
                  </a:outerShdw>
                </a:effectLst>
              </a:rPr>
              <a:t>Petcast</a:t>
            </a:r>
            <a:r>
              <a:rPr lang="fr-FR" sz="5400" b="0" cap="none" spc="0" dirty="0">
                <a:ln w="0"/>
                <a:solidFill>
                  <a:schemeClr val="accent1"/>
                </a:solidFill>
                <a:effectLst>
                  <a:outerShdw blurRad="38100" dist="25400" dir="5400000" algn="ctr" rotWithShape="0">
                    <a:srgbClr val="6E747A">
                      <a:alpha val="43000"/>
                    </a:srgbClr>
                  </a:outerShdw>
                </a:effectLst>
              </a:rPr>
              <a:t> de la SPA</a:t>
            </a:r>
            <a:endParaRPr lang="el-GR" sz="5400" b="0" cap="none" spc="0" dirty="0">
              <a:ln w="0"/>
              <a:solidFill>
                <a:schemeClr val="accent1"/>
              </a:solidFill>
              <a:effectLst>
                <a:outerShdw blurRad="38100" dist="25400" dir="5400000" algn="ctr" rotWithShape="0">
                  <a:srgbClr val="6E747A">
                    <a:alpha val="43000"/>
                  </a:srgbClr>
                </a:outerShdw>
              </a:effectLst>
            </a:endParaRPr>
          </a:p>
        </p:txBody>
      </p:sp>
      <p:sp>
        <p:nvSpPr>
          <p:cNvPr id="12" name="Ορθογώνιο 11">
            <a:extLst>
              <a:ext uri="{FF2B5EF4-FFF2-40B4-BE49-F238E27FC236}">
                <a16:creationId xmlns:a16="http://schemas.microsoft.com/office/drawing/2014/main" id="{565400D2-A084-2E5D-3394-8E3940CF3C45}"/>
              </a:ext>
            </a:extLst>
          </p:cNvPr>
          <p:cNvSpPr/>
          <p:nvPr/>
        </p:nvSpPr>
        <p:spPr>
          <a:xfrm>
            <a:off x="1865443" y="2295753"/>
            <a:ext cx="4295470" cy="1477328"/>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cap="none" spc="0" dirty="0">
                <a:ln/>
                <a:solidFill>
                  <a:schemeClr val="accent4"/>
                </a:solidFill>
                <a:effectLst/>
              </a:rPr>
              <a:t>Activités</a:t>
            </a:r>
          </a:p>
          <a:p>
            <a:pPr algn="ctr"/>
            <a:r>
              <a:rPr lang="fr-FR" sz="3600" b="1" dirty="0">
                <a:ln/>
                <a:solidFill>
                  <a:schemeClr val="tx1">
                    <a:lumMod val="65000"/>
                    <a:lumOff val="35000"/>
                  </a:schemeClr>
                </a:solidFill>
              </a:rPr>
              <a:t>Compréhension orale</a:t>
            </a:r>
            <a:endParaRPr lang="el-GR" sz="3600" b="1" cap="none" spc="0" dirty="0">
              <a:ln/>
              <a:solidFill>
                <a:schemeClr val="tx1">
                  <a:lumMod val="65000"/>
                  <a:lumOff val="35000"/>
                </a:schemeClr>
              </a:solidFill>
              <a:effectLst/>
            </a:endParaRPr>
          </a:p>
        </p:txBody>
      </p:sp>
      <p:sp>
        <p:nvSpPr>
          <p:cNvPr id="13" name="Ορθογώνιο 12">
            <a:extLst>
              <a:ext uri="{FF2B5EF4-FFF2-40B4-BE49-F238E27FC236}">
                <a16:creationId xmlns:a16="http://schemas.microsoft.com/office/drawing/2014/main" id="{0F984E6E-69DA-6952-68CA-FAA5718E7AF6}"/>
              </a:ext>
            </a:extLst>
          </p:cNvPr>
          <p:cNvSpPr/>
          <p:nvPr/>
        </p:nvSpPr>
        <p:spPr>
          <a:xfrm>
            <a:off x="1136043" y="4055161"/>
            <a:ext cx="5912644" cy="707886"/>
          </a:xfrm>
          <a:prstGeom prst="rect">
            <a:avLst/>
          </a:prstGeom>
          <a:noFill/>
        </p:spPr>
        <p:txBody>
          <a:bodyPr wrap="none" lIns="91440" tIns="45720" rIns="91440" bIns="45720">
            <a:spAutoFit/>
          </a:bodyPr>
          <a:lstStyle/>
          <a:p>
            <a:pPr algn="ctr"/>
            <a:r>
              <a:rPr lang="fr-FR" sz="2000" dirty="0">
                <a:ln w="0"/>
                <a:solidFill>
                  <a:schemeClr val="accent1"/>
                </a:solidFill>
                <a:effectLst>
                  <a:outerShdw blurRad="38100" dist="25400" dir="5400000" algn="ctr" rotWithShape="0">
                    <a:srgbClr val="6E747A">
                      <a:alpha val="43000"/>
                    </a:srgbClr>
                  </a:outerShdw>
                </a:effectLst>
              </a:rPr>
              <a:t>Ex. </a:t>
            </a:r>
            <a:r>
              <a:rPr lang="fr-FR" sz="2000" i="0" dirty="0">
                <a:solidFill>
                  <a:srgbClr val="1B1A17"/>
                </a:solidFill>
                <a:effectLst/>
              </a:rPr>
              <a:t>Quels bienfaits apporte le contact avec un animal ? </a:t>
            </a:r>
          </a:p>
          <a:p>
            <a:pPr algn="ctr"/>
            <a:r>
              <a:rPr lang="fr-FR" sz="2000" i="0" dirty="0">
                <a:solidFill>
                  <a:srgbClr val="1B1A17"/>
                </a:solidFill>
                <a:effectLst/>
              </a:rPr>
              <a:t>Écoutez l’audio et répondez à cette question.</a:t>
            </a:r>
          </a:p>
        </p:txBody>
      </p:sp>
      <p:sp>
        <p:nvSpPr>
          <p:cNvPr id="15" name="TextBox 14">
            <a:extLst>
              <a:ext uri="{FF2B5EF4-FFF2-40B4-BE49-F238E27FC236}">
                <a16:creationId xmlns:a16="http://schemas.microsoft.com/office/drawing/2014/main" id="{58690A13-0D0E-AF0A-B60C-9B4BF59AD5B8}"/>
              </a:ext>
            </a:extLst>
          </p:cNvPr>
          <p:cNvSpPr txBox="1"/>
          <p:nvPr/>
        </p:nvSpPr>
        <p:spPr>
          <a:xfrm>
            <a:off x="1164898" y="6046782"/>
            <a:ext cx="8436302" cy="369332"/>
          </a:xfrm>
          <a:prstGeom prst="rect">
            <a:avLst/>
          </a:prstGeom>
          <a:noFill/>
        </p:spPr>
        <p:txBody>
          <a:bodyPr wrap="square">
            <a:spAutoFit/>
          </a:bodyPr>
          <a:lstStyle/>
          <a:p>
            <a:r>
              <a:rPr lang="fr-FR" dirty="0"/>
              <a:t>Source: </a:t>
            </a:r>
            <a:r>
              <a:rPr lang="el-GR" dirty="0">
                <a:hlinkClick r:id="rId5"/>
              </a:rPr>
              <a:t>https://www.la-spa.fr/actualites/petcast-le-podcast-de-la-spa/</a:t>
            </a:r>
            <a:r>
              <a:rPr lang="fr-FR" dirty="0"/>
              <a:t> </a:t>
            </a:r>
            <a:endParaRPr lang="el-GR" dirty="0"/>
          </a:p>
        </p:txBody>
      </p:sp>
      <p:pic>
        <p:nvPicPr>
          <p:cNvPr id="17" name="Εικόνα 16">
            <a:extLst>
              <a:ext uri="{FF2B5EF4-FFF2-40B4-BE49-F238E27FC236}">
                <a16:creationId xmlns:a16="http://schemas.microsoft.com/office/drawing/2014/main" id="{FEC1397A-81C3-0833-1B1F-E1BD643230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4142" y="3773081"/>
            <a:ext cx="1477329" cy="1477329"/>
          </a:xfrm>
          <a:prstGeom prst="rect">
            <a:avLst/>
          </a:prstGeom>
        </p:spPr>
      </p:pic>
      <p:pic>
        <p:nvPicPr>
          <p:cNvPr id="18" name="E8FfdLl4xT1u1wEsqMVfD24EivsYUyiHqiOuzora">
            <a:hlinkClick r:id="" action="ppaction://media"/>
            <a:extLst>
              <a:ext uri="{FF2B5EF4-FFF2-40B4-BE49-F238E27FC236}">
                <a16:creationId xmlns:a16="http://schemas.microsoft.com/office/drawing/2014/main" id="{EA252F55-5CA7-1804-8D80-B88AE98D661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48684" y="5161233"/>
            <a:ext cx="487363" cy="487363"/>
          </a:xfrm>
          <a:prstGeom prst="rect">
            <a:avLst/>
          </a:prstGeom>
        </p:spPr>
      </p:pic>
    </p:spTree>
    <p:extLst>
      <p:ext uri="{BB962C8B-B14F-4D97-AF65-F5344CB8AC3E}">
        <p14:creationId xmlns:p14="http://schemas.microsoft.com/office/powerpoint/2010/main" val="388014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70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1683BF-40B1-CEA7-4118-EFBC893B6196}"/>
              </a:ext>
            </a:extLst>
          </p:cNvPr>
          <p:cNvSpPr>
            <a:spLocks noGrp="1"/>
          </p:cNvSpPr>
          <p:nvPr>
            <p:ph type="title"/>
          </p:nvPr>
        </p:nvSpPr>
        <p:spPr/>
        <p:txBody>
          <a:bodyPr/>
          <a:lstStyle/>
          <a:p>
            <a:r>
              <a:rPr lang="fr-FR" b="1" i="0" dirty="0" err="1">
                <a:solidFill>
                  <a:srgbClr val="EB651C"/>
                </a:solidFill>
                <a:effectLst/>
                <a:latin typeface="Amatic SC" panose="020F0502020204030204" pitchFamily="2" charset="-79"/>
                <a:cs typeface="Amatic SC" panose="020F0502020204030204" pitchFamily="2" charset="-79"/>
              </a:rPr>
              <a:t>Petcast</a:t>
            </a:r>
            <a:r>
              <a:rPr lang="fr-FR" b="1" i="0" dirty="0">
                <a:solidFill>
                  <a:srgbClr val="EB651C"/>
                </a:solidFill>
                <a:effectLst/>
                <a:latin typeface="Amatic SC" panose="020F0502020204030204" pitchFamily="2" charset="-79"/>
                <a:cs typeface="Amatic SC" panose="020F0502020204030204" pitchFamily="2" charset="-79"/>
              </a:rPr>
              <a:t>, le podcast de la SPA</a:t>
            </a:r>
            <a:endParaRPr lang="el-GR" dirty="0"/>
          </a:p>
        </p:txBody>
      </p:sp>
      <p:pic>
        <p:nvPicPr>
          <p:cNvPr id="5" name="Εικόνα 4">
            <a:extLst>
              <a:ext uri="{FF2B5EF4-FFF2-40B4-BE49-F238E27FC236}">
                <a16:creationId xmlns:a16="http://schemas.microsoft.com/office/drawing/2014/main" id="{7AD3B8D0-EF97-C1DD-1924-C787C63416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199" y="1787431"/>
            <a:ext cx="4545601" cy="3240000"/>
          </a:xfrm>
          <a:prstGeom prst="rect">
            <a:avLst/>
          </a:prstGeom>
        </p:spPr>
      </p:pic>
      <p:pic>
        <p:nvPicPr>
          <p:cNvPr id="7" name="Εικόνα 6">
            <a:extLst>
              <a:ext uri="{FF2B5EF4-FFF2-40B4-BE49-F238E27FC236}">
                <a16:creationId xmlns:a16="http://schemas.microsoft.com/office/drawing/2014/main" id="{1ED95B06-C926-183E-4A1C-BCBBCE522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87" y="1755183"/>
            <a:ext cx="5832000" cy="3240000"/>
          </a:xfrm>
          <a:prstGeom prst="rect">
            <a:avLst/>
          </a:prstGeom>
        </p:spPr>
      </p:pic>
      <p:sp>
        <p:nvSpPr>
          <p:cNvPr id="9" name="TextBox 8">
            <a:extLst>
              <a:ext uri="{FF2B5EF4-FFF2-40B4-BE49-F238E27FC236}">
                <a16:creationId xmlns:a16="http://schemas.microsoft.com/office/drawing/2014/main" id="{EC3320D6-8CCA-DB7C-D3B9-F285EC524621}"/>
              </a:ext>
            </a:extLst>
          </p:cNvPr>
          <p:cNvSpPr txBox="1"/>
          <p:nvPr/>
        </p:nvSpPr>
        <p:spPr>
          <a:xfrm>
            <a:off x="2204000" y="5089823"/>
            <a:ext cx="2556841" cy="369332"/>
          </a:xfrm>
          <a:prstGeom prst="rect">
            <a:avLst/>
          </a:prstGeom>
          <a:noFill/>
        </p:spPr>
        <p:txBody>
          <a:bodyPr wrap="square">
            <a:spAutoFit/>
          </a:bodyPr>
          <a:lstStyle/>
          <a:p>
            <a:pPr algn="l"/>
            <a:r>
              <a:rPr lang="fr-FR" b="1" i="0" dirty="0">
                <a:solidFill>
                  <a:srgbClr val="EB9118"/>
                </a:solidFill>
                <a:effectLst/>
                <a:latin typeface="Amatic SC" panose="00000500000000000000" pitchFamily="2" charset="-79"/>
                <a:cs typeface="Amatic SC" panose="00000500000000000000" pitchFamily="2" charset="-79"/>
              </a:rPr>
              <a:t>Épisodes de « La question pas bête »</a:t>
            </a:r>
            <a:endParaRPr lang="fr-FR" b="1" i="0" dirty="0">
              <a:solidFill>
                <a:srgbClr val="222222"/>
              </a:solidFill>
              <a:effectLst/>
              <a:latin typeface="Amatic SC" panose="00000500000000000000" pitchFamily="2" charset="-79"/>
              <a:cs typeface="Amatic SC" panose="00000500000000000000" pitchFamily="2" charset="-79"/>
            </a:endParaRPr>
          </a:p>
        </p:txBody>
      </p:sp>
      <p:sp>
        <p:nvSpPr>
          <p:cNvPr id="11" name="TextBox 10">
            <a:extLst>
              <a:ext uri="{FF2B5EF4-FFF2-40B4-BE49-F238E27FC236}">
                <a16:creationId xmlns:a16="http://schemas.microsoft.com/office/drawing/2014/main" id="{566D14C7-917C-3501-6578-2E93DB4EDF9F}"/>
              </a:ext>
            </a:extLst>
          </p:cNvPr>
          <p:cNvSpPr txBox="1"/>
          <p:nvPr/>
        </p:nvSpPr>
        <p:spPr>
          <a:xfrm>
            <a:off x="7899124" y="5089823"/>
            <a:ext cx="2894773" cy="369332"/>
          </a:xfrm>
          <a:prstGeom prst="rect">
            <a:avLst/>
          </a:prstGeom>
          <a:noFill/>
        </p:spPr>
        <p:txBody>
          <a:bodyPr wrap="square">
            <a:spAutoFit/>
          </a:bodyPr>
          <a:lstStyle/>
          <a:p>
            <a:pPr algn="l"/>
            <a:r>
              <a:rPr lang="fr-FR" b="1" i="0" dirty="0">
                <a:solidFill>
                  <a:srgbClr val="2B817D"/>
                </a:solidFill>
                <a:effectLst/>
                <a:latin typeface="Amatic SC" panose="00000500000000000000" pitchFamily="2" charset="-79"/>
                <a:cs typeface="Amatic SC" panose="00000500000000000000" pitchFamily="2" charset="-79"/>
              </a:rPr>
              <a:t>Épisodes de « Les grandes balades ! »</a:t>
            </a:r>
            <a:endParaRPr lang="fr-FR" b="1" i="0" dirty="0">
              <a:solidFill>
                <a:srgbClr val="222222"/>
              </a:solidFill>
              <a:effectLst/>
              <a:latin typeface="Amatic SC" panose="00000500000000000000" pitchFamily="2" charset="-79"/>
              <a:cs typeface="Amatic SC" panose="00000500000000000000" pitchFamily="2" charset="-79"/>
            </a:endParaRPr>
          </a:p>
        </p:txBody>
      </p:sp>
      <p:sp>
        <p:nvSpPr>
          <p:cNvPr id="13" name="TextBox 12">
            <a:extLst>
              <a:ext uri="{FF2B5EF4-FFF2-40B4-BE49-F238E27FC236}">
                <a16:creationId xmlns:a16="http://schemas.microsoft.com/office/drawing/2014/main" id="{7182913D-11B3-9387-467A-566BB4AB68CE}"/>
              </a:ext>
            </a:extLst>
          </p:cNvPr>
          <p:cNvSpPr txBox="1"/>
          <p:nvPr/>
        </p:nvSpPr>
        <p:spPr>
          <a:xfrm>
            <a:off x="109330" y="5680333"/>
            <a:ext cx="12082670" cy="338554"/>
          </a:xfrm>
          <a:prstGeom prst="rect">
            <a:avLst/>
          </a:prstGeom>
          <a:noFill/>
        </p:spPr>
        <p:txBody>
          <a:bodyPr wrap="square">
            <a:spAutoFit/>
          </a:bodyPr>
          <a:lstStyle/>
          <a:p>
            <a:r>
              <a:rPr lang="fr-FR" sz="1600" dirty="0"/>
              <a:t>Découvrez tous les podcasts sur </a:t>
            </a:r>
            <a:r>
              <a:rPr lang="el-GR" sz="1600" dirty="0">
                <a:hlinkClick r:id="rId4"/>
              </a:rPr>
              <a:t>https://www.la-spa.fr/actualites/petcast-le-podcast-de-la-spa/tous-nos-podcasts#episodes_grandes_balades</a:t>
            </a:r>
            <a:r>
              <a:rPr lang="fr-FR" sz="1600" dirty="0"/>
              <a:t> </a:t>
            </a:r>
            <a:endParaRPr lang="el-GR" sz="1600" dirty="0"/>
          </a:p>
        </p:txBody>
      </p:sp>
      <p:sp>
        <p:nvSpPr>
          <p:cNvPr id="15" name="TextBox 14">
            <a:extLst>
              <a:ext uri="{FF2B5EF4-FFF2-40B4-BE49-F238E27FC236}">
                <a16:creationId xmlns:a16="http://schemas.microsoft.com/office/drawing/2014/main" id="{062B8BD9-E6E8-0E75-302F-1BFFC1647B50}"/>
              </a:ext>
            </a:extLst>
          </p:cNvPr>
          <p:cNvSpPr txBox="1"/>
          <p:nvPr/>
        </p:nvSpPr>
        <p:spPr>
          <a:xfrm>
            <a:off x="109330" y="6240065"/>
            <a:ext cx="9147730" cy="369332"/>
          </a:xfrm>
          <a:prstGeom prst="rect">
            <a:avLst/>
          </a:prstGeom>
          <a:noFill/>
        </p:spPr>
        <p:txBody>
          <a:bodyPr wrap="square">
            <a:spAutoFit/>
          </a:bodyPr>
          <a:lstStyle/>
          <a:p>
            <a:pPr marL="0" indent="0">
              <a:buNone/>
            </a:pPr>
            <a:r>
              <a:rPr lang="en-US" dirty="0"/>
              <a:t>Source: </a:t>
            </a:r>
            <a:r>
              <a:rPr lang="en-US" dirty="0">
                <a:hlinkClick r:id="rId5"/>
              </a:rPr>
              <a:t>https://www.la-spa.fr/actualites/petcast-le-podcast-de-la-spa/</a:t>
            </a:r>
            <a:r>
              <a:rPr lang="en-US" dirty="0"/>
              <a:t> </a:t>
            </a:r>
            <a:endParaRPr lang="el-GR" dirty="0"/>
          </a:p>
        </p:txBody>
      </p:sp>
    </p:spTree>
    <p:extLst>
      <p:ext uri="{BB962C8B-B14F-4D97-AF65-F5344CB8AC3E}">
        <p14:creationId xmlns:p14="http://schemas.microsoft.com/office/powerpoint/2010/main" val="366418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28F0132-2BA1-4470-ECA2-EB867DE98801}"/>
              </a:ext>
            </a:extLst>
          </p:cNvPr>
          <p:cNvSpPr>
            <a:spLocks noGrp="1"/>
          </p:cNvSpPr>
          <p:nvPr>
            <p:ph type="title"/>
          </p:nvPr>
        </p:nvSpPr>
        <p:spPr>
          <a:xfrm>
            <a:off x="838200" y="365125"/>
            <a:ext cx="10515600" cy="663781"/>
          </a:xfrm>
        </p:spPr>
        <p:txBody>
          <a:bodyPr>
            <a:normAutofit fontScale="90000"/>
          </a:bodyPr>
          <a:lstStyle/>
          <a:p>
            <a:r>
              <a:rPr lang="fr-FR" dirty="0"/>
              <a:t>Compréhension audiovisuelle</a:t>
            </a:r>
            <a:endParaRPr lang="el-GR" dirty="0"/>
          </a:p>
        </p:txBody>
      </p:sp>
      <p:pic>
        <p:nvPicPr>
          <p:cNvPr id="9" name="Ηλεκτρονικά πολυμέσα 8" title="Les Innocents - Campagne Fondation 30 Millions d'Amis 2020">
            <a:hlinkClick r:id="" action="ppaction://media"/>
            <a:extLst>
              <a:ext uri="{FF2B5EF4-FFF2-40B4-BE49-F238E27FC236}">
                <a16:creationId xmlns:a16="http://schemas.microsoft.com/office/drawing/2014/main" id="{244B7DD8-5721-0160-1A21-326A96BC24F3}"/>
              </a:ext>
            </a:extLst>
          </p:cNvPr>
          <p:cNvPicPr>
            <a:picLocks noGrp="1" noRot="1" noChangeAspect="1"/>
          </p:cNvPicPr>
          <p:nvPr>
            <p:ph idx="1"/>
            <a:videoFile r:link="rId1"/>
          </p:nvPr>
        </p:nvPicPr>
        <p:blipFill>
          <a:blip r:embed="rId3"/>
          <a:stretch>
            <a:fillRect/>
          </a:stretch>
        </p:blipFill>
        <p:spPr>
          <a:xfrm>
            <a:off x="2242343" y="1398722"/>
            <a:ext cx="7707313" cy="4351338"/>
          </a:xfrm>
          <a:prstGeom prst="rect">
            <a:avLst/>
          </a:prstGeom>
        </p:spPr>
      </p:pic>
      <p:sp>
        <p:nvSpPr>
          <p:cNvPr id="11" name="TextBox 10">
            <a:extLst>
              <a:ext uri="{FF2B5EF4-FFF2-40B4-BE49-F238E27FC236}">
                <a16:creationId xmlns:a16="http://schemas.microsoft.com/office/drawing/2014/main" id="{36761F5B-A28E-83CA-BBCC-D21564B21548}"/>
              </a:ext>
            </a:extLst>
          </p:cNvPr>
          <p:cNvSpPr txBox="1"/>
          <p:nvPr/>
        </p:nvSpPr>
        <p:spPr>
          <a:xfrm>
            <a:off x="188843" y="5974485"/>
            <a:ext cx="11877261" cy="1110560"/>
          </a:xfrm>
          <a:prstGeom prst="rect">
            <a:avLst/>
          </a:prstGeom>
          <a:noFill/>
        </p:spPr>
        <p:txBody>
          <a:bodyPr wrap="square">
            <a:spAutoFit/>
          </a:bodyPr>
          <a:lstStyle/>
          <a:p>
            <a:pPr>
              <a:lnSpc>
                <a:spcPct val="107000"/>
              </a:lnSpc>
              <a:spcAft>
                <a:spcPts val="800"/>
              </a:spcAft>
            </a:pPr>
            <a:r>
              <a:rPr lang="fr-FR" b="1" kern="100" dirty="0">
                <a:effectLst/>
                <a:latin typeface="Calibri" panose="020F0502020204030204" pitchFamily="34" charset="0"/>
                <a:ea typeface="Calibri" panose="020F0502020204030204" pitchFamily="34" charset="0"/>
                <a:cs typeface="Times New Roman" panose="02020603050405020304" pitchFamily="18" charset="0"/>
              </a:rPr>
              <a:t>Source: Fondation 30 millions d’amis </a:t>
            </a:r>
            <a:r>
              <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https://www.30millionsdamis.fr/la-fondation/nos-campagnes/</a:t>
            </a:r>
            <a:r>
              <a:rPr lang="fr-FR" kern="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Les Innocents - Campagne Fondation 30 Millions d'Amis 2020 </a:t>
            </a:r>
            <a:r>
              <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https://youtu.be/xHEZQOv4oDQ?feature=shared</a:t>
            </a:r>
            <a:r>
              <a:rPr lang="fr-FR" kern="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l-G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Ορθογώνιο 1">
            <a:extLst>
              <a:ext uri="{FF2B5EF4-FFF2-40B4-BE49-F238E27FC236}">
                <a16:creationId xmlns:a16="http://schemas.microsoft.com/office/drawing/2014/main" id="{AAD923D5-4844-EE67-8504-494D0DB9042C}"/>
              </a:ext>
            </a:extLst>
          </p:cNvPr>
          <p:cNvSpPr/>
          <p:nvPr/>
        </p:nvSpPr>
        <p:spPr>
          <a:xfrm>
            <a:off x="838200" y="937057"/>
            <a:ext cx="9769214" cy="461665"/>
          </a:xfrm>
          <a:prstGeom prst="rect">
            <a:avLst/>
          </a:prstGeom>
          <a:noFill/>
        </p:spPr>
        <p:txBody>
          <a:bodyPr wrap="none" lIns="91440" tIns="45720" rIns="91440" bIns="45720">
            <a:spAutoFit/>
          </a:bodyPr>
          <a:lstStyle/>
          <a:p>
            <a:pPr algn="ctr"/>
            <a:r>
              <a:rPr lang="fr-FR" sz="2400" b="0" cap="none" spc="0" dirty="0">
                <a:ln w="0"/>
                <a:solidFill>
                  <a:schemeClr val="accent1"/>
                </a:solidFill>
                <a:effectLst>
                  <a:outerShdw blurRad="38100" dist="25400" dir="5400000" algn="ctr" rotWithShape="0">
                    <a:srgbClr val="6E747A">
                      <a:alpha val="43000"/>
                    </a:srgbClr>
                  </a:outerShdw>
                </a:effectLst>
              </a:rPr>
              <a:t>Regardez la vidéo et ensuite discutez en petits groupes (Voir diapo suivante).</a:t>
            </a:r>
            <a:endParaRPr lang="el-GR" sz="2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75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28F0132-2BA1-4470-ECA2-EB867DE98801}"/>
              </a:ext>
            </a:extLst>
          </p:cNvPr>
          <p:cNvSpPr>
            <a:spLocks noGrp="1"/>
          </p:cNvSpPr>
          <p:nvPr>
            <p:ph type="title"/>
          </p:nvPr>
        </p:nvSpPr>
        <p:spPr>
          <a:xfrm>
            <a:off x="838200" y="365125"/>
            <a:ext cx="10515600" cy="663781"/>
          </a:xfrm>
        </p:spPr>
        <p:txBody>
          <a:bodyPr>
            <a:normAutofit fontScale="90000"/>
          </a:bodyPr>
          <a:lstStyle/>
          <a:p>
            <a:r>
              <a:rPr lang="fr-FR" dirty="0"/>
              <a:t>Compréhension audiovisuelle</a:t>
            </a:r>
            <a:endParaRPr lang="el-GR" dirty="0"/>
          </a:p>
        </p:txBody>
      </p:sp>
      <p:pic>
        <p:nvPicPr>
          <p:cNvPr id="9" name="Ηλεκτρονικά πολυμέσα 8" title="Les Innocents - Campagne Fondation 30 Millions d'Amis 2020">
            <a:hlinkClick r:id="" action="ppaction://media"/>
            <a:extLst>
              <a:ext uri="{FF2B5EF4-FFF2-40B4-BE49-F238E27FC236}">
                <a16:creationId xmlns:a16="http://schemas.microsoft.com/office/drawing/2014/main" id="{244B7DD8-5721-0160-1A21-326A96BC24F3}"/>
              </a:ext>
            </a:extLst>
          </p:cNvPr>
          <p:cNvPicPr>
            <a:picLocks noGrp="1" noRot="1" noChangeAspect="1"/>
          </p:cNvPicPr>
          <p:nvPr>
            <p:ph idx="1"/>
            <a:videoFile r:link="rId1"/>
          </p:nvPr>
        </p:nvPicPr>
        <p:blipFill>
          <a:blip r:embed="rId3"/>
          <a:stretch>
            <a:fillRect/>
          </a:stretch>
        </p:blipFill>
        <p:spPr>
          <a:xfrm>
            <a:off x="7362560" y="365125"/>
            <a:ext cx="3861051" cy="2179844"/>
          </a:xfrm>
          <a:prstGeom prst="rect">
            <a:avLst/>
          </a:prstGeom>
        </p:spPr>
      </p:pic>
      <p:sp>
        <p:nvSpPr>
          <p:cNvPr id="11" name="TextBox 10">
            <a:extLst>
              <a:ext uri="{FF2B5EF4-FFF2-40B4-BE49-F238E27FC236}">
                <a16:creationId xmlns:a16="http://schemas.microsoft.com/office/drawing/2014/main" id="{36761F5B-A28E-83CA-BBCC-D21564B21548}"/>
              </a:ext>
            </a:extLst>
          </p:cNvPr>
          <p:cNvSpPr txBox="1"/>
          <p:nvPr/>
        </p:nvSpPr>
        <p:spPr>
          <a:xfrm>
            <a:off x="157369" y="6391929"/>
            <a:ext cx="11877261" cy="375552"/>
          </a:xfrm>
          <a:prstGeom prst="rect">
            <a:avLst/>
          </a:prstGeom>
          <a:noFill/>
        </p:spPr>
        <p:txBody>
          <a:bodyPr wrap="square">
            <a:spAutoFit/>
          </a:bodyPr>
          <a:lstStyle/>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Les Innocents - Campagne Fondation 30 Millions d'Amis 2020 </a:t>
            </a:r>
            <a:r>
              <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https://youtu.be/xHEZQOv4oDQ?feature=shared</a:t>
            </a:r>
            <a:r>
              <a:rPr lang="fr-FR" kern="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Ορθογώνιο 11">
            <a:extLst>
              <a:ext uri="{FF2B5EF4-FFF2-40B4-BE49-F238E27FC236}">
                <a16:creationId xmlns:a16="http://schemas.microsoft.com/office/drawing/2014/main" id="{8833AA7B-9890-BDDF-D205-2BD3509BFACF}"/>
              </a:ext>
            </a:extLst>
          </p:cNvPr>
          <p:cNvSpPr/>
          <p:nvPr/>
        </p:nvSpPr>
        <p:spPr>
          <a:xfrm>
            <a:off x="731202" y="1455047"/>
            <a:ext cx="6092687" cy="43831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sz="2800" dirty="0">
                <a:ln w="0"/>
                <a:solidFill>
                  <a:schemeClr val="accent1"/>
                </a:solidFill>
                <a:effectLst>
                  <a:outerShdw blurRad="38100" dist="25400" dir="5400000" algn="ctr" rotWithShape="0">
                    <a:srgbClr val="6E747A">
                      <a:alpha val="43000"/>
                    </a:srgbClr>
                  </a:outerShdw>
                </a:effectLst>
              </a:rPr>
              <a:t>Décrivez la situation</a:t>
            </a:r>
          </a:p>
          <a:p>
            <a:pPr algn="ctr"/>
            <a:endParaRPr lang="fr-FR" sz="2800" dirty="0">
              <a:ln w="0"/>
              <a:solidFill>
                <a:schemeClr val="accent1"/>
              </a:solidFill>
              <a:effectLst>
                <a:outerShdw blurRad="38100" dist="25400" dir="5400000" algn="ctr" rotWithShape="0">
                  <a:srgbClr val="6E747A">
                    <a:alpha val="43000"/>
                  </a:srgbClr>
                </a:outerShdw>
              </a:effectLst>
            </a:endParaRPr>
          </a:p>
          <a:p>
            <a:pPr algn="ctr">
              <a:lnSpc>
                <a:spcPct val="150000"/>
              </a:lnSpc>
            </a:pPr>
            <a:r>
              <a:rPr lang="fr-FR" sz="2800" dirty="0"/>
              <a:t>On est où?</a:t>
            </a:r>
          </a:p>
          <a:p>
            <a:pPr algn="ctr">
              <a:lnSpc>
                <a:spcPct val="150000"/>
              </a:lnSpc>
            </a:pPr>
            <a:r>
              <a:rPr lang="fr-FR" sz="2800" dirty="0"/>
              <a:t>Qui est l’accusé?</a:t>
            </a:r>
          </a:p>
          <a:p>
            <a:pPr algn="ctr">
              <a:lnSpc>
                <a:spcPct val="150000"/>
              </a:lnSpc>
            </a:pPr>
            <a:r>
              <a:rPr lang="fr-FR" sz="2800" dirty="0"/>
              <a:t>Qu’est-ce qu’on lui reproche?</a:t>
            </a:r>
          </a:p>
          <a:p>
            <a:pPr algn="ctr">
              <a:lnSpc>
                <a:spcPct val="150000"/>
              </a:lnSpc>
            </a:pPr>
            <a:r>
              <a:rPr lang="fr-FR" sz="2800" dirty="0"/>
              <a:t>….. (Voir diapo suivante)</a:t>
            </a:r>
          </a:p>
          <a:p>
            <a:pPr algn="ctr">
              <a:lnSpc>
                <a:spcPct val="150000"/>
              </a:lnSpc>
            </a:pPr>
            <a:r>
              <a:rPr lang="fr-FR" sz="2800" dirty="0"/>
              <a:t>Quel est le message de cette vidéo?</a:t>
            </a:r>
          </a:p>
        </p:txBody>
      </p:sp>
      <p:sp>
        <p:nvSpPr>
          <p:cNvPr id="13" name="Ορθογώνιο 12">
            <a:extLst>
              <a:ext uri="{FF2B5EF4-FFF2-40B4-BE49-F238E27FC236}">
                <a16:creationId xmlns:a16="http://schemas.microsoft.com/office/drawing/2014/main" id="{B5BCB220-929B-5A53-4407-50F8550C8533}"/>
              </a:ext>
            </a:extLst>
          </p:cNvPr>
          <p:cNvSpPr/>
          <p:nvPr/>
        </p:nvSpPr>
        <p:spPr>
          <a:xfrm>
            <a:off x="6954078" y="2615611"/>
            <a:ext cx="4492487" cy="3776318"/>
          </a:xfrm>
          <a:prstGeom prst="rect">
            <a:avLst/>
          </a:prstGeom>
        </p:spPr>
        <p:style>
          <a:lnRef idx="2">
            <a:schemeClr val="accent5"/>
          </a:lnRef>
          <a:fillRef idx="1">
            <a:schemeClr val="lt1"/>
          </a:fillRef>
          <a:effectRef idx="0">
            <a:schemeClr val="accent5"/>
          </a:effectRef>
          <a:fontRef idx="minor">
            <a:schemeClr val="dk1"/>
          </a:fontRef>
        </p:style>
        <p:txBody>
          <a:bodyPr rtlCol="0" anchor="t"/>
          <a:lstStyle/>
          <a:p>
            <a:pPr algn="ctr"/>
            <a:r>
              <a:rPr lang="fr-FR" sz="2000" b="1" dirty="0">
                <a:latin typeface="Aptos" panose="020B0004020202020204" pitchFamily="34" charset="0"/>
              </a:rPr>
              <a:t>La justice</a:t>
            </a:r>
          </a:p>
          <a:p>
            <a:pPr algn="ctr"/>
            <a:r>
              <a:rPr lang="fr-FR" sz="2000" dirty="0">
                <a:latin typeface="Aptos" panose="020B0004020202020204" pitchFamily="34" charset="0"/>
              </a:rPr>
              <a:t>La Cour</a:t>
            </a:r>
          </a:p>
          <a:p>
            <a:pPr algn="ctr"/>
            <a:r>
              <a:rPr lang="fr-FR" sz="2000" dirty="0">
                <a:latin typeface="Aptos" panose="020B0004020202020204" pitchFamily="34" charset="0"/>
              </a:rPr>
              <a:t>Le juge </a:t>
            </a:r>
          </a:p>
          <a:p>
            <a:pPr algn="ctr"/>
            <a:r>
              <a:rPr lang="fr-FR" sz="2000" dirty="0">
                <a:latin typeface="Aptos" panose="020B0004020202020204" pitchFamily="34" charset="0"/>
              </a:rPr>
              <a:t>L’audience est ouverte</a:t>
            </a:r>
          </a:p>
          <a:p>
            <a:pPr algn="ctr"/>
            <a:r>
              <a:rPr lang="fr-FR" sz="2000" dirty="0">
                <a:latin typeface="Aptos" panose="020B0004020202020204" pitchFamily="34" charset="0"/>
              </a:rPr>
              <a:t>La salle d’audience</a:t>
            </a:r>
          </a:p>
          <a:p>
            <a:pPr algn="ctr"/>
            <a:r>
              <a:rPr lang="fr-FR" sz="2000" dirty="0">
                <a:latin typeface="Aptos" panose="020B0004020202020204" pitchFamily="34" charset="0"/>
              </a:rPr>
              <a:t>L’accusé (ici un chien)</a:t>
            </a:r>
          </a:p>
          <a:p>
            <a:pPr algn="ctr"/>
            <a:r>
              <a:rPr lang="fr-FR" sz="2000" dirty="0">
                <a:latin typeface="Aptos" panose="020B0004020202020204" pitchFamily="34" charset="0"/>
              </a:rPr>
              <a:t>L’innocent/Le coupable</a:t>
            </a:r>
          </a:p>
          <a:p>
            <a:pPr algn="ctr"/>
            <a:r>
              <a:rPr lang="fr-FR" sz="2000" dirty="0">
                <a:latin typeface="Aptos" panose="020B0004020202020204" pitchFamily="34" charset="0"/>
              </a:rPr>
              <a:t>L’auditoire (pour le public)</a:t>
            </a:r>
          </a:p>
          <a:p>
            <a:pPr algn="ctr"/>
            <a:r>
              <a:rPr lang="fr-FR" sz="2000" dirty="0">
                <a:solidFill>
                  <a:srgbClr val="3A3A3A"/>
                </a:solidFill>
                <a:latin typeface="Aptos" panose="020B0004020202020204" pitchFamily="34" charset="0"/>
              </a:rPr>
              <a:t>L</a:t>
            </a:r>
            <a:r>
              <a:rPr lang="fr-FR" sz="2000" b="0" i="0" dirty="0">
                <a:solidFill>
                  <a:srgbClr val="3A3A3A"/>
                </a:solidFill>
                <a:effectLst/>
                <a:latin typeface="Aptos" panose="020B0004020202020204" pitchFamily="34" charset="0"/>
              </a:rPr>
              <a:t>e </a:t>
            </a:r>
            <a:r>
              <a:rPr lang="fr-FR" sz="2000" i="0" dirty="0">
                <a:solidFill>
                  <a:srgbClr val="3A3A3A"/>
                </a:solidFill>
                <a:effectLst/>
                <a:latin typeface="Aptos" panose="020B0004020202020204" pitchFamily="34" charset="0"/>
              </a:rPr>
              <a:t>prétoire </a:t>
            </a:r>
            <a:r>
              <a:rPr lang="fr-FR" sz="2000" b="0" i="0" dirty="0">
                <a:solidFill>
                  <a:srgbClr val="3A3A3A"/>
                </a:solidFill>
                <a:effectLst/>
                <a:latin typeface="Aptos" panose="020B0004020202020204" pitchFamily="34" charset="0"/>
              </a:rPr>
              <a:t>(dédié à la partie civile)</a:t>
            </a:r>
          </a:p>
          <a:p>
            <a:pPr algn="ctr"/>
            <a:r>
              <a:rPr lang="en-US" sz="2000" dirty="0">
                <a:solidFill>
                  <a:srgbClr val="3A3A3A"/>
                </a:solidFill>
                <a:latin typeface="Aptos" panose="020B0004020202020204" pitchFamily="34" charset="0"/>
              </a:rPr>
              <a:t>L</a:t>
            </a:r>
            <a:r>
              <a:rPr lang="en-US" sz="2000" b="0" i="0" dirty="0">
                <a:solidFill>
                  <a:srgbClr val="3A3A3A"/>
                </a:solidFill>
                <a:effectLst/>
                <a:latin typeface="Aptos" panose="020B0004020202020204" pitchFamily="34" charset="0"/>
              </a:rPr>
              <a:t>a </a:t>
            </a:r>
            <a:r>
              <a:rPr lang="en-US" sz="2000" b="0" i="0" dirty="0" err="1">
                <a:solidFill>
                  <a:srgbClr val="3A3A3A"/>
                </a:solidFill>
                <a:effectLst/>
                <a:latin typeface="Aptos" panose="020B0004020202020204" pitchFamily="34" charset="0"/>
              </a:rPr>
              <a:t>défense</a:t>
            </a:r>
            <a:endParaRPr lang="en-US" sz="2000" b="0" i="0" dirty="0">
              <a:solidFill>
                <a:srgbClr val="3A3A3A"/>
              </a:solidFill>
              <a:effectLst/>
              <a:latin typeface="Aptos" panose="020B0004020202020204" pitchFamily="34" charset="0"/>
            </a:endParaRPr>
          </a:p>
          <a:p>
            <a:pPr algn="ctr"/>
            <a:r>
              <a:rPr lang="fr-FR" sz="2000" dirty="0">
                <a:latin typeface="Aptos" panose="020B0004020202020204" pitchFamily="34" charset="0"/>
              </a:rPr>
              <a:t>Le box des accusés</a:t>
            </a:r>
          </a:p>
          <a:p>
            <a:pPr algn="ctr"/>
            <a:r>
              <a:rPr lang="fr-FR" sz="2000" dirty="0">
                <a:latin typeface="Aptos" panose="020B0004020202020204" pitchFamily="34" charset="0"/>
              </a:rPr>
              <a:t>Le président et ses assesseurs </a:t>
            </a:r>
          </a:p>
          <a:p>
            <a:pPr algn="ctr"/>
            <a:endParaRPr lang="el-GR" dirty="0"/>
          </a:p>
        </p:txBody>
      </p:sp>
      <p:sp>
        <p:nvSpPr>
          <p:cNvPr id="14" name="Ορθογώνιο 13">
            <a:extLst>
              <a:ext uri="{FF2B5EF4-FFF2-40B4-BE49-F238E27FC236}">
                <a16:creationId xmlns:a16="http://schemas.microsoft.com/office/drawing/2014/main" id="{D732341E-63EF-6C2B-4D26-49BA926C63E6}"/>
              </a:ext>
            </a:extLst>
          </p:cNvPr>
          <p:cNvSpPr/>
          <p:nvPr/>
        </p:nvSpPr>
        <p:spPr>
          <a:xfrm rot="1906738">
            <a:off x="9787096" y="3026329"/>
            <a:ext cx="1691169" cy="46166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400" b="1" dirty="0">
                <a:solidFill>
                  <a:srgbClr val="C00000"/>
                </a:solidFill>
              </a:rPr>
              <a:t>Vocabulaire</a:t>
            </a:r>
          </a:p>
        </p:txBody>
      </p:sp>
    </p:spTree>
    <p:extLst>
      <p:ext uri="{BB962C8B-B14F-4D97-AF65-F5344CB8AC3E}">
        <p14:creationId xmlns:p14="http://schemas.microsoft.com/office/powerpoint/2010/main" val="380478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028F0132-2BA1-4470-ECA2-EB867DE98801}"/>
              </a:ext>
            </a:extLst>
          </p:cNvPr>
          <p:cNvSpPr>
            <a:spLocks noGrp="1"/>
          </p:cNvSpPr>
          <p:nvPr>
            <p:ph type="title"/>
          </p:nvPr>
        </p:nvSpPr>
        <p:spPr>
          <a:xfrm>
            <a:off x="838200" y="365125"/>
            <a:ext cx="10515600" cy="663781"/>
          </a:xfrm>
        </p:spPr>
        <p:txBody>
          <a:bodyPr>
            <a:normAutofit fontScale="90000"/>
          </a:bodyPr>
          <a:lstStyle/>
          <a:p>
            <a:r>
              <a:rPr lang="fr-FR" dirty="0"/>
              <a:t>Compréhension audiovisuelle</a:t>
            </a:r>
            <a:endParaRPr lang="el-GR" dirty="0"/>
          </a:p>
        </p:txBody>
      </p:sp>
      <p:sp>
        <p:nvSpPr>
          <p:cNvPr id="11" name="TextBox 10">
            <a:extLst>
              <a:ext uri="{FF2B5EF4-FFF2-40B4-BE49-F238E27FC236}">
                <a16:creationId xmlns:a16="http://schemas.microsoft.com/office/drawing/2014/main" id="{36761F5B-A28E-83CA-BBCC-D21564B21548}"/>
              </a:ext>
            </a:extLst>
          </p:cNvPr>
          <p:cNvSpPr txBox="1"/>
          <p:nvPr/>
        </p:nvSpPr>
        <p:spPr>
          <a:xfrm>
            <a:off x="157369" y="6391929"/>
            <a:ext cx="11877261" cy="375552"/>
          </a:xfrm>
          <a:prstGeom prst="rect">
            <a:avLst/>
          </a:prstGeom>
          <a:noFill/>
        </p:spPr>
        <p:txBody>
          <a:bodyPr wrap="square">
            <a:spAutoFit/>
          </a:bodyPr>
          <a:lstStyle/>
          <a:p>
            <a:pPr>
              <a:lnSpc>
                <a:spcPct val="107000"/>
              </a:lnSpc>
              <a:spcAft>
                <a:spcPts val="800"/>
              </a:spcAft>
            </a:pPr>
            <a:r>
              <a:rPr lang="fr-FR" kern="100" dirty="0">
                <a:effectLst/>
                <a:latin typeface="Calibri" panose="020F0502020204030204" pitchFamily="34" charset="0"/>
                <a:ea typeface="Calibri" panose="020F0502020204030204" pitchFamily="34" charset="0"/>
                <a:cs typeface="Times New Roman" panose="02020603050405020304" pitchFamily="18" charset="0"/>
              </a:rPr>
              <a:t>Les Innocents - Campagne Fondation 30 Millions d'Amis 2020 </a:t>
            </a:r>
            <a:r>
              <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https://youtu.be/xHEZQOv4oDQ?feature=shared</a:t>
            </a:r>
            <a:r>
              <a:rPr lang="fr-FR" kern="0" dirty="0">
                <a:solidFill>
                  <a:srgbClr val="3A3A3A"/>
                </a:solidFill>
                <a:effectLst/>
                <a:latin typeface="Calibri" panose="020F0502020204030204" pitchFamily="34" charset="0"/>
                <a:ea typeface="Times New Roman" panose="02020603050405020304" pitchFamily="18" charset="0"/>
                <a:cs typeface="Calibri" panose="020F0502020204030204" pitchFamily="34" charset="0"/>
              </a:rPr>
              <a:t> </a:t>
            </a:r>
            <a:endParaRPr lang="el-GR"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Ορθογώνιο 11">
            <a:extLst>
              <a:ext uri="{FF2B5EF4-FFF2-40B4-BE49-F238E27FC236}">
                <a16:creationId xmlns:a16="http://schemas.microsoft.com/office/drawing/2014/main" id="{8833AA7B-9890-BDDF-D205-2BD3509BFACF}"/>
              </a:ext>
            </a:extLst>
          </p:cNvPr>
          <p:cNvSpPr/>
          <p:nvPr/>
        </p:nvSpPr>
        <p:spPr>
          <a:xfrm>
            <a:off x="718934" y="1028907"/>
            <a:ext cx="6493560" cy="52824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sz="2400" dirty="0">
                <a:solidFill>
                  <a:schemeClr val="accent1"/>
                </a:solidFill>
              </a:rPr>
              <a:t>Quel</a:t>
            </a:r>
            <a:r>
              <a:rPr lang="en-US" sz="2400" dirty="0">
                <a:solidFill>
                  <a:schemeClr val="accent1"/>
                </a:solidFill>
              </a:rPr>
              <a:t> </a:t>
            </a:r>
            <a:r>
              <a:rPr lang="fr-FR" sz="2400" dirty="0">
                <a:solidFill>
                  <a:schemeClr val="accent1"/>
                </a:solidFill>
              </a:rPr>
              <a:t>est</a:t>
            </a:r>
            <a:r>
              <a:rPr lang="en-US" sz="2400" dirty="0">
                <a:solidFill>
                  <a:schemeClr val="accent1"/>
                </a:solidFill>
              </a:rPr>
              <a:t> </a:t>
            </a:r>
            <a:r>
              <a:rPr lang="fr-FR" sz="2400" dirty="0">
                <a:solidFill>
                  <a:schemeClr val="accent1"/>
                </a:solidFill>
              </a:rPr>
              <a:t>l’acte</a:t>
            </a:r>
            <a:r>
              <a:rPr lang="en-US" sz="2400" dirty="0">
                <a:solidFill>
                  <a:schemeClr val="accent1"/>
                </a:solidFill>
              </a:rPr>
              <a:t> </a:t>
            </a:r>
            <a:r>
              <a:rPr lang="fr-FR" sz="2400" dirty="0">
                <a:solidFill>
                  <a:schemeClr val="accent1"/>
                </a:solidFill>
              </a:rPr>
              <a:t>d’accusation?</a:t>
            </a:r>
          </a:p>
          <a:p>
            <a:pPr algn="ctr"/>
            <a:r>
              <a:rPr lang="fr-FR" sz="2400" dirty="0">
                <a:solidFill>
                  <a:schemeClr val="accent1"/>
                </a:solidFill>
              </a:rPr>
              <a:t>Il est reproché à l’accusé …</a:t>
            </a:r>
          </a:p>
          <a:p>
            <a:pPr algn="ctr"/>
            <a:endParaRPr lang="fr-FR" sz="900" dirty="0">
              <a:solidFill>
                <a:schemeClr val="accent1"/>
              </a:solidFill>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été fidèle à sa famille pendant 7 ans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tenu compagnie à son maître dans les bons et les mauvais moments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donné toute son affection sans rien attendre en retour</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réconforté son maître quand il était malade</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protéger le domicile familial contre l’intrusion des cambrioleurs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joué pendant des heures avec les enfants</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fr-FR" sz="1800" kern="100" dirty="0">
                <a:effectLst/>
                <a:latin typeface="Calibri" panose="020F0502020204030204" pitchFamily="34" charset="0"/>
                <a:ea typeface="Calibri" panose="020F0502020204030204" pitchFamily="34" charset="0"/>
                <a:cs typeface="Calibri" panose="020F0502020204030204" pitchFamily="34" charset="0"/>
              </a:rPr>
              <a:t>D’avoir passé trois jours et trois nuits en forêt attendre le retour de son maître</a:t>
            </a:r>
            <a:endParaRPr lang="fr-FR" kern="100" dirty="0">
              <a:latin typeface="Calibri" panose="020F0502020204030204" pitchFamily="34" charset="0"/>
              <a:ea typeface="Calibri" panose="020F0502020204030204" pitchFamily="34" charset="0"/>
              <a:cs typeface="Calibri" panose="020F0502020204030204" pitchFamily="34" charset="0"/>
            </a:endParaRPr>
          </a:p>
        </p:txBody>
      </p:sp>
      <p:pic>
        <p:nvPicPr>
          <p:cNvPr id="9" name="Ηλεκτρονικά πολυμέσα 8" title="Les Innocents - Campagne Fondation 30 Millions d'Amis 2020">
            <a:hlinkClick r:id="" action="ppaction://media"/>
            <a:extLst>
              <a:ext uri="{FF2B5EF4-FFF2-40B4-BE49-F238E27FC236}">
                <a16:creationId xmlns:a16="http://schemas.microsoft.com/office/drawing/2014/main" id="{244B7DD8-5721-0160-1A21-326A96BC24F3}"/>
              </a:ext>
            </a:extLst>
          </p:cNvPr>
          <p:cNvPicPr>
            <a:picLocks noGrp="1" noRot="1" noChangeAspect="1"/>
          </p:cNvPicPr>
          <p:nvPr>
            <p:ph idx="1"/>
            <a:videoFile r:link="rId1"/>
          </p:nvPr>
        </p:nvPicPr>
        <p:blipFill>
          <a:blip r:embed="rId4"/>
          <a:stretch>
            <a:fillRect/>
          </a:stretch>
        </p:blipFill>
        <p:spPr>
          <a:xfrm>
            <a:off x="7352621" y="365125"/>
            <a:ext cx="3861051" cy="2179844"/>
          </a:xfrm>
          <a:prstGeom prst="rect">
            <a:avLst/>
          </a:prstGeom>
        </p:spPr>
      </p:pic>
      <p:sp>
        <p:nvSpPr>
          <p:cNvPr id="2" name="Ορθογώνιο 1">
            <a:extLst>
              <a:ext uri="{FF2B5EF4-FFF2-40B4-BE49-F238E27FC236}">
                <a16:creationId xmlns:a16="http://schemas.microsoft.com/office/drawing/2014/main" id="{CF74D9BD-1534-F421-6498-D5A4CA3409C5}"/>
              </a:ext>
            </a:extLst>
          </p:cNvPr>
          <p:cNvSpPr/>
          <p:nvPr/>
        </p:nvSpPr>
        <p:spPr>
          <a:xfrm>
            <a:off x="7526896" y="2659998"/>
            <a:ext cx="3512500" cy="584775"/>
          </a:xfrm>
          <a:prstGeom prst="rect">
            <a:avLst/>
          </a:prstGeom>
          <a:noFill/>
        </p:spPr>
        <p:txBody>
          <a:bodyPr wrap="none" lIns="91440" tIns="45720" rIns="91440" bIns="45720">
            <a:spAutoFit/>
          </a:bodyPr>
          <a:lstStyle/>
          <a:p>
            <a:pPr algn="ctr"/>
            <a:r>
              <a:rPr lang="fr-FR" sz="3200" b="0" cap="none" spc="0" dirty="0">
                <a:ln w="0"/>
                <a:solidFill>
                  <a:schemeClr val="accent1"/>
                </a:solidFill>
                <a:effectLst>
                  <a:outerShdw blurRad="38100" dist="25400" dir="5400000" algn="ctr" rotWithShape="0">
                    <a:srgbClr val="6E747A">
                      <a:alpha val="43000"/>
                    </a:srgbClr>
                  </a:outerShdw>
                </a:effectLst>
              </a:rPr>
              <a:t>Qu’en pensez-vous?</a:t>
            </a:r>
            <a:endParaRPr lang="el-GR" sz="3200" b="0" cap="none" spc="0" dirty="0">
              <a:ln w="0"/>
              <a:solidFill>
                <a:schemeClr val="accent1"/>
              </a:solidFill>
              <a:effectLst>
                <a:outerShdw blurRad="38100" dist="25400" dir="5400000" algn="ctr" rotWithShape="0">
                  <a:srgbClr val="6E747A">
                    <a:alpha val="43000"/>
                  </a:srgbClr>
                </a:outerShdw>
              </a:effectLst>
            </a:endParaRPr>
          </a:p>
        </p:txBody>
      </p:sp>
      <p:sp>
        <p:nvSpPr>
          <p:cNvPr id="4" name="TextBox 3">
            <a:extLst>
              <a:ext uri="{FF2B5EF4-FFF2-40B4-BE49-F238E27FC236}">
                <a16:creationId xmlns:a16="http://schemas.microsoft.com/office/drawing/2014/main" id="{26BFD62A-33DB-A434-7507-7B30BF0B88E7}"/>
              </a:ext>
            </a:extLst>
          </p:cNvPr>
          <p:cNvSpPr txBox="1"/>
          <p:nvPr/>
        </p:nvSpPr>
        <p:spPr>
          <a:xfrm>
            <a:off x="7352621" y="3297369"/>
            <a:ext cx="3861052" cy="2031325"/>
          </a:xfrm>
          <a:prstGeom prst="rect">
            <a:avLst/>
          </a:prstGeom>
          <a:noFill/>
        </p:spPr>
        <p:txBody>
          <a:bodyPr wrap="square">
            <a:spAutoFit/>
          </a:bodyPr>
          <a:lstStyle/>
          <a:p>
            <a:pPr algn="ctr"/>
            <a:r>
              <a:rPr lang="fr-FR" sz="1800" b="1" dirty="0">
                <a:solidFill>
                  <a:schemeClr val="accent1">
                    <a:lumMod val="75000"/>
                  </a:schemeClr>
                </a:solidFill>
              </a:rPr>
              <a:t>Discutez en classe, complétez votre opinion initiale </a:t>
            </a:r>
          </a:p>
          <a:p>
            <a:pPr algn="ctr"/>
            <a:endParaRPr lang="fr-FR" sz="1800" b="1" dirty="0">
              <a:solidFill>
                <a:schemeClr val="accent1">
                  <a:lumMod val="75000"/>
                </a:schemeClr>
              </a:solidFill>
            </a:endParaRPr>
          </a:p>
          <a:p>
            <a:pPr algn="ctr"/>
            <a:r>
              <a:rPr lang="fr-FR" sz="1800" b="1" dirty="0">
                <a:ln/>
                <a:solidFill>
                  <a:schemeClr val="accent1">
                    <a:lumMod val="75000"/>
                  </a:schemeClr>
                </a:solidFill>
              </a:rPr>
              <a:t>Un chien fidèle, </a:t>
            </a:r>
          </a:p>
          <a:p>
            <a:pPr algn="ctr"/>
            <a:r>
              <a:rPr lang="fr-FR" sz="1800" dirty="0">
                <a:ln/>
                <a:solidFill>
                  <a:schemeClr val="accent1">
                    <a:lumMod val="50000"/>
                  </a:schemeClr>
                </a:solidFill>
              </a:rPr>
              <a:t>qu’est-ce qu’il peut faire pour vous?</a:t>
            </a:r>
          </a:p>
          <a:p>
            <a:pPr algn="ctr"/>
            <a:endParaRPr lang="fr-FR" dirty="0">
              <a:ln/>
              <a:solidFill>
                <a:schemeClr val="accent1">
                  <a:lumMod val="50000"/>
                </a:schemeClr>
              </a:solidFill>
            </a:endParaRPr>
          </a:p>
          <a:p>
            <a:pPr algn="ctr"/>
            <a:endParaRPr lang="fr-FR" sz="1800" dirty="0">
              <a:ln/>
              <a:solidFill>
                <a:schemeClr val="accent1">
                  <a:lumMod val="50000"/>
                </a:schemeClr>
              </a:solidFill>
            </a:endParaRPr>
          </a:p>
        </p:txBody>
      </p:sp>
    </p:spTree>
    <p:extLst>
      <p:ext uri="{BB962C8B-B14F-4D97-AF65-F5344CB8AC3E}">
        <p14:creationId xmlns:p14="http://schemas.microsoft.com/office/powerpoint/2010/main" val="210616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ECDF1-7D1B-EA3E-7F0B-CB9FFAB1C190}"/>
              </a:ext>
            </a:extLst>
          </p:cNvPr>
          <p:cNvSpPr>
            <a:spLocks noGrp="1"/>
          </p:cNvSpPr>
          <p:nvPr>
            <p:ph type="title"/>
          </p:nvPr>
        </p:nvSpPr>
        <p:spPr/>
        <p:txBody>
          <a:bodyPr/>
          <a:lstStyle/>
          <a:p>
            <a:r>
              <a:rPr lang="fr-FR" dirty="0"/>
              <a:t>Production écrite  </a:t>
            </a:r>
            <a:br>
              <a:rPr lang="fr-FR" dirty="0"/>
            </a:br>
            <a:r>
              <a:rPr lang="fr-FR" dirty="0"/>
              <a:t>Tâche finale</a:t>
            </a:r>
            <a:endParaRPr lang="el-GR" dirty="0"/>
          </a:p>
        </p:txBody>
      </p:sp>
      <p:sp>
        <p:nvSpPr>
          <p:cNvPr id="3" name="Θέση περιεχομένου 2">
            <a:extLst>
              <a:ext uri="{FF2B5EF4-FFF2-40B4-BE49-F238E27FC236}">
                <a16:creationId xmlns:a16="http://schemas.microsoft.com/office/drawing/2014/main" id="{CB36D131-4059-D481-870E-88B01C826CCA}"/>
              </a:ext>
            </a:extLst>
          </p:cNvPr>
          <p:cNvSpPr>
            <a:spLocks noGrp="1"/>
          </p:cNvSpPr>
          <p:nvPr>
            <p:ph idx="1"/>
          </p:nvPr>
        </p:nvSpPr>
        <p:spPr>
          <a:xfrm>
            <a:off x="838200" y="1825625"/>
            <a:ext cx="6178826" cy="4351338"/>
          </a:xfrm>
        </p:spPr>
        <p:txBody>
          <a:bodyPr>
            <a:normAutofit lnSpcReduction="10000"/>
          </a:bodyPr>
          <a:lstStyle/>
          <a:p>
            <a:r>
              <a:rPr lang="fr-FR" dirty="0"/>
              <a:t>Adoptez les bons gestes pour la protection des animaux</a:t>
            </a:r>
          </a:p>
          <a:p>
            <a:r>
              <a:rPr lang="fr-FR" dirty="0"/>
              <a:t>Créez une affiche pour informer la communauté scolaire.</a:t>
            </a:r>
          </a:p>
          <a:p>
            <a:r>
              <a:rPr lang="fr-FR" dirty="0"/>
              <a:t>Trouvez plus d’infos sur </a:t>
            </a:r>
            <a:r>
              <a:rPr lang="fr-FR" dirty="0">
                <a:hlinkClick r:id="rId2"/>
              </a:rPr>
              <a:t>https://www.nice.fr/fr/actualites/campagne-anti-abandon?type=articles</a:t>
            </a:r>
            <a:r>
              <a:rPr lang="fr-FR" dirty="0"/>
              <a:t> </a:t>
            </a:r>
          </a:p>
          <a:p>
            <a:r>
              <a:rPr lang="en-US" dirty="0">
                <a:hlinkClick r:id="rId3"/>
              </a:rPr>
              <a:t>https://agriculture.gouv.fr/stopabandon-proteger-les-animaux-de-compagnie-une-priorite-lete-et-tout-au-long-de-lannee</a:t>
            </a:r>
            <a:r>
              <a:rPr lang="en-US" dirty="0"/>
              <a:t> </a:t>
            </a:r>
            <a:endParaRPr lang="el-GR" dirty="0"/>
          </a:p>
        </p:txBody>
      </p:sp>
      <p:pic>
        <p:nvPicPr>
          <p:cNvPr id="7" name="Εικόνα 6">
            <a:extLst>
              <a:ext uri="{FF2B5EF4-FFF2-40B4-BE49-F238E27FC236}">
                <a16:creationId xmlns:a16="http://schemas.microsoft.com/office/drawing/2014/main" id="{394B7D3F-EC0B-E4D0-7F4A-2A7DCD0E91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8644" y="0"/>
            <a:ext cx="5373356" cy="6858000"/>
          </a:xfrm>
          <a:prstGeom prst="rect">
            <a:avLst/>
          </a:prstGeom>
        </p:spPr>
      </p:pic>
    </p:spTree>
    <p:extLst>
      <p:ext uri="{BB962C8B-B14F-4D97-AF65-F5344CB8AC3E}">
        <p14:creationId xmlns:p14="http://schemas.microsoft.com/office/powerpoint/2010/main" val="44094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E9A5A4-A52A-C888-F186-188FF56867AB}"/>
              </a:ext>
            </a:extLst>
          </p:cNvPr>
          <p:cNvSpPr>
            <a:spLocks noGrp="1"/>
          </p:cNvSpPr>
          <p:nvPr>
            <p:ph type="title"/>
          </p:nvPr>
        </p:nvSpPr>
        <p:spPr/>
        <p:txBody>
          <a:bodyPr/>
          <a:lstStyle/>
          <a:p>
            <a:r>
              <a:rPr lang="fr-FR" dirty="0"/>
              <a:t>Sitographie</a:t>
            </a:r>
            <a:endParaRPr lang="el-GR" dirty="0"/>
          </a:p>
        </p:txBody>
      </p:sp>
      <p:sp>
        <p:nvSpPr>
          <p:cNvPr id="3" name="Θέση περιεχομένου 2">
            <a:extLst>
              <a:ext uri="{FF2B5EF4-FFF2-40B4-BE49-F238E27FC236}">
                <a16:creationId xmlns:a16="http://schemas.microsoft.com/office/drawing/2014/main" id="{522EB2FF-1DBF-DFDC-9762-E1A6D7156AE8}"/>
              </a:ext>
            </a:extLst>
          </p:cNvPr>
          <p:cNvSpPr>
            <a:spLocks noGrp="1"/>
          </p:cNvSpPr>
          <p:nvPr>
            <p:ph idx="1"/>
          </p:nvPr>
        </p:nvSpPr>
        <p:spPr/>
        <p:txBody>
          <a:bodyPr/>
          <a:lstStyle/>
          <a:p>
            <a:r>
              <a:rPr lang="en-US" dirty="0"/>
              <a:t>Ville de Nice </a:t>
            </a:r>
            <a:r>
              <a:rPr lang="en-US" dirty="0">
                <a:hlinkClick r:id="rId2"/>
              </a:rPr>
              <a:t>https://www.nice.fr/fr/l-animal-dans-la-ville/la-campagne-anti-abandons</a:t>
            </a:r>
            <a:r>
              <a:rPr lang="en-US" dirty="0"/>
              <a:t> </a:t>
            </a:r>
          </a:p>
          <a:p>
            <a:r>
              <a:rPr lang="en-US" dirty="0"/>
              <a:t>Association pour la protection des </a:t>
            </a:r>
            <a:r>
              <a:rPr lang="en-US" dirty="0" err="1"/>
              <a:t>animaux</a:t>
            </a:r>
            <a:r>
              <a:rPr lang="en-US" dirty="0"/>
              <a:t> </a:t>
            </a:r>
            <a:r>
              <a:rPr lang="en-US" dirty="0">
                <a:hlinkClick r:id="rId3"/>
              </a:rPr>
              <a:t>https://www.la-spa.fr/</a:t>
            </a:r>
            <a:r>
              <a:rPr lang="en-US" dirty="0"/>
              <a:t> </a:t>
            </a:r>
          </a:p>
          <a:p>
            <a:r>
              <a:rPr lang="fr-FR" kern="100" dirty="0">
                <a:effectLst/>
                <a:latin typeface="Calibri" panose="020F0502020204030204" pitchFamily="34" charset="0"/>
                <a:ea typeface="Calibri" panose="020F0502020204030204" pitchFamily="34" charset="0"/>
                <a:cs typeface="Times New Roman" panose="02020603050405020304" pitchFamily="18" charset="0"/>
              </a:rPr>
              <a:t>Fondation 30 millions d’amis </a:t>
            </a:r>
            <a:r>
              <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https://www.30millionsdamis.fr/la-fondation/nos-campagnes/</a:t>
            </a:r>
            <a:endParaRPr lang="fr-FR" u="sng"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r>
              <a:rPr lang="fr-FR" kern="0" dirty="0">
                <a:solidFill>
                  <a:srgbClr val="3A3A3A"/>
                </a:solidFill>
                <a:effectLst/>
                <a:latin typeface="Aptos" panose="020B0004020202020204" pitchFamily="34" charset="0"/>
                <a:ea typeface="Times New Roman" panose="02020603050405020304" pitchFamily="18" charset="0"/>
                <a:cs typeface="Calibri" panose="020F0502020204030204" pitchFamily="34" charset="0"/>
              </a:rPr>
              <a:t>Ministère de l’Agriculture et de la Souveraineté Alimentaire</a:t>
            </a:r>
            <a:endParaRPr lang="fr-FR" u="sng"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US" dirty="0">
                <a:hlinkClick r:id="rId5"/>
              </a:rPr>
              <a:t>https://agriculture.gouv.fr/stopabandon-proteger-les-animaux-de-compagnie-une-priorite-lete-et-tout-au-long-de-lannee</a:t>
            </a:r>
            <a:r>
              <a:rPr lang="fr-FR" u="sng" kern="0" dirty="0">
                <a:solidFill>
                  <a:srgbClr val="000000"/>
                </a:solidFill>
                <a:latin typeface="Calibri" panose="020F0502020204030204" pitchFamily="34" charset="0"/>
                <a:cs typeface="Calibri" panose="020F0502020204030204" pitchFamily="34" charset="0"/>
              </a:rPr>
              <a:t>  </a:t>
            </a:r>
            <a:endParaRPr lang="en-US" dirty="0"/>
          </a:p>
          <a:p>
            <a:endParaRPr lang="el-GR" dirty="0"/>
          </a:p>
        </p:txBody>
      </p:sp>
    </p:spTree>
    <p:extLst>
      <p:ext uri="{BB962C8B-B14F-4D97-AF65-F5344CB8AC3E}">
        <p14:creationId xmlns:p14="http://schemas.microsoft.com/office/powerpoint/2010/main" val="138160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A352773-5029-3231-E57A-E5D1925D746C}"/>
              </a:ext>
            </a:extLst>
          </p:cNvPr>
          <p:cNvSpPr>
            <a:spLocks/>
          </p:cNvSpPr>
          <p:nvPr/>
        </p:nvSpPr>
        <p:spPr>
          <a:xfrm>
            <a:off x="387407" y="333882"/>
            <a:ext cx="11417186" cy="8079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4400" b="1" i="0" u="none" strike="noStrike" kern="1200" cap="none" spc="0" normalizeH="0" baseline="0" noProof="0" dirty="0">
                <a:ln>
                  <a:noFill/>
                </a:ln>
                <a:solidFill>
                  <a:schemeClr val="tx2">
                    <a:lumMod val="75000"/>
                  </a:schemeClr>
                </a:solidFill>
                <a:effectLst/>
                <a:uLnTx/>
                <a:uFillTx/>
                <a:latin typeface="+mj-lt"/>
                <a:ea typeface="+mj-ea"/>
                <a:cs typeface="+mj-cs"/>
              </a:rPr>
              <a:t>4 avril: Journée mondiale des animaux errants</a:t>
            </a:r>
            <a:endParaRPr kumimoji="0" lang="el-GR" sz="4400" b="1" i="0" u="none" strike="noStrike" kern="1200" cap="none" spc="0" normalizeH="0" baseline="0" noProof="0" dirty="0">
              <a:ln>
                <a:noFill/>
              </a:ln>
              <a:solidFill>
                <a:schemeClr val="tx2">
                  <a:lumMod val="75000"/>
                </a:schemeClr>
              </a:solidFill>
              <a:effectLst/>
              <a:uLnTx/>
              <a:uFillTx/>
              <a:latin typeface="+mj-lt"/>
              <a:ea typeface="+mj-ea"/>
              <a:cs typeface="+mj-cs"/>
            </a:endParaRPr>
          </a:p>
        </p:txBody>
      </p:sp>
      <p:sp>
        <p:nvSpPr>
          <p:cNvPr id="3" name="Υπότιτλος 2">
            <a:extLst>
              <a:ext uri="{FF2B5EF4-FFF2-40B4-BE49-F238E27FC236}">
                <a16:creationId xmlns:a16="http://schemas.microsoft.com/office/drawing/2014/main" id="{4C1B2065-4429-C809-33D8-C590EDD3D859}"/>
              </a:ext>
            </a:extLst>
          </p:cNvPr>
          <p:cNvSpPr>
            <a:spLocks noGrp="1"/>
          </p:cNvSpPr>
          <p:nvPr>
            <p:ph type="title" idx="4294967295"/>
          </p:nvPr>
        </p:nvSpPr>
        <p:spPr>
          <a:xfrm>
            <a:off x="596349" y="1240925"/>
            <a:ext cx="6470374" cy="51841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000" b="0" i="0" u="none" strike="noStrike" kern="1200" cap="none" spc="0" normalizeH="0" baseline="0" noProof="0" dirty="0">
                <a:ln>
                  <a:noFill/>
                </a:ln>
                <a:solidFill>
                  <a:schemeClr val="accent5">
                    <a:lumMod val="75000"/>
                  </a:schemeClr>
                </a:solidFill>
                <a:effectLst/>
                <a:uLnTx/>
                <a:uFillTx/>
                <a:latin typeface="+mn-lt"/>
                <a:ea typeface="+mn-ea"/>
                <a:cs typeface="+mn-cs"/>
              </a:rPr>
              <a:t>Non à l’abandon!</a:t>
            </a:r>
            <a:br>
              <a:rPr kumimoji="0" lang="fr-FR" sz="4000" b="0" i="0" u="none" strike="noStrike" kern="1200" cap="none" spc="0" normalizeH="0" baseline="0" noProof="0" dirty="0">
                <a:ln>
                  <a:noFill/>
                </a:ln>
                <a:solidFill>
                  <a:schemeClr val="accent5">
                    <a:lumMod val="75000"/>
                  </a:schemeClr>
                </a:solidFill>
                <a:effectLst/>
                <a:uLnTx/>
                <a:uFillTx/>
                <a:latin typeface="+mn-lt"/>
                <a:ea typeface="+mn-ea"/>
                <a:cs typeface="+mn-cs"/>
              </a:rPr>
            </a:br>
            <a:br>
              <a:rPr kumimoji="0" lang="fr-FR" sz="3200" b="0" i="0" u="none" strike="noStrike" kern="1200" cap="none" spc="0" normalizeH="0" baseline="0" noProof="0" dirty="0">
                <a:ln>
                  <a:noFill/>
                </a:ln>
                <a:solidFill>
                  <a:schemeClr val="accent5">
                    <a:lumMod val="75000"/>
                  </a:schemeClr>
                </a:solidFill>
                <a:effectLst/>
                <a:uLnTx/>
                <a:uFillTx/>
                <a:latin typeface="+mn-lt"/>
                <a:ea typeface="+mn-ea"/>
                <a:cs typeface="+mn-cs"/>
              </a:rPr>
            </a:br>
            <a:r>
              <a:rPr kumimoji="0" lang="fr-FR" sz="3200" b="0" i="0" u="none" strike="noStrike" kern="1200" cap="none" spc="0" normalizeH="0" baseline="0" noProof="0" dirty="0">
                <a:ln>
                  <a:noFill/>
                </a:ln>
                <a:solidFill>
                  <a:schemeClr val="tx2">
                    <a:lumMod val="75000"/>
                  </a:schemeClr>
                </a:solidFill>
                <a:effectLst/>
                <a:uLnTx/>
                <a:uFillTx/>
                <a:latin typeface="+mn-lt"/>
                <a:ea typeface="+mn-ea"/>
                <a:cs typeface="+mn-cs"/>
              </a:rPr>
              <a:t>La campagne anti-abandons de la Ville de Nice</a:t>
            </a:r>
            <a:br>
              <a:rPr kumimoji="0" lang="fr-FR" sz="3200" b="0" i="0" u="none" strike="noStrike" kern="1200" cap="none" spc="0" normalizeH="0" baseline="0" noProof="0" dirty="0">
                <a:ln>
                  <a:noFill/>
                </a:ln>
                <a:solidFill>
                  <a:schemeClr val="tx2">
                    <a:lumMod val="75000"/>
                  </a:schemeClr>
                </a:solidFill>
                <a:effectLst/>
                <a:uLnTx/>
                <a:uFillTx/>
                <a:latin typeface="+mn-lt"/>
                <a:ea typeface="+mn-ea"/>
                <a:cs typeface="+mn-cs"/>
              </a:rPr>
            </a:br>
            <a:br>
              <a:rPr kumimoji="0" lang="fr-FR" sz="3200" b="0" i="0" u="none" strike="noStrike" kern="1200" cap="none" spc="0" normalizeH="0" baseline="0" noProof="0" dirty="0">
                <a:ln>
                  <a:noFill/>
                </a:ln>
                <a:solidFill>
                  <a:schemeClr val="accent5">
                    <a:lumMod val="75000"/>
                  </a:schemeClr>
                </a:solidFill>
                <a:effectLst/>
                <a:uLnTx/>
                <a:uFillTx/>
                <a:latin typeface="+mn-lt"/>
                <a:ea typeface="+mn-ea"/>
                <a:cs typeface="+mn-cs"/>
              </a:rPr>
            </a:br>
            <a:r>
              <a:rPr lang="fr-FR" sz="2000" i="0" dirty="0">
                <a:solidFill>
                  <a:srgbClr val="343434"/>
                </a:solidFill>
                <a:effectLst/>
                <a:latin typeface="Aptos" panose="020B0004020202020204" pitchFamily="34" charset="0"/>
              </a:rPr>
              <a:t>A chaque période de vacances estivales, </a:t>
            </a:r>
            <a:r>
              <a:rPr lang="fr-FR" sz="2000" dirty="0">
                <a:solidFill>
                  <a:srgbClr val="343434"/>
                </a:solidFill>
                <a:latin typeface="Aptos" panose="020B0004020202020204" pitchFamily="34" charset="0"/>
              </a:rPr>
              <a:t>un grand nombre </a:t>
            </a:r>
            <a:r>
              <a:rPr lang="fr-FR" sz="2000" i="0" dirty="0">
                <a:solidFill>
                  <a:srgbClr val="343434"/>
                </a:solidFill>
                <a:effectLst/>
                <a:latin typeface="Aptos" panose="020B0004020202020204" pitchFamily="34" charset="0"/>
              </a:rPr>
              <a:t>d’animaux domestiques sont abandonnés. Le nombre des animaux errants, des animaux en détresse augmente!</a:t>
            </a:r>
            <a:br>
              <a:rPr lang="fr-FR" sz="2000" i="0" dirty="0">
                <a:solidFill>
                  <a:srgbClr val="343434"/>
                </a:solidFill>
                <a:effectLst/>
                <a:latin typeface="Aptos" panose="020B0004020202020204" pitchFamily="34" charset="0"/>
              </a:rPr>
            </a:br>
            <a:br>
              <a:rPr lang="fr-FR" sz="2000" i="0" dirty="0">
                <a:solidFill>
                  <a:srgbClr val="343434"/>
                </a:solidFill>
                <a:effectLst/>
                <a:latin typeface="Aptos" panose="020B0004020202020204" pitchFamily="34" charset="0"/>
              </a:rPr>
            </a:br>
            <a:r>
              <a:rPr lang="fr-FR" sz="2000" i="0" dirty="0">
                <a:solidFill>
                  <a:srgbClr val="343434"/>
                </a:solidFill>
                <a:effectLst/>
                <a:latin typeface="Aptos" panose="020B0004020202020204" pitchFamily="34" charset="0"/>
              </a:rPr>
              <a:t>Commencez par sensibiliser les él</a:t>
            </a:r>
            <a:r>
              <a:rPr lang="fr-FR" sz="2000" dirty="0">
                <a:solidFill>
                  <a:srgbClr val="343434"/>
                </a:solidFill>
                <a:latin typeface="Aptos" panose="020B0004020202020204" pitchFamily="34" charset="0"/>
              </a:rPr>
              <a:t>èves au respect des animaux </a:t>
            </a:r>
            <a:br>
              <a:rPr lang="fr-FR" sz="2000" dirty="0">
                <a:solidFill>
                  <a:srgbClr val="343434"/>
                </a:solidFill>
                <a:latin typeface="Aptos" panose="020B0004020202020204" pitchFamily="34" charset="0"/>
              </a:rPr>
            </a:br>
            <a:r>
              <a:rPr lang="fr-FR" sz="2000" dirty="0">
                <a:solidFill>
                  <a:srgbClr val="343434"/>
                </a:solidFill>
                <a:latin typeface="Aptos" panose="020B0004020202020204" pitchFamily="34" charset="0"/>
              </a:rPr>
              <a:t>Entrez dans le vif du sujet avec les affiches de la campagne anti-abandon de Nice.</a:t>
            </a:r>
            <a:br>
              <a:rPr lang="fr-FR" sz="2000" dirty="0">
                <a:solidFill>
                  <a:srgbClr val="343434"/>
                </a:solidFill>
                <a:latin typeface="Aptos" panose="020B0004020202020204" pitchFamily="34" charset="0"/>
              </a:rPr>
            </a:br>
            <a:br>
              <a:rPr kumimoji="0" lang="fr-FR" sz="3200" b="0" i="0" u="none" strike="noStrike" kern="1200" cap="none" spc="0" normalizeH="0" baseline="0" noProof="0" dirty="0">
                <a:ln>
                  <a:noFill/>
                </a:ln>
                <a:solidFill>
                  <a:schemeClr val="accent5">
                    <a:lumMod val="75000"/>
                  </a:schemeClr>
                </a:solidFill>
                <a:effectLst/>
                <a:uLnTx/>
                <a:uFillTx/>
                <a:latin typeface="+mn-lt"/>
                <a:ea typeface="+mn-ea"/>
                <a:cs typeface="+mn-cs"/>
              </a:rPr>
            </a:br>
            <a:r>
              <a:rPr kumimoji="0" lang="fr-FR" sz="2200" b="0" i="0" u="none" strike="noStrike" kern="1200" cap="none" spc="0" normalizeH="0" baseline="0" noProof="0" dirty="0">
                <a:ln>
                  <a:noFill/>
                </a:ln>
                <a:solidFill>
                  <a:schemeClr val="tx2">
                    <a:lumMod val="75000"/>
                  </a:schemeClr>
                </a:solidFill>
                <a:effectLst/>
                <a:uLnTx/>
                <a:uFillTx/>
                <a:latin typeface="+mn-lt"/>
                <a:ea typeface="+mn-ea"/>
                <a:cs typeface="+mn-cs"/>
              </a:rPr>
              <a:t>Source: </a:t>
            </a:r>
            <a:r>
              <a:rPr kumimoji="0" lang="fr-FR" sz="2200" b="0" i="0" u="none" strike="noStrike" kern="1200" cap="none" spc="0" normalizeH="0" baseline="0" noProof="0" dirty="0">
                <a:ln>
                  <a:noFill/>
                </a:ln>
                <a:solidFill>
                  <a:schemeClr val="accent5">
                    <a:lumMod val="75000"/>
                  </a:schemeClr>
                </a:solidFill>
                <a:effectLst/>
                <a:uLnTx/>
                <a:uFillTx/>
                <a:latin typeface="+mn-lt"/>
                <a:ea typeface="+mn-ea"/>
                <a:cs typeface="+mn-cs"/>
                <a:hlinkClick r:id="rId2"/>
              </a:rPr>
              <a:t>https://www.nice.fr/fr/l-animal-dans-la-ville/la-campagne-anti-abandons</a:t>
            </a:r>
            <a:r>
              <a:rPr kumimoji="0" lang="fr-FR" sz="2200" b="0" i="0" u="none" strike="noStrike" kern="1200" cap="none" spc="0" normalizeH="0" baseline="0" noProof="0" dirty="0">
                <a:ln>
                  <a:noFill/>
                </a:ln>
                <a:solidFill>
                  <a:schemeClr val="accent5">
                    <a:lumMod val="75000"/>
                  </a:schemeClr>
                </a:solidFill>
                <a:effectLst/>
                <a:uLnTx/>
                <a:uFillTx/>
                <a:latin typeface="+mn-lt"/>
                <a:ea typeface="+mn-ea"/>
                <a:cs typeface="+mn-cs"/>
              </a:rPr>
              <a:t> </a:t>
            </a:r>
            <a:endParaRPr kumimoji="0" lang="el-GR" sz="2200" b="0" i="0" u="none" strike="noStrike" kern="1200" cap="none" spc="0" normalizeH="0" baseline="0" noProof="0" dirty="0">
              <a:ln>
                <a:noFill/>
              </a:ln>
              <a:solidFill>
                <a:schemeClr val="accent5">
                  <a:lumMod val="75000"/>
                </a:schemeClr>
              </a:solidFill>
              <a:effectLst/>
              <a:uLnTx/>
              <a:uFillTx/>
              <a:latin typeface="+mn-lt"/>
              <a:ea typeface="+mn-ea"/>
              <a:cs typeface="+mn-cs"/>
            </a:endParaRPr>
          </a:p>
        </p:txBody>
      </p:sp>
      <p:pic>
        <p:nvPicPr>
          <p:cNvPr id="5" name="Εικόνα 4">
            <a:extLst>
              <a:ext uri="{FF2B5EF4-FFF2-40B4-BE49-F238E27FC236}">
                <a16:creationId xmlns:a16="http://schemas.microsoft.com/office/drawing/2014/main" id="{DE1B1BA0-E098-58B1-C099-5E5F3D3C4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076" y="1240925"/>
            <a:ext cx="4121865" cy="5338451"/>
          </a:xfrm>
          <a:prstGeom prst="rect">
            <a:avLst/>
          </a:prstGeom>
        </p:spPr>
      </p:pic>
    </p:spTree>
    <p:extLst>
      <p:ext uri="{BB962C8B-B14F-4D97-AF65-F5344CB8AC3E}">
        <p14:creationId xmlns:p14="http://schemas.microsoft.com/office/powerpoint/2010/main" val="15506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EB4A51C-8149-1A27-1578-D7DD1031E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375634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F67193-D2EB-0DB3-00BB-C070A9384AA4}"/>
              </a:ext>
            </a:extLst>
          </p:cNvPr>
          <p:cNvSpPr>
            <a:spLocks noGrp="1"/>
          </p:cNvSpPr>
          <p:nvPr>
            <p:ph type="title"/>
          </p:nvPr>
        </p:nvSpPr>
        <p:spPr/>
        <p:txBody>
          <a:bodyPr/>
          <a:lstStyle/>
          <a:p>
            <a:r>
              <a:rPr lang="fr-FR" sz="5400" dirty="0">
                <a:ln w="0"/>
                <a:solidFill>
                  <a:schemeClr val="accent1"/>
                </a:solidFill>
                <a:effectLst>
                  <a:outerShdw blurRad="38100" dist="25400" dir="5400000" algn="ctr" rotWithShape="0">
                    <a:srgbClr val="6E747A">
                      <a:alpha val="43000"/>
                    </a:srgbClr>
                  </a:outerShdw>
                </a:effectLst>
                <a:latin typeface="+mn-lt"/>
                <a:ea typeface="+mn-ea"/>
                <a:cs typeface="+mn-cs"/>
              </a:rPr>
              <a:t>L’histoire de Vigo</a:t>
            </a:r>
            <a:endParaRPr lang="el-GR" sz="5400" dirty="0">
              <a:ln w="0"/>
              <a:solidFill>
                <a:schemeClr val="accent1"/>
              </a:solidFill>
              <a:effectLst>
                <a:outerShdw blurRad="38100" dist="25400" dir="5400000" algn="ctr" rotWithShape="0">
                  <a:srgbClr val="6E747A">
                    <a:alpha val="43000"/>
                  </a:srgbClr>
                </a:outerShdw>
              </a:effectLst>
              <a:latin typeface="+mn-lt"/>
              <a:ea typeface="+mn-ea"/>
              <a:cs typeface="+mn-cs"/>
            </a:endParaRPr>
          </a:p>
        </p:txBody>
      </p:sp>
      <p:sp>
        <p:nvSpPr>
          <p:cNvPr id="3" name="Θέση περιεχομένου 2">
            <a:extLst>
              <a:ext uri="{FF2B5EF4-FFF2-40B4-BE49-F238E27FC236}">
                <a16:creationId xmlns:a16="http://schemas.microsoft.com/office/drawing/2014/main" id="{C4F57130-F1BA-1AE3-6BE0-5CA9E0135E2F}"/>
              </a:ext>
            </a:extLst>
          </p:cNvPr>
          <p:cNvSpPr>
            <a:spLocks noGrp="1"/>
          </p:cNvSpPr>
          <p:nvPr>
            <p:ph idx="1"/>
          </p:nvPr>
        </p:nvSpPr>
        <p:spPr>
          <a:xfrm>
            <a:off x="347869" y="1583007"/>
            <a:ext cx="11275540" cy="971864"/>
          </a:xfrm>
        </p:spPr>
        <p:txBody>
          <a:bodyPr>
            <a:normAutofit fontScale="92500" lnSpcReduction="20000"/>
          </a:bodyPr>
          <a:lstStyle/>
          <a:p>
            <a:pPr marL="0" indent="0">
              <a:buNone/>
            </a:pPr>
            <a:r>
              <a:rPr lang="fr-FR" sz="2400" dirty="0"/>
              <a:t>Vous pouvez utiliser aussi l’histoire de Vigo pour sensibiliser les élèves</a:t>
            </a:r>
          </a:p>
          <a:p>
            <a:pPr marL="0" indent="0">
              <a:buNone/>
            </a:pPr>
            <a:r>
              <a:rPr lang="fr-FR" sz="2400" dirty="0"/>
              <a:t>Allez sur le site de la Fondation 30 million d’amis ou travaillez avec les </a:t>
            </a:r>
            <a:r>
              <a:rPr lang="fr-FR" sz="2400" dirty="0">
                <a:hlinkClick r:id="rId3" action="ppaction://hlinkfile"/>
              </a:rPr>
              <a:t>Fiches</a:t>
            </a:r>
            <a:r>
              <a:rPr lang="fr-FR" sz="2400" dirty="0"/>
              <a:t> que vous pouvez téléchargez sur </a:t>
            </a:r>
            <a:r>
              <a:rPr lang="fr-FR" sz="2400" dirty="0">
                <a:hlinkClick r:id="rId4"/>
              </a:rPr>
              <a:t>https://chaidonatsi.weebly.com/protection-des-animaux.html</a:t>
            </a:r>
            <a:r>
              <a:rPr lang="fr-FR" sz="2400" dirty="0"/>
              <a:t> </a:t>
            </a:r>
          </a:p>
          <a:p>
            <a:pPr marL="0" indent="0">
              <a:buNone/>
            </a:pPr>
            <a:endParaRPr lang="el-GR" dirty="0"/>
          </a:p>
          <a:p>
            <a:endParaRPr lang="el-GR" dirty="0"/>
          </a:p>
        </p:txBody>
      </p:sp>
      <p:pic>
        <p:nvPicPr>
          <p:cNvPr id="5" name="Εικόνα 4">
            <a:extLst>
              <a:ext uri="{FF2B5EF4-FFF2-40B4-BE49-F238E27FC236}">
                <a16:creationId xmlns:a16="http://schemas.microsoft.com/office/drawing/2014/main" id="{69C40D12-CF64-F2E4-31BE-F38CE574AA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60" y="2687224"/>
            <a:ext cx="6363007" cy="3276000"/>
          </a:xfrm>
          <a:prstGeom prst="rect">
            <a:avLst/>
          </a:prstGeom>
        </p:spPr>
      </p:pic>
      <p:pic>
        <p:nvPicPr>
          <p:cNvPr id="7" name="Εικόνα 6">
            <a:extLst>
              <a:ext uri="{FF2B5EF4-FFF2-40B4-BE49-F238E27FC236}">
                <a16:creationId xmlns:a16="http://schemas.microsoft.com/office/drawing/2014/main" id="{5E525733-F871-A046-1738-1DA8AC4480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3748" y="2687224"/>
            <a:ext cx="5391150" cy="3314700"/>
          </a:xfrm>
          <a:prstGeom prst="rect">
            <a:avLst/>
          </a:prstGeom>
        </p:spPr>
      </p:pic>
      <p:sp>
        <p:nvSpPr>
          <p:cNvPr id="9" name="TextBox 8">
            <a:extLst>
              <a:ext uri="{FF2B5EF4-FFF2-40B4-BE49-F238E27FC236}">
                <a16:creationId xmlns:a16="http://schemas.microsoft.com/office/drawing/2014/main" id="{7FE8F95F-5DD6-DE12-C0AD-A7C789FD4A70}"/>
              </a:ext>
            </a:extLst>
          </p:cNvPr>
          <p:cNvSpPr txBox="1"/>
          <p:nvPr/>
        </p:nvSpPr>
        <p:spPr>
          <a:xfrm>
            <a:off x="78260" y="6227930"/>
            <a:ext cx="11275540" cy="392159"/>
          </a:xfrm>
          <a:prstGeom prst="rect">
            <a:avLst/>
          </a:prstGeom>
          <a:noFill/>
        </p:spPr>
        <p:txBody>
          <a:bodyPr wrap="square">
            <a:spAutoFit/>
          </a:bodyPr>
          <a:lstStyle/>
          <a:p>
            <a:pPr>
              <a:lnSpc>
                <a:spcPct val="115000"/>
              </a:lnSpc>
              <a:spcBef>
                <a:spcPts val="1200"/>
              </a:spcBef>
              <a:spcAft>
                <a:spcPts val="800"/>
              </a:spcAft>
            </a:pPr>
            <a:r>
              <a:rPr lang="fr-FR" sz="1800" b="1" kern="100" dirty="0">
                <a:effectLst/>
                <a:latin typeface="Calibri" panose="020F0502020204030204" pitchFamily="34" charset="0"/>
                <a:ea typeface="Calibri" panose="020F0502020204030204" pitchFamily="34" charset="0"/>
                <a:cs typeface="Calibri" panose="020F0502020204030204" pitchFamily="34" charset="0"/>
              </a:rPr>
              <a:t>Source :</a:t>
            </a:r>
            <a:r>
              <a:rPr lang="fr-FR" sz="1800" kern="100" dirty="0">
                <a:effectLst/>
                <a:latin typeface="Calibri" panose="020F0502020204030204" pitchFamily="34" charset="0"/>
                <a:ea typeface="Calibri" panose="020F0502020204030204" pitchFamily="34" charset="0"/>
                <a:cs typeface="Calibri" panose="020F0502020204030204" pitchFamily="34" charset="0"/>
              </a:rPr>
              <a:t> </a:t>
            </a:r>
            <a:r>
              <a:rPr lang="fr-FR" sz="1800" u="sng"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https://www.30millionsdamis.fr/la-fondation/nos-campagnes/nonalabandon/</a:t>
            </a:r>
            <a:r>
              <a:rPr lang="fr-FR" sz="1800" kern="100" dirty="0">
                <a:effectLst/>
                <a:latin typeface="Calibri" panose="020F0502020204030204" pitchFamily="34" charset="0"/>
                <a:ea typeface="Calibri" panose="020F0502020204030204" pitchFamily="34" charset="0"/>
                <a:cs typeface="Calibri" panose="020F0502020204030204" pitchFamily="34" charset="0"/>
              </a:rPr>
              <a:t>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103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9016DC-E0FB-410A-238D-E85C54567079}"/>
              </a:ext>
            </a:extLst>
          </p:cNvPr>
          <p:cNvSpPr>
            <a:spLocks noGrp="1"/>
          </p:cNvSpPr>
          <p:nvPr>
            <p:ph type="title"/>
          </p:nvPr>
        </p:nvSpPr>
        <p:spPr/>
        <p:txBody>
          <a:bodyPr/>
          <a:lstStyle/>
          <a:p>
            <a:r>
              <a:rPr lang="fr-FR" dirty="0"/>
              <a:t>Propositions didactiques</a:t>
            </a:r>
            <a:endParaRPr lang="el-GR" dirty="0"/>
          </a:p>
        </p:txBody>
      </p:sp>
      <p:sp>
        <p:nvSpPr>
          <p:cNvPr id="4" name="Ορθογώνιο 3">
            <a:extLst>
              <a:ext uri="{FF2B5EF4-FFF2-40B4-BE49-F238E27FC236}">
                <a16:creationId xmlns:a16="http://schemas.microsoft.com/office/drawing/2014/main" id="{33F649C8-8D57-8BA5-4A90-4D20256D658E}"/>
              </a:ext>
            </a:extLst>
          </p:cNvPr>
          <p:cNvSpPr/>
          <p:nvPr/>
        </p:nvSpPr>
        <p:spPr>
          <a:xfrm>
            <a:off x="963892" y="2967335"/>
            <a:ext cx="10264220" cy="1754326"/>
          </a:xfrm>
          <a:prstGeom prst="rect">
            <a:avLst/>
          </a:prstGeom>
          <a:noFill/>
        </p:spPr>
        <p:txBody>
          <a:bodyPr wrap="none" lIns="91440" tIns="45720" rIns="91440" bIns="45720">
            <a:spAutoFit/>
          </a:bodyPr>
          <a:lstStyle/>
          <a:p>
            <a:pPr algn="ctr"/>
            <a:r>
              <a:rPr kumimoji="0" lang="fr-FR" sz="5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rPr>
              <a:t>« Si tu m’adoptes, </a:t>
            </a:r>
          </a:p>
          <a:p>
            <a:pPr algn="ctr"/>
            <a:r>
              <a:rPr kumimoji="0" lang="fr-FR" sz="5400" b="0" i="0" u="none" strike="noStrike" kern="1200" cap="none" spc="0" normalizeH="0" baseline="0" noProof="0" dirty="0">
                <a:ln w="0"/>
                <a:solidFill>
                  <a:schemeClr val="accent1"/>
                </a:solidFill>
                <a:effectLst>
                  <a:outerShdw blurRad="38100" dist="25400" dir="5400000" algn="ctr" rotWithShape="0">
                    <a:srgbClr val="6E747A">
                      <a:alpha val="43000"/>
                    </a:srgbClr>
                  </a:outerShdw>
                </a:effectLst>
                <a:uLnTx/>
                <a:uFillTx/>
                <a:latin typeface="+mn-lt"/>
                <a:ea typeface="+mn-ea"/>
                <a:cs typeface="+mn-cs"/>
              </a:rPr>
              <a:t>je t’attendrai même sous la pluie ! »</a:t>
            </a:r>
            <a:endParaRPr lang="el-GR"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9059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8BD0A-1798-5B70-C3FE-0E18E1D5D145}"/>
              </a:ext>
            </a:extLst>
          </p:cNvPr>
          <p:cNvSpPr>
            <a:spLocks noGrp="1"/>
          </p:cNvSpPr>
          <p:nvPr>
            <p:ph type="title"/>
          </p:nvPr>
        </p:nvSpPr>
        <p:spPr>
          <a:xfrm>
            <a:off x="838200" y="365126"/>
            <a:ext cx="10515600" cy="678484"/>
          </a:xfrm>
        </p:spPr>
        <p:txBody>
          <a:bodyPr>
            <a:normAutofit/>
          </a:bodyPr>
          <a:lstStyle/>
          <a:p>
            <a:r>
              <a:rPr lang="fr-FR" sz="4000" b="1" dirty="0">
                <a:solidFill>
                  <a:schemeClr val="tx2">
                    <a:lumMod val="75000"/>
                  </a:schemeClr>
                </a:solidFill>
              </a:rPr>
              <a:t>Sensibiliser les élèves à la protection des animaux</a:t>
            </a:r>
            <a:endParaRPr lang="el-GR" sz="4000" b="1" dirty="0">
              <a:solidFill>
                <a:schemeClr val="tx2">
                  <a:lumMod val="75000"/>
                </a:schemeClr>
              </a:solidFill>
            </a:endParaRPr>
          </a:p>
        </p:txBody>
      </p:sp>
      <p:sp>
        <p:nvSpPr>
          <p:cNvPr id="3" name="Θέση περιεχομένου 2">
            <a:extLst>
              <a:ext uri="{FF2B5EF4-FFF2-40B4-BE49-F238E27FC236}">
                <a16:creationId xmlns:a16="http://schemas.microsoft.com/office/drawing/2014/main" id="{6237F7F4-91D3-2E04-0D6F-7A0AC0D338D5}"/>
              </a:ext>
            </a:extLst>
          </p:cNvPr>
          <p:cNvSpPr>
            <a:spLocks noGrp="1"/>
          </p:cNvSpPr>
          <p:nvPr>
            <p:ph idx="1"/>
          </p:nvPr>
        </p:nvSpPr>
        <p:spPr>
          <a:xfrm>
            <a:off x="838200" y="944218"/>
            <a:ext cx="10515600" cy="5232746"/>
          </a:xfrm>
        </p:spPr>
        <p:txBody>
          <a:bodyPr>
            <a:noAutofit/>
          </a:bodyPr>
          <a:lstStyle/>
          <a:p>
            <a:r>
              <a:rPr lang="fr-FR" sz="2000" dirty="0"/>
              <a:t>Type de document: </a:t>
            </a:r>
          </a:p>
          <a:p>
            <a:pPr lvl="1"/>
            <a:r>
              <a:rPr lang="fr-FR" sz="1800" i="1" dirty="0"/>
              <a:t>Affiches de la campagne « Si tu m’adoptes, je t’attendrai même sous la pluie »</a:t>
            </a:r>
          </a:p>
          <a:p>
            <a:pPr lvl="1"/>
            <a:r>
              <a:rPr lang="fr-FR" sz="1800" i="1" dirty="0"/>
              <a:t>Podcast de la SPA</a:t>
            </a:r>
          </a:p>
          <a:p>
            <a:pPr lvl="1"/>
            <a:r>
              <a:rPr lang="fr-FR" sz="1800" i="1" dirty="0"/>
              <a:t>Vidéo de la Fondation 30 millions d’amis </a:t>
            </a:r>
          </a:p>
          <a:p>
            <a:r>
              <a:rPr lang="fr-FR" sz="2000" dirty="0"/>
              <a:t>Niveau: À partir du niveau A2 </a:t>
            </a:r>
          </a:p>
          <a:p>
            <a:r>
              <a:rPr lang="fr-FR" sz="2000" dirty="0"/>
              <a:t>Durée de l'activité: Deux ou trois séances (selon les objectifs).</a:t>
            </a:r>
          </a:p>
          <a:p>
            <a:r>
              <a:rPr lang="fr-FR" sz="2000" dirty="0"/>
              <a:t>Objectifs :   </a:t>
            </a:r>
          </a:p>
          <a:p>
            <a:pPr lvl="1"/>
            <a:r>
              <a:rPr lang="fr-FR" sz="2000" dirty="0"/>
              <a:t>Sensibiliser au thème de l’adoption d’animaux et en général sur la protection des animaux.</a:t>
            </a:r>
          </a:p>
          <a:p>
            <a:pPr lvl="1"/>
            <a:r>
              <a:rPr lang="fr-FR" sz="2000" dirty="0"/>
              <a:t>Analyser des documents multimodaux (affiches, vidéo de sensibilisation à l’adoption/protection des animaux)</a:t>
            </a:r>
          </a:p>
          <a:p>
            <a:pPr lvl="1"/>
            <a:r>
              <a:rPr lang="fr-FR" sz="2000" dirty="0"/>
              <a:t>Découvrir le message d’une affiche/vidéo de sensibilisation </a:t>
            </a:r>
          </a:p>
          <a:p>
            <a:pPr lvl="1"/>
            <a:r>
              <a:rPr lang="fr-FR" sz="2000" dirty="0"/>
              <a:t>Exprimer son opinion sur le sujet des animaux abandonnés</a:t>
            </a:r>
          </a:p>
          <a:p>
            <a:pPr lvl="1"/>
            <a:endParaRPr lang="fr-FR" sz="2000" dirty="0"/>
          </a:p>
          <a:p>
            <a:pPr marL="342900" lvl="1" indent="-342900"/>
            <a:r>
              <a:rPr lang="fr-FR" sz="2000" dirty="0"/>
              <a:t>Matériel : </a:t>
            </a:r>
          </a:p>
          <a:p>
            <a:pPr marL="800100" lvl="2" indent="-342900"/>
            <a:r>
              <a:rPr lang="fr-FR" dirty="0"/>
              <a:t>Ordinateur et </a:t>
            </a:r>
            <a:r>
              <a:rPr lang="en-US" dirty="0" err="1"/>
              <a:t>vidéo</a:t>
            </a:r>
            <a:r>
              <a:rPr lang="en-US" dirty="0"/>
              <a:t> </a:t>
            </a:r>
            <a:r>
              <a:rPr lang="en-US" dirty="0" err="1"/>
              <a:t>projecteur</a:t>
            </a:r>
            <a:r>
              <a:rPr lang="en-US" dirty="0"/>
              <a:t>. </a:t>
            </a:r>
            <a:endParaRPr lang="fr-FR" dirty="0"/>
          </a:p>
        </p:txBody>
      </p:sp>
    </p:spTree>
    <p:extLst>
      <p:ext uri="{BB962C8B-B14F-4D97-AF65-F5344CB8AC3E}">
        <p14:creationId xmlns:p14="http://schemas.microsoft.com/office/powerpoint/2010/main" val="1929993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8E8F23-539F-F786-E7E7-0D58D792DC61}"/>
              </a:ext>
            </a:extLst>
          </p:cNvPr>
          <p:cNvSpPr>
            <a:spLocks noGrp="1"/>
          </p:cNvSpPr>
          <p:nvPr>
            <p:ph type="title"/>
          </p:nvPr>
        </p:nvSpPr>
        <p:spPr/>
        <p:txBody>
          <a:bodyPr/>
          <a:lstStyle/>
          <a:p>
            <a:r>
              <a:rPr lang="fr-FR" b="1" dirty="0">
                <a:solidFill>
                  <a:schemeClr val="tx2">
                    <a:lumMod val="75000"/>
                  </a:schemeClr>
                </a:solidFill>
                <a:latin typeface="Aptos" panose="020B0004020202020204" pitchFamily="34" charset="0"/>
              </a:rPr>
              <a:t>Une campagne originale de la SPA</a:t>
            </a:r>
            <a:endParaRPr lang="el-GR" b="1" dirty="0">
              <a:solidFill>
                <a:schemeClr val="tx2">
                  <a:lumMod val="75000"/>
                </a:schemeClr>
              </a:solidFill>
              <a:latin typeface="Aptos" panose="020B0004020202020204" pitchFamily="34" charset="0"/>
            </a:endParaRPr>
          </a:p>
        </p:txBody>
      </p:sp>
      <p:sp>
        <p:nvSpPr>
          <p:cNvPr id="3" name="Θέση περιεχομένου 2">
            <a:extLst>
              <a:ext uri="{FF2B5EF4-FFF2-40B4-BE49-F238E27FC236}">
                <a16:creationId xmlns:a16="http://schemas.microsoft.com/office/drawing/2014/main" id="{707D4D9D-24FD-7A72-D2C1-C0F1B75A90C0}"/>
              </a:ext>
            </a:extLst>
          </p:cNvPr>
          <p:cNvSpPr>
            <a:spLocks noGrp="1"/>
          </p:cNvSpPr>
          <p:nvPr>
            <p:ph idx="1"/>
          </p:nvPr>
        </p:nvSpPr>
        <p:spPr>
          <a:xfrm>
            <a:off x="838200" y="1600200"/>
            <a:ext cx="10515600" cy="4983164"/>
          </a:xfrm>
        </p:spPr>
        <p:txBody>
          <a:bodyPr>
            <a:noAutofit/>
          </a:bodyPr>
          <a:lstStyle/>
          <a:p>
            <a:pPr marL="0" indent="0">
              <a:buNone/>
            </a:pPr>
            <a:r>
              <a:rPr lang="fr-FR" sz="2400" dirty="0">
                <a:latin typeface="Aptos" panose="020B0004020202020204" pitchFamily="34" charset="0"/>
              </a:rPr>
              <a:t>L</a:t>
            </a:r>
            <a:r>
              <a:rPr lang="fr-FR" sz="2400" b="0" i="0" dirty="0">
                <a:effectLst/>
                <a:latin typeface="Aptos" panose="020B0004020202020204" pitchFamily="34" charset="0"/>
              </a:rPr>
              <a:t>a Société Protectrice des Animaux (SPA) lance à l’occasion des Portes Ouvertes pour l’adoption, les 3 et 4 octobre, une campagne originale. </a:t>
            </a:r>
          </a:p>
          <a:p>
            <a:pPr marL="0" indent="0">
              <a:buNone/>
            </a:pPr>
            <a:r>
              <a:rPr lang="fr-FR" sz="2400" b="0" i="0" dirty="0">
                <a:effectLst/>
                <a:latin typeface="Aptos" panose="020B0004020202020204" pitchFamily="34" charset="0"/>
              </a:rPr>
              <a:t>Sur fond de photographies réalisées par Sophie </a:t>
            </a:r>
            <a:r>
              <a:rPr lang="fr-FR" sz="2400" b="0" i="0" dirty="0" err="1">
                <a:effectLst/>
                <a:latin typeface="Aptos" panose="020B0004020202020204" pitchFamily="34" charset="0"/>
              </a:rPr>
              <a:t>Gamand</a:t>
            </a:r>
            <a:r>
              <a:rPr lang="fr-FR" sz="2400" b="0" i="0" dirty="0">
                <a:effectLst/>
                <a:latin typeface="Aptos" panose="020B0004020202020204" pitchFamily="34" charset="0"/>
              </a:rPr>
              <a:t>, les affiches donnent la parole aux animaux, un peu humides : </a:t>
            </a:r>
          </a:p>
          <a:p>
            <a:pPr marL="0" indent="0" algn="ctr">
              <a:buNone/>
            </a:pPr>
            <a:r>
              <a:rPr lang="fr-FR" sz="2400" b="0" i="0" dirty="0">
                <a:effectLst/>
                <a:latin typeface="Aptos" panose="020B0004020202020204" pitchFamily="34" charset="0"/>
              </a:rPr>
              <a:t>«</a:t>
            </a:r>
            <a:r>
              <a:rPr lang="fr-FR" sz="2400" b="0" i="1" dirty="0">
                <a:effectLst/>
                <a:latin typeface="Aptos" panose="020B0004020202020204" pitchFamily="34" charset="0"/>
              </a:rPr>
              <a:t>Si tu m’adoptes, je t’attendrai même sous la pluie</a:t>
            </a:r>
            <a:r>
              <a:rPr lang="fr-FR" sz="2400" b="0" i="0" dirty="0">
                <a:effectLst/>
                <a:latin typeface="Aptos" panose="020B0004020202020204" pitchFamily="34" charset="0"/>
              </a:rPr>
              <a:t>», </a:t>
            </a:r>
          </a:p>
          <a:p>
            <a:pPr marL="0" indent="0">
              <a:buNone/>
            </a:pPr>
            <a:r>
              <a:rPr lang="fr-FR" sz="2400" b="0" i="0" dirty="0">
                <a:effectLst/>
                <a:latin typeface="Aptos" panose="020B0004020202020204" pitchFamily="34" charset="0"/>
              </a:rPr>
              <a:t>assurent-ils. </a:t>
            </a:r>
          </a:p>
          <a:p>
            <a:pPr marL="0" indent="0">
              <a:buNone/>
            </a:pPr>
            <a:r>
              <a:rPr lang="fr-FR" sz="2400" b="0" i="0" dirty="0">
                <a:effectLst/>
                <a:latin typeface="Aptos" panose="020B0004020202020204" pitchFamily="34" charset="0"/>
              </a:rPr>
              <a:t>Attendrissantes et drôles, les pancartes n’oublient pas de délivrer implicitement un message. </a:t>
            </a:r>
          </a:p>
          <a:p>
            <a:pPr marL="0" indent="0">
              <a:buNone/>
            </a:pPr>
            <a:r>
              <a:rPr lang="fr-FR" sz="2400" b="0" i="0" dirty="0">
                <a:effectLst/>
                <a:latin typeface="Aptos" panose="020B0004020202020204" pitchFamily="34" charset="0"/>
              </a:rPr>
              <a:t>«</a:t>
            </a:r>
            <a:r>
              <a:rPr lang="fr-FR" sz="2400" b="0" i="1" dirty="0">
                <a:effectLst/>
                <a:latin typeface="Aptos" panose="020B0004020202020204" pitchFamily="34" charset="0"/>
              </a:rPr>
              <a:t>Ces photographies montrent, sur un ton décalé et humoristique, que chats et chiens sont capables de tout pour prouver leur attachement sans limite à leur maître</a:t>
            </a:r>
            <a:r>
              <a:rPr lang="fr-FR" sz="2400" b="0" i="0" dirty="0">
                <a:effectLst/>
                <a:latin typeface="Aptos" panose="020B0004020202020204" pitchFamily="34" charset="0"/>
              </a:rPr>
              <a:t>», indique la SPA dans un communiqué.</a:t>
            </a:r>
          </a:p>
          <a:p>
            <a:pPr marL="0" indent="0">
              <a:buNone/>
            </a:pPr>
            <a:r>
              <a:rPr lang="fr-FR" sz="2400" dirty="0">
                <a:latin typeface="Aptos" panose="020B0004020202020204" pitchFamily="34" charset="0"/>
              </a:rPr>
              <a:t>Texte tiré du site </a:t>
            </a:r>
            <a:r>
              <a:rPr lang="fr-FR" sz="2400" dirty="0">
                <a:latin typeface="Aptos" panose="020B0004020202020204" pitchFamily="34" charset="0"/>
                <a:hlinkClick r:id="rId2"/>
              </a:rPr>
              <a:t>https://www.la-spa.fr/</a:t>
            </a:r>
            <a:r>
              <a:rPr lang="fr-FR" sz="2400" dirty="0">
                <a:latin typeface="Aptos" panose="020B0004020202020204" pitchFamily="34" charset="0"/>
              </a:rPr>
              <a:t> </a:t>
            </a:r>
            <a:endParaRPr lang="el-GR" sz="2400" dirty="0">
              <a:latin typeface="Aptos" panose="020B0004020202020204" pitchFamily="34" charset="0"/>
            </a:endParaRPr>
          </a:p>
        </p:txBody>
      </p:sp>
      <p:pic>
        <p:nvPicPr>
          <p:cNvPr id="5" name="Εικόνα 4">
            <a:extLst>
              <a:ext uri="{FF2B5EF4-FFF2-40B4-BE49-F238E27FC236}">
                <a16:creationId xmlns:a16="http://schemas.microsoft.com/office/drawing/2014/main" id="{066285DA-33AA-09E5-3D8B-B0597B8A7D4B}"/>
              </a:ext>
            </a:extLst>
          </p:cNvPr>
          <p:cNvPicPr>
            <a:picLocks noChangeAspect="1"/>
          </p:cNvPicPr>
          <p:nvPr/>
        </p:nvPicPr>
        <p:blipFill rotWithShape="1">
          <a:blip r:embed="rId3">
            <a:extLst>
              <a:ext uri="{28A0092B-C50C-407E-A947-70E740481C1C}">
                <a14:useLocalDpi xmlns:a14="http://schemas.microsoft.com/office/drawing/2010/main" val="0"/>
              </a:ext>
            </a:extLst>
          </a:blip>
          <a:srcRect t="15916" r="42882" b="12348"/>
          <a:stretch/>
        </p:blipFill>
        <p:spPr>
          <a:xfrm>
            <a:off x="10329034" y="274636"/>
            <a:ext cx="1409079" cy="1325564"/>
          </a:xfrm>
          <a:prstGeom prst="rect">
            <a:avLst/>
          </a:prstGeom>
        </p:spPr>
      </p:pic>
    </p:spTree>
    <p:extLst>
      <p:ext uri="{BB962C8B-B14F-4D97-AF65-F5344CB8AC3E}">
        <p14:creationId xmlns:p14="http://schemas.microsoft.com/office/powerpoint/2010/main" val="3212593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A143E-AF1F-998E-966B-80AE88A8C45C}"/>
              </a:ext>
            </a:extLst>
          </p:cNvPr>
          <p:cNvSpPr>
            <a:spLocks noGrp="1"/>
          </p:cNvSpPr>
          <p:nvPr>
            <p:ph type="title"/>
          </p:nvPr>
        </p:nvSpPr>
        <p:spPr>
          <a:xfrm>
            <a:off x="838200" y="365126"/>
            <a:ext cx="10515600" cy="748058"/>
          </a:xfrm>
        </p:spPr>
        <p:txBody>
          <a:bodyPr/>
          <a:lstStyle/>
          <a:p>
            <a:r>
              <a:rPr lang="fr-FR" dirty="0"/>
              <a:t>Mise en œuvre</a:t>
            </a:r>
            <a:endParaRPr lang="el-GR" dirty="0"/>
          </a:p>
        </p:txBody>
      </p:sp>
      <p:sp>
        <p:nvSpPr>
          <p:cNvPr id="9" name="TextBox 8">
            <a:extLst>
              <a:ext uri="{FF2B5EF4-FFF2-40B4-BE49-F238E27FC236}">
                <a16:creationId xmlns:a16="http://schemas.microsoft.com/office/drawing/2014/main" id="{0764A5FB-F45E-D707-B24A-4D7ED87EA8A1}"/>
              </a:ext>
            </a:extLst>
          </p:cNvPr>
          <p:cNvSpPr txBox="1"/>
          <p:nvPr/>
        </p:nvSpPr>
        <p:spPr>
          <a:xfrm>
            <a:off x="838200" y="1012797"/>
            <a:ext cx="11078818" cy="461665"/>
          </a:xfrm>
          <a:prstGeom prst="rect">
            <a:avLst/>
          </a:prstGeom>
          <a:noFill/>
        </p:spPr>
        <p:txBody>
          <a:bodyPr wrap="square">
            <a:spAutoFit/>
          </a:bodyPr>
          <a:lstStyle/>
          <a:p>
            <a:r>
              <a:rPr lang="fr-FR" sz="2400" b="1" dirty="0">
                <a:solidFill>
                  <a:schemeClr val="accent1"/>
                </a:solidFill>
              </a:rPr>
              <a:t>Activité 1. </a:t>
            </a:r>
            <a:r>
              <a:rPr lang="fr-FR" sz="2400" dirty="0"/>
              <a:t>Remue-méninges - Groupe classe</a:t>
            </a:r>
            <a:endParaRPr lang="el-GR" sz="2400" dirty="0"/>
          </a:p>
        </p:txBody>
      </p:sp>
      <p:pic>
        <p:nvPicPr>
          <p:cNvPr id="19" name="Θέση περιεχομένου 18">
            <a:extLst>
              <a:ext uri="{FF2B5EF4-FFF2-40B4-BE49-F238E27FC236}">
                <a16:creationId xmlns:a16="http://schemas.microsoft.com/office/drawing/2014/main" id="{BE38076A-9639-C48F-6BF6-55CEFEEB5B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63531" y="1666949"/>
            <a:ext cx="4351338" cy="4351338"/>
          </a:xfrm>
        </p:spPr>
      </p:pic>
      <p:sp>
        <p:nvSpPr>
          <p:cNvPr id="20" name="Ορθογώνιο 19">
            <a:extLst>
              <a:ext uri="{FF2B5EF4-FFF2-40B4-BE49-F238E27FC236}">
                <a16:creationId xmlns:a16="http://schemas.microsoft.com/office/drawing/2014/main" id="{234D25F7-A89D-5824-8B2A-24F4FCE63201}"/>
              </a:ext>
            </a:extLst>
          </p:cNvPr>
          <p:cNvSpPr/>
          <p:nvPr/>
        </p:nvSpPr>
        <p:spPr>
          <a:xfrm>
            <a:off x="626971" y="1766675"/>
            <a:ext cx="5412251" cy="440120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2800" cap="none" spc="0" dirty="0">
                <a:ln/>
                <a:solidFill>
                  <a:schemeClr val="accent1">
                    <a:lumMod val="75000"/>
                  </a:schemeClr>
                </a:solidFill>
                <a:effectLst/>
              </a:rPr>
              <a:t>Vous avez un animal?</a:t>
            </a:r>
          </a:p>
          <a:p>
            <a:pPr algn="ctr"/>
            <a:r>
              <a:rPr lang="fr-FR" sz="2800" b="1" dirty="0">
                <a:ln/>
                <a:solidFill>
                  <a:schemeClr val="accent1">
                    <a:lumMod val="50000"/>
                  </a:schemeClr>
                </a:solidFill>
              </a:rPr>
              <a:t>Un chien?</a:t>
            </a:r>
          </a:p>
          <a:p>
            <a:pPr algn="ctr"/>
            <a:endParaRPr lang="fr-FR" sz="2800" b="1" cap="none" spc="0" dirty="0">
              <a:ln/>
              <a:solidFill>
                <a:schemeClr val="accent1">
                  <a:lumMod val="75000"/>
                </a:schemeClr>
              </a:solidFill>
              <a:effectLst/>
            </a:endParaRPr>
          </a:p>
          <a:p>
            <a:pPr algn="ctr"/>
            <a:r>
              <a:rPr lang="fr-FR" sz="2800" b="1" dirty="0">
                <a:ln/>
                <a:solidFill>
                  <a:schemeClr val="accent1">
                    <a:lumMod val="75000"/>
                  </a:schemeClr>
                </a:solidFill>
              </a:rPr>
              <a:t>Un chien fidèle, </a:t>
            </a:r>
          </a:p>
          <a:p>
            <a:pPr algn="ctr"/>
            <a:r>
              <a:rPr lang="fr-FR" sz="2800" dirty="0">
                <a:ln/>
                <a:solidFill>
                  <a:schemeClr val="accent1">
                    <a:lumMod val="50000"/>
                  </a:schemeClr>
                </a:solidFill>
              </a:rPr>
              <a:t>qu’est-ce qu’il peut faire pour vous?</a:t>
            </a:r>
          </a:p>
          <a:p>
            <a:pPr algn="ctr"/>
            <a:endParaRPr lang="fr-FR" sz="2800" dirty="0">
              <a:ln/>
              <a:solidFill>
                <a:schemeClr val="accent1">
                  <a:lumMod val="50000"/>
                </a:schemeClr>
              </a:solidFill>
            </a:endParaRPr>
          </a:p>
          <a:p>
            <a:pPr algn="ctr"/>
            <a:r>
              <a:rPr lang="fr-FR" sz="2800" dirty="0">
                <a:ln/>
                <a:solidFill>
                  <a:schemeClr val="accent1">
                    <a:lumMod val="50000"/>
                  </a:schemeClr>
                </a:solidFill>
              </a:rPr>
              <a:t>Il vous attend patiemment</a:t>
            </a:r>
          </a:p>
          <a:p>
            <a:pPr algn="ctr"/>
            <a:r>
              <a:rPr lang="fr-FR" sz="2800" dirty="0">
                <a:ln/>
                <a:solidFill>
                  <a:schemeClr val="accent1">
                    <a:lumMod val="50000"/>
                  </a:schemeClr>
                </a:solidFill>
              </a:rPr>
              <a:t>Il joue avec vous</a:t>
            </a:r>
          </a:p>
          <a:p>
            <a:pPr algn="ctr"/>
            <a:r>
              <a:rPr lang="fr-FR" sz="2800" dirty="0">
                <a:ln/>
                <a:solidFill>
                  <a:schemeClr val="accent1">
                    <a:lumMod val="50000"/>
                  </a:schemeClr>
                </a:solidFill>
              </a:rPr>
              <a:t>…….</a:t>
            </a:r>
          </a:p>
          <a:p>
            <a:pPr algn="ctr"/>
            <a:endParaRPr lang="el-GR" sz="2800" b="1" cap="none" spc="0" dirty="0">
              <a:ln/>
              <a:solidFill>
                <a:schemeClr val="accent1">
                  <a:lumMod val="75000"/>
                </a:schemeClr>
              </a:solidFill>
              <a:effectLst/>
            </a:endParaRPr>
          </a:p>
        </p:txBody>
      </p:sp>
    </p:spTree>
    <p:extLst>
      <p:ext uri="{BB962C8B-B14F-4D97-AF65-F5344CB8AC3E}">
        <p14:creationId xmlns:p14="http://schemas.microsoft.com/office/powerpoint/2010/main" val="355329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48A143E-AF1F-998E-966B-80AE88A8C45C}"/>
              </a:ext>
            </a:extLst>
          </p:cNvPr>
          <p:cNvSpPr>
            <a:spLocks noGrp="1"/>
          </p:cNvSpPr>
          <p:nvPr>
            <p:ph type="title"/>
          </p:nvPr>
        </p:nvSpPr>
        <p:spPr>
          <a:xfrm>
            <a:off x="838200" y="365126"/>
            <a:ext cx="10515600" cy="748058"/>
          </a:xfrm>
        </p:spPr>
        <p:txBody>
          <a:bodyPr>
            <a:normAutofit fontScale="90000"/>
          </a:bodyPr>
          <a:lstStyle/>
          <a:p>
            <a:r>
              <a:rPr lang="fr-FR" dirty="0"/>
              <a:t>Compréhension d’une affiche </a:t>
            </a:r>
            <a:r>
              <a:rPr lang="fr-FR" sz="3100" dirty="0"/>
              <a:t>(document multimodal)</a:t>
            </a:r>
            <a:endParaRPr lang="el-GR" sz="3100" dirty="0"/>
          </a:p>
        </p:txBody>
      </p:sp>
      <p:pic>
        <p:nvPicPr>
          <p:cNvPr id="5" name="Θέση περιεχομένου 4">
            <a:extLst>
              <a:ext uri="{FF2B5EF4-FFF2-40B4-BE49-F238E27FC236}">
                <a16:creationId xmlns:a16="http://schemas.microsoft.com/office/drawing/2014/main" id="{C55F4245-DDF5-767C-CDA9-6D95C201CF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338" y="1887382"/>
            <a:ext cx="5957304" cy="4212000"/>
          </a:xfrm>
        </p:spPr>
      </p:pic>
      <p:sp>
        <p:nvSpPr>
          <p:cNvPr id="9" name="TextBox 8">
            <a:extLst>
              <a:ext uri="{FF2B5EF4-FFF2-40B4-BE49-F238E27FC236}">
                <a16:creationId xmlns:a16="http://schemas.microsoft.com/office/drawing/2014/main" id="{0764A5FB-F45E-D707-B24A-4D7ED87EA8A1}"/>
              </a:ext>
            </a:extLst>
          </p:cNvPr>
          <p:cNvSpPr txBox="1"/>
          <p:nvPr/>
        </p:nvSpPr>
        <p:spPr>
          <a:xfrm>
            <a:off x="838199" y="1018617"/>
            <a:ext cx="11078818" cy="369332"/>
          </a:xfrm>
          <a:prstGeom prst="rect">
            <a:avLst/>
          </a:prstGeom>
          <a:noFill/>
        </p:spPr>
        <p:txBody>
          <a:bodyPr wrap="square">
            <a:spAutoFit/>
          </a:bodyPr>
          <a:lstStyle/>
          <a:p>
            <a:r>
              <a:rPr lang="fr-FR" b="1" dirty="0">
                <a:solidFill>
                  <a:schemeClr val="accent1"/>
                </a:solidFill>
              </a:rPr>
              <a:t>Activité 1. </a:t>
            </a:r>
            <a:r>
              <a:rPr lang="fr-FR" dirty="0">
                <a:solidFill>
                  <a:schemeClr val="accent1">
                    <a:lumMod val="50000"/>
                  </a:schemeClr>
                </a:solidFill>
              </a:rPr>
              <a:t>Observez les affiches et puis vous répondez aux question de la diapo 7.</a:t>
            </a:r>
            <a:endParaRPr lang="el-GR" dirty="0">
              <a:solidFill>
                <a:schemeClr val="accent1">
                  <a:lumMod val="50000"/>
                </a:schemeClr>
              </a:solidFill>
            </a:endParaRPr>
          </a:p>
        </p:txBody>
      </p:sp>
      <p:pic>
        <p:nvPicPr>
          <p:cNvPr id="10" name="Θέση περιεχομένου 4">
            <a:extLst>
              <a:ext uri="{FF2B5EF4-FFF2-40B4-BE49-F238E27FC236}">
                <a16:creationId xmlns:a16="http://schemas.microsoft.com/office/drawing/2014/main" id="{E9BCC367-1B91-4A24-EB1C-2B7299FE8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2360" y="1887382"/>
            <a:ext cx="5955540" cy="4212000"/>
          </a:xfrm>
          <a:prstGeom prst="rect">
            <a:avLst/>
          </a:prstGeom>
        </p:spPr>
      </p:pic>
      <p:sp>
        <p:nvSpPr>
          <p:cNvPr id="11" name="Ορθογώνιο 10">
            <a:extLst>
              <a:ext uri="{FF2B5EF4-FFF2-40B4-BE49-F238E27FC236}">
                <a16:creationId xmlns:a16="http://schemas.microsoft.com/office/drawing/2014/main" id="{DF8BAB2C-2421-E6D0-C76C-F760CDB5B2BC}"/>
              </a:ext>
            </a:extLst>
          </p:cNvPr>
          <p:cNvSpPr/>
          <p:nvPr/>
        </p:nvSpPr>
        <p:spPr>
          <a:xfrm>
            <a:off x="2308243" y="1387949"/>
            <a:ext cx="1565493" cy="523220"/>
          </a:xfrm>
          <a:prstGeom prst="rect">
            <a:avLst/>
          </a:prstGeom>
          <a:noFill/>
        </p:spPr>
        <p:txBody>
          <a:bodyPr wrap="none" lIns="91440" tIns="45720" rIns="91440" bIns="45720">
            <a:spAutoFit/>
          </a:bodyPr>
          <a:lstStyle/>
          <a:p>
            <a:pPr algn="ctr"/>
            <a:r>
              <a:rPr lang="fr-FR" sz="2800" b="0" cap="none" spc="0" dirty="0">
                <a:ln w="0"/>
                <a:solidFill>
                  <a:schemeClr val="accent1"/>
                </a:solidFill>
                <a:effectLst>
                  <a:outerShdw blurRad="38100" dist="25400" dir="5400000" algn="ctr" rotWithShape="0">
                    <a:srgbClr val="6E747A">
                      <a:alpha val="43000"/>
                    </a:srgbClr>
                  </a:outerShdw>
                </a:effectLst>
              </a:rPr>
              <a:t>Groupe A</a:t>
            </a:r>
            <a:endParaRPr lang="el-GR" sz="2800" b="0" cap="none" spc="0" dirty="0">
              <a:ln w="0"/>
              <a:solidFill>
                <a:schemeClr val="accent1"/>
              </a:solidFill>
              <a:effectLst>
                <a:outerShdw blurRad="38100" dist="25400" dir="5400000" algn="ctr" rotWithShape="0">
                  <a:srgbClr val="6E747A">
                    <a:alpha val="43000"/>
                  </a:srgbClr>
                </a:outerShdw>
              </a:effectLst>
            </a:endParaRPr>
          </a:p>
        </p:txBody>
      </p:sp>
      <p:sp>
        <p:nvSpPr>
          <p:cNvPr id="12" name="Ορθογώνιο 11">
            <a:extLst>
              <a:ext uri="{FF2B5EF4-FFF2-40B4-BE49-F238E27FC236}">
                <a16:creationId xmlns:a16="http://schemas.microsoft.com/office/drawing/2014/main" id="{EB33E975-08FB-BFF9-5DF4-5F9F14613153}"/>
              </a:ext>
            </a:extLst>
          </p:cNvPr>
          <p:cNvSpPr/>
          <p:nvPr/>
        </p:nvSpPr>
        <p:spPr>
          <a:xfrm>
            <a:off x="8532201" y="1364162"/>
            <a:ext cx="1552669" cy="523220"/>
          </a:xfrm>
          <a:prstGeom prst="rect">
            <a:avLst/>
          </a:prstGeom>
          <a:noFill/>
        </p:spPr>
        <p:txBody>
          <a:bodyPr wrap="none" lIns="91440" tIns="45720" rIns="91440" bIns="45720">
            <a:spAutoFit/>
          </a:bodyPr>
          <a:lstStyle/>
          <a:p>
            <a:pPr algn="ctr"/>
            <a:r>
              <a:rPr lang="fr-FR" sz="2800" b="0" cap="none" spc="0" dirty="0">
                <a:ln w="0"/>
                <a:solidFill>
                  <a:schemeClr val="accent1"/>
                </a:solidFill>
                <a:effectLst>
                  <a:outerShdw blurRad="38100" dist="25400" dir="5400000" algn="ctr" rotWithShape="0">
                    <a:srgbClr val="6E747A">
                      <a:alpha val="43000"/>
                    </a:srgbClr>
                  </a:outerShdw>
                </a:effectLst>
              </a:rPr>
              <a:t>Groupe B</a:t>
            </a:r>
            <a:endParaRPr lang="el-GR" sz="2800" b="0" cap="none" spc="0" dirty="0">
              <a:ln w="0"/>
              <a:solidFill>
                <a:schemeClr val="accent1"/>
              </a:solidFill>
              <a:effectLst>
                <a:outerShdw blurRad="38100" dist="25400" dir="5400000" algn="ctr" rotWithShape="0">
                  <a:srgbClr val="6E747A">
                    <a:alpha val="43000"/>
                  </a:srgbClr>
                </a:outerShdw>
              </a:effectLst>
            </a:endParaRPr>
          </a:p>
        </p:txBody>
      </p:sp>
      <p:sp>
        <p:nvSpPr>
          <p:cNvPr id="15" name="TextBox 14">
            <a:extLst>
              <a:ext uri="{FF2B5EF4-FFF2-40B4-BE49-F238E27FC236}">
                <a16:creationId xmlns:a16="http://schemas.microsoft.com/office/drawing/2014/main" id="{D3839F0E-678A-4345-23B1-3B6A08B23441}"/>
              </a:ext>
            </a:extLst>
          </p:cNvPr>
          <p:cNvSpPr txBox="1"/>
          <p:nvPr/>
        </p:nvSpPr>
        <p:spPr>
          <a:xfrm>
            <a:off x="474593" y="6308208"/>
            <a:ext cx="6097656" cy="369332"/>
          </a:xfrm>
          <a:prstGeom prst="rect">
            <a:avLst/>
          </a:prstGeom>
          <a:noFill/>
        </p:spPr>
        <p:txBody>
          <a:bodyPr wrap="square">
            <a:spAutoFit/>
          </a:bodyPr>
          <a:lstStyle/>
          <a:p>
            <a:r>
              <a:rPr lang="fr-FR" dirty="0"/>
              <a:t>Travail en petits groupes d’abord puis en grand groupe</a:t>
            </a:r>
            <a:endParaRPr lang="el-GR" dirty="0"/>
          </a:p>
        </p:txBody>
      </p:sp>
    </p:spTree>
    <p:extLst>
      <p:ext uri="{BB962C8B-B14F-4D97-AF65-F5344CB8AC3E}">
        <p14:creationId xmlns:p14="http://schemas.microsoft.com/office/powerpoint/2010/main" val="393693543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Ξυλογραφία">
  <a:themeElements>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Ξυλογραφία">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Ζεστό μπλε">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573</TotalTime>
  <Words>1239</Words>
  <Application>Microsoft Office PowerPoint</Application>
  <PresentationFormat>Ευρεία οθόνη</PresentationFormat>
  <Paragraphs>147</Paragraphs>
  <Slides>18</Slides>
  <Notes>1</Notes>
  <HiddenSlides>0</HiddenSlides>
  <MMClips>4</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18</vt:i4>
      </vt:variant>
    </vt:vector>
  </HeadingPairs>
  <TitlesOfParts>
    <vt:vector size="30" baseType="lpstr">
      <vt:lpstr>Amatic SC</vt:lpstr>
      <vt:lpstr>Aptos</vt:lpstr>
      <vt:lpstr>Aptos Display</vt:lpstr>
      <vt:lpstr>Arial</vt:lpstr>
      <vt:lpstr>Bookman Old Style</vt:lpstr>
      <vt:lpstr>Calibri</vt:lpstr>
      <vt:lpstr>Calibri Light</vt:lpstr>
      <vt:lpstr>Cambria</vt:lpstr>
      <vt:lpstr>Century Gothic</vt:lpstr>
      <vt:lpstr>Wingdings</vt:lpstr>
      <vt:lpstr>Θέμα του Office</vt:lpstr>
      <vt:lpstr>Ξυλογραφία</vt:lpstr>
      <vt:lpstr>4 avril : Journée Mondiale des Animaux Errants</vt:lpstr>
      <vt:lpstr>Non à l’abandon!  La campagne anti-abandons de la Ville de Nice  A chaque période de vacances estivales, un grand nombre d’animaux domestiques sont abandonnés. Le nombre des animaux errants, des animaux en détresse augmente!  Commencez par sensibiliser les élèves au respect des animaux  Entrez dans le vif du sujet avec les affiches de la campagne anti-abandon de Nice.  Source: https://www.nice.fr/fr/l-animal-dans-la-ville/la-campagne-anti-abandons </vt:lpstr>
      <vt:lpstr>Παρουσίαση του PowerPoint</vt:lpstr>
      <vt:lpstr>L’histoire de Vigo</vt:lpstr>
      <vt:lpstr>Propositions didactiques</vt:lpstr>
      <vt:lpstr>Sensibiliser les élèves à la protection des animaux</vt:lpstr>
      <vt:lpstr>Une campagne originale de la SPA</vt:lpstr>
      <vt:lpstr>Mise en œuvre</vt:lpstr>
      <vt:lpstr>Compréhension d’une affiche (document multimodal)</vt:lpstr>
      <vt:lpstr>Compréhension d’une affiche (document multimodal)</vt:lpstr>
      <vt:lpstr>Questions</vt:lpstr>
      <vt:lpstr>Παρουσίαση του PowerPoint</vt:lpstr>
      <vt:lpstr>Petcast, le podcast de la SPA</vt:lpstr>
      <vt:lpstr>Compréhension audiovisuelle</vt:lpstr>
      <vt:lpstr>Compréhension audiovisuelle</vt:lpstr>
      <vt:lpstr>Compréhension audiovisuelle</vt:lpstr>
      <vt:lpstr>Production écrite   Tâche finale</vt:lpstr>
      <vt:lpstr>Sitographie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avril: Journée mondiale des animaux errants</dc:title>
  <dc:creator>Natsi Haido</dc:creator>
  <cp:lastModifiedBy>Natsi Haido</cp:lastModifiedBy>
  <cp:revision>9</cp:revision>
  <dcterms:created xsi:type="dcterms:W3CDTF">2024-03-31T02:41:07Z</dcterms:created>
  <dcterms:modified xsi:type="dcterms:W3CDTF">2024-03-31T16:24:29Z</dcterms:modified>
</cp:coreProperties>
</file>