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9"/>
  </p:notesMasterIdLst>
  <p:handoutMasterIdLst>
    <p:handoutMasterId r:id="rId20"/>
  </p:handoutMasterIdLst>
  <p:sldIdLst>
    <p:sldId id="288" r:id="rId3"/>
    <p:sldId id="274" r:id="rId4"/>
    <p:sldId id="275" r:id="rId5"/>
    <p:sldId id="276" r:id="rId6"/>
    <p:sldId id="277" r:id="rId7"/>
    <p:sldId id="293" r:id="rId8"/>
    <p:sldId id="279" r:id="rId9"/>
    <p:sldId id="295" r:id="rId10"/>
    <p:sldId id="294" r:id="rId11"/>
    <p:sldId id="300" r:id="rId12"/>
    <p:sldId id="299" r:id="rId13"/>
    <p:sldId id="298" r:id="rId14"/>
    <p:sldId id="282" r:id="rId15"/>
    <p:sldId id="284" r:id="rId16"/>
    <p:sldId id="301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NSTANTINA" initials="K" lastIdx="1" clrIdx="0"/>
  <p:cmAuthor id="2" name="Nina Rutherford Christou" initials="NRC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77" autoAdjust="0"/>
    <p:restoredTop sz="94499" autoAdjust="0"/>
  </p:normalViewPr>
  <p:slideViewPr>
    <p:cSldViewPr snapToGrid="0" showGuides="1">
      <p:cViewPr varScale="1">
        <p:scale>
          <a:sx n="100" d="100"/>
          <a:sy n="100" d="100"/>
        </p:scale>
        <p:origin x="5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138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7B454-6003-4586-AE6F-50DE80CD6484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ECCD1-54D9-4C98-91F1-A99B53521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8D733-21F2-4523-8653-AAD57EF5AB93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48D12-0CEA-4E30-9E93-ED0486C5C0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00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48D12-0CEA-4E30-9E93-ED0486C5C0CB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 userDrawn="1"/>
        </p:nvSpPr>
        <p:spPr>
          <a:xfrm>
            <a:off x="457200" y="4150514"/>
            <a:ext cx="8229600" cy="1519516"/>
          </a:xfrm>
          <a:prstGeom prst="roundRect">
            <a:avLst>
              <a:gd name="adj" fmla="val 865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57200" y="1752600"/>
            <a:ext cx="8229600" cy="4030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lnSpc>
                <a:spcPct val="120000"/>
              </a:lnSpc>
              <a:spcBef>
                <a:spcPts val="600"/>
              </a:spcBef>
              <a:buNone/>
              <a:defRPr sz="1600" b="1">
                <a:solidFill>
                  <a:schemeClr val="tx2"/>
                </a:solidFill>
                <a:latin typeface="+mn-lt"/>
              </a:defRPr>
            </a:lvl1pPr>
            <a:lvl2pPr marL="0" indent="0" algn="ctr">
              <a:spcBef>
                <a:spcPts val="1200"/>
              </a:spcBef>
              <a:buNone/>
              <a:defRPr sz="1600" b="1"/>
            </a:lvl2pPr>
            <a:lvl3pPr marL="0" indent="0" algn="ctr">
              <a:lnSpc>
                <a:spcPct val="15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679555" y="4284487"/>
            <a:ext cx="7784892" cy="127124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2442577"/>
            <a:ext cx="8229600" cy="144362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ts val="1400"/>
              </a:lnSpc>
              <a:spcBef>
                <a:spcPts val="1200"/>
              </a:spcBef>
              <a:buNone/>
              <a:defRPr sz="3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748851" y="613695"/>
            <a:ext cx="36747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2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Educational Scenario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5400000">
            <a:off x="4552843" y="1886057"/>
            <a:ext cx="4267412" cy="4000500"/>
          </a:xfrm>
          <a:prstGeom prst="wedgeRoundRectCallout">
            <a:avLst>
              <a:gd name="adj1" fmla="val -20977"/>
              <a:gd name="adj2" fmla="val 5544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852158" y="2035026"/>
            <a:ext cx="3575886" cy="3727640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" y="1752600"/>
            <a:ext cx="4000500" cy="426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Blue 2 Frame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300" y="1752601"/>
            <a:ext cx="4000500" cy="426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1752600"/>
            <a:ext cx="4000500" cy="426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BLue 2 Colum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57200" y="1752600"/>
            <a:ext cx="8229599" cy="4267199"/>
          </a:xfrm>
        </p:spPr>
        <p:txBody>
          <a:bodyPr numCol="2" spcCol="27432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Kiki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57200" y="990600"/>
            <a:ext cx="4000500" cy="39664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20000"/>
              </a:lnSpc>
              <a:spcBef>
                <a:spcPts val="600"/>
              </a:spcBef>
              <a:buNone/>
              <a:defRPr sz="1600" b="1">
                <a:solidFill>
                  <a:schemeClr val="tx2"/>
                </a:solidFill>
                <a:latin typeface="+mn-lt"/>
              </a:defRPr>
            </a:lvl1pPr>
            <a:lvl2pPr marL="0" indent="0" algn="ctr">
              <a:spcBef>
                <a:spcPts val="1200"/>
              </a:spcBef>
              <a:buNone/>
              <a:defRPr sz="1600" b="1"/>
            </a:lvl2pPr>
            <a:lvl3pPr marL="0" indent="0" algn="ctr">
              <a:lnSpc>
                <a:spcPct val="15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57200" y="3657600"/>
            <a:ext cx="4000500" cy="266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2027581"/>
            <a:ext cx="4000500" cy="9442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1758160"/>
            <a:ext cx="4409947" cy="40953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Kiki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686299" y="990600"/>
            <a:ext cx="4000500" cy="40892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20000"/>
              </a:lnSpc>
              <a:spcBef>
                <a:spcPts val="600"/>
              </a:spcBef>
              <a:buNone/>
              <a:defRPr sz="1600" b="1">
                <a:solidFill>
                  <a:schemeClr val="tx2"/>
                </a:solidFill>
                <a:latin typeface="+mn-lt"/>
              </a:defRPr>
            </a:lvl1pPr>
            <a:lvl2pPr marL="0" indent="0" algn="ctr">
              <a:spcBef>
                <a:spcPts val="1200"/>
              </a:spcBef>
              <a:buNone/>
              <a:defRPr sz="1600" b="1"/>
            </a:lvl2pPr>
            <a:lvl3pPr marL="0" indent="0" algn="ctr">
              <a:lnSpc>
                <a:spcPct val="15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686299" y="3657600"/>
            <a:ext cx="4000501" cy="2667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686300" y="2017454"/>
            <a:ext cx="4000499" cy="97866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53" y="1866900"/>
            <a:ext cx="3562146" cy="4606888"/>
          </a:xfrm>
          <a:prstGeom prst="rect">
            <a:avLst/>
          </a:prstGeom>
        </p:spPr>
      </p:pic>
      <p:sp>
        <p:nvSpPr>
          <p:cNvPr id="9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604" y="1921181"/>
            <a:ext cx="3093395" cy="42490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" y="2108383"/>
            <a:ext cx="2718802" cy="3797117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57175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 Fr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299" y="990600"/>
            <a:ext cx="4000501" cy="53339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990600"/>
            <a:ext cx="4000499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8229600" cy="5334000"/>
          </a:xfrm>
        </p:spPr>
        <p:txBody>
          <a:bodyPr numCol="2" spcCol="27432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sz="quarter" idx="14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Kiki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57200" y="1758160"/>
            <a:ext cx="4000500" cy="39664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20000"/>
              </a:lnSpc>
              <a:spcBef>
                <a:spcPts val="600"/>
              </a:spcBef>
              <a:buNone/>
              <a:defRPr sz="1600" b="1">
                <a:solidFill>
                  <a:schemeClr val="tx2"/>
                </a:solidFill>
                <a:latin typeface="+mn-lt"/>
              </a:defRPr>
            </a:lvl1pPr>
            <a:lvl2pPr marL="0" indent="0" algn="ctr">
              <a:spcBef>
                <a:spcPts val="1200"/>
              </a:spcBef>
              <a:buNone/>
              <a:defRPr sz="1600" b="1"/>
            </a:lvl2pPr>
            <a:lvl3pPr marL="0" indent="0" algn="ctr">
              <a:lnSpc>
                <a:spcPct val="15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57200" y="3886199"/>
            <a:ext cx="4000500" cy="2121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2543210"/>
            <a:ext cx="4000500" cy="89219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20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1758160"/>
            <a:ext cx="4409947" cy="4095345"/>
          </a:xfrm>
          <a:prstGeom prst="rect">
            <a:avLst/>
          </a:prstGeom>
        </p:spPr>
      </p:pic>
      <p:sp>
        <p:nvSpPr>
          <p:cNvPr id="7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0500" cy="53339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6"/>
          </p:nvPr>
        </p:nvSpPr>
        <p:spPr>
          <a:xfrm>
            <a:off x="457200" y="990600"/>
            <a:ext cx="4000500" cy="5333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302" y="990600"/>
            <a:ext cx="4000498" cy="53339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57200" y="990600"/>
            <a:ext cx="4000500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59" y="1784419"/>
            <a:ext cx="4006641" cy="427091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664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04" y="2206233"/>
            <a:ext cx="4519796" cy="3284710"/>
          </a:xfrm>
          <a:prstGeom prst="rect">
            <a:avLst/>
          </a:prstGeom>
        </p:spPr>
      </p:pic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Righ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1" y="1914403"/>
            <a:ext cx="4511719" cy="3887173"/>
          </a:xfrm>
          <a:prstGeom prst="rect">
            <a:avLst/>
          </a:prstGeom>
        </p:spPr>
      </p:pic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Righ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3" y="2634065"/>
            <a:ext cx="4567857" cy="3014193"/>
          </a:xfrm>
          <a:prstGeom prst="rect">
            <a:avLst/>
          </a:prstGeom>
        </p:spPr>
      </p:pic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4000499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972" y="2316698"/>
            <a:ext cx="4571845" cy="3638574"/>
          </a:xfrm>
          <a:prstGeom prst="rect">
            <a:avLst/>
          </a:prstGeom>
        </p:spPr>
      </p:pic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488" y="2291836"/>
            <a:ext cx="4514590" cy="3289379"/>
          </a:xfrm>
          <a:prstGeom prst="rect">
            <a:avLst/>
          </a:prstGeom>
        </p:spPr>
      </p:pic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Lef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4000500" cy="53635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977" y="1385219"/>
            <a:ext cx="4777669" cy="4782118"/>
          </a:xfrm>
          <a:prstGeom prst="rect">
            <a:avLst/>
          </a:prstGeom>
        </p:spPr>
      </p:pic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Lef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4000500" cy="533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556426"/>
            <a:ext cx="4171686" cy="4760717"/>
          </a:xfrm>
          <a:prstGeom prst="rect">
            <a:avLst/>
          </a:prstGeom>
        </p:spPr>
      </p:pic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Kiki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686300" y="1752600"/>
            <a:ext cx="4000500" cy="40892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spcBef>
                <a:spcPts val="600"/>
              </a:spcBef>
              <a:buNone/>
              <a:defRPr sz="1400" b="1">
                <a:solidFill>
                  <a:schemeClr val="tx2"/>
                </a:solidFill>
                <a:latin typeface="+mn-lt"/>
              </a:defRPr>
            </a:lvl1pPr>
            <a:lvl2pPr marL="0" indent="0" algn="ctr">
              <a:spcBef>
                <a:spcPts val="1200"/>
              </a:spcBef>
              <a:buNone/>
              <a:defRPr sz="1600" b="1"/>
            </a:lvl2pPr>
            <a:lvl3pPr marL="0" indent="0" algn="ctr">
              <a:lnSpc>
                <a:spcPct val="15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4686299" y="3886200"/>
            <a:ext cx="4000501" cy="21336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4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686300" y="2577767"/>
            <a:ext cx="4015579" cy="8921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spcBef>
                <a:spcPts val="1200"/>
              </a:spcBef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0" indent="0">
              <a:lnSpc>
                <a:spcPts val="1400"/>
              </a:lnSpc>
              <a:spcBef>
                <a:spcPts val="600"/>
              </a:spcBef>
              <a:buNone/>
              <a:defRPr sz="1200">
                <a:solidFill>
                  <a:schemeClr val="accent1"/>
                </a:solidFill>
              </a:defRPr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53" y="1866900"/>
            <a:ext cx="3562146" cy="4606888"/>
          </a:xfrm>
          <a:prstGeom prst="rect">
            <a:avLst/>
          </a:prstGeom>
        </p:spPr>
      </p:pic>
      <p:sp>
        <p:nvSpPr>
          <p:cNvPr id="8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16200000">
            <a:off x="323850" y="1885950"/>
            <a:ext cx="4267200" cy="4000500"/>
          </a:xfrm>
          <a:prstGeom prst="wedgeRoundRectCallout">
            <a:avLst>
              <a:gd name="adj1" fmla="val 20899"/>
              <a:gd name="adj2" fmla="val 6261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31520" y="2035026"/>
            <a:ext cx="3571997" cy="3739313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281" y="2116652"/>
            <a:ext cx="2674133" cy="3745735"/>
          </a:xfrm>
          <a:prstGeom prst="rect">
            <a:avLst/>
          </a:prstGeom>
        </p:spPr>
      </p:pic>
      <p:sp>
        <p:nvSpPr>
          <p:cNvPr id="7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5400000">
            <a:off x="4552843" y="1886057"/>
            <a:ext cx="4267412" cy="4000500"/>
          </a:xfrm>
          <a:prstGeom prst="wedgeRoundRectCallout">
            <a:avLst>
              <a:gd name="adj1" fmla="val -20521"/>
              <a:gd name="adj2" fmla="val 6040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852158" y="2035026"/>
            <a:ext cx="3575886" cy="3727640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3" y="2634065"/>
            <a:ext cx="4567857" cy="3014193"/>
          </a:xfrm>
          <a:prstGeom prst="rect">
            <a:avLst/>
          </a:prstGeom>
        </p:spPr>
      </p:pic>
      <p:sp>
        <p:nvSpPr>
          <p:cNvPr id="7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16200000">
            <a:off x="323850" y="1885950"/>
            <a:ext cx="4267200" cy="4000500"/>
          </a:xfrm>
          <a:prstGeom prst="wedgeRoundRectCallout">
            <a:avLst>
              <a:gd name="adj1" fmla="val 21173"/>
              <a:gd name="adj2" fmla="val 55900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31520" y="2035026"/>
            <a:ext cx="3571997" cy="3739313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686300" y="990600"/>
            <a:ext cx="4000500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5400000">
            <a:off x="4552843" y="1886057"/>
            <a:ext cx="4267412" cy="4000500"/>
          </a:xfrm>
          <a:prstGeom prst="wedgeRoundRectCallout">
            <a:avLst>
              <a:gd name="adj1" fmla="val -20977"/>
              <a:gd name="adj2" fmla="val 5544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852158" y="2035026"/>
            <a:ext cx="3575886" cy="3727640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" y="990600"/>
            <a:ext cx="4000500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466278" y="990600"/>
            <a:ext cx="4219174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peech Bubble: Rectangle with Corners Rounded 2"/>
          <p:cNvSpPr/>
          <p:nvPr userDrawn="1"/>
        </p:nvSpPr>
        <p:spPr>
          <a:xfrm rot="16200000">
            <a:off x="-745473" y="2955275"/>
            <a:ext cx="4267202" cy="1861851"/>
          </a:xfrm>
          <a:prstGeom prst="wedgeRoundRectCallout">
            <a:avLst>
              <a:gd name="adj1" fmla="val 21586"/>
              <a:gd name="adj2" fmla="val 57889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71501" y="1866901"/>
            <a:ext cx="1646406" cy="4038599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peech Bubble: Rectangle with Corners Rounded 12"/>
          <p:cNvSpPr/>
          <p:nvPr userDrawn="1"/>
        </p:nvSpPr>
        <p:spPr>
          <a:xfrm rot="5400000">
            <a:off x="5626137" y="2959142"/>
            <a:ext cx="4267202" cy="1854122"/>
          </a:xfrm>
          <a:prstGeom prst="wedgeRoundRectCallout">
            <a:avLst>
              <a:gd name="adj1" fmla="val -21617"/>
              <a:gd name="adj2" fmla="val 57889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6929985" y="1866901"/>
            <a:ext cx="1642515" cy="4060174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466278" y="990600"/>
            <a:ext cx="4219174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peech Bubble: Rectangle with Corners Rounded 2"/>
          <p:cNvSpPr/>
          <p:nvPr userDrawn="1"/>
        </p:nvSpPr>
        <p:spPr>
          <a:xfrm rot="16200000">
            <a:off x="225837" y="1221968"/>
            <a:ext cx="2324587" cy="1861851"/>
          </a:xfrm>
          <a:prstGeom prst="wedgeRoundRectCallout">
            <a:avLst>
              <a:gd name="adj1" fmla="val 21614"/>
              <a:gd name="adj2" fmla="val 58194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71502" y="1104898"/>
            <a:ext cx="1626951" cy="2089664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peech Bubble: Rectangle with Corners Rounded 7"/>
          <p:cNvSpPr/>
          <p:nvPr userDrawn="1"/>
        </p:nvSpPr>
        <p:spPr>
          <a:xfrm rot="16200000">
            <a:off x="225833" y="4231381"/>
            <a:ext cx="2324586" cy="1861852"/>
          </a:xfrm>
          <a:prstGeom prst="wedgeRoundRectCallout">
            <a:avLst>
              <a:gd name="adj1" fmla="val -20194"/>
              <a:gd name="adj2" fmla="val 58499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25292" y="4112854"/>
            <a:ext cx="1673156" cy="2097446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peech Bubble: Rectangle with Corners Rounded 9"/>
          <p:cNvSpPr/>
          <p:nvPr userDrawn="1"/>
        </p:nvSpPr>
        <p:spPr>
          <a:xfrm rot="16200000">
            <a:off x="6593585" y="1221968"/>
            <a:ext cx="2324586" cy="1861852"/>
          </a:xfrm>
          <a:prstGeom prst="wedgeRoundRectCallout">
            <a:avLst>
              <a:gd name="adj1" fmla="val 21613"/>
              <a:gd name="adj2" fmla="val -57386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6945551" y="1104898"/>
            <a:ext cx="1626951" cy="2089665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peech Bubble: Rectangle with Corners Rounded 14"/>
          <p:cNvSpPr/>
          <p:nvPr userDrawn="1"/>
        </p:nvSpPr>
        <p:spPr>
          <a:xfrm rot="16200000">
            <a:off x="6593579" y="4231382"/>
            <a:ext cx="2324586" cy="1861850"/>
          </a:xfrm>
          <a:prstGeom prst="wedgeRoundRectCallout">
            <a:avLst>
              <a:gd name="adj1" fmla="val -20193"/>
              <a:gd name="adj2" fmla="val -57386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945545" y="4112854"/>
            <a:ext cx="1626951" cy="2097445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Blue 2 Frames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300" y="990600"/>
            <a:ext cx="4000500" cy="533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990600"/>
            <a:ext cx="4000500" cy="533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BLue 2 Columns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57200" y="990600"/>
            <a:ext cx="8229599" cy="5334000"/>
          </a:xfrm>
        </p:spPr>
        <p:txBody>
          <a:bodyPr numCol="2" spcCol="27432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0" indent="0" algn="l">
              <a:buNone/>
              <a:defRPr sz="1800" b="1">
                <a:solidFill>
                  <a:schemeClr val="accent3">
                    <a:lumMod val="20000"/>
                    <a:lumOff val="80000"/>
                  </a:schemeClr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604" y="1921181"/>
            <a:ext cx="3093395" cy="42490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" y="2108383"/>
            <a:ext cx="2718802" cy="3797117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514600" y="1752600"/>
            <a:ext cx="4114800" cy="4267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57200" y="1752600"/>
            <a:ext cx="8229599" cy="42671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86302" y="1752601"/>
            <a:ext cx="4000498" cy="4267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57200" y="1752600"/>
            <a:ext cx="4000500" cy="426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16200000">
            <a:off x="323850" y="1885950"/>
            <a:ext cx="4267200" cy="4000500"/>
          </a:xfrm>
          <a:prstGeom prst="wedgeRoundRectCallout">
            <a:avLst>
              <a:gd name="adj1" fmla="val 20899"/>
              <a:gd name="adj2" fmla="val 6261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31520" y="2035026"/>
            <a:ext cx="3571997" cy="3739313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281" y="2116652"/>
            <a:ext cx="2674133" cy="3745735"/>
          </a:xfrm>
          <a:prstGeom prst="rect">
            <a:avLst/>
          </a:prstGeom>
        </p:spPr>
      </p:pic>
      <p:sp>
        <p:nvSpPr>
          <p:cNvPr id="7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5400000">
            <a:off x="4552843" y="1886057"/>
            <a:ext cx="4267412" cy="4000500"/>
          </a:xfrm>
          <a:prstGeom prst="wedgeRoundRectCallout">
            <a:avLst>
              <a:gd name="adj1" fmla="val -20521"/>
              <a:gd name="adj2" fmla="val 6040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852158" y="2035026"/>
            <a:ext cx="3575886" cy="3727640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3" y="2634065"/>
            <a:ext cx="4567857" cy="3014193"/>
          </a:xfrm>
          <a:prstGeom prst="rect">
            <a:avLst/>
          </a:prstGeom>
        </p:spPr>
      </p:pic>
      <p:sp>
        <p:nvSpPr>
          <p:cNvPr id="7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ech Bubbl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/>
          <p:cNvSpPr/>
          <p:nvPr userDrawn="1"/>
        </p:nvSpPr>
        <p:spPr>
          <a:xfrm rot="16200000">
            <a:off x="323850" y="1885950"/>
            <a:ext cx="4267200" cy="4000500"/>
          </a:xfrm>
          <a:prstGeom prst="wedgeRoundRectCallout">
            <a:avLst>
              <a:gd name="adj1" fmla="val 21173"/>
              <a:gd name="adj2" fmla="val 55900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31520" y="2035026"/>
            <a:ext cx="3571997" cy="3739313"/>
          </a:xfrm>
        </p:spPr>
        <p:txBody>
          <a:bodyPr/>
          <a:lstStyle>
            <a:lvl1pPr>
              <a:defRPr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686300" y="1752600"/>
            <a:ext cx="4000500" cy="426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image" Target="../media/image11.pn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0" y="1261624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1514485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0" y="4984838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0" y="5212730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0" y="5465591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0" y="5693942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0" y="5921834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0" y="6174695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1751884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0" y="2004745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0" y="2232637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2485498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2741235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0" y="2994096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3221988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3474849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Document 21"/>
          <p:cNvSpPr/>
          <p:nvPr/>
        </p:nvSpPr>
        <p:spPr>
          <a:xfrm flipH="1" flipV="1">
            <a:off x="0" y="6097349"/>
            <a:ext cx="9144000" cy="791410"/>
          </a:xfrm>
          <a:prstGeom prst="flowChartDocumen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Document 2"/>
          <p:cNvSpPr/>
          <p:nvPr/>
        </p:nvSpPr>
        <p:spPr>
          <a:xfrm>
            <a:off x="-634584" y="-1"/>
            <a:ext cx="9778584" cy="1674335"/>
          </a:xfrm>
          <a:prstGeom prst="flowChartDocumen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1735870" y="157161"/>
            <a:ext cx="6150830" cy="1278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267199"/>
          </a:xfrm>
          <a:prstGeom prst="rect">
            <a:avLst/>
          </a:prstGeom>
        </p:spPr>
        <p:txBody>
          <a:bodyPr vert="horz" lIns="91440" tIns="45720" rIns="91440" bIns="45720" numCol="1" spcCol="2743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5458" y="1011503"/>
            <a:ext cx="8213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ean.auth.gr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61167"/>
            <a:ext cx="1556427" cy="54932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398" y="6292295"/>
            <a:ext cx="744091" cy="50276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714" y="6247609"/>
            <a:ext cx="3533086" cy="58207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57228" y="157161"/>
            <a:ext cx="1278642" cy="127864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37" y="263422"/>
            <a:ext cx="1012224" cy="89417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0" y="3742626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0" y="3995487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0" y="4223379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4476240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0" y="4731977"/>
            <a:ext cx="9144000" cy="115016"/>
          </a:xfrm>
          <a:prstGeom prst="rect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20000"/>
        </a:lnSpc>
        <a:spcBef>
          <a:spcPts val="1200"/>
        </a:spcBef>
        <a:buNone/>
        <a:defRPr sz="2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200"/>
        </a:spcBef>
        <a:spcAft>
          <a:spcPts val="600"/>
        </a:spcAft>
        <a:buFont typeface="Arial" panose="020B0604020202020204" pitchFamily="34" charset="0"/>
        <a:buNone/>
        <a:defRPr sz="11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8"/>
          <p:cNvSpPr/>
          <p:nvPr/>
        </p:nvSpPr>
        <p:spPr>
          <a:xfrm flipH="1" flipV="1">
            <a:off x="-205565" y="6425381"/>
            <a:ext cx="11305953" cy="131555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Document 9"/>
          <p:cNvSpPr/>
          <p:nvPr/>
        </p:nvSpPr>
        <p:spPr>
          <a:xfrm>
            <a:off x="-1906772" y="-548640"/>
            <a:ext cx="11405191" cy="1315556"/>
          </a:xfrm>
          <a:prstGeom prst="flowChartDocumen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/>
          <p:cNvSpPr/>
          <p:nvPr/>
        </p:nvSpPr>
        <p:spPr>
          <a:xfrm>
            <a:off x="457200" y="157161"/>
            <a:ext cx="580104" cy="32144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1028700" y="0"/>
            <a:ext cx="67437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457199" y="990600"/>
            <a:ext cx="8229601" cy="5334000"/>
          </a:xfrm>
          <a:prstGeom prst="rect">
            <a:avLst/>
          </a:prstGeom>
        </p:spPr>
        <p:txBody>
          <a:bodyPr vert="horz" lIns="91440" tIns="45720" rIns="91440" bIns="45720" numCol="1" spcCol="2743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01" y="186290"/>
            <a:ext cx="381502" cy="2577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06642" y="198445"/>
            <a:ext cx="7517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ean.auth.gr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652" y="6451133"/>
            <a:ext cx="637605" cy="8137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l" defTabSz="914400" rtl="0" eaLnBrk="1" latinLnBrk="0" hangingPunct="1">
        <a:lnSpc>
          <a:spcPct val="120000"/>
        </a:lnSpc>
        <a:spcBef>
          <a:spcPts val="1200"/>
        </a:spcBef>
        <a:buNone/>
        <a:defRPr sz="2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20000"/>
        </a:lnSpc>
        <a:spcBef>
          <a:spcPts val="200"/>
        </a:spcBef>
        <a:spcAft>
          <a:spcPts val="600"/>
        </a:spcAft>
        <a:buFont typeface="Arial" panose="020B0604020202020204" pitchFamily="34" charset="0"/>
        <a:buNone/>
        <a:defRPr sz="11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doi.org/10.26262/heal.auth.ir.341662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57200" y="3303574"/>
            <a:ext cx="8229600" cy="1443623"/>
          </a:xfrm>
        </p:spPr>
        <p:txBody>
          <a:bodyPr>
            <a:normAutofit/>
          </a:bodyPr>
          <a:lstStyle/>
          <a:p>
            <a:r>
              <a:rPr lang="en-US" sz="2800" dirty="0"/>
              <a:t>The almond tree is here!</a:t>
            </a:r>
            <a:endParaRPr lang="el-GR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34" y="0"/>
            <a:ext cx="1354313" cy="1354313"/>
          </a:xfrm>
          <a:prstGeom prst="rect">
            <a:avLst/>
          </a:prstGeom>
        </p:spPr>
      </p:pic>
      <p:pic>
        <p:nvPicPr>
          <p:cNvPr id="3" name="Εικόνα 2" descr="Εικόνα που περιέχει χάρτης&#10;&#10;Περιγραφή που δημιουργήθηκε αυτόματα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083" y="1518764"/>
            <a:ext cx="3467591" cy="245143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F007BA8-D431-4BF2-6C34-A5C1B0DE199C}"/>
              </a:ext>
            </a:extLst>
          </p:cNvPr>
          <p:cNvSpPr txBox="1">
            <a:spLocks/>
          </p:cNvSpPr>
          <p:nvPr/>
        </p:nvSpPr>
        <p:spPr>
          <a:xfrm>
            <a:off x="511342" y="4265971"/>
            <a:ext cx="8121316" cy="138260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 source reference: 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Alexiou, T. &amp;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Penderi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E. (Eds.). (2022). </a:t>
            </a:r>
            <a:r>
              <a:rPr lang="en-GB" sz="11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EAN Educational Scenarios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Aristotle University of Thessaloniki. </a:t>
            </a:r>
            <a:r>
              <a:rPr lang="el-GR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Ι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the framework of Action “Teacher Training for the Introduction of English in Preschools (EAN)”, ESPA, MIS 5093563, DOI: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10.26262/heal.auth.ir.341662</a:t>
            </a:r>
            <a:endParaRPr lang="en-GB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Specific scenario reference: 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Alexiou, T.,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Penderi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E.,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Serafeim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M.,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Gioftsali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K.,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Ntousi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I., &amp;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Tsiadimos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N. (2022). </a:t>
            </a:r>
            <a:r>
              <a:rPr lang="en-GB" sz="1100" i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almond tree is here! 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T. Alexiou &amp; E. </a:t>
            </a:r>
            <a:r>
              <a:rPr lang="en-GB" sz="11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Penderi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(Eds.). (2022). EAN Educational scenarios. Aristotle University of Thessaloniki. In the framework of Action “Teacher Training  for the Introduction of English in Preschools (EAN)”, ESPA, MIS 5093563, DOI:</a:t>
            </a:r>
            <a:r>
              <a:rPr lang="en-GB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10.26262/heal.auth.ir.341662</a:t>
            </a:r>
            <a:endParaRPr lang="x-none" sz="11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x-none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25567EF2-0F89-6E8D-8671-D7A8A91F9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00" y="6247802"/>
            <a:ext cx="2044700" cy="610198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9EFF8C3-DA2E-820C-ADBE-AE092A37E9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1999" y="6146800"/>
            <a:ext cx="454660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The almond tree song</a:t>
            </a:r>
          </a:p>
        </p:txBody>
      </p:sp>
      <p:sp>
        <p:nvSpPr>
          <p:cNvPr id="4" name="Text Placeholder 1"/>
          <p:cNvSpPr txBox="1"/>
          <p:nvPr/>
        </p:nvSpPr>
        <p:spPr>
          <a:xfrm>
            <a:off x="457199" y="1308099"/>
            <a:ext cx="4445001" cy="48445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repeat</a:t>
            </a:r>
            <a:r>
              <a:rPr lang="el-GR" dirty="0"/>
              <a:t> the </a:t>
            </a:r>
            <a:r>
              <a:rPr lang="el-GR" dirty="0" err="1"/>
              <a:t>story</a:t>
            </a:r>
            <a:r>
              <a:rPr lang="el-GR" dirty="0"/>
              <a:t> of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encouraging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take</a:t>
            </a:r>
            <a:r>
              <a:rPr lang="el-GR" dirty="0"/>
              <a:t> </a:t>
            </a:r>
            <a:r>
              <a:rPr lang="el-GR" dirty="0" err="1"/>
              <a:t>part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W</a:t>
            </a:r>
            <a:r>
              <a:rPr lang="el-GR" dirty="0" err="1"/>
              <a:t>hen</a:t>
            </a:r>
            <a:r>
              <a:rPr lang="el-GR" dirty="0"/>
              <a:t> the </a:t>
            </a:r>
            <a:r>
              <a:rPr lang="el-GR" dirty="0" err="1"/>
              <a:t>narration</a:t>
            </a:r>
            <a:r>
              <a:rPr lang="el-GR" dirty="0"/>
              <a:t> </a:t>
            </a:r>
            <a:r>
              <a:rPr lang="el-GR" dirty="0" err="1"/>
              <a:t>reaches</a:t>
            </a:r>
            <a:r>
              <a:rPr lang="el-GR" dirty="0"/>
              <a:t> the </a:t>
            </a:r>
            <a:r>
              <a:rPr lang="el-GR" dirty="0" err="1"/>
              <a:t>point</a:t>
            </a:r>
            <a:r>
              <a:rPr lang="el-GR" dirty="0"/>
              <a:t> </a:t>
            </a:r>
            <a:r>
              <a:rPr lang="el-GR" b="1" dirty="0"/>
              <a:t>“</a:t>
            </a:r>
            <a:r>
              <a:rPr lang="el-GR" b="1" dirty="0" err="1"/>
              <a:t>Phyllis</a:t>
            </a:r>
            <a:r>
              <a:rPr lang="el-GR" b="1" dirty="0"/>
              <a:t> </a:t>
            </a:r>
            <a:r>
              <a:rPr lang="el-GR" b="1" dirty="0" err="1"/>
              <a:t>is</a:t>
            </a:r>
            <a:r>
              <a:rPr lang="el-GR" b="1" dirty="0"/>
              <a:t> a </a:t>
            </a:r>
            <a:r>
              <a:rPr lang="el-GR" b="1" dirty="0" err="1"/>
              <a:t>beautiful</a:t>
            </a:r>
            <a:r>
              <a:rPr lang="el-GR" b="1" dirty="0"/>
              <a:t> </a:t>
            </a:r>
            <a:r>
              <a:rPr lang="el-GR" b="1" dirty="0" err="1"/>
              <a:t>almond</a:t>
            </a:r>
            <a:r>
              <a:rPr lang="el-GR" b="1" dirty="0"/>
              <a:t> </a:t>
            </a:r>
            <a:r>
              <a:rPr lang="el-GR" b="1" dirty="0" err="1"/>
              <a:t>tree</a:t>
            </a:r>
            <a:r>
              <a:rPr lang="el-GR" b="1" dirty="0"/>
              <a:t> </a:t>
            </a:r>
            <a:r>
              <a:rPr lang="el-GR" b="1" dirty="0" err="1"/>
              <a:t>now</a:t>
            </a:r>
            <a:r>
              <a:rPr lang="el-GR" b="1" dirty="0"/>
              <a:t>”,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stop</a:t>
            </a:r>
            <a:r>
              <a:rPr lang="el-GR" dirty="0"/>
              <a:t> and </a:t>
            </a:r>
            <a:r>
              <a:rPr lang="el-GR" dirty="0" err="1"/>
              <a:t>ask</a:t>
            </a:r>
            <a:r>
              <a:rPr lang="el-GR" dirty="0"/>
              <a:t> </a:t>
            </a:r>
            <a:r>
              <a:rPr lang="el-GR" dirty="0" err="1"/>
              <a:t>Kiki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sing</a:t>
            </a:r>
            <a:r>
              <a:rPr lang="el-GR" dirty="0"/>
              <a:t>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song</a:t>
            </a:r>
            <a:r>
              <a:rPr lang="en-US" dirty="0"/>
              <a:t>.</a:t>
            </a:r>
            <a:r>
              <a:rPr lang="el-GR" dirty="0"/>
              <a:t> (</a:t>
            </a:r>
            <a:r>
              <a:rPr lang="el-GR" dirty="0" err="1"/>
              <a:t>see</a:t>
            </a:r>
            <a:r>
              <a:rPr lang="el-GR" dirty="0"/>
              <a:t> </a:t>
            </a:r>
            <a:r>
              <a:rPr lang="el-GR" dirty="0" err="1"/>
              <a:t>next</a:t>
            </a:r>
            <a:r>
              <a:rPr lang="el-GR" dirty="0"/>
              <a:t> </a:t>
            </a:r>
            <a:r>
              <a:rPr lang="el-GR" dirty="0" err="1"/>
              <a:t>slide</a:t>
            </a:r>
            <a:r>
              <a:rPr lang="el-GR" dirty="0"/>
              <a:t>)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song</a:t>
            </a:r>
            <a:r>
              <a:rPr lang="el-GR" dirty="0"/>
              <a:t> </a:t>
            </a:r>
            <a:r>
              <a:rPr lang="el-GR" dirty="0" err="1"/>
              <a:t>is</a:t>
            </a:r>
            <a:r>
              <a:rPr lang="el-GR" dirty="0"/>
              <a:t> </a:t>
            </a:r>
            <a:r>
              <a:rPr lang="el-GR" dirty="0" err="1"/>
              <a:t>repeated</a:t>
            </a:r>
            <a:r>
              <a:rPr lang="el-GR" dirty="0"/>
              <a:t>. </a:t>
            </a: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can</a:t>
            </a:r>
            <a:r>
              <a:rPr lang="el-GR" dirty="0"/>
              <a:t> </a:t>
            </a:r>
            <a:r>
              <a:rPr lang="el-GR" dirty="0" err="1"/>
              <a:t>sing</a:t>
            </a:r>
            <a:r>
              <a:rPr lang="el-GR" dirty="0"/>
              <a:t> </a:t>
            </a:r>
            <a:r>
              <a:rPr lang="el-GR" dirty="0" err="1"/>
              <a:t>it</a:t>
            </a:r>
            <a:r>
              <a:rPr lang="en-GB" dirty="0"/>
              <a:t> </a:t>
            </a:r>
            <a:r>
              <a:rPr lang="el-GR" dirty="0"/>
              <a:t>in a </a:t>
            </a:r>
            <a:r>
              <a:rPr lang="el-GR" dirty="0" err="1"/>
              <a:t>circle</a:t>
            </a:r>
            <a:r>
              <a:rPr lang="el-GR" dirty="0"/>
              <a:t> </a:t>
            </a:r>
            <a:r>
              <a:rPr lang="el-GR" dirty="0" err="1"/>
              <a:t>holding</a:t>
            </a:r>
            <a:r>
              <a:rPr lang="el-GR" dirty="0"/>
              <a:t> </a:t>
            </a:r>
            <a:r>
              <a:rPr lang="el-GR" dirty="0" err="1"/>
              <a:t>hands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endParaRPr lang="el-GR" dirty="0"/>
          </a:p>
        </p:txBody>
      </p:sp>
      <p:pic>
        <p:nvPicPr>
          <p:cNvPr id="2" name="10 - Εικόνα" descr="AlmondTree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1301" y="1103325"/>
            <a:ext cx="3543299" cy="48445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Song “Almond Tree”</a:t>
            </a: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067300" y="2174875"/>
            <a:ext cx="3949700" cy="2892425"/>
          </a:xfrm>
        </p:spPr>
        <p:txBody>
          <a:bodyPr numCol="1"/>
          <a:lstStyle/>
          <a:p>
            <a:pPr marL="342900" indent="-342900">
              <a:buSzPct val="100000"/>
            </a:pPr>
            <a:endParaRPr lang="el-GR" dirty="0"/>
          </a:p>
          <a:p>
            <a:pPr marL="342900" indent="-342900">
              <a:buSzPct val="100000"/>
            </a:pPr>
            <a:r>
              <a:rPr lang="en-US" dirty="0"/>
              <a:t>Almond tree, almond tree</a:t>
            </a:r>
          </a:p>
          <a:p>
            <a:pPr marL="342900" indent="-342900">
              <a:buSzPct val="100000"/>
            </a:pPr>
            <a:r>
              <a:rPr lang="en-US" dirty="0"/>
              <a:t>Look how pretty, come and see</a:t>
            </a:r>
          </a:p>
          <a:p>
            <a:pPr marL="342900" indent="-342900">
              <a:buSzPct val="100000"/>
            </a:pPr>
            <a:r>
              <a:rPr lang="en-US" dirty="0"/>
              <a:t>White and pink are the flowers on the tree,</a:t>
            </a:r>
          </a:p>
          <a:p>
            <a:pPr marL="342900" indent="-342900">
              <a:buSzPct val="100000"/>
            </a:pPr>
            <a:r>
              <a:rPr lang="en-US" dirty="0"/>
              <a:t>Almond tree, almond tree!</a:t>
            </a:r>
          </a:p>
          <a:p>
            <a:pPr marL="342900" indent="-342900">
              <a:buSzPct val="100000"/>
            </a:pPr>
            <a:endParaRPr lang="en-US" dirty="0"/>
          </a:p>
          <a:p>
            <a:pPr marL="342900" indent="-342900">
              <a:buSzPct val="100000"/>
            </a:pPr>
            <a:endParaRPr lang="el-GR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228600" y="736599"/>
            <a:ext cx="8585200" cy="5857383"/>
          </a:xfrm>
        </p:spPr>
        <p:txBody>
          <a:bodyPr numCol="2">
            <a:noAutofit/>
          </a:bodyPr>
          <a:lstStyle/>
          <a:p>
            <a:pPr marL="342900" lvl="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r</a:t>
            </a:r>
            <a:r>
              <a:rPr lang="en-GB" dirty="0"/>
              <a:t>e</a:t>
            </a:r>
            <a:r>
              <a:rPr lang="el-GR" dirty="0" err="1"/>
              <a:t>mind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of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story</a:t>
            </a:r>
            <a:r>
              <a:rPr lang="el-GR" dirty="0"/>
              <a:t>.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stop</a:t>
            </a:r>
            <a:r>
              <a:rPr lang="el-GR" dirty="0"/>
              <a:t> the </a:t>
            </a:r>
            <a:r>
              <a:rPr lang="el-GR" dirty="0" err="1"/>
              <a:t>narration</a:t>
            </a:r>
            <a:r>
              <a:rPr lang="el-GR" dirty="0"/>
              <a:t> </a:t>
            </a:r>
            <a:r>
              <a:rPr lang="el-GR" dirty="0" err="1"/>
              <a:t>at</a:t>
            </a:r>
            <a:r>
              <a:rPr lang="el-GR" b="1" dirty="0"/>
              <a:t> “</a:t>
            </a:r>
            <a:r>
              <a:rPr lang="el-GR" b="1" dirty="0" err="1"/>
              <a:t>Phyllis</a:t>
            </a:r>
            <a:r>
              <a:rPr lang="el-GR" b="1" dirty="0"/>
              <a:t> </a:t>
            </a:r>
            <a:r>
              <a:rPr lang="el-GR" b="1" dirty="0" err="1"/>
              <a:t>is</a:t>
            </a:r>
            <a:r>
              <a:rPr lang="el-GR" b="1" dirty="0"/>
              <a:t> a </a:t>
            </a:r>
            <a:r>
              <a:rPr lang="el-GR" b="1" dirty="0" err="1"/>
              <a:t>beautiful</a:t>
            </a:r>
            <a:r>
              <a:rPr lang="el-GR" b="1" dirty="0"/>
              <a:t> </a:t>
            </a:r>
            <a:r>
              <a:rPr lang="el-GR" b="1" dirty="0" err="1"/>
              <a:t>almond</a:t>
            </a:r>
            <a:r>
              <a:rPr lang="el-GR" b="1" dirty="0"/>
              <a:t> </a:t>
            </a:r>
            <a:r>
              <a:rPr lang="el-GR" b="1" dirty="0" err="1"/>
              <a:t>tree</a:t>
            </a:r>
            <a:r>
              <a:rPr lang="el-GR" b="1" dirty="0"/>
              <a:t> </a:t>
            </a:r>
            <a:r>
              <a:rPr lang="el-GR" b="1" dirty="0" err="1"/>
              <a:t>now</a:t>
            </a:r>
            <a:r>
              <a:rPr lang="en-US" b="1" dirty="0"/>
              <a:t>”</a:t>
            </a:r>
            <a:r>
              <a:rPr lang="en-US" dirty="0"/>
              <a:t> </a:t>
            </a:r>
            <a:r>
              <a:rPr lang="el-GR" dirty="0"/>
              <a:t>and </a:t>
            </a:r>
            <a:r>
              <a:rPr lang="el-GR" dirty="0" err="1"/>
              <a:t>encourage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observe</a:t>
            </a:r>
            <a:r>
              <a:rPr lang="el-GR" dirty="0"/>
              <a:t> the </a:t>
            </a:r>
            <a:r>
              <a:rPr lang="el-GR" dirty="0" err="1"/>
              <a:t>picture</a:t>
            </a:r>
            <a:r>
              <a:rPr lang="el-GR" dirty="0"/>
              <a:t>. </a:t>
            </a:r>
            <a:r>
              <a:rPr lang="en-US" dirty="0"/>
              <a:t>A</a:t>
            </a:r>
            <a:r>
              <a:rPr lang="el-GR" dirty="0"/>
              <a:t>t the </a:t>
            </a:r>
            <a:r>
              <a:rPr lang="el-GR" dirty="0" err="1"/>
              <a:t>same</a:t>
            </a:r>
            <a:r>
              <a:rPr lang="el-GR" dirty="0"/>
              <a:t> </a:t>
            </a:r>
            <a:r>
              <a:rPr lang="el-GR" dirty="0" err="1"/>
              <a:t>time</a:t>
            </a:r>
            <a:r>
              <a:rPr lang="el-GR" dirty="0"/>
              <a:t>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ask</a:t>
            </a:r>
            <a:r>
              <a:rPr lang="el-GR" b="1" dirty="0"/>
              <a:t> “</a:t>
            </a:r>
            <a:r>
              <a:rPr lang="el-GR" b="1" dirty="0" err="1"/>
              <a:t>What</a:t>
            </a:r>
            <a:r>
              <a:rPr lang="el-GR" b="1" dirty="0"/>
              <a:t> </a:t>
            </a:r>
            <a:r>
              <a:rPr lang="el-GR" b="1" dirty="0" err="1"/>
              <a:t>colour</a:t>
            </a:r>
            <a:r>
              <a:rPr lang="el-GR" b="1" dirty="0"/>
              <a:t> </a:t>
            </a:r>
            <a:r>
              <a:rPr lang="el-GR" b="1" dirty="0" err="1"/>
              <a:t>are</a:t>
            </a:r>
            <a:r>
              <a:rPr lang="el-GR" b="1" dirty="0"/>
              <a:t> the </a:t>
            </a:r>
            <a:r>
              <a:rPr lang="el-GR" b="1" dirty="0" err="1"/>
              <a:t>leaves</a:t>
            </a:r>
            <a:r>
              <a:rPr lang="el-GR" b="1" dirty="0"/>
              <a:t>? </a:t>
            </a:r>
            <a:r>
              <a:rPr lang="en-US" b="1" dirty="0"/>
              <a:t>What </a:t>
            </a:r>
            <a:r>
              <a:rPr lang="en-US" b="1" dirty="0" err="1"/>
              <a:t>colour</a:t>
            </a:r>
            <a:r>
              <a:rPr lang="en-US" b="1" dirty="0"/>
              <a:t> are</a:t>
            </a:r>
            <a:r>
              <a:rPr lang="el-GR" b="1" dirty="0"/>
              <a:t> the </a:t>
            </a:r>
            <a:r>
              <a:rPr lang="el-GR" b="1" dirty="0" err="1"/>
              <a:t>flowers</a:t>
            </a:r>
            <a:r>
              <a:rPr lang="el-GR" b="1" dirty="0"/>
              <a:t>?</a:t>
            </a:r>
            <a:r>
              <a:rPr lang="en-US" b="1" dirty="0"/>
              <a:t>” </a:t>
            </a:r>
            <a:r>
              <a:rPr lang="el-GR" dirty="0"/>
              <a:t>and t</a:t>
            </a:r>
            <a:r>
              <a:rPr lang="en-GB" dirty="0"/>
              <a:t>he</a:t>
            </a:r>
            <a:r>
              <a:rPr lang="el-GR" dirty="0"/>
              <a:t>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answer</a:t>
            </a:r>
            <a:r>
              <a:rPr lang="el-GR" b="1" dirty="0"/>
              <a:t> </a:t>
            </a:r>
            <a:r>
              <a:rPr lang="el-GR" dirty="0"/>
              <a:t> (</a:t>
            </a:r>
            <a:r>
              <a:rPr lang="en-US" dirty="0"/>
              <a:t>e.g., </a:t>
            </a:r>
            <a:r>
              <a:rPr lang="en-US" b="1" dirty="0"/>
              <a:t>green, white, pink</a:t>
            </a:r>
            <a:r>
              <a:rPr lang="el-GR" dirty="0"/>
              <a:t>)</a:t>
            </a:r>
            <a:r>
              <a:rPr lang="en-US" dirty="0"/>
              <a:t>. (</a:t>
            </a:r>
            <a:r>
              <a:rPr lang="en-US" dirty="0" err="1"/>
              <a:t>colours</a:t>
            </a:r>
            <a:r>
              <a:rPr lang="en-US" dirty="0"/>
              <a:t> revision)</a:t>
            </a:r>
            <a:endParaRPr lang="el-GR" dirty="0"/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are</a:t>
            </a:r>
            <a:r>
              <a:rPr lang="el-GR" dirty="0"/>
              <a:t> </a:t>
            </a:r>
            <a:r>
              <a:rPr lang="el-GR" dirty="0" err="1"/>
              <a:t>split</a:t>
            </a:r>
            <a:r>
              <a:rPr lang="el-GR" dirty="0"/>
              <a:t> </a:t>
            </a:r>
            <a:r>
              <a:rPr lang="el-GR" dirty="0" err="1"/>
              <a:t>into</a:t>
            </a:r>
            <a:r>
              <a:rPr lang="el-GR" dirty="0"/>
              <a:t> </a:t>
            </a:r>
            <a:r>
              <a:rPr lang="el-GR" dirty="0" err="1"/>
              <a:t>groups</a:t>
            </a:r>
            <a:r>
              <a:rPr lang="el-GR" dirty="0"/>
              <a:t> and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suggest</a:t>
            </a:r>
            <a:r>
              <a:rPr lang="el-GR" dirty="0"/>
              <a:t> </a:t>
            </a:r>
            <a:r>
              <a:rPr lang="el-GR" dirty="0" err="1"/>
              <a:t>that</a:t>
            </a:r>
            <a:r>
              <a:rPr lang="el-GR" dirty="0"/>
              <a:t> </a:t>
            </a:r>
            <a:r>
              <a:rPr lang="el-GR" dirty="0" err="1"/>
              <a:t>they</a:t>
            </a:r>
            <a:r>
              <a:rPr lang="el-GR" dirty="0"/>
              <a:t> </a:t>
            </a:r>
            <a:r>
              <a:rPr lang="el-GR" dirty="0" err="1"/>
              <a:t>create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own</a:t>
            </a:r>
            <a:r>
              <a:rPr lang="el-GR" dirty="0"/>
              <a:t>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trees</a:t>
            </a:r>
            <a:r>
              <a:rPr lang="en-US" dirty="0"/>
              <a:t>. </a:t>
            </a:r>
            <a:r>
              <a:rPr lang="en-US" b="1" dirty="0"/>
              <a:t>“</a:t>
            </a:r>
            <a:r>
              <a:rPr lang="el-GR" b="1" dirty="0" err="1"/>
              <a:t>Let's</a:t>
            </a:r>
            <a:r>
              <a:rPr lang="el-GR" b="1" dirty="0"/>
              <a:t> </a:t>
            </a:r>
            <a:r>
              <a:rPr lang="el-GR" b="1" dirty="0" err="1"/>
              <a:t>use</a:t>
            </a:r>
            <a:r>
              <a:rPr lang="el-GR" b="1" dirty="0"/>
              <a:t> </a:t>
            </a:r>
            <a:r>
              <a:rPr lang="el-GR" b="1" dirty="0" err="1"/>
              <a:t>our</a:t>
            </a:r>
            <a:r>
              <a:rPr lang="el-GR" b="1" dirty="0"/>
              <a:t> </a:t>
            </a:r>
            <a:r>
              <a:rPr lang="el-GR" b="1" dirty="0" err="1"/>
              <a:t>paintbrush</a:t>
            </a:r>
            <a:r>
              <a:rPr lang="el-GR" b="1" dirty="0"/>
              <a:t> and the </a:t>
            </a:r>
            <a:r>
              <a:rPr lang="el-GR" b="1" dirty="0" err="1"/>
              <a:t>watercolours</a:t>
            </a:r>
            <a:r>
              <a:rPr lang="el-GR" b="1" dirty="0"/>
              <a:t>!”</a:t>
            </a:r>
            <a:r>
              <a:rPr lang="el-GR" dirty="0"/>
              <a:t>. 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remind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of the </a:t>
            </a:r>
            <a:r>
              <a:rPr lang="el-GR" dirty="0" err="1"/>
              <a:t>various</a:t>
            </a:r>
            <a:r>
              <a:rPr lang="el-GR" dirty="0"/>
              <a:t> </a:t>
            </a:r>
            <a:r>
              <a:rPr lang="el-GR" dirty="0" err="1"/>
              <a:t>techniques</a:t>
            </a:r>
            <a:r>
              <a:rPr lang="el-GR" dirty="0"/>
              <a:t> </a:t>
            </a:r>
            <a:r>
              <a:rPr lang="el-GR" dirty="0" err="1"/>
              <a:t>they</a:t>
            </a:r>
            <a:r>
              <a:rPr lang="el-GR" dirty="0"/>
              <a:t> </a:t>
            </a:r>
            <a:r>
              <a:rPr lang="el-GR" dirty="0" err="1"/>
              <a:t>know</a:t>
            </a:r>
            <a:r>
              <a:rPr lang="el-GR" dirty="0"/>
              <a:t> (</a:t>
            </a:r>
            <a:r>
              <a:rPr lang="el-GR" dirty="0" err="1"/>
              <a:t>e.g</a:t>
            </a:r>
            <a:r>
              <a:rPr lang="el-GR" dirty="0"/>
              <a:t>.</a:t>
            </a:r>
            <a:r>
              <a:rPr lang="en-US" dirty="0"/>
              <a:t>,</a:t>
            </a:r>
            <a:r>
              <a:rPr lang="el-GR" dirty="0"/>
              <a:t> </a:t>
            </a:r>
            <a:r>
              <a:rPr lang="en-US" dirty="0"/>
              <a:t>P</a:t>
            </a:r>
            <a:r>
              <a:rPr lang="el-GR" dirty="0" err="1"/>
              <a:t>ointillism</a:t>
            </a:r>
            <a:r>
              <a:rPr lang="el-GR" dirty="0"/>
              <a:t>, </a:t>
            </a:r>
            <a:r>
              <a:rPr lang="el-GR" dirty="0" err="1"/>
              <a:t>blowing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a </a:t>
            </a:r>
            <a:r>
              <a:rPr lang="el-GR" dirty="0" err="1"/>
              <a:t>straw</a:t>
            </a:r>
            <a:r>
              <a:rPr lang="el-GR" dirty="0"/>
              <a:t> </a:t>
            </a:r>
            <a:r>
              <a:rPr lang="el-GR" dirty="0" err="1"/>
              <a:t>etc</a:t>
            </a:r>
            <a:r>
              <a:rPr lang="el-GR" dirty="0"/>
              <a:t>.). </a:t>
            </a:r>
            <a:r>
              <a:rPr lang="en-US" dirty="0"/>
              <a:t>E</a:t>
            </a:r>
            <a:r>
              <a:rPr lang="el-GR" dirty="0" err="1"/>
              <a:t>ach</a:t>
            </a:r>
            <a:r>
              <a:rPr lang="el-GR" dirty="0"/>
              <a:t> </a:t>
            </a:r>
            <a:r>
              <a:rPr lang="el-GR" dirty="0" err="1"/>
              <a:t>team</a:t>
            </a:r>
            <a:r>
              <a:rPr lang="el-GR" dirty="0"/>
              <a:t> </a:t>
            </a:r>
            <a:r>
              <a:rPr lang="el-GR" dirty="0" err="1"/>
              <a:t>chooses</a:t>
            </a:r>
            <a:r>
              <a:rPr lang="el-GR" dirty="0"/>
              <a:t> </a:t>
            </a:r>
            <a:r>
              <a:rPr lang="el-GR" dirty="0" err="1"/>
              <a:t>its</a:t>
            </a:r>
            <a:r>
              <a:rPr lang="el-GR" dirty="0"/>
              <a:t> </a:t>
            </a:r>
            <a:r>
              <a:rPr lang="el-GR" dirty="0" err="1"/>
              <a:t>technique</a:t>
            </a:r>
            <a:r>
              <a:rPr lang="el-GR" dirty="0"/>
              <a:t> and </a:t>
            </a:r>
            <a:r>
              <a:rPr lang="el-GR" dirty="0" err="1"/>
              <a:t>creates</a:t>
            </a:r>
            <a:r>
              <a:rPr lang="el-GR" dirty="0"/>
              <a:t> </a:t>
            </a:r>
            <a:r>
              <a:rPr lang="el-GR" dirty="0" err="1"/>
              <a:t>its</a:t>
            </a:r>
            <a:r>
              <a:rPr lang="el-GR" dirty="0"/>
              <a:t>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.</a:t>
            </a:r>
            <a:endParaRPr lang="en-US" dirty="0"/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teams</a:t>
            </a:r>
            <a:r>
              <a:rPr lang="el-GR" dirty="0"/>
              <a:t> </a:t>
            </a:r>
            <a:r>
              <a:rPr lang="el-GR" dirty="0" err="1"/>
              <a:t>present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creations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the </a:t>
            </a:r>
            <a:r>
              <a:rPr lang="el-GR" dirty="0" err="1"/>
              <a:t>class</a:t>
            </a:r>
            <a:r>
              <a:rPr lang="el-GR" dirty="0"/>
              <a:t> </a:t>
            </a:r>
            <a:r>
              <a:rPr lang="el-GR" dirty="0" err="1"/>
              <a:t>using</a:t>
            </a:r>
            <a:r>
              <a:rPr lang="el-GR" dirty="0"/>
              <a:t> the </a:t>
            </a:r>
            <a:r>
              <a:rPr lang="el-GR" dirty="0" err="1"/>
              <a:t>corresponding</a:t>
            </a:r>
            <a:r>
              <a:rPr lang="el-GR" dirty="0"/>
              <a:t> </a:t>
            </a:r>
            <a:r>
              <a:rPr lang="el-GR" dirty="0" err="1"/>
              <a:t>vocabulary</a:t>
            </a:r>
            <a:r>
              <a:rPr lang="el-GR" dirty="0"/>
              <a:t> (</a:t>
            </a:r>
            <a:r>
              <a:rPr lang="el-GR" dirty="0" err="1"/>
              <a:t>e.g</a:t>
            </a:r>
            <a:r>
              <a:rPr lang="el-GR" dirty="0"/>
              <a:t>.</a:t>
            </a:r>
            <a:r>
              <a:rPr lang="en-US" dirty="0"/>
              <a:t>,</a:t>
            </a:r>
            <a:r>
              <a:rPr lang="el-GR" dirty="0"/>
              <a:t> </a:t>
            </a:r>
            <a:r>
              <a:rPr lang="en-US" b="1" dirty="0"/>
              <a:t>pink, white, green, brown</a:t>
            </a:r>
            <a:r>
              <a:rPr lang="en-US" dirty="0"/>
              <a:t>).</a:t>
            </a:r>
            <a:endParaRPr lang="el-GR" dirty="0"/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complete</a:t>
            </a:r>
            <a:r>
              <a:rPr lang="el-GR" dirty="0"/>
              <a:t> the </a:t>
            </a:r>
            <a:r>
              <a:rPr lang="el-GR" dirty="0" err="1"/>
              <a:t>narration</a:t>
            </a:r>
            <a:r>
              <a:rPr lang="el-GR" dirty="0"/>
              <a:t> of the </a:t>
            </a:r>
            <a:r>
              <a:rPr lang="el-GR" dirty="0" err="1"/>
              <a:t>story</a:t>
            </a:r>
            <a:r>
              <a:rPr lang="en-GB" dirty="0"/>
              <a:t>,</a:t>
            </a:r>
            <a:r>
              <a:rPr lang="el-GR" dirty="0"/>
              <a:t> </a:t>
            </a:r>
            <a:r>
              <a:rPr lang="el-GR" dirty="0" err="1"/>
              <a:t>telling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n-US" dirty="0"/>
              <a:t> </a:t>
            </a:r>
            <a:r>
              <a:rPr lang="en-US" b="1" dirty="0"/>
              <a:t>“Blow a kiss to the flowers! Blow a kiss to the almond tree”</a:t>
            </a:r>
            <a:r>
              <a:rPr lang="en-US" dirty="0"/>
              <a:t>,</a:t>
            </a:r>
            <a:r>
              <a:rPr lang="el-GR" b="1" dirty="0"/>
              <a:t> </a:t>
            </a:r>
            <a:r>
              <a:rPr lang="el-GR" dirty="0" err="1"/>
              <a:t>doing</a:t>
            </a:r>
            <a:r>
              <a:rPr lang="el-GR" dirty="0"/>
              <a:t> the </a:t>
            </a:r>
            <a:r>
              <a:rPr lang="en-GB" dirty="0"/>
              <a:t>corresponding</a:t>
            </a:r>
            <a:r>
              <a:rPr lang="el-GR" dirty="0"/>
              <a:t> </a:t>
            </a:r>
            <a:r>
              <a:rPr lang="el-GR" dirty="0" err="1"/>
              <a:t>actions</a:t>
            </a:r>
            <a:r>
              <a:rPr lang="el-GR" dirty="0"/>
              <a:t> and </a:t>
            </a:r>
            <a:r>
              <a:rPr lang="el-GR" dirty="0" err="1"/>
              <a:t>encouraging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do</a:t>
            </a:r>
            <a:r>
              <a:rPr lang="el-GR" dirty="0"/>
              <a:t> the </a:t>
            </a:r>
            <a:r>
              <a:rPr lang="el-GR" dirty="0" err="1"/>
              <a:t>same</a:t>
            </a:r>
            <a:r>
              <a:rPr lang="el-GR" dirty="0"/>
              <a:t>. </a:t>
            </a:r>
            <a:r>
              <a:rPr lang="en-US" dirty="0"/>
              <a:t>I</a:t>
            </a:r>
            <a:r>
              <a:rPr lang="el-GR" dirty="0"/>
              <a:t>n </a:t>
            </a:r>
            <a:r>
              <a:rPr lang="el-GR" dirty="0" err="1"/>
              <a:t>this</a:t>
            </a:r>
            <a:r>
              <a:rPr lang="el-GR" dirty="0"/>
              <a:t> </a:t>
            </a:r>
            <a:r>
              <a:rPr lang="el-GR" dirty="0" err="1"/>
              <a:t>way</a:t>
            </a:r>
            <a:r>
              <a:rPr lang="el-GR" dirty="0"/>
              <a:t> the </a:t>
            </a:r>
            <a:r>
              <a:rPr lang="el-GR" dirty="0" err="1"/>
              <a:t>groups</a:t>
            </a:r>
            <a:r>
              <a:rPr lang="el-GR" dirty="0"/>
              <a:t> </a:t>
            </a:r>
            <a:r>
              <a:rPr lang="el-GR" dirty="0" err="1"/>
              <a:t>give</a:t>
            </a:r>
            <a:r>
              <a:rPr lang="el-GR" dirty="0"/>
              <a:t> </a:t>
            </a:r>
            <a:r>
              <a:rPr lang="el-GR" dirty="0" err="1"/>
              <a:t>life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trees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play</a:t>
            </a:r>
            <a:r>
              <a:rPr lang="el-GR" dirty="0"/>
              <a:t>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song</a:t>
            </a:r>
            <a:r>
              <a:rPr lang="el-GR" dirty="0"/>
              <a:t> and </a:t>
            </a:r>
            <a:r>
              <a:rPr lang="el-GR" dirty="0" err="1"/>
              <a:t>suggest</a:t>
            </a:r>
            <a:r>
              <a:rPr lang="el-GR" dirty="0"/>
              <a:t> </a:t>
            </a:r>
            <a:r>
              <a:rPr lang="el-GR" dirty="0" err="1"/>
              <a:t>each</a:t>
            </a:r>
            <a:r>
              <a:rPr lang="el-GR" dirty="0"/>
              <a:t> </a:t>
            </a:r>
            <a:r>
              <a:rPr lang="el-GR" dirty="0" err="1"/>
              <a:t>group</a:t>
            </a:r>
            <a:r>
              <a:rPr lang="el-GR" dirty="0"/>
              <a:t> </a:t>
            </a:r>
            <a:r>
              <a:rPr lang="el-GR" dirty="0" err="1"/>
              <a:t>take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paintbrushes</a:t>
            </a:r>
            <a:r>
              <a:rPr lang="el-GR" dirty="0"/>
              <a:t> and </a:t>
            </a:r>
            <a:r>
              <a:rPr lang="el-GR" dirty="0" err="1"/>
              <a:t>da</a:t>
            </a:r>
            <a:r>
              <a:rPr lang="en-GB" dirty="0"/>
              <a:t>n</a:t>
            </a:r>
            <a:r>
              <a:rPr lang="el-GR" dirty="0" err="1"/>
              <a:t>ce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. </a:t>
            </a:r>
            <a:r>
              <a:rPr lang="en-US" dirty="0"/>
              <a:t>E</a:t>
            </a:r>
            <a:r>
              <a:rPr lang="el-GR" dirty="0" err="1"/>
              <a:t>ach</a:t>
            </a:r>
            <a:r>
              <a:rPr lang="el-GR" dirty="0"/>
              <a:t> </a:t>
            </a:r>
            <a:r>
              <a:rPr lang="el-GR" dirty="0" err="1"/>
              <a:t>time</a:t>
            </a:r>
            <a:r>
              <a:rPr lang="el-GR" dirty="0"/>
              <a:t> the </a:t>
            </a:r>
            <a:r>
              <a:rPr lang="el-GR" dirty="0" err="1"/>
              <a:t>music</a:t>
            </a:r>
            <a:r>
              <a:rPr lang="el-GR" dirty="0"/>
              <a:t> </a:t>
            </a:r>
            <a:r>
              <a:rPr lang="el-GR" dirty="0" err="1"/>
              <a:t>stop</a:t>
            </a:r>
            <a:r>
              <a:rPr lang="en-GB" dirty="0"/>
              <a:t>s, we say to them </a:t>
            </a:r>
            <a:r>
              <a:rPr lang="en-US" b="1" dirty="0"/>
              <a:t>“Show me</a:t>
            </a:r>
            <a:r>
              <a:rPr lang="el-GR" b="1" dirty="0"/>
              <a:t>…</a:t>
            </a:r>
            <a:r>
              <a:rPr lang="en-US" b="1" dirty="0"/>
              <a:t> pink/white/green</a:t>
            </a:r>
            <a:r>
              <a:rPr lang="el-GR" b="1" dirty="0"/>
              <a:t>/</a:t>
            </a:r>
            <a:r>
              <a:rPr lang="en-US" b="1" dirty="0"/>
              <a:t>brown” </a:t>
            </a:r>
            <a:r>
              <a:rPr lang="el-GR" dirty="0"/>
              <a:t>and the </a:t>
            </a:r>
            <a:r>
              <a:rPr lang="el-GR" dirty="0" err="1"/>
              <a:t>children</a:t>
            </a:r>
            <a:r>
              <a:rPr lang="en-GB" dirty="0"/>
              <a:t> </a:t>
            </a:r>
            <a:r>
              <a:rPr lang="el-GR" dirty="0" err="1"/>
              <a:t>point</a:t>
            </a:r>
            <a:r>
              <a:rPr lang="el-GR" dirty="0"/>
              <a:t> </a:t>
            </a:r>
            <a:r>
              <a:rPr lang="en-GB" dirty="0"/>
              <a:t>t</a:t>
            </a:r>
            <a:r>
              <a:rPr lang="el-GR" dirty="0"/>
              <a:t>o the </a:t>
            </a:r>
            <a:r>
              <a:rPr lang="el-GR" dirty="0" err="1"/>
              <a:t>corresponding</a:t>
            </a:r>
            <a:r>
              <a:rPr lang="el-GR" dirty="0"/>
              <a:t> </a:t>
            </a:r>
            <a:r>
              <a:rPr lang="el-GR" dirty="0" err="1"/>
              <a:t>colour</a:t>
            </a:r>
            <a:r>
              <a:rPr lang="en-GB" dirty="0"/>
              <a:t> o</a:t>
            </a:r>
            <a:r>
              <a:rPr lang="el-GR" dirty="0"/>
              <a:t>n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brush</a:t>
            </a:r>
            <a:r>
              <a:rPr lang="el-GR" dirty="0"/>
              <a:t>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Let’s draw spring</a:t>
            </a:r>
            <a:r>
              <a:rPr lang="el-GR" dirty="0"/>
              <a:t>!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990600"/>
            <a:ext cx="8267700" cy="5334000"/>
          </a:xfrm>
        </p:spPr>
        <p:txBody>
          <a:bodyPr numCol="2">
            <a:normAutofit/>
          </a:bodyPr>
          <a:lstStyle/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K</a:t>
            </a:r>
            <a:r>
              <a:rPr lang="el-GR" dirty="0" err="1"/>
              <a:t>iki</a:t>
            </a:r>
            <a:r>
              <a:rPr lang="el-GR" dirty="0"/>
              <a:t> </a:t>
            </a:r>
            <a:r>
              <a:rPr lang="el-GR" dirty="0" err="1"/>
              <a:t>expresses</a:t>
            </a:r>
            <a:r>
              <a:rPr lang="el-GR" dirty="0"/>
              <a:t> </a:t>
            </a:r>
            <a:r>
              <a:rPr lang="el-GR" dirty="0" err="1"/>
              <a:t>her</a:t>
            </a:r>
            <a:r>
              <a:rPr lang="el-GR" dirty="0"/>
              <a:t> </a:t>
            </a:r>
            <a:r>
              <a:rPr lang="el-GR" dirty="0" err="1"/>
              <a:t>enthusiasm</a:t>
            </a:r>
            <a:r>
              <a:rPr lang="el-GR" dirty="0"/>
              <a:t> for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story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and </a:t>
            </a:r>
            <a:r>
              <a:rPr lang="el-GR" dirty="0" err="1"/>
              <a:t>her</a:t>
            </a:r>
            <a:r>
              <a:rPr lang="el-GR" dirty="0"/>
              <a:t> </a:t>
            </a:r>
            <a:r>
              <a:rPr lang="el-GR" dirty="0" err="1"/>
              <a:t>desire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share</a:t>
            </a:r>
            <a:r>
              <a:rPr lang="el-GR" dirty="0"/>
              <a:t> </a:t>
            </a:r>
            <a:r>
              <a:rPr lang="el-GR" dirty="0" err="1"/>
              <a:t>it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</a:t>
            </a:r>
            <a:r>
              <a:rPr lang="el-GR" dirty="0" err="1"/>
              <a:t>her</a:t>
            </a:r>
            <a:r>
              <a:rPr lang="el-GR" dirty="0"/>
              <a:t> </a:t>
            </a:r>
            <a:r>
              <a:rPr lang="el-GR" dirty="0" err="1"/>
              <a:t>friends</a:t>
            </a:r>
            <a:r>
              <a:rPr lang="el-GR" dirty="0"/>
              <a:t> in </a:t>
            </a:r>
            <a:r>
              <a:rPr lang="el-GR" dirty="0" err="1"/>
              <a:t>Australia</a:t>
            </a:r>
            <a:r>
              <a:rPr lang="el-GR" dirty="0"/>
              <a:t>.</a:t>
            </a:r>
            <a:r>
              <a:rPr lang="en-US" dirty="0"/>
              <a:t> </a:t>
            </a:r>
            <a:r>
              <a:rPr lang="en-US" b="1" dirty="0"/>
              <a:t>“I love the story! I love almond trees!”</a:t>
            </a:r>
            <a:r>
              <a:rPr lang="en-US" dirty="0"/>
              <a:t>.</a:t>
            </a:r>
            <a:endParaRPr lang="el-GR" dirty="0"/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ask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come</a:t>
            </a:r>
            <a:r>
              <a:rPr lang="el-GR" dirty="0"/>
              <a:t> </a:t>
            </a:r>
            <a:r>
              <a:rPr lang="el-GR" dirty="0" err="1"/>
              <a:t>up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</a:t>
            </a:r>
            <a:r>
              <a:rPr lang="el-GR" dirty="0" err="1"/>
              <a:t>ideas</a:t>
            </a:r>
            <a:r>
              <a:rPr lang="el-GR" dirty="0"/>
              <a:t> </a:t>
            </a:r>
            <a:r>
              <a:rPr lang="el-GR" dirty="0" err="1"/>
              <a:t>about</a:t>
            </a:r>
            <a:r>
              <a:rPr lang="el-GR" dirty="0"/>
              <a:t> </a:t>
            </a:r>
            <a:r>
              <a:rPr lang="el-GR" dirty="0" err="1"/>
              <a:t>how</a:t>
            </a:r>
            <a:r>
              <a:rPr lang="el-GR" dirty="0"/>
              <a:t> </a:t>
            </a:r>
            <a:r>
              <a:rPr lang="el-GR" dirty="0" err="1"/>
              <a:t>this</a:t>
            </a:r>
            <a:r>
              <a:rPr lang="el-GR" dirty="0"/>
              <a:t> </a:t>
            </a:r>
            <a:r>
              <a:rPr lang="el-GR" dirty="0" err="1"/>
              <a:t>could</a:t>
            </a:r>
            <a:r>
              <a:rPr lang="el-GR" dirty="0"/>
              <a:t> </a:t>
            </a:r>
            <a:r>
              <a:rPr lang="el-GR" dirty="0" err="1"/>
              <a:t>be</a:t>
            </a:r>
            <a:r>
              <a:rPr lang="el-GR" dirty="0"/>
              <a:t> </a:t>
            </a:r>
            <a:r>
              <a:rPr lang="en-GB" dirty="0"/>
              <a:t>done</a:t>
            </a:r>
            <a:r>
              <a:rPr lang="el-GR" dirty="0"/>
              <a:t>. </a:t>
            </a:r>
            <a:r>
              <a:rPr lang="en-US" dirty="0"/>
              <a:t>T</a:t>
            </a:r>
            <a:r>
              <a:rPr lang="el-GR" dirty="0" err="1"/>
              <a:t>hey</a:t>
            </a:r>
            <a:r>
              <a:rPr lang="el-GR" dirty="0"/>
              <a:t> </a:t>
            </a:r>
            <a:r>
              <a:rPr lang="el-GR" dirty="0" err="1"/>
              <a:t>share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ideas</a:t>
            </a:r>
            <a:r>
              <a:rPr lang="el-GR" dirty="0"/>
              <a:t> (</a:t>
            </a:r>
            <a:r>
              <a:rPr lang="el-GR" dirty="0" err="1"/>
              <a:t>e.g</a:t>
            </a:r>
            <a:r>
              <a:rPr lang="el-GR" dirty="0"/>
              <a:t>.</a:t>
            </a:r>
            <a:r>
              <a:rPr lang="en-US" dirty="0"/>
              <a:t>,</a:t>
            </a:r>
            <a:r>
              <a:rPr lang="el-GR" dirty="0"/>
              <a:t> </a:t>
            </a:r>
            <a:r>
              <a:rPr lang="en-US" dirty="0"/>
              <a:t>C</a:t>
            </a:r>
            <a:r>
              <a:rPr lang="el-GR" dirty="0" err="1"/>
              <a:t>reate</a:t>
            </a:r>
            <a:r>
              <a:rPr lang="el-GR" dirty="0"/>
              <a:t> </a:t>
            </a:r>
            <a:r>
              <a:rPr lang="el-GR" dirty="0" err="1"/>
              <a:t>an</a:t>
            </a:r>
            <a:r>
              <a:rPr lang="el-GR" dirty="0"/>
              <a:t> e </a:t>
            </a:r>
            <a:r>
              <a:rPr lang="el-GR" dirty="0" err="1"/>
              <a:t>book</a:t>
            </a:r>
            <a:r>
              <a:rPr lang="el-GR" dirty="0"/>
              <a:t>).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remind</a:t>
            </a:r>
            <a:r>
              <a:rPr lang="el-GR" dirty="0"/>
              <a:t> </a:t>
            </a:r>
            <a:r>
              <a:rPr lang="el-GR" dirty="0" err="1"/>
              <a:t>them</a:t>
            </a:r>
            <a:r>
              <a:rPr lang="el-GR" dirty="0"/>
              <a:t> of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story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form</a:t>
            </a:r>
            <a:r>
              <a:rPr lang="el-GR" dirty="0"/>
              <a:t> </a:t>
            </a:r>
            <a:r>
              <a:rPr lang="el-GR" dirty="0" err="1"/>
              <a:t>groups</a:t>
            </a:r>
            <a:r>
              <a:rPr lang="el-GR" dirty="0"/>
              <a:t> and </a:t>
            </a:r>
            <a:r>
              <a:rPr lang="el-GR" dirty="0" err="1"/>
              <a:t>illustrate</a:t>
            </a:r>
            <a:r>
              <a:rPr lang="el-GR" dirty="0"/>
              <a:t> </a:t>
            </a:r>
            <a:r>
              <a:rPr lang="el-GR" dirty="0" err="1"/>
              <a:t>one</a:t>
            </a:r>
            <a:r>
              <a:rPr lang="el-GR" dirty="0"/>
              <a:t> </a:t>
            </a:r>
            <a:r>
              <a:rPr lang="el-GR" dirty="0" err="1"/>
              <a:t>part</a:t>
            </a:r>
            <a:r>
              <a:rPr lang="el-GR" dirty="0"/>
              <a:t> of the </a:t>
            </a:r>
            <a:r>
              <a:rPr lang="el-GR" dirty="0" err="1"/>
              <a:t>story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T</a:t>
            </a:r>
            <a:r>
              <a:rPr lang="el-GR" dirty="0" err="1"/>
              <a:t>hey</a:t>
            </a:r>
            <a:r>
              <a:rPr lang="el-GR" dirty="0"/>
              <a:t> </a:t>
            </a:r>
            <a:r>
              <a:rPr lang="el-GR" dirty="0" err="1"/>
              <a:t>then</a:t>
            </a:r>
            <a:r>
              <a:rPr lang="el-GR" dirty="0"/>
              <a:t> </a:t>
            </a:r>
            <a:r>
              <a:rPr lang="el-GR" dirty="0" err="1"/>
              <a:t>put</a:t>
            </a:r>
            <a:r>
              <a:rPr lang="el-GR" dirty="0"/>
              <a:t> the </a:t>
            </a:r>
            <a:r>
              <a:rPr lang="el-GR" dirty="0" err="1"/>
              <a:t>illustrations</a:t>
            </a:r>
            <a:r>
              <a:rPr lang="el-GR" dirty="0"/>
              <a:t> in </a:t>
            </a:r>
            <a:r>
              <a:rPr lang="el-GR" dirty="0" err="1"/>
              <a:t>sequence</a:t>
            </a:r>
            <a:r>
              <a:rPr lang="el-GR" dirty="0"/>
              <a:t> and </a:t>
            </a:r>
            <a:r>
              <a:rPr lang="el-GR" dirty="0" err="1"/>
              <a:t>each</a:t>
            </a:r>
            <a:r>
              <a:rPr lang="el-GR" dirty="0"/>
              <a:t> </a:t>
            </a:r>
            <a:r>
              <a:rPr lang="el-GR" dirty="0" err="1"/>
              <a:t>group</a:t>
            </a:r>
            <a:r>
              <a:rPr lang="el-GR" dirty="0"/>
              <a:t> </a:t>
            </a:r>
            <a:r>
              <a:rPr lang="el-GR" dirty="0" err="1"/>
              <a:t>presents</a:t>
            </a:r>
            <a:r>
              <a:rPr lang="el-GR" dirty="0"/>
              <a:t> the </a:t>
            </a:r>
            <a:r>
              <a:rPr lang="el-GR" dirty="0" err="1"/>
              <a:t>illustration</a:t>
            </a:r>
            <a:r>
              <a:rPr lang="el-GR" dirty="0"/>
              <a:t> </a:t>
            </a:r>
            <a:r>
              <a:rPr lang="el-GR" dirty="0" err="1"/>
              <a:t>they</a:t>
            </a:r>
            <a:r>
              <a:rPr lang="el-GR" dirty="0"/>
              <a:t> </a:t>
            </a:r>
            <a:r>
              <a:rPr lang="el-GR" dirty="0" err="1"/>
              <a:t>have</a:t>
            </a:r>
            <a:r>
              <a:rPr lang="el-GR" dirty="0"/>
              <a:t> </a:t>
            </a:r>
            <a:r>
              <a:rPr lang="el-GR" dirty="0" err="1"/>
              <a:t>created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illustrations</a:t>
            </a:r>
            <a:r>
              <a:rPr lang="el-GR" dirty="0"/>
              <a:t> </a:t>
            </a:r>
            <a:r>
              <a:rPr lang="el-GR" dirty="0" err="1"/>
              <a:t>are</a:t>
            </a:r>
            <a:r>
              <a:rPr lang="el-GR" dirty="0"/>
              <a:t> </a:t>
            </a:r>
            <a:r>
              <a:rPr lang="el-GR" dirty="0" err="1"/>
              <a:t>digitalised</a:t>
            </a:r>
            <a:r>
              <a:rPr lang="en-GB" dirty="0"/>
              <a:t> (</a:t>
            </a:r>
            <a:r>
              <a:rPr lang="el-GR" dirty="0" err="1"/>
              <a:t>e.g</a:t>
            </a:r>
            <a:r>
              <a:rPr lang="el-GR" dirty="0"/>
              <a:t>. </a:t>
            </a:r>
            <a:r>
              <a:rPr lang="el-GR" dirty="0" err="1"/>
              <a:t>with</a:t>
            </a:r>
            <a:r>
              <a:rPr lang="el-GR" dirty="0"/>
              <a:t> a </a:t>
            </a:r>
            <a:r>
              <a:rPr lang="el-GR" dirty="0" err="1"/>
              <a:t>scanner</a:t>
            </a:r>
            <a:r>
              <a:rPr lang="el-GR" dirty="0"/>
              <a:t> </a:t>
            </a:r>
            <a:r>
              <a:rPr lang="el-GR" dirty="0" err="1"/>
              <a:t>or</a:t>
            </a:r>
            <a:r>
              <a:rPr lang="el-GR" dirty="0"/>
              <a:t> camera </a:t>
            </a:r>
            <a:r>
              <a:rPr lang="el-GR" dirty="0" err="1"/>
              <a:t>or</a:t>
            </a:r>
            <a:r>
              <a:rPr lang="el-GR" dirty="0"/>
              <a:t> </a:t>
            </a:r>
            <a:r>
              <a:rPr lang="el-GR" dirty="0" err="1"/>
              <a:t>phone</a:t>
            </a:r>
            <a:r>
              <a:rPr lang="el-GR" dirty="0"/>
              <a:t>), and </a:t>
            </a:r>
            <a:r>
              <a:rPr lang="el-GR" dirty="0" err="1"/>
              <a:t>Kiki</a:t>
            </a:r>
            <a:r>
              <a:rPr lang="el-GR" dirty="0"/>
              <a:t> </a:t>
            </a:r>
            <a:r>
              <a:rPr lang="el-GR" dirty="0" err="1"/>
              <a:t>tells</a:t>
            </a:r>
            <a:r>
              <a:rPr lang="el-GR" dirty="0"/>
              <a:t> the </a:t>
            </a:r>
            <a:r>
              <a:rPr lang="el-GR" dirty="0" err="1"/>
              <a:t>story</a:t>
            </a:r>
            <a:r>
              <a:rPr lang="el-GR" dirty="0"/>
              <a:t> and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record</a:t>
            </a:r>
            <a:r>
              <a:rPr lang="el-GR" dirty="0"/>
              <a:t> </a:t>
            </a:r>
            <a:r>
              <a:rPr lang="el-GR" dirty="0" err="1"/>
              <a:t>it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U</a:t>
            </a:r>
            <a:r>
              <a:rPr lang="el-GR" dirty="0" err="1"/>
              <a:t>sing</a:t>
            </a:r>
            <a:r>
              <a:rPr lang="el-GR" dirty="0"/>
              <a:t> </a:t>
            </a:r>
            <a:r>
              <a:rPr lang="en-GB" dirty="0"/>
              <a:t>suitable </a:t>
            </a:r>
            <a:r>
              <a:rPr lang="el-GR" dirty="0" err="1"/>
              <a:t>software</a:t>
            </a:r>
            <a:r>
              <a:rPr lang="el-GR" dirty="0"/>
              <a:t> (</a:t>
            </a:r>
            <a:r>
              <a:rPr lang="el-GR" dirty="0" err="1"/>
              <a:t>e.g</a:t>
            </a:r>
            <a:r>
              <a:rPr lang="el-GR" dirty="0"/>
              <a:t>. </a:t>
            </a:r>
            <a:r>
              <a:rPr lang="en-US" dirty="0"/>
              <a:t>S</a:t>
            </a:r>
            <a:r>
              <a:rPr lang="el-GR" dirty="0" err="1"/>
              <a:t>tory</a:t>
            </a:r>
            <a:r>
              <a:rPr lang="el-GR" dirty="0"/>
              <a:t> </a:t>
            </a:r>
            <a:r>
              <a:rPr lang="el-GR" dirty="0" err="1"/>
              <a:t>jumper</a:t>
            </a:r>
            <a:r>
              <a:rPr lang="el-GR" dirty="0"/>
              <a:t>, </a:t>
            </a:r>
            <a:r>
              <a:rPr lang="el-GR" dirty="0" err="1"/>
              <a:t>book</a:t>
            </a:r>
            <a:r>
              <a:rPr lang="el-GR" dirty="0"/>
              <a:t> </a:t>
            </a:r>
            <a:r>
              <a:rPr lang="el-GR" dirty="0" err="1"/>
              <a:t>creator</a:t>
            </a:r>
            <a:r>
              <a:rPr lang="el-GR" dirty="0"/>
              <a:t>)</a:t>
            </a:r>
            <a:r>
              <a:rPr lang="en-GB" dirty="0"/>
              <a:t> and </a:t>
            </a:r>
            <a:r>
              <a:rPr lang="el-GR" dirty="0" err="1"/>
              <a:t>with</a:t>
            </a:r>
            <a:r>
              <a:rPr lang="el-GR" dirty="0"/>
              <a:t> the </a:t>
            </a:r>
            <a:r>
              <a:rPr lang="el-GR" dirty="0" err="1"/>
              <a:t>help</a:t>
            </a:r>
            <a:r>
              <a:rPr lang="el-GR" dirty="0"/>
              <a:t> of the </a:t>
            </a:r>
            <a:r>
              <a:rPr lang="el-GR" dirty="0" err="1"/>
              <a:t>teachers</a:t>
            </a:r>
            <a:r>
              <a:rPr lang="el-GR" dirty="0"/>
              <a:t>, the </a:t>
            </a:r>
            <a:r>
              <a:rPr lang="el-GR" dirty="0" err="1"/>
              <a:t>children</a:t>
            </a:r>
            <a:r>
              <a:rPr lang="en-GB" dirty="0"/>
              <a:t> </a:t>
            </a:r>
            <a:r>
              <a:rPr lang="el-GR" dirty="0" err="1"/>
              <a:t>create</a:t>
            </a:r>
            <a:r>
              <a:rPr lang="el-GR" dirty="0"/>
              <a:t> </a:t>
            </a:r>
            <a:r>
              <a:rPr lang="el-GR" dirty="0" err="1"/>
              <a:t>their</a:t>
            </a:r>
            <a:r>
              <a:rPr lang="el-GR" dirty="0"/>
              <a:t> </a:t>
            </a:r>
            <a:r>
              <a:rPr lang="el-GR" dirty="0" err="1"/>
              <a:t>own</a:t>
            </a:r>
            <a:r>
              <a:rPr lang="el-GR" dirty="0"/>
              <a:t> </a:t>
            </a:r>
            <a:r>
              <a:rPr lang="el-GR" dirty="0" err="1"/>
              <a:t>digital</a:t>
            </a:r>
            <a:r>
              <a:rPr lang="el-GR" dirty="0"/>
              <a:t> </a:t>
            </a:r>
            <a:r>
              <a:rPr lang="el-GR" dirty="0" err="1"/>
              <a:t>story</a:t>
            </a:r>
            <a:r>
              <a:rPr lang="el-GR" dirty="0"/>
              <a:t> and </a:t>
            </a:r>
            <a:r>
              <a:rPr lang="el-GR" dirty="0" err="1"/>
              <a:t>send</a:t>
            </a:r>
            <a:r>
              <a:rPr lang="el-GR" dirty="0"/>
              <a:t> </a:t>
            </a:r>
            <a:r>
              <a:rPr lang="el-GR" dirty="0" err="1"/>
              <a:t>it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Kiki’s</a:t>
            </a:r>
            <a:r>
              <a:rPr lang="el-GR" dirty="0"/>
              <a:t> </a:t>
            </a:r>
            <a:r>
              <a:rPr lang="el-GR" dirty="0" err="1"/>
              <a:t>friends</a:t>
            </a:r>
            <a:r>
              <a:rPr lang="el-GR" dirty="0"/>
              <a:t> </a:t>
            </a:r>
            <a:r>
              <a:rPr lang="en-GB" dirty="0"/>
              <a:t>by</a:t>
            </a:r>
            <a:r>
              <a:rPr lang="el-GR" dirty="0"/>
              <a:t> e</a:t>
            </a:r>
            <a:r>
              <a:rPr lang="en-GB" dirty="0"/>
              <a:t>m</a:t>
            </a:r>
            <a:r>
              <a:rPr lang="el-GR" dirty="0" err="1"/>
              <a:t>ail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GB" dirty="0"/>
              <a:t>In case there is no </a:t>
            </a:r>
            <a:r>
              <a:rPr lang="en-GB" dirty="0" err="1"/>
              <a:t>suiable</a:t>
            </a:r>
            <a:r>
              <a:rPr lang="en-GB" dirty="0"/>
              <a:t> </a:t>
            </a:r>
            <a:r>
              <a:rPr lang="el-GR" dirty="0" err="1"/>
              <a:t>technology</a:t>
            </a:r>
            <a:r>
              <a:rPr lang="el-GR" dirty="0"/>
              <a:t>, the </a:t>
            </a:r>
            <a:r>
              <a:rPr lang="el-GR" dirty="0" err="1"/>
              <a:t>illustrated</a:t>
            </a:r>
            <a:r>
              <a:rPr lang="el-GR" dirty="0"/>
              <a:t> </a:t>
            </a:r>
            <a:r>
              <a:rPr lang="el-GR" dirty="0" err="1"/>
              <a:t>story</a:t>
            </a:r>
            <a:r>
              <a:rPr lang="el-GR" dirty="0"/>
              <a:t> </a:t>
            </a:r>
            <a:r>
              <a:rPr lang="el-GR" dirty="0" err="1"/>
              <a:t>can</a:t>
            </a:r>
            <a:r>
              <a:rPr lang="el-GR" dirty="0"/>
              <a:t> </a:t>
            </a:r>
            <a:r>
              <a:rPr lang="el-GR" dirty="0" err="1"/>
              <a:t>remain</a:t>
            </a:r>
            <a:r>
              <a:rPr lang="el-GR" dirty="0"/>
              <a:t> in </a:t>
            </a:r>
            <a:r>
              <a:rPr lang="el-GR" dirty="0" err="1"/>
              <a:t>printed</a:t>
            </a:r>
            <a:r>
              <a:rPr lang="el-GR" dirty="0"/>
              <a:t> </a:t>
            </a:r>
            <a:r>
              <a:rPr lang="el-GR" dirty="0" err="1"/>
              <a:t>form</a:t>
            </a:r>
            <a:r>
              <a:rPr lang="el-GR" dirty="0"/>
              <a:t> in the (</a:t>
            </a:r>
            <a:r>
              <a:rPr lang="el-GR" dirty="0" err="1"/>
              <a:t>audio</a:t>
            </a:r>
            <a:r>
              <a:rPr lang="el-GR" dirty="0"/>
              <a:t>) </a:t>
            </a:r>
            <a:r>
              <a:rPr lang="el-GR" dirty="0" err="1"/>
              <a:t>class</a:t>
            </a:r>
            <a:r>
              <a:rPr lang="el-GR" dirty="0"/>
              <a:t> </a:t>
            </a:r>
            <a:r>
              <a:rPr lang="el-GR" dirty="0" err="1"/>
              <a:t>library</a:t>
            </a:r>
            <a:r>
              <a:rPr lang="el-GR" dirty="0"/>
              <a:t> (</a:t>
            </a:r>
            <a:r>
              <a:rPr lang="el-GR" dirty="0" err="1"/>
              <a:t>or</a:t>
            </a:r>
            <a:r>
              <a:rPr lang="el-GR" dirty="0"/>
              <a:t>/and in the </a:t>
            </a:r>
            <a:r>
              <a:rPr lang="el-GR" dirty="0" err="1"/>
              <a:t>school</a:t>
            </a:r>
            <a:r>
              <a:rPr lang="el-GR" dirty="0"/>
              <a:t> </a:t>
            </a:r>
            <a:r>
              <a:rPr lang="el-GR" dirty="0" err="1"/>
              <a:t>library</a:t>
            </a:r>
            <a:r>
              <a:rPr lang="el-GR" dirty="0"/>
              <a:t>).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Young illustrators of the almond tree</a:t>
            </a:r>
            <a:r>
              <a:rPr lang="el-GR" dirty="0"/>
              <a:t>!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a typeface="Calibri" panose="020F0502020204030204"/>
                <a:cs typeface="Calibri" panose="020F0502020204030204"/>
                <a:sym typeface="Calibri" panose="020F0502020204030204"/>
              </a:rPr>
              <a:t>Kiki asks the children to go to the window or out into the playground so that they can observe nature blooming! They can play the game </a:t>
            </a:r>
            <a:r>
              <a:rPr lang="el-GR" dirty="0">
                <a:ea typeface="Calibri" panose="020F0502020204030204"/>
                <a:cs typeface="Calibri" panose="020F0502020204030204"/>
                <a:sym typeface="Calibri" panose="020F0502020204030204"/>
              </a:rPr>
              <a:t>“I spy with my little eye…” </a:t>
            </a:r>
            <a:r>
              <a:rPr lang="en-US" dirty="0">
                <a:ea typeface="Calibri" panose="020F0502020204030204"/>
                <a:cs typeface="Calibri" panose="020F0502020204030204"/>
                <a:sym typeface="Calibri" panose="020F0502020204030204"/>
              </a:rPr>
              <a:t>in order to revise the </a:t>
            </a:r>
            <a:r>
              <a:rPr lang="en-US" dirty="0" err="1">
                <a:ea typeface="Calibri" panose="020F0502020204030204"/>
                <a:cs typeface="Calibri" panose="020F0502020204030204"/>
                <a:sym typeface="Calibri" panose="020F0502020204030204"/>
              </a:rPr>
              <a:t>colour</a:t>
            </a:r>
            <a:r>
              <a:rPr lang="en-US" dirty="0">
                <a:ea typeface="Calibri" panose="020F0502020204030204"/>
                <a:cs typeface="Calibri" panose="020F0502020204030204"/>
                <a:sym typeface="Calibri" panose="020F0502020204030204"/>
              </a:rPr>
              <a:t> vocabulary. The game ends when the English language teacher says</a:t>
            </a:r>
            <a:r>
              <a:rPr lang="el-GR" dirty="0">
                <a:ea typeface="Calibri" panose="020F0502020204030204"/>
                <a:cs typeface="Calibri" panose="020F0502020204030204"/>
                <a:sym typeface="Calibri" panose="020F0502020204030204"/>
              </a:rPr>
              <a:t> : </a:t>
            </a:r>
            <a:r>
              <a:rPr lang="el-GR" b="1" dirty="0">
                <a:ea typeface="Calibri" panose="020F0502020204030204"/>
                <a:cs typeface="Calibri" panose="020F0502020204030204"/>
                <a:sym typeface="Calibri" panose="020F0502020204030204"/>
              </a:rPr>
              <a:t>“Look! Spring is here! Flowers everywhere!” </a:t>
            </a:r>
            <a:r>
              <a:rPr lang="en-US" b="1" dirty="0"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dirty="0">
                <a:ea typeface="Calibri" panose="020F0502020204030204"/>
                <a:cs typeface="Calibri" panose="020F0502020204030204"/>
                <a:sym typeface="Calibri" panose="020F0502020204030204"/>
              </a:rPr>
              <a:t>(connection with the next scenario).</a:t>
            </a:r>
            <a:endParaRPr lang="el-GR" dirty="0"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Expansion</a:t>
            </a:r>
          </a:p>
        </p:txBody>
      </p:sp>
      <p:pic>
        <p:nvPicPr>
          <p:cNvPr id="8" name="Picture 7" descr="A picture containing text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" y="2351013"/>
            <a:ext cx="4248723" cy="30956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57200" y="990600"/>
            <a:ext cx="8267700" cy="5334000"/>
          </a:xfrm>
        </p:spPr>
        <p:txBody>
          <a:bodyPr numCol="2">
            <a:normAutofit/>
          </a:bodyPr>
          <a:lstStyle/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EAN Digital Game: The children listen to the story and place the pictures in the correct order. 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n-US" dirty="0"/>
              <a:t>The children listen to the song “</a:t>
            </a:r>
            <a:r>
              <a:rPr lang="el-GR" dirty="0"/>
              <a:t>Almond Tree</a:t>
            </a:r>
            <a:r>
              <a:rPr lang="en-US" dirty="0"/>
              <a:t>” and dance to the rhythm. At certain times we pause the song saying</a:t>
            </a:r>
            <a:r>
              <a:rPr lang="el-GR" dirty="0"/>
              <a:t> </a:t>
            </a:r>
            <a:r>
              <a:rPr lang="el-GR" b="1" dirty="0"/>
              <a:t>“Freeze”</a:t>
            </a:r>
            <a:r>
              <a:rPr lang="el-GR" dirty="0"/>
              <a:t>. </a:t>
            </a:r>
            <a:r>
              <a:rPr lang="en-US" dirty="0"/>
              <a:t>The children stand still and are asked to sing the song .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Suggestions for formative assessment</a:t>
            </a:r>
          </a:p>
        </p:txBody>
      </p:sp>
      <p:pic>
        <p:nvPicPr>
          <p:cNvPr id="4" name="7 - Εικόνα" descr="AlmondTre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3753" y="1386115"/>
            <a:ext cx="3135752" cy="41646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Εικόνα που περιέχει χάρτης&#10;&#10;Περιγραφή που δημιουργήθηκε αυτόματα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909" y="2705100"/>
            <a:ext cx="4448224" cy="3144697"/>
          </a:xfrm>
          <a:prstGeom prst="rect">
            <a:avLst/>
          </a:prstGeom>
        </p:spPr>
      </p:pic>
      <p:sp>
        <p:nvSpPr>
          <p:cNvPr id="3" name="Text Placeholder 3"/>
          <p:cNvSpPr txBox="1"/>
          <p:nvPr/>
        </p:nvSpPr>
        <p:spPr>
          <a:xfrm>
            <a:off x="1915632" y="525603"/>
            <a:ext cx="6743701" cy="60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chemeClr val="bg1"/>
                </a:solidFill>
              </a:rPr>
              <a:t>Acknowledgements/Credits</a:t>
            </a:r>
          </a:p>
        </p:txBody>
      </p:sp>
      <p:sp>
        <p:nvSpPr>
          <p:cNvPr id="5" name="Text Placeholder 3"/>
          <p:cNvSpPr txBox="1"/>
          <p:nvPr/>
        </p:nvSpPr>
        <p:spPr>
          <a:xfrm>
            <a:off x="890058" y="1953832"/>
            <a:ext cx="7580842" cy="1970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</a:rPr>
              <a:t>Rhythm of the song</a:t>
            </a:r>
            <a:r>
              <a:rPr lang="el-GR" b="1" dirty="0">
                <a:solidFill>
                  <a:schemeClr val="bg1"/>
                </a:solidFill>
              </a:rPr>
              <a:t>: </a:t>
            </a:r>
            <a:r>
              <a:rPr lang="en-US" dirty="0">
                <a:solidFill>
                  <a:schemeClr val="bg1"/>
                </a:solidFill>
              </a:rPr>
              <a:t>“This old man”, </a:t>
            </a:r>
            <a:r>
              <a:rPr lang="en-US" dirty="0" err="1">
                <a:solidFill>
                  <a:schemeClr val="bg1"/>
                </a:solidFill>
              </a:rPr>
              <a:t>Roud</a:t>
            </a:r>
            <a:r>
              <a:rPr lang="en-US" dirty="0">
                <a:solidFill>
                  <a:schemeClr val="bg1"/>
                </a:solidFill>
              </a:rPr>
              <a:t> Folk Song, Index number 3550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DD5A8C0C-2CF5-B668-A3CB-2E0C646C2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0" y="6247802"/>
            <a:ext cx="2044700" cy="610198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49AC93CC-9CF4-609D-ED51-5BFB05E58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6146800"/>
            <a:ext cx="454660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/>
          <p:cNvGraphicFramePr>
            <a:graphicFrameLocks noGrp="1"/>
          </p:cNvGraphicFramePr>
          <p:nvPr>
            <p:ph type="tbl" sz="quarter" idx="14"/>
            <p:extLst>
              <p:ext uri="{D42A27DB-BD31-4B8C-83A1-F6EECF244321}">
                <p14:modId xmlns:p14="http://schemas.microsoft.com/office/powerpoint/2010/main" val="3123668865"/>
              </p:ext>
            </p:extLst>
          </p:nvPr>
        </p:nvGraphicFramePr>
        <p:xfrm>
          <a:off x="457200" y="990600"/>
          <a:ext cx="8229600" cy="540463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86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2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894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Title </a:t>
                      </a:r>
                      <a:endParaRPr lang="el-GR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The almond tree is here!</a:t>
                      </a:r>
                      <a:endParaRPr lang="en-US" sz="1400" b="1" dirty="0">
                        <a:solidFill>
                          <a:schemeClr val="tx2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49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Thematic category </a:t>
                      </a:r>
                      <a:endParaRPr lang="el-GR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2060"/>
                        </a:buClr>
                        <a:buSzPts val="1800"/>
                        <a:buFont typeface="Calibri" panose="020F0502020204030204"/>
                        <a:buNone/>
                        <a:defRPr/>
                      </a:pPr>
                      <a:r>
                        <a:rPr lang="en-US" sz="1600" b="1" i="0" u="none" strike="noStrike" cap="none" dirty="0">
                          <a:solidFill>
                            <a:srgbClr val="0070C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Spring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656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Rationale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 panose="020B0604020202020204"/>
                        <a:buChar char="•"/>
                      </a:pPr>
                      <a:r>
                        <a:rPr lang="en-US" sz="1600" b="0" dirty="0"/>
                        <a:t>This particular scenario introduces the theme of spring and gives the children the opportunity to observe the almond tree, a tree which blossoms early</a:t>
                      </a:r>
                      <a:r>
                        <a:rPr lang="el-GR" sz="1600" b="0" dirty="0"/>
                        <a:t>,</a:t>
                      </a:r>
                      <a:r>
                        <a:rPr lang="en-US" sz="1600" b="0" dirty="0"/>
                        <a:t> </a:t>
                      </a:r>
                      <a:r>
                        <a:rPr lang="el-GR" sz="1600" b="0" dirty="0" err="1"/>
                        <a:t>just</a:t>
                      </a:r>
                      <a:r>
                        <a:rPr lang="el-GR" sz="1600" b="0" dirty="0"/>
                        <a:t> </a:t>
                      </a:r>
                      <a:r>
                        <a:rPr lang="el-GR" sz="1600" b="0" dirty="0" err="1"/>
                        <a:t>before</a:t>
                      </a:r>
                      <a:r>
                        <a:rPr lang="el-GR" sz="1600" b="0" dirty="0"/>
                        <a:t> </a:t>
                      </a:r>
                      <a:r>
                        <a:rPr lang="el-GR" sz="1600" b="0" dirty="0" err="1"/>
                        <a:t>spring</a:t>
                      </a:r>
                      <a:r>
                        <a:rPr lang="el-GR" sz="1600" b="0" dirty="0"/>
                        <a:t>.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 panose="020B0604020202020204"/>
                        <a:buChar char="•"/>
                      </a:pPr>
                      <a:r>
                        <a:rPr lang="en-US" sz="1600" b="0" dirty="0"/>
                        <a:t>We use a story with mythological features that the children can appreciate and help them understand how people made up stories over the years to help them explain phenomena.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 panose="020B0604020202020204"/>
                        <a:buChar char="•"/>
                      </a:pPr>
                      <a:r>
                        <a:rPr lang="en-US" sz="1600" b="0" dirty="0"/>
                        <a:t>The story inspires children’s imagination and brings them into contact with the idea of hope which</a:t>
                      </a:r>
                      <a:r>
                        <a:rPr lang="el-GR" sz="1600" b="0" dirty="0"/>
                        <a:t> </a:t>
                      </a:r>
                      <a:r>
                        <a:rPr lang="en-US" sz="1600" b="0" dirty="0"/>
                        <a:t>promotes their emotional development, but also their cognitive functions such as memory, inductive and logical thinking.</a:t>
                      </a:r>
                      <a:endParaRPr lang="el-GR" sz="1600" b="0"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 panose="020B0604020202020204"/>
                        <a:buChar char="•"/>
                      </a:pPr>
                      <a:r>
                        <a:rPr lang="en-US" sz="1600" b="0" dirty="0"/>
                        <a:t>Through the story and the song of the scenario, the children will come across vocabulary relating to the blooming of the trees and plants and will revise </a:t>
                      </a:r>
                      <a:r>
                        <a:rPr lang="en-US" sz="1600" b="0" dirty="0" err="1"/>
                        <a:t>colour</a:t>
                      </a:r>
                      <a:r>
                        <a:rPr lang="en-US" sz="1600" b="0" dirty="0"/>
                        <a:t> vocabulary.</a:t>
                      </a:r>
                      <a:endParaRPr lang="el-GR" sz="1600" b="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028700" y="-1"/>
            <a:ext cx="6743701" cy="609601"/>
          </a:xfrm>
        </p:spPr>
        <p:txBody>
          <a:bodyPr>
            <a:normAutofit/>
          </a:bodyPr>
          <a:lstStyle/>
          <a:p>
            <a:r>
              <a:rPr lang="en-GB" dirty="0"/>
              <a:t>Scenario description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/>
          <p:cNvGraphicFramePr>
            <a:graphicFrameLocks noGrp="1"/>
          </p:cNvGraphicFramePr>
          <p:nvPr>
            <p:ph type="tbl" sz="quarter" idx="14"/>
            <p:extLst>
              <p:ext uri="{D42A27DB-BD31-4B8C-83A1-F6EECF244321}">
                <p14:modId xmlns:p14="http://schemas.microsoft.com/office/powerpoint/2010/main" val="98636086"/>
              </p:ext>
            </p:extLst>
          </p:nvPr>
        </p:nvGraphicFramePr>
        <p:xfrm>
          <a:off x="457200" y="990600"/>
          <a:ext cx="8229600" cy="53086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380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484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Children </a:t>
                      </a:r>
                      <a:endParaRPr lang="el-GR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know the </a:t>
                      </a:r>
                      <a:r>
                        <a:rPr lang="en-US" sz="1600" b="0" dirty="0" err="1"/>
                        <a:t>colours</a:t>
                      </a:r>
                      <a:r>
                        <a:rPr lang="en-US" sz="1600" b="0" dirty="0"/>
                        <a:t> in English</a:t>
                      </a:r>
                      <a:endParaRPr lang="el-GR" sz="1600" b="0"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have seen almond trees</a:t>
                      </a:r>
                      <a:endParaRPr lang="el-GR" sz="1600"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know how a magnifying glass is used</a:t>
                      </a:r>
                      <a:endParaRPr lang="el-GR" sz="1600" b="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375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Teachers </a:t>
                      </a:r>
                      <a:endParaRPr lang="el-GR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The English language teacher has revised the </a:t>
                      </a:r>
                      <a:r>
                        <a:rPr lang="en-US" sz="1600" b="0" dirty="0" err="1"/>
                        <a:t>colour</a:t>
                      </a:r>
                      <a:r>
                        <a:rPr lang="en-US" sz="1600" b="0" dirty="0"/>
                        <a:t> vocabulary in English.</a:t>
                      </a:r>
                      <a:endParaRPr lang="el-GR" sz="1600" b="0"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The preschool teacher has spoken about spring in previous activities, mentioning the blossoming of the flowers, plants and trees. Ideally, special mention has been made of the almond tree. A walk in the schoolyard or in the </a:t>
                      </a:r>
                      <a:r>
                        <a:rPr lang="en-US" sz="1600" b="0" dirty="0" err="1"/>
                        <a:t>neighbourhood</a:t>
                      </a:r>
                      <a:r>
                        <a:rPr lang="en-US" sz="1600" b="0" dirty="0"/>
                        <a:t> could also have taken place so that the children could observe nature before blooming.</a:t>
                      </a:r>
                      <a:endParaRPr lang="el-GR" sz="1600" b="0"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en-US" sz="1600" b="0" dirty="0"/>
                        <a:t>One of the two teachers has brought an almond tree branch to class.</a:t>
                      </a:r>
                      <a:endParaRPr lang="el-GR" sz="1600" b="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Noto Sans Symbols"/>
                        <a:buNone/>
                      </a:pPr>
                      <a:br>
                        <a:rPr lang="el-GR" sz="1600" b="0" dirty="0"/>
                      </a:br>
                      <a:endParaRPr lang="el-GR" sz="1600" b="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028700" y="0"/>
            <a:ext cx="6743701" cy="609600"/>
          </a:xfrm>
        </p:spPr>
        <p:txBody>
          <a:bodyPr>
            <a:normAutofit/>
          </a:bodyPr>
          <a:lstStyle/>
          <a:p>
            <a:r>
              <a:rPr lang="en-GB" dirty="0"/>
              <a:t>Preparation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/>
          <p:cNvGraphicFramePr>
            <a:graphicFrameLocks noGrp="1"/>
          </p:cNvGraphicFramePr>
          <p:nvPr>
            <p:ph type="tbl" sz="quarter" idx="14"/>
            <p:extLst>
              <p:ext uri="{D42A27DB-BD31-4B8C-83A1-F6EECF244321}">
                <p14:modId xmlns:p14="http://schemas.microsoft.com/office/powerpoint/2010/main" val="602260267"/>
              </p:ext>
            </p:extLst>
          </p:nvPr>
        </p:nvGraphicFramePr>
        <p:xfrm>
          <a:off x="0" y="1066800"/>
          <a:ext cx="9144000" cy="493776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16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3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2832">
                <a:tc row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400" b="1" dirty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</a:rPr>
                        <a:t>Main Thematic areas</a:t>
                      </a:r>
                      <a:endParaRPr lang="el-GR" sz="1400" b="1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endParaRPr>
                    </a:p>
                    <a:p>
                      <a:pPr>
                        <a:spcBef>
                          <a:spcPts val="600"/>
                        </a:spcBef>
                      </a:pPr>
                      <a:endParaRPr lang="el-GR" sz="600" b="1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Child and Communication</a:t>
                      </a:r>
                      <a:endParaRPr lang="el-GR" sz="1400" b="1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spcBef>
                          <a:spcPts val="600"/>
                        </a:spcBef>
                      </a:pPr>
                      <a:r>
                        <a:rPr lang="el-GR" sz="1400" b="1" dirty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Language</a:t>
                      </a:r>
                      <a:r>
                        <a:rPr lang="el-GR" sz="1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  <a:p>
                      <a:pPr>
                        <a:spcBef>
                          <a:spcPts val="600"/>
                        </a:spcBef>
                      </a:pPr>
                      <a:endParaRPr lang="en-US" sz="600" b="1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spcBef>
                          <a:spcPts val="600"/>
                        </a:spcBef>
                      </a:pPr>
                      <a:endParaRPr lang="el-GR" sz="6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0C0"/>
                        </a:buClr>
                        <a:buSzPts val="1400"/>
                        <a:buFont typeface="Calibri" panose="020F0502020204030204"/>
                        <a:buNone/>
                      </a:pPr>
                      <a:endParaRPr lang="en-US" sz="1400" b="1" i="0" dirty="0">
                        <a:solidFill>
                          <a:schemeClr val="bg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Calibri"/>
                        <a:buNone/>
                        <a:tabLst/>
                        <a:defRPr/>
                      </a:pPr>
                      <a:r>
                        <a:rPr lang="en-US" sz="1400" b="1" i="0" u="none" strike="noStrike" kern="1200" cap="none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Child, Body, Creation and Expression</a:t>
                      </a:r>
                      <a:endParaRPr lang="el-GR" sz="1400" b="1" i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use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basic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vocabulary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related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to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spring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and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trees</a:t>
                      </a: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use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phrases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to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express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their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feelings</a:t>
                      </a:r>
                      <a:endParaRPr lang="el-GR" sz="600" b="0" u="none" strike="noStrike" cap="none" dirty="0">
                        <a:solidFill>
                          <a:schemeClr val="tx2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r>
                        <a:rPr lang="en-GB" sz="1400" b="1" dirty="0">
                          <a:solidFill>
                            <a:schemeClr val="tx2"/>
                          </a:solidFill>
                        </a:rPr>
                        <a:t>Suggested</a:t>
                      </a:r>
                      <a:r>
                        <a:rPr lang="en-GB" sz="1400" b="1" baseline="0" dirty="0">
                          <a:solidFill>
                            <a:schemeClr val="tx2"/>
                          </a:solidFill>
                        </a:rPr>
                        <a:t> vocabulary</a:t>
                      </a:r>
                      <a:endParaRPr lang="el-GR" sz="1400" b="1" dirty="0">
                        <a:solidFill>
                          <a:schemeClr val="tx2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almond tree, hug, kiss, cold</a:t>
                      </a:r>
                    </a:p>
                    <a:p>
                      <a:r>
                        <a:rPr lang="en-GB" sz="1400" b="1" dirty="0">
                          <a:solidFill>
                            <a:schemeClr val="accent5"/>
                          </a:solidFill>
                        </a:rPr>
                        <a:t>Suggested</a:t>
                      </a:r>
                      <a:r>
                        <a:rPr lang="en-GB" sz="1400" b="1" baseline="0" dirty="0">
                          <a:solidFill>
                            <a:schemeClr val="accent5"/>
                          </a:solidFill>
                        </a:rPr>
                        <a:t> phrases</a:t>
                      </a:r>
                      <a:endParaRPr lang="en-US" sz="1400" b="1" dirty="0">
                        <a:solidFill>
                          <a:schemeClr val="accent5"/>
                        </a:solidFill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It’s cold Kiki, But look!, The almond tree/Spring is here!, Be happy!, Be sad!, Give a hug!, Blow a kiss!, Show me….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137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sing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together </a:t>
                      </a: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compose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original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work</a:t>
                      </a:r>
                      <a:endParaRPr lang="el-GR" sz="1400" b="0" dirty="0">
                        <a:solidFill>
                          <a:schemeClr val="tx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adapt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their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movements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so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that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they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can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respond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</a:t>
                      </a:r>
                      <a:r>
                        <a:rPr lang="el-GR" sz="1400" b="0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movement</a:t>
                      </a:r>
                      <a:r>
                        <a:rPr lang="el-GR" sz="1400" b="0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and </a:t>
                      </a:r>
                      <a:r>
                        <a:rPr lang="el-GR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rhy</a:t>
                      </a:r>
                      <a:r>
                        <a:rPr lang="en-GB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</a:t>
                      </a:r>
                      <a:r>
                        <a:rPr lang="el-GR" sz="1400" b="0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mic</a:t>
                      </a:r>
                      <a:r>
                        <a:rPr lang="el-GR" sz="1400" b="0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patterns</a:t>
                      </a:r>
                      <a:endParaRPr lang="el-GR" sz="1400" b="0" dirty="0">
                        <a:solidFill>
                          <a:schemeClr val="tx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238">
                <a:tc rowSpan="2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400" b="1" dirty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</a:rPr>
                        <a:t>Thematic areas involved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cap="none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Child,</a:t>
                      </a:r>
                      <a:r>
                        <a:rPr lang="en-US" sz="1400" b="1" i="0" u="none" strike="noStrike" kern="1200" cap="none" baseline="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themselves and society</a:t>
                      </a:r>
                      <a:endParaRPr lang="el-GR" sz="1400" b="1" i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l-G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  <a:sym typeface="Calibri" panose="020F050202020403020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Calibri" panose="020F0502020204030204"/>
                        </a:rPr>
                        <a:t>Child and communication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Calibri" panose="020F0502020204030204"/>
                        </a:rPr>
                        <a:t>(ΙΤ)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Calibri" panose="020F0502020204030204"/>
                        </a:rPr>
                        <a:t> </a:t>
                      </a:r>
                      <a:endParaRPr lang="el-G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  <a:sym typeface="Calibri" panose="020F050202020403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/>
                        <a:buChar char="•"/>
                      </a:pPr>
                      <a:endParaRPr lang="en-US" sz="1400" b="0" i="0" u="none" strike="noStrike" cap="none" dirty="0">
                        <a:solidFill>
                          <a:srgbClr val="000000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/>
                        <a:buChar char="•"/>
                      </a:pPr>
                      <a:endParaRPr lang="en-US" sz="1400" b="0" i="0" u="none" strike="noStrike" cap="none" dirty="0">
                        <a:solidFill>
                          <a:srgbClr val="000000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recognise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social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n-GB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gestures</a:t>
                      </a:r>
                      <a:r>
                        <a:rPr lang="en-GB" sz="1400" b="0" i="0" u="none" strike="noStrike" cap="none" dirty="0">
                          <a:solidFill>
                            <a:srgbClr val="FF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that</a:t>
                      </a:r>
                      <a:r>
                        <a:rPr lang="el-GR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arise</a:t>
                      </a:r>
                      <a:r>
                        <a:rPr lang="el-GR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from</a:t>
                      </a:r>
                      <a:r>
                        <a:rPr lang="el-GR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expressing</a:t>
                      </a:r>
                      <a:r>
                        <a:rPr lang="el-GR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 err="1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feelings</a:t>
                      </a:r>
                      <a:r>
                        <a:rPr lang="el-GR" sz="14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(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Give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hug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! 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Blow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i="0" u="none" strike="noStrike" cap="none" dirty="0" err="1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kiss</a:t>
                      </a:r>
                      <a:r>
                        <a:rPr lang="el-GR" sz="1400" b="0" i="0" u="none" strike="noStrike" cap="none" dirty="0">
                          <a:solidFill>
                            <a:srgbClr val="000000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!)</a:t>
                      </a:r>
                      <a:endParaRPr lang="el-GR" sz="14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create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digital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story</a:t>
                      </a: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5516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en-US" sz="1400" b="1" dirty="0">
                          <a:solidFill>
                            <a:schemeClr val="accent3">
                              <a:lumMod val="20000"/>
                              <a:lumOff val="80000"/>
                            </a:schemeClr>
                          </a:solidFill>
                        </a:rPr>
                        <a:t>Developing attitudes</a:t>
                      </a:r>
                      <a:endParaRPr lang="el-GR" sz="1400" b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develop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love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for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nature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and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trees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/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plants</a:t>
                      </a: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develop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empathy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knowing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that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hug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and a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kiss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may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improve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a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person’s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mood</a:t>
                      </a:r>
                      <a:endParaRPr lang="el-GR" sz="1400" b="0" dirty="0">
                        <a:solidFill>
                          <a:schemeClr val="dk1"/>
                        </a:solidFill>
                        <a:latin typeface="+mn-lt"/>
                        <a:ea typeface="Calibri" panose="020F0502020204030204"/>
                        <a:cs typeface="Calibri" panose="020F0502020204030204"/>
                        <a:sym typeface="Calibri" panose="020F0502020204030204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 panose="020B0604020202020204"/>
                        <a:buChar char="•"/>
                      </a:pPr>
                      <a:r>
                        <a:rPr lang="en-US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o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take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part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in /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collaborate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in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reading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activities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using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texts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from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various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cultures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,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with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pleasure</a:t>
                      </a:r>
                      <a:r>
                        <a:rPr lang="el-GR" sz="1400" b="0" dirty="0">
                          <a:solidFill>
                            <a:schemeClr val="dk1"/>
                          </a:solidFill>
                          <a:latin typeface="+mn-lt"/>
                          <a:ea typeface="Calibri" panose="020F0502020204030204"/>
                          <a:cs typeface="Calibri" panose="020F0502020204030204"/>
                          <a:sym typeface="Calibri" panose="020F0502020204030204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l-GR" dirty="0" err="1"/>
              <a:t>earning</a:t>
            </a:r>
            <a:r>
              <a:rPr lang="el-GR" dirty="0"/>
              <a:t> </a:t>
            </a:r>
            <a:r>
              <a:rPr lang="el-GR" dirty="0" err="1"/>
              <a:t>goals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765716" y="1524001"/>
            <a:ext cx="4000498" cy="5333999"/>
          </a:xfrm>
        </p:spPr>
        <p:txBody>
          <a:bodyPr/>
          <a:lstStyle/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endParaRPr lang="el-GR" dirty="0"/>
          </a:p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endParaRPr lang="el-GR" dirty="0"/>
          </a:p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endParaRPr lang="el-GR" dirty="0"/>
          </a:p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dirty="0"/>
              <a:t>Kiki the Koala</a:t>
            </a:r>
          </a:p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dirty="0"/>
              <a:t>S</a:t>
            </a:r>
            <a:r>
              <a:rPr lang="el-GR" dirty="0" err="1"/>
              <a:t>tory</a:t>
            </a:r>
            <a:r>
              <a:rPr lang="el-GR" dirty="0"/>
              <a:t> </a:t>
            </a:r>
            <a:r>
              <a:rPr lang="en-US" dirty="0"/>
              <a:t>“Phyllis and </a:t>
            </a:r>
            <a:r>
              <a:rPr lang="en-US" dirty="0" err="1"/>
              <a:t>Demophon</a:t>
            </a:r>
            <a:r>
              <a:rPr lang="en-US" dirty="0"/>
              <a:t>”</a:t>
            </a:r>
          </a:p>
          <a:p>
            <a:pPr marL="28575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dirty="0"/>
              <a:t>Flashcards</a:t>
            </a:r>
            <a:r>
              <a:rPr lang="el-GR" dirty="0"/>
              <a:t> of the </a:t>
            </a:r>
            <a:r>
              <a:rPr lang="el-GR" dirty="0" err="1"/>
              <a:t>story</a:t>
            </a:r>
            <a:endParaRPr lang="el-GR" dirty="0"/>
          </a:p>
          <a:p>
            <a:pPr marL="28575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dirty="0"/>
              <a:t>S</a:t>
            </a:r>
            <a:r>
              <a:rPr lang="el-GR" dirty="0" err="1"/>
              <a:t>ong</a:t>
            </a:r>
            <a:r>
              <a:rPr lang="el-GR" dirty="0"/>
              <a:t> </a:t>
            </a:r>
            <a:r>
              <a:rPr lang="en-US" dirty="0"/>
              <a:t>“Almond tree”</a:t>
            </a:r>
            <a:endParaRPr lang="el-GR" dirty="0"/>
          </a:p>
          <a:p>
            <a:pPr marL="285750" lvl="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dirty="0"/>
              <a:t>O</a:t>
            </a:r>
            <a:r>
              <a:rPr lang="el-GR" dirty="0" err="1"/>
              <a:t>bjects</a:t>
            </a:r>
            <a:r>
              <a:rPr lang="el-GR" dirty="0"/>
              <a:t> for </a:t>
            </a:r>
            <a:r>
              <a:rPr lang="el-GR" dirty="0" err="1"/>
              <a:t>drawing</a:t>
            </a:r>
            <a:r>
              <a:rPr lang="el-GR" dirty="0"/>
              <a:t> (</a:t>
            </a:r>
            <a:r>
              <a:rPr lang="el-GR" dirty="0" err="1"/>
              <a:t>brushes</a:t>
            </a:r>
            <a:r>
              <a:rPr lang="el-GR" dirty="0"/>
              <a:t>, </a:t>
            </a:r>
            <a:r>
              <a:rPr lang="el-GR" dirty="0" err="1"/>
              <a:t>watercolours</a:t>
            </a:r>
            <a:r>
              <a:rPr lang="el-GR" dirty="0"/>
              <a:t>, </a:t>
            </a:r>
            <a:r>
              <a:rPr lang="en-GB" dirty="0"/>
              <a:t>acrylic paints</a:t>
            </a:r>
            <a:r>
              <a:rPr lang="el-GR" dirty="0"/>
              <a:t> and </a:t>
            </a:r>
            <a:r>
              <a:rPr lang="el-GR" dirty="0" err="1"/>
              <a:t>straws</a:t>
            </a:r>
            <a:r>
              <a:rPr lang="el-GR" dirty="0"/>
              <a:t>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Resources and materials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6" y="1988583"/>
            <a:ext cx="4194214" cy="33380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 txBox="1"/>
          <p:nvPr/>
        </p:nvSpPr>
        <p:spPr>
          <a:xfrm>
            <a:off x="4696933" y="2737496"/>
            <a:ext cx="4000499" cy="9786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solidFill>
                  <a:schemeClr val="accent1"/>
                </a:solidFill>
              </a:rPr>
              <a:t>Description of the procedure and suggested activities</a:t>
            </a:r>
            <a:r>
              <a:rPr lang="el-GR" sz="2000" b="1" dirty="0">
                <a:solidFill>
                  <a:schemeClr val="accent1"/>
                </a:solidFill>
              </a:rPr>
              <a:t> 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9" y="1630491"/>
            <a:ext cx="3910261" cy="41713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lvl="0">
              <a:buClr>
                <a:srgbClr val="00B050"/>
              </a:buClr>
              <a:buSzPts val="1850"/>
            </a:pPr>
            <a:endParaRPr lang="el-GR" sz="1500" b="1" dirty="0">
              <a:sym typeface="Calibri" panose="020F0502020204030204"/>
            </a:endParaRPr>
          </a:p>
          <a:p>
            <a:pPr lvl="0">
              <a:buClr>
                <a:srgbClr val="00B050"/>
              </a:buClr>
              <a:buSzPts val="1850"/>
            </a:pPr>
            <a:r>
              <a:rPr lang="en-US" sz="1500" dirty="0">
                <a:sym typeface="Calibri" panose="020F0502020204030204"/>
              </a:rPr>
              <a:t>K</a:t>
            </a:r>
            <a:r>
              <a:rPr lang="el-GR" sz="1500" dirty="0" err="1">
                <a:sym typeface="Calibri" panose="020F0502020204030204"/>
              </a:rPr>
              <a:t>iki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comes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into</a:t>
            </a:r>
            <a:r>
              <a:rPr lang="el-GR" sz="1500" dirty="0">
                <a:sym typeface="Calibri" panose="020F0502020204030204"/>
              </a:rPr>
              <a:t> the </a:t>
            </a:r>
            <a:r>
              <a:rPr lang="el-GR" sz="1500" dirty="0" err="1">
                <a:sym typeface="Calibri" panose="020F0502020204030204"/>
              </a:rPr>
              <a:t>classroom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holding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something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behind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her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back</a:t>
            </a:r>
            <a:r>
              <a:rPr lang="el-GR" sz="1500" dirty="0">
                <a:sym typeface="Calibri" panose="020F0502020204030204"/>
              </a:rPr>
              <a:t>. </a:t>
            </a:r>
            <a:r>
              <a:rPr lang="en-US" sz="1500" dirty="0">
                <a:sym typeface="Calibri" panose="020F0502020204030204"/>
              </a:rPr>
              <a:t>T</a:t>
            </a:r>
            <a:r>
              <a:rPr lang="el-GR" sz="1500" dirty="0" err="1">
                <a:sym typeface="Calibri" panose="020F0502020204030204"/>
              </a:rPr>
              <a:t>he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children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try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to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guess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what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it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could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be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by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playing</a:t>
            </a:r>
            <a:r>
              <a:rPr lang="el-GR" sz="1500" dirty="0">
                <a:sym typeface="Calibri" panose="020F0502020204030204"/>
              </a:rPr>
              <a:t> a </a:t>
            </a:r>
            <a:r>
              <a:rPr lang="el-GR" sz="1500" dirty="0" err="1">
                <a:sym typeface="Calibri" panose="020F0502020204030204"/>
              </a:rPr>
              <a:t>game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with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Yes</a:t>
            </a:r>
            <a:r>
              <a:rPr lang="el-GR" sz="1500" dirty="0">
                <a:sym typeface="Calibri" panose="020F0502020204030204"/>
              </a:rPr>
              <a:t>/</a:t>
            </a:r>
            <a:r>
              <a:rPr lang="el-GR" sz="1500" dirty="0" err="1">
                <a:sym typeface="Calibri" panose="020F0502020204030204"/>
              </a:rPr>
              <a:t>No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questions</a:t>
            </a:r>
            <a:r>
              <a:rPr lang="el-GR" sz="1500" dirty="0">
                <a:sym typeface="Calibri" panose="020F0502020204030204"/>
              </a:rPr>
              <a:t>. </a:t>
            </a:r>
            <a:r>
              <a:rPr lang="en-US" sz="1500" dirty="0">
                <a:sym typeface="Calibri" panose="020F0502020204030204"/>
              </a:rPr>
              <a:t>K</a:t>
            </a:r>
            <a:r>
              <a:rPr lang="el-GR" sz="1500" dirty="0" err="1">
                <a:sym typeface="Calibri" panose="020F0502020204030204"/>
              </a:rPr>
              <a:t>iki</a:t>
            </a:r>
            <a:r>
              <a:rPr lang="el-GR" sz="1500" dirty="0">
                <a:sym typeface="Calibri" panose="020F0502020204030204"/>
              </a:rPr>
              <a:t>, </a:t>
            </a:r>
            <a:r>
              <a:rPr lang="el-GR" sz="1500" dirty="0" err="1">
                <a:sym typeface="Calibri" panose="020F0502020204030204"/>
              </a:rPr>
              <a:t>then</a:t>
            </a:r>
            <a:r>
              <a:rPr lang="el-GR" sz="1500" dirty="0">
                <a:sym typeface="Calibri" panose="020F0502020204030204"/>
              </a:rPr>
              <a:t>, </a:t>
            </a:r>
            <a:r>
              <a:rPr lang="el-GR" sz="1500" dirty="0" err="1">
                <a:sym typeface="Calibri" panose="020F0502020204030204"/>
              </a:rPr>
              <a:t>reveals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what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she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is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holding</a:t>
            </a:r>
            <a:r>
              <a:rPr lang="el-GR" sz="1500" dirty="0">
                <a:sym typeface="Calibri" panose="020F0502020204030204"/>
              </a:rPr>
              <a:t>- a </a:t>
            </a:r>
            <a:r>
              <a:rPr lang="el-GR" sz="1500" dirty="0" err="1">
                <a:sym typeface="Calibri" panose="020F0502020204030204"/>
              </a:rPr>
              <a:t>branch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with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almond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tree</a:t>
            </a:r>
            <a:r>
              <a:rPr lang="el-GR" sz="1500" dirty="0">
                <a:sym typeface="Calibri" panose="020F0502020204030204"/>
              </a:rPr>
              <a:t> </a:t>
            </a:r>
            <a:r>
              <a:rPr lang="el-GR" sz="1500" dirty="0" err="1">
                <a:sym typeface="Calibri" panose="020F0502020204030204"/>
              </a:rPr>
              <a:t>blossom</a:t>
            </a:r>
            <a:r>
              <a:rPr lang="en-GB" sz="1500" dirty="0">
                <a:sym typeface="Calibri" panose="020F0502020204030204"/>
              </a:rPr>
              <a:t>, h</a:t>
            </a:r>
            <a:r>
              <a:rPr lang="el-GR" sz="1500" dirty="0" err="1"/>
              <a:t>appily</a:t>
            </a:r>
            <a:r>
              <a:rPr lang="el-GR" sz="1500" dirty="0"/>
              <a:t> </a:t>
            </a:r>
            <a:r>
              <a:rPr lang="el-GR" sz="1500" dirty="0" err="1"/>
              <a:t>saying</a:t>
            </a:r>
            <a:r>
              <a:rPr lang="el-GR" sz="1500" dirty="0"/>
              <a:t>: </a:t>
            </a:r>
            <a:r>
              <a:rPr lang="el-GR" sz="1500" b="1" dirty="0">
                <a:sym typeface="Calibri" panose="020F0502020204030204"/>
              </a:rPr>
              <a:t>“</a:t>
            </a:r>
            <a:r>
              <a:rPr lang="el-GR" sz="1500" b="1" dirty="0" err="1">
                <a:sym typeface="Calibri" panose="020F0502020204030204"/>
              </a:rPr>
              <a:t>It’s</a:t>
            </a:r>
            <a:r>
              <a:rPr lang="el-GR" sz="1500" b="1" dirty="0">
                <a:sym typeface="Calibri" panose="020F0502020204030204"/>
              </a:rPr>
              <a:t> </a:t>
            </a:r>
            <a:r>
              <a:rPr lang="el-GR" sz="1500" b="1" dirty="0" err="1">
                <a:sym typeface="Calibri" panose="020F0502020204030204"/>
              </a:rPr>
              <a:t>an</a:t>
            </a:r>
            <a:r>
              <a:rPr lang="el-GR" sz="1500" b="1" dirty="0">
                <a:sym typeface="Calibri" panose="020F0502020204030204"/>
              </a:rPr>
              <a:t> </a:t>
            </a:r>
            <a:r>
              <a:rPr lang="el-GR" sz="1500" b="1" dirty="0" err="1">
                <a:sym typeface="Calibri" panose="020F0502020204030204"/>
              </a:rPr>
              <a:t>almond</a:t>
            </a:r>
            <a:r>
              <a:rPr lang="el-GR" sz="1500" b="1" dirty="0">
                <a:sym typeface="Calibri" panose="020F0502020204030204"/>
              </a:rPr>
              <a:t> </a:t>
            </a:r>
            <a:r>
              <a:rPr lang="el-GR" sz="1500" b="1" dirty="0" err="1">
                <a:sym typeface="Calibri" panose="020F0502020204030204"/>
              </a:rPr>
              <a:t>tree</a:t>
            </a:r>
            <a:r>
              <a:rPr lang="el-GR" sz="1500" b="1" dirty="0">
                <a:sym typeface="Calibri" panose="020F0502020204030204"/>
              </a:rPr>
              <a:t>!”</a:t>
            </a:r>
            <a:r>
              <a:rPr lang="el-GR" sz="1500" dirty="0">
                <a:sym typeface="Calibri" panose="020F0502020204030204"/>
              </a:rPr>
              <a:t>.</a:t>
            </a:r>
            <a:r>
              <a:rPr lang="el-GR" sz="1500" dirty="0"/>
              <a:t>  </a:t>
            </a:r>
            <a:r>
              <a:rPr lang="en-US" sz="1500" dirty="0"/>
              <a:t>H</a:t>
            </a:r>
            <a:r>
              <a:rPr lang="el-GR" sz="1500" dirty="0" err="1"/>
              <a:t>ow</a:t>
            </a:r>
            <a:r>
              <a:rPr lang="el-GR" sz="1500" dirty="0"/>
              <a:t> </a:t>
            </a:r>
            <a:r>
              <a:rPr lang="el-GR" sz="1500" dirty="0" err="1"/>
              <a:t>did</a:t>
            </a:r>
            <a:r>
              <a:rPr lang="el-GR" sz="1500" dirty="0"/>
              <a:t> </a:t>
            </a:r>
            <a:r>
              <a:rPr lang="el-GR" sz="1500" dirty="0" err="1"/>
              <a:t>it</a:t>
            </a:r>
            <a:r>
              <a:rPr lang="el-GR" sz="1500" dirty="0"/>
              <a:t> </a:t>
            </a:r>
            <a:r>
              <a:rPr lang="el-GR" sz="1500" dirty="0" err="1"/>
              <a:t>manage</a:t>
            </a:r>
            <a:r>
              <a:rPr lang="el-GR" sz="1500" dirty="0"/>
              <a:t> </a:t>
            </a:r>
            <a:r>
              <a:rPr lang="el-GR" sz="1500" dirty="0" err="1"/>
              <a:t>to</a:t>
            </a:r>
            <a:r>
              <a:rPr lang="el-GR" sz="1500" dirty="0"/>
              <a:t> </a:t>
            </a:r>
            <a:r>
              <a:rPr lang="el-GR" sz="1500" dirty="0" err="1"/>
              <a:t>blossom</a:t>
            </a:r>
            <a:r>
              <a:rPr lang="el-GR" sz="1500" dirty="0"/>
              <a:t> </a:t>
            </a:r>
            <a:r>
              <a:rPr lang="en-GB" sz="1500" dirty="0"/>
              <a:t>in</a:t>
            </a:r>
            <a:r>
              <a:rPr lang="el-GR" sz="1500" dirty="0"/>
              <a:t> </a:t>
            </a:r>
            <a:r>
              <a:rPr lang="el-GR" sz="1500" dirty="0" err="1"/>
              <a:t>such</a:t>
            </a:r>
            <a:r>
              <a:rPr lang="el-GR" sz="1500" dirty="0"/>
              <a:t> </a:t>
            </a:r>
            <a:r>
              <a:rPr lang="el-GR" sz="1500" dirty="0" err="1"/>
              <a:t>cold</a:t>
            </a:r>
            <a:r>
              <a:rPr lang="el-GR" sz="1500" dirty="0"/>
              <a:t> </a:t>
            </a:r>
            <a:r>
              <a:rPr lang="el-GR" sz="1500" dirty="0" err="1"/>
              <a:t>weather</a:t>
            </a:r>
            <a:r>
              <a:rPr lang="el-GR" sz="1500" dirty="0"/>
              <a:t>? </a:t>
            </a:r>
          </a:p>
          <a:p>
            <a:pPr lvl="0">
              <a:buClr>
                <a:srgbClr val="00B050"/>
              </a:buClr>
              <a:buSzPts val="1850"/>
            </a:pPr>
            <a:endParaRPr lang="el-GR" b="1" dirty="0">
              <a:sym typeface="Arial" panose="020B0604020202020204"/>
            </a:endParaRPr>
          </a:p>
          <a:p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Engagement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The almond tree myth</a:t>
            </a:r>
          </a:p>
        </p:txBody>
      </p:sp>
      <p:sp>
        <p:nvSpPr>
          <p:cNvPr id="4" name="Text Placeholder 1"/>
          <p:cNvSpPr txBox="1"/>
          <p:nvPr/>
        </p:nvSpPr>
        <p:spPr>
          <a:xfrm>
            <a:off x="457199" y="939800"/>
            <a:ext cx="8313314" cy="5577958"/>
          </a:xfrm>
          <a:prstGeom prst="rect">
            <a:avLst/>
          </a:prstGeom>
        </p:spPr>
        <p:txBody>
          <a:bodyPr numCol="2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sing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mime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we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say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to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l-GR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Kiki</a:t>
            </a:r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l-GR" b="1" dirty="0"/>
              <a:t>“</a:t>
            </a:r>
            <a:r>
              <a:rPr lang="el-GR" b="1" dirty="0" err="1"/>
              <a:t>It’s</a:t>
            </a:r>
            <a:r>
              <a:rPr lang="el-GR" b="1" dirty="0"/>
              <a:t> </a:t>
            </a:r>
            <a:r>
              <a:rPr lang="el-GR" b="1" dirty="0" err="1"/>
              <a:t>cold</a:t>
            </a:r>
            <a:r>
              <a:rPr lang="el-GR" b="1" dirty="0"/>
              <a:t> </a:t>
            </a:r>
            <a:r>
              <a:rPr lang="el-GR" b="1" dirty="0" err="1"/>
              <a:t>Kiki</a:t>
            </a:r>
            <a:r>
              <a:rPr lang="el-GR" b="1" dirty="0"/>
              <a:t>!”</a:t>
            </a:r>
            <a:r>
              <a:rPr lang="el-GR" dirty="0"/>
              <a:t>. </a:t>
            </a:r>
            <a:r>
              <a:rPr lang="el-GR" dirty="0" err="1"/>
              <a:t>Kiki</a:t>
            </a:r>
            <a:r>
              <a:rPr lang="el-GR" dirty="0"/>
              <a:t> </a:t>
            </a:r>
            <a:r>
              <a:rPr lang="el-GR" dirty="0" err="1"/>
              <a:t>answers</a:t>
            </a:r>
            <a:r>
              <a:rPr lang="en-US" dirty="0"/>
              <a:t> </a:t>
            </a:r>
            <a:r>
              <a:rPr lang="el-GR" b="1" dirty="0"/>
              <a:t>“</a:t>
            </a:r>
            <a:r>
              <a:rPr lang="el-GR" b="1" dirty="0" err="1"/>
              <a:t>Yes</a:t>
            </a:r>
            <a:r>
              <a:rPr lang="el-GR" b="1" dirty="0"/>
              <a:t>, </a:t>
            </a:r>
            <a:r>
              <a:rPr lang="el-GR" b="1" dirty="0" err="1"/>
              <a:t>it’s</a:t>
            </a:r>
            <a:r>
              <a:rPr lang="el-GR" b="1" dirty="0"/>
              <a:t> </a:t>
            </a:r>
            <a:r>
              <a:rPr lang="el-GR" b="1" dirty="0" err="1"/>
              <a:t>cold</a:t>
            </a:r>
            <a:r>
              <a:rPr lang="el-GR" b="1" dirty="0"/>
              <a:t>! </a:t>
            </a:r>
            <a:r>
              <a:rPr lang="el-GR" b="1" dirty="0" err="1"/>
              <a:t>But</a:t>
            </a:r>
            <a:r>
              <a:rPr lang="el-GR" b="1" dirty="0"/>
              <a:t> </a:t>
            </a:r>
            <a:r>
              <a:rPr lang="el-GR" b="1" dirty="0" err="1"/>
              <a:t>look</a:t>
            </a:r>
            <a:r>
              <a:rPr lang="el-GR" b="1" dirty="0"/>
              <a:t>! The </a:t>
            </a:r>
            <a:r>
              <a:rPr lang="el-GR" b="1" dirty="0" err="1"/>
              <a:t>almond</a:t>
            </a:r>
            <a:r>
              <a:rPr lang="el-GR" b="1" dirty="0"/>
              <a:t> </a:t>
            </a:r>
            <a:r>
              <a:rPr lang="el-GR" b="1" dirty="0" err="1"/>
              <a:t>tree</a:t>
            </a:r>
            <a:r>
              <a:rPr lang="el-GR" b="1" dirty="0"/>
              <a:t> </a:t>
            </a:r>
            <a:r>
              <a:rPr lang="el-GR" b="1" dirty="0" err="1"/>
              <a:t>is</a:t>
            </a:r>
            <a:r>
              <a:rPr lang="el-GR" b="1" dirty="0"/>
              <a:t> </a:t>
            </a:r>
            <a:r>
              <a:rPr lang="el-GR" b="1" dirty="0" err="1"/>
              <a:t>here</a:t>
            </a:r>
            <a:r>
              <a:rPr lang="el-GR" b="1" dirty="0"/>
              <a:t>!”</a:t>
            </a:r>
            <a:r>
              <a:rPr lang="el-GR" dirty="0"/>
              <a:t>. 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)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ask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if</a:t>
            </a:r>
            <a:r>
              <a:rPr lang="el-GR" dirty="0"/>
              <a:t> </a:t>
            </a:r>
            <a:r>
              <a:rPr lang="el-GR" dirty="0" err="1"/>
              <a:t>they</a:t>
            </a:r>
            <a:r>
              <a:rPr lang="el-GR" dirty="0"/>
              <a:t> </a:t>
            </a:r>
            <a:r>
              <a:rPr lang="el-GR" dirty="0" err="1"/>
              <a:t>know</a:t>
            </a:r>
            <a:r>
              <a:rPr lang="el-GR" dirty="0"/>
              <a:t> the </a:t>
            </a:r>
            <a:r>
              <a:rPr lang="el-GR" dirty="0" err="1"/>
              <a:t>story</a:t>
            </a:r>
            <a:r>
              <a:rPr lang="el-GR" dirty="0"/>
              <a:t> of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tree</a:t>
            </a:r>
            <a:r>
              <a:rPr lang="el-GR" dirty="0"/>
              <a:t> </a:t>
            </a:r>
            <a:r>
              <a:rPr lang="el-GR" dirty="0" err="1"/>
              <a:t>or</a:t>
            </a:r>
            <a:r>
              <a:rPr lang="el-GR" dirty="0"/>
              <a:t>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remind</a:t>
            </a:r>
            <a:r>
              <a:rPr lang="el-GR" dirty="0"/>
              <a:t> </a:t>
            </a:r>
            <a:r>
              <a:rPr lang="el-GR" dirty="0" err="1"/>
              <a:t>them</a:t>
            </a:r>
            <a:r>
              <a:rPr lang="el-GR" dirty="0"/>
              <a:t> of </a:t>
            </a:r>
            <a:r>
              <a:rPr lang="el-GR" dirty="0" err="1"/>
              <a:t>it</a:t>
            </a:r>
            <a:r>
              <a:rPr lang="el-GR" dirty="0"/>
              <a:t> </a:t>
            </a:r>
            <a:r>
              <a:rPr lang="el-GR" dirty="0" err="1"/>
              <a:t>if</a:t>
            </a:r>
            <a:r>
              <a:rPr lang="el-GR" dirty="0"/>
              <a:t> </a:t>
            </a:r>
            <a:r>
              <a:rPr lang="el-GR" dirty="0" err="1"/>
              <a:t>they</a:t>
            </a:r>
            <a:r>
              <a:rPr lang="el-GR" dirty="0"/>
              <a:t> </a:t>
            </a:r>
            <a:r>
              <a:rPr lang="el-GR" dirty="0" err="1"/>
              <a:t>already</a:t>
            </a:r>
            <a:r>
              <a:rPr lang="el-GR" dirty="0"/>
              <a:t> </a:t>
            </a:r>
            <a:r>
              <a:rPr lang="el-GR" dirty="0" err="1"/>
              <a:t>know</a:t>
            </a:r>
            <a:r>
              <a:rPr lang="el-GR" dirty="0"/>
              <a:t> </a:t>
            </a:r>
            <a:r>
              <a:rPr lang="el-GR" dirty="0" err="1"/>
              <a:t>it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W</a:t>
            </a:r>
            <a:r>
              <a:rPr lang="el-GR" dirty="0"/>
              <a:t>e </a:t>
            </a:r>
            <a:r>
              <a:rPr lang="el-GR" dirty="0" err="1"/>
              <a:t>tell</a:t>
            </a:r>
            <a:r>
              <a:rPr lang="el-GR" dirty="0"/>
              <a:t> </a:t>
            </a:r>
            <a:r>
              <a:rPr lang="el-GR" dirty="0" err="1"/>
              <a:t>them</a:t>
            </a:r>
            <a:r>
              <a:rPr lang="el-GR" dirty="0"/>
              <a:t> the </a:t>
            </a:r>
            <a:r>
              <a:rPr lang="el-GR" dirty="0" err="1"/>
              <a:t>story</a:t>
            </a:r>
            <a:r>
              <a:rPr lang="el-GR" dirty="0"/>
              <a:t> of the </a:t>
            </a:r>
            <a:r>
              <a:rPr lang="el-GR" dirty="0" err="1"/>
              <a:t>almond</a:t>
            </a:r>
            <a:r>
              <a:rPr lang="el-GR" dirty="0"/>
              <a:t> </a:t>
            </a:r>
            <a:r>
              <a:rPr lang="el-GR" dirty="0" err="1"/>
              <a:t>tre</a:t>
            </a:r>
            <a:r>
              <a:rPr lang="en-GB" dirty="0"/>
              <a:t>e</a:t>
            </a:r>
            <a:r>
              <a:rPr lang="el-GR" dirty="0"/>
              <a:t> (</a:t>
            </a:r>
            <a:r>
              <a:rPr lang="el-GR" dirty="0" err="1"/>
              <a:t>see</a:t>
            </a:r>
            <a:r>
              <a:rPr lang="el-GR" dirty="0"/>
              <a:t> </a:t>
            </a:r>
            <a:r>
              <a:rPr lang="el-GR" dirty="0" err="1"/>
              <a:t>next</a:t>
            </a:r>
            <a:r>
              <a:rPr lang="el-GR" dirty="0"/>
              <a:t> </a:t>
            </a:r>
            <a:r>
              <a:rPr lang="el-GR" dirty="0" err="1"/>
              <a:t>slide</a:t>
            </a:r>
            <a:r>
              <a:rPr lang="el-GR" dirty="0"/>
              <a:t>) </a:t>
            </a:r>
            <a:r>
              <a:rPr lang="el-GR" dirty="0" err="1"/>
              <a:t>showing</a:t>
            </a:r>
            <a:r>
              <a:rPr lang="el-GR" dirty="0"/>
              <a:t> the </a:t>
            </a:r>
            <a:r>
              <a:rPr lang="el-GR" dirty="0" err="1"/>
              <a:t>corresponding</a:t>
            </a:r>
            <a:r>
              <a:rPr lang="el-GR" dirty="0"/>
              <a:t> </a:t>
            </a:r>
            <a:r>
              <a:rPr lang="el-GR" dirty="0" err="1"/>
              <a:t>flashcards</a:t>
            </a:r>
            <a:r>
              <a:rPr lang="el-GR" dirty="0"/>
              <a:t>. </a:t>
            </a:r>
            <a:r>
              <a:rPr lang="en-US" dirty="0"/>
              <a:t>D</a:t>
            </a:r>
            <a:r>
              <a:rPr lang="el-GR" dirty="0" err="1"/>
              <a:t>uring</a:t>
            </a:r>
            <a:r>
              <a:rPr lang="el-GR" dirty="0"/>
              <a:t> the </a:t>
            </a:r>
            <a:r>
              <a:rPr lang="el-GR" dirty="0" err="1"/>
              <a:t>narration</a:t>
            </a:r>
            <a:r>
              <a:rPr lang="el-GR" dirty="0"/>
              <a:t>,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pause</a:t>
            </a:r>
            <a:r>
              <a:rPr lang="el-GR" dirty="0"/>
              <a:t> and </a:t>
            </a:r>
            <a:r>
              <a:rPr lang="el-GR" dirty="0" err="1"/>
              <a:t>emphasize</a:t>
            </a:r>
            <a:r>
              <a:rPr lang="el-GR" dirty="0"/>
              <a:t> </a:t>
            </a:r>
            <a:r>
              <a:rPr lang="el-GR" dirty="0" err="1"/>
              <a:t>some</a:t>
            </a:r>
            <a:r>
              <a:rPr lang="el-GR" dirty="0"/>
              <a:t> </a:t>
            </a:r>
            <a:r>
              <a:rPr lang="el-GR" dirty="0" err="1"/>
              <a:t>words</a:t>
            </a:r>
            <a:r>
              <a:rPr lang="el-GR" dirty="0"/>
              <a:t>. </a:t>
            </a:r>
            <a:r>
              <a:rPr lang="en-US" dirty="0"/>
              <a:t>A</a:t>
            </a:r>
            <a:r>
              <a:rPr lang="el-GR" dirty="0"/>
              <a:t>t the </a:t>
            </a:r>
            <a:r>
              <a:rPr lang="el-GR" dirty="0" err="1"/>
              <a:t>same</a:t>
            </a:r>
            <a:r>
              <a:rPr lang="el-GR" dirty="0"/>
              <a:t> </a:t>
            </a:r>
            <a:r>
              <a:rPr lang="el-GR" dirty="0" err="1"/>
              <a:t>time</a:t>
            </a:r>
            <a:r>
              <a:rPr lang="en-GB" dirty="0"/>
              <a:t>,</a:t>
            </a:r>
            <a:r>
              <a:rPr lang="el-GR" dirty="0"/>
              <a:t>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n-GB" dirty="0"/>
              <a:t>make</a:t>
            </a:r>
            <a:r>
              <a:rPr lang="el-GR" dirty="0"/>
              <a:t> the </a:t>
            </a:r>
            <a:r>
              <a:rPr lang="el-GR" dirty="0" err="1"/>
              <a:t>corresponding</a:t>
            </a:r>
            <a:r>
              <a:rPr lang="el-GR" dirty="0"/>
              <a:t> </a:t>
            </a:r>
            <a:r>
              <a:rPr lang="el-GR" dirty="0" err="1"/>
              <a:t>actions</a:t>
            </a:r>
            <a:r>
              <a:rPr lang="el-GR" dirty="0"/>
              <a:t> </a:t>
            </a:r>
            <a:r>
              <a:rPr lang="el-GR" dirty="0" err="1"/>
              <a:t>with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.</a:t>
            </a:r>
          </a:p>
          <a:p>
            <a:pPr marL="342900" indent="-342900">
              <a:buSzPct val="100000"/>
              <a:buBlip>
                <a:blip r:embed="rId2"/>
              </a:buBlip>
            </a:pPr>
            <a:r>
              <a:rPr lang="el-GR" b="1" dirty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LT</a:t>
            </a:r>
            <a:r>
              <a:rPr lang="el-GR" b="1" dirty="0">
                <a:solidFill>
                  <a:srgbClr val="0070C0"/>
                </a:solidFill>
              </a:rPr>
              <a:t>-</a:t>
            </a:r>
            <a:r>
              <a:rPr lang="en-GB" b="1" dirty="0">
                <a:solidFill>
                  <a:srgbClr val="0070C0"/>
                </a:solidFill>
              </a:rPr>
              <a:t>PT</a:t>
            </a:r>
            <a:r>
              <a:rPr lang="el-GR" b="1" dirty="0">
                <a:solidFill>
                  <a:srgbClr val="0070C0"/>
                </a:solidFill>
              </a:rPr>
              <a:t>) </a:t>
            </a: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telling</a:t>
            </a:r>
            <a:r>
              <a:rPr lang="el-GR" dirty="0"/>
              <a:t> of the </a:t>
            </a:r>
            <a:r>
              <a:rPr lang="el-GR" dirty="0" err="1"/>
              <a:t>story</a:t>
            </a:r>
            <a:r>
              <a:rPr lang="el-GR" dirty="0"/>
              <a:t> </a:t>
            </a:r>
            <a:r>
              <a:rPr lang="el-GR" dirty="0" err="1"/>
              <a:t>is</a:t>
            </a:r>
            <a:r>
              <a:rPr lang="el-GR" dirty="0"/>
              <a:t> </a:t>
            </a:r>
            <a:r>
              <a:rPr lang="el-GR" dirty="0" err="1"/>
              <a:t>repeated</a:t>
            </a:r>
            <a:r>
              <a:rPr lang="el-GR" dirty="0"/>
              <a:t>. </a:t>
            </a:r>
            <a:r>
              <a:rPr lang="en-GB" dirty="0"/>
              <a:t>At </a:t>
            </a:r>
            <a:r>
              <a:rPr lang="en-US" dirty="0"/>
              <a:t>t</a:t>
            </a:r>
            <a:r>
              <a:rPr lang="el-GR" dirty="0" err="1"/>
              <a:t>he</a:t>
            </a:r>
            <a:r>
              <a:rPr lang="el-GR" dirty="0"/>
              <a:t> </a:t>
            </a:r>
            <a:r>
              <a:rPr lang="el-GR" dirty="0" err="1"/>
              <a:t>second</a:t>
            </a:r>
            <a:r>
              <a:rPr lang="el-GR" dirty="0"/>
              <a:t> </a:t>
            </a:r>
            <a:r>
              <a:rPr lang="el-GR" dirty="0" err="1"/>
              <a:t>or</a:t>
            </a:r>
            <a:r>
              <a:rPr lang="el-GR" dirty="0"/>
              <a:t> </a:t>
            </a:r>
            <a:r>
              <a:rPr lang="el-GR" dirty="0" err="1"/>
              <a:t>even</a:t>
            </a:r>
            <a:r>
              <a:rPr lang="el-GR" dirty="0"/>
              <a:t> </a:t>
            </a:r>
            <a:r>
              <a:rPr lang="el-GR" dirty="0" err="1"/>
              <a:t>third</a:t>
            </a:r>
            <a:r>
              <a:rPr lang="el-GR" dirty="0"/>
              <a:t> </a:t>
            </a:r>
            <a:r>
              <a:rPr lang="el-GR" dirty="0" err="1"/>
              <a:t>time</a:t>
            </a:r>
            <a:r>
              <a:rPr lang="el-GR" dirty="0"/>
              <a:t>, </a:t>
            </a:r>
            <a:r>
              <a:rPr lang="el-GR" dirty="0" err="1"/>
              <a:t>we</a:t>
            </a:r>
            <a:r>
              <a:rPr lang="el-GR" dirty="0"/>
              <a:t> </a:t>
            </a:r>
            <a:r>
              <a:rPr lang="el-GR" dirty="0" err="1"/>
              <a:t>encourage</a:t>
            </a:r>
            <a:r>
              <a:rPr lang="el-GR" dirty="0"/>
              <a:t> the </a:t>
            </a:r>
            <a:r>
              <a:rPr lang="el-GR" dirty="0" err="1"/>
              <a:t>children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take</a:t>
            </a:r>
            <a:r>
              <a:rPr lang="el-GR" dirty="0"/>
              <a:t> </a:t>
            </a:r>
            <a:r>
              <a:rPr lang="el-GR" dirty="0" err="1"/>
              <a:t>part</a:t>
            </a:r>
            <a:r>
              <a:rPr lang="el-GR" dirty="0"/>
              <a:t> </a:t>
            </a:r>
            <a:r>
              <a:rPr lang="el-GR" dirty="0" err="1"/>
              <a:t>by</a:t>
            </a:r>
            <a:r>
              <a:rPr lang="el-GR" dirty="0"/>
              <a:t> </a:t>
            </a:r>
            <a:r>
              <a:rPr lang="el-GR" dirty="0" err="1"/>
              <a:t>repeating</a:t>
            </a:r>
            <a:r>
              <a:rPr lang="el-GR" dirty="0"/>
              <a:t> </a:t>
            </a:r>
            <a:r>
              <a:rPr lang="el-GR" dirty="0" err="1"/>
              <a:t>some</a:t>
            </a:r>
            <a:r>
              <a:rPr lang="el-GR" dirty="0"/>
              <a:t> of the </a:t>
            </a:r>
            <a:r>
              <a:rPr lang="el-GR" dirty="0" err="1"/>
              <a:t>words</a:t>
            </a:r>
            <a:r>
              <a:rPr lang="el-GR" dirty="0"/>
              <a:t> </a:t>
            </a:r>
            <a:r>
              <a:rPr lang="el-GR" dirty="0" err="1"/>
              <a:t>or</a:t>
            </a:r>
            <a:r>
              <a:rPr lang="el-GR" dirty="0"/>
              <a:t> </a:t>
            </a:r>
            <a:r>
              <a:rPr lang="el-GR" dirty="0" err="1"/>
              <a:t>phrases</a:t>
            </a:r>
            <a:r>
              <a:rPr lang="el-GR" dirty="0"/>
              <a:t>.</a:t>
            </a:r>
          </a:p>
        </p:txBody>
      </p:sp>
      <p:pic>
        <p:nvPicPr>
          <p:cNvPr id="2" name="10 - Εικόνα" descr="AlmondTree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7068" y="2344574"/>
            <a:ext cx="2853189" cy="38151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Story</a:t>
            </a:r>
            <a:r>
              <a:rPr lang="el-GR" dirty="0"/>
              <a:t> </a:t>
            </a:r>
            <a:r>
              <a:rPr lang="en-US" dirty="0"/>
              <a:t>“Phyllis and </a:t>
            </a:r>
            <a:r>
              <a:rPr lang="en-US" dirty="0" err="1"/>
              <a:t>Demophon</a:t>
            </a:r>
            <a:r>
              <a:rPr lang="en-US" dirty="0"/>
              <a:t>”</a:t>
            </a:r>
          </a:p>
        </p:txBody>
      </p:sp>
      <p:sp>
        <p:nvSpPr>
          <p:cNvPr id="5" name="Text Placeholder 1"/>
          <p:cNvSpPr txBox="1"/>
          <p:nvPr/>
        </p:nvSpPr>
        <p:spPr>
          <a:xfrm>
            <a:off x="457199" y="990600"/>
            <a:ext cx="8558011" cy="5588000"/>
          </a:xfrm>
          <a:prstGeom prst="rect">
            <a:avLst/>
          </a:prstGeom>
        </p:spPr>
        <p:txBody>
          <a:bodyPr numCol="1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This is Phyllis and </a:t>
            </a:r>
            <a:r>
              <a:rPr lang="en-US" dirty="0" err="1"/>
              <a:t>Demophon</a:t>
            </a:r>
            <a:r>
              <a:rPr lang="en-US" dirty="0"/>
              <a:t>. They are friends. They are </a:t>
            </a:r>
            <a:r>
              <a:rPr lang="en-US" b="1" dirty="0"/>
              <a:t>very happy </a:t>
            </a:r>
            <a:r>
              <a:rPr lang="en-US" dirty="0"/>
              <a:t>together. (show flashcard 1- pantomime  together/happy)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 err="1"/>
              <a:t>Demophon</a:t>
            </a:r>
            <a:r>
              <a:rPr lang="en-US" dirty="0"/>
              <a:t> goes away. </a:t>
            </a:r>
            <a:r>
              <a:rPr lang="en-US" b="1" dirty="0"/>
              <a:t>Phyllis is very sad</a:t>
            </a:r>
            <a:r>
              <a:rPr lang="en-US" dirty="0"/>
              <a:t>.</a:t>
            </a:r>
            <a:r>
              <a:rPr lang="en-US" b="1" dirty="0"/>
              <a:t> </a:t>
            </a:r>
            <a:r>
              <a:rPr lang="en-US" dirty="0"/>
              <a:t>(show flashcard 2- pantomime sad).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Suddenly, Phyllis turns into an </a:t>
            </a:r>
            <a:r>
              <a:rPr lang="en-US" b="1" dirty="0"/>
              <a:t>almond tree</a:t>
            </a:r>
            <a:r>
              <a:rPr lang="en-US" dirty="0"/>
              <a:t>.</a:t>
            </a:r>
            <a:r>
              <a:rPr lang="en-US" b="1" dirty="0"/>
              <a:t> </a:t>
            </a:r>
            <a:r>
              <a:rPr lang="en-US" dirty="0"/>
              <a:t>(show flashcard 3)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 err="1"/>
              <a:t>Demophon</a:t>
            </a:r>
            <a:r>
              <a:rPr lang="en-US" dirty="0"/>
              <a:t> comes back but Phyllis has </a:t>
            </a:r>
            <a:r>
              <a:rPr lang="en-US" b="1" dirty="0"/>
              <a:t>no leaves, no flowers</a:t>
            </a:r>
            <a:r>
              <a:rPr lang="en-US" dirty="0"/>
              <a:t>.  He is </a:t>
            </a:r>
            <a:r>
              <a:rPr lang="en-US" b="1" dirty="0"/>
              <a:t>very sad</a:t>
            </a:r>
            <a:r>
              <a:rPr lang="en-US" dirty="0"/>
              <a:t>. (show flashcard 4- support with realia)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 err="1"/>
              <a:t>Demophon</a:t>
            </a:r>
            <a:r>
              <a:rPr lang="en-US" dirty="0"/>
              <a:t> </a:t>
            </a:r>
            <a:r>
              <a:rPr lang="en-US" b="1" dirty="0"/>
              <a:t>gives Phyllis a hug</a:t>
            </a:r>
            <a:r>
              <a:rPr lang="en-US" dirty="0"/>
              <a:t>.</a:t>
            </a:r>
            <a:r>
              <a:rPr lang="en-US" b="1" dirty="0"/>
              <a:t> </a:t>
            </a:r>
            <a:r>
              <a:rPr lang="en-US" dirty="0"/>
              <a:t>(show flashcard 5- pantomime). 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Phyllis is </a:t>
            </a:r>
            <a:r>
              <a:rPr lang="en-US" b="1" dirty="0"/>
              <a:t>a beautiful almond tree </a:t>
            </a:r>
            <a:r>
              <a:rPr lang="en-US" dirty="0"/>
              <a:t>now with </a:t>
            </a:r>
            <a:r>
              <a:rPr lang="en-US" b="1" dirty="0"/>
              <a:t>green leaves</a:t>
            </a:r>
            <a:r>
              <a:rPr lang="el-GR" b="1" dirty="0"/>
              <a:t> </a:t>
            </a:r>
            <a:r>
              <a:rPr lang="en-US" dirty="0"/>
              <a:t>(point) and </a:t>
            </a:r>
            <a:r>
              <a:rPr lang="en-US" b="1" dirty="0"/>
              <a:t>white and pink flowers </a:t>
            </a:r>
            <a:r>
              <a:rPr lang="en-US" dirty="0"/>
              <a:t>(point). (show flashcard 6)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b="1" dirty="0"/>
              <a:t>What a beautiful almond tree! The almond tree is here! </a:t>
            </a:r>
            <a:r>
              <a:rPr lang="en-US" dirty="0"/>
              <a:t>(show flashcard 6 again)</a:t>
            </a:r>
            <a:endParaRPr lang="el-GR" dirty="0"/>
          </a:p>
          <a:p>
            <a:pPr marL="342900" indent="-342900">
              <a:buSzPct val="100000"/>
            </a:pPr>
            <a:endParaRPr lang="el-GR" sz="800" dirty="0"/>
          </a:p>
          <a:p>
            <a:pPr marL="342900" indent="-342900">
              <a:buSzPct val="100000"/>
            </a:pPr>
            <a:r>
              <a:rPr lang="el-GR" dirty="0">
                <a:sym typeface="Calibri" panose="020F0502020204030204"/>
              </a:rPr>
              <a:t>*</a:t>
            </a:r>
            <a:r>
              <a:rPr lang="en-US" dirty="0">
                <a:sym typeface="Calibri" panose="020F0502020204030204"/>
              </a:rPr>
              <a:t>D</a:t>
            </a:r>
            <a:r>
              <a:rPr lang="el-GR" dirty="0" err="1">
                <a:sym typeface="Calibri" panose="020F0502020204030204"/>
              </a:rPr>
              <a:t>uring</a:t>
            </a:r>
            <a:r>
              <a:rPr lang="el-GR" dirty="0">
                <a:sym typeface="Calibri" panose="020F0502020204030204"/>
              </a:rPr>
              <a:t> the </a:t>
            </a:r>
            <a:r>
              <a:rPr lang="el-GR" dirty="0" err="1">
                <a:sym typeface="Calibri" panose="020F0502020204030204"/>
              </a:rPr>
              <a:t>narration</a:t>
            </a:r>
            <a:r>
              <a:rPr lang="el-GR" dirty="0">
                <a:sym typeface="Calibri" panose="020F0502020204030204"/>
              </a:rPr>
              <a:t> </a:t>
            </a:r>
            <a:r>
              <a:rPr lang="el-GR" dirty="0" err="1">
                <a:sym typeface="Calibri" panose="020F0502020204030204"/>
              </a:rPr>
              <a:t>we</a:t>
            </a:r>
            <a:r>
              <a:rPr lang="el-GR" dirty="0">
                <a:sym typeface="Calibri" panose="020F0502020204030204"/>
              </a:rPr>
              <a:t> </a:t>
            </a:r>
            <a:r>
              <a:rPr lang="el-GR" dirty="0" err="1">
                <a:sym typeface="Calibri" panose="020F0502020204030204"/>
              </a:rPr>
              <a:t>pause</a:t>
            </a:r>
            <a:r>
              <a:rPr lang="el-GR" dirty="0">
                <a:sym typeface="Calibri" panose="020F0502020204030204"/>
              </a:rPr>
              <a:t> and </a:t>
            </a:r>
            <a:r>
              <a:rPr lang="el-GR" dirty="0" err="1">
                <a:sym typeface="Calibri" panose="020F0502020204030204"/>
              </a:rPr>
              <a:t>emphasize</a:t>
            </a:r>
            <a:r>
              <a:rPr lang="el-GR" dirty="0">
                <a:sym typeface="Calibri" panose="020F0502020204030204"/>
              </a:rPr>
              <a:t> the </a:t>
            </a:r>
            <a:r>
              <a:rPr lang="el-GR" dirty="0" err="1">
                <a:sym typeface="Calibri" panose="020F0502020204030204"/>
              </a:rPr>
              <a:t>words</a:t>
            </a:r>
            <a:r>
              <a:rPr lang="el-GR" dirty="0">
                <a:sym typeface="Calibri" panose="020F0502020204030204"/>
              </a:rPr>
              <a:t> in </a:t>
            </a:r>
            <a:r>
              <a:rPr lang="el-GR" b="1" dirty="0" err="1">
                <a:sym typeface="Calibri" panose="020F0502020204030204"/>
              </a:rPr>
              <a:t>bold</a:t>
            </a:r>
            <a:r>
              <a:rPr lang="el-GR" dirty="0">
                <a:sym typeface="Calibri" panose="020F0502020204030204"/>
              </a:rPr>
              <a:t>.</a:t>
            </a:r>
            <a:endParaRPr lang="en-US" dirty="0"/>
          </a:p>
        </p:txBody>
      </p:sp>
      <p:pic>
        <p:nvPicPr>
          <p:cNvPr id="7" name="4 - Εικόνα" descr="AlmondTre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2180" y="5170968"/>
            <a:ext cx="1648047" cy="13928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AN Start/End">
  <a:themeElements>
    <a:clrScheme name="EAN">
      <a:dk1>
        <a:srgbClr val="000000"/>
      </a:dk1>
      <a:lt1>
        <a:srgbClr val="FFFFFF"/>
      </a:lt1>
      <a:dk2>
        <a:srgbClr val="F05B83"/>
      </a:dk2>
      <a:lt2>
        <a:srgbClr val="FFFFFF"/>
      </a:lt2>
      <a:accent1>
        <a:srgbClr val="3EA9C1"/>
      </a:accent1>
      <a:accent2>
        <a:srgbClr val="F05B83"/>
      </a:accent2>
      <a:accent3>
        <a:srgbClr val="DFB804"/>
      </a:accent3>
      <a:accent4>
        <a:srgbClr val="3EA9C1"/>
      </a:accent4>
      <a:accent5>
        <a:srgbClr val="F05B83"/>
      </a:accent5>
      <a:accent6>
        <a:srgbClr val="DFB804"/>
      </a:accent6>
      <a:hlink>
        <a:srgbClr val="3EA9C1"/>
      </a:hlink>
      <a:folHlink>
        <a:srgbClr val="DFB804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AN Main Theme">
  <a:themeElements>
    <a:clrScheme name="EAN">
      <a:dk1>
        <a:srgbClr val="000000"/>
      </a:dk1>
      <a:lt1>
        <a:srgbClr val="FFFFFF"/>
      </a:lt1>
      <a:dk2>
        <a:srgbClr val="F05B83"/>
      </a:dk2>
      <a:lt2>
        <a:srgbClr val="FFFFFF"/>
      </a:lt2>
      <a:accent1>
        <a:srgbClr val="3EA9C1"/>
      </a:accent1>
      <a:accent2>
        <a:srgbClr val="F05B83"/>
      </a:accent2>
      <a:accent3>
        <a:srgbClr val="DFB804"/>
      </a:accent3>
      <a:accent4>
        <a:srgbClr val="3EA9C1"/>
      </a:accent4>
      <a:accent5>
        <a:srgbClr val="F05B83"/>
      </a:accent5>
      <a:accent6>
        <a:srgbClr val="DFB804"/>
      </a:accent6>
      <a:hlink>
        <a:srgbClr val="3EA9C1"/>
      </a:hlink>
      <a:folHlink>
        <a:srgbClr val="DFB804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</TotalTime>
  <Words>1867</Words>
  <Application>Microsoft Office PowerPoint</Application>
  <PresentationFormat>On-screen Show (4:3)</PresentationFormat>
  <Paragraphs>119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Noto Sans Symbols</vt:lpstr>
      <vt:lpstr>EAN Start/End</vt:lpstr>
      <vt:lpstr>EAN Main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Tagar</dc:creator>
  <cp:lastModifiedBy>Anastasios Paschalis</cp:lastModifiedBy>
  <cp:revision>150</cp:revision>
  <dcterms:created xsi:type="dcterms:W3CDTF">2022-07-16T12:24:00Z</dcterms:created>
  <dcterms:modified xsi:type="dcterms:W3CDTF">2022-11-30T19:23:36Z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16EFFA0CBD36428D8D0FE606C61734EF</vt:lpwstr>
  </property>
  <property fmtid="{D5CDD505-2E9C-101B-9397-08002B2CF9AE}" pid="3" name="KSOProductBuildVer">
    <vt:lpwstr>1033-11.2.0.11380</vt:lpwstr>
  </property>
</Properties>
</file>