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Instrument Sans"/>
      <p:regular r:id="rId15"/>
    </p:embeddedFont>
    <p:embeddedFont>
      <p:font typeface="Instrument Sans"/>
      <p:regular r:id="rId16"/>
    </p:embeddedFont>
    <p:embeddedFont>
      <p:font typeface="Instrument Sans"/>
      <p:regular r:id="rId17"/>
    </p:embeddedFont>
    <p:embeddedFont>
      <p:font typeface="Instrument Sans"/>
      <p:regular r:id="rId18"/>
    </p:embeddedFont>
    <p:embeddedFont>
      <p:font typeface="Instrument Sans"/>
      <p:regular r:id="rId19"/>
    </p:embeddedFont>
    <p:embeddedFont>
      <p:font typeface="Instrument Sans"/>
      <p:regular r:id="rId20"/>
    </p:embeddedFont>
    <p:embeddedFont>
      <p:font typeface="Instrument Sans"/>
      <p:regular r:id="rId21"/>
    </p:embeddedFont>
    <p:embeddedFont>
      <p:font typeface="Instrument Sans"/>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 Id="rId21" Type="http://schemas.openxmlformats.org/officeDocument/2006/relationships/font" Target="fonts/font7.fntdata"/><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8-1.png"/><Relationship Id="rId2" Type="http://schemas.openxmlformats.org/officeDocument/2006/relationships/image" Target="../media/image-1008-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9-1.png"/><Relationship Id="rId2" Type="http://schemas.openxmlformats.org/officeDocument/2006/relationships/image" Target="../media/image-1009-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9.xml"/><Relationship Id="rId6"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244084"/>
            <a:ext cx="7556421" cy="2934653"/>
          </a:xfrm>
          <a:prstGeom prst="rect">
            <a:avLst/>
          </a:prstGeom>
          <a:noFill/>
          <a:ln/>
        </p:spPr>
        <p:txBody>
          <a:bodyPr wrap="square" lIns="0" tIns="0" rIns="0" bIns="0" rtlCol="0" anchor="t"/>
          <a:lstStyle/>
          <a:p>
            <a:pPr indent="0" marL="0">
              <a:lnSpc>
                <a:spcPts val="7700"/>
              </a:lnSpc>
              <a:buNone/>
            </a:pPr>
            <a:r>
              <a:rPr lang="en-US" sz="6150" dirty="0">
                <a:solidFill>
                  <a:srgbClr val="505468"/>
                </a:solidFill>
                <a:latin typeface="Instrument Sans" pitchFamily="34" charset="0"/>
                <a:ea typeface="Instrument Sans" pitchFamily="34" charset="-122"/>
                <a:cs typeface="Instrument Sans" pitchFamily="34" charset="-120"/>
              </a:rPr>
              <a:t>Εισαγωγή στον Present Simple Tense</a:t>
            </a:r>
            <a:endParaRPr lang="en-US" sz="6150" dirty="0"/>
          </a:p>
        </p:txBody>
      </p:sp>
      <p:sp>
        <p:nvSpPr>
          <p:cNvPr id="4" name="Text 1"/>
          <p:cNvSpPr/>
          <p:nvPr/>
        </p:nvSpPr>
        <p:spPr>
          <a:xfrm>
            <a:off x="793790" y="4518898"/>
            <a:ext cx="7556421" cy="1814513"/>
          </a:xfrm>
          <a:prstGeom prst="rect">
            <a:avLst/>
          </a:prstGeom>
          <a:noFill/>
          <a:ln/>
        </p:spPr>
        <p:txBody>
          <a:bodyPr wrap="squar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Ο Present Simple Tense είναι μια βασική γραμματική δομή στα αγγλικά, η οποία χρησιμοποιείται για να περιγράψουμε πράξεις που συμβαίνουν τακτικά στο παρόν. Είναι σημαντικό να μάθουμε τον Present Simple Tense για να μπορούμε να μιλάμε και να γράφουμε απλά αγγλικά.</a:t>
            </a:r>
            <a:endParaRPr lang="en-US" sz="1750" dirty="0"/>
          </a:p>
        </p:txBody>
      </p:sp>
      <p:sp>
        <p:nvSpPr>
          <p:cNvPr id="5" name="Shape 2"/>
          <p:cNvSpPr/>
          <p:nvPr/>
        </p:nvSpPr>
        <p:spPr>
          <a:xfrm>
            <a:off x="793790" y="6605468"/>
            <a:ext cx="362903" cy="362903"/>
          </a:xfrm>
          <a:prstGeom prst="roundRect">
            <a:avLst>
              <a:gd name="adj" fmla="val 25194296"/>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01410" y="6613088"/>
            <a:ext cx="347663" cy="347663"/>
          </a:xfrm>
          <a:prstGeom prst="rect">
            <a:avLst/>
          </a:prstGeom>
        </p:spPr>
      </p:pic>
      <p:sp>
        <p:nvSpPr>
          <p:cNvPr id="7" name="Text 3"/>
          <p:cNvSpPr/>
          <p:nvPr/>
        </p:nvSpPr>
        <p:spPr>
          <a:xfrm>
            <a:off x="1270040" y="6588562"/>
            <a:ext cx="2687003" cy="396835"/>
          </a:xfrm>
          <a:prstGeom prst="rect">
            <a:avLst/>
          </a:prstGeom>
          <a:noFill/>
          <a:ln/>
        </p:spPr>
        <p:txBody>
          <a:bodyPr wrap="none" lIns="0" tIns="0" rIns="0" bIns="0" rtlCol="0" anchor="t"/>
          <a:lstStyle/>
          <a:p>
            <a:pPr algn="l" indent="0" marL="0">
              <a:lnSpc>
                <a:spcPts val="3100"/>
              </a:lnSpc>
              <a:buNone/>
            </a:pPr>
            <a:r>
              <a:rPr lang="en-US" sz="2200" b="1" dirty="0">
                <a:solidFill>
                  <a:srgbClr val="5B5F71"/>
                </a:solidFill>
                <a:latin typeface="Instrument Sans" pitchFamily="34" charset="0"/>
                <a:ea typeface="Instrument Sans" pitchFamily="34" charset="-122"/>
                <a:cs typeface="Instrument Sans" pitchFamily="34" charset="-120"/>
              </a:rPr>
              <a:t>by VASSO LIBERIOU</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06660"/>
          </a:xfrm>
          <a:prstGeom prst="rect">
            <a:avLst/>
          </a:prstGeom>
        </p:spPr>
      </p:pic>
      <p:sp>
        <p:nvSpPr>
          <p:cNvPr id="3" name="Text 0"/>
          <p:cNvSpPr/>
          <p:nvPr/>
        </p:nvSpPr>
        <p:spPr>
          <a:xfrm>
            <a:off x="785813" y="3426023"/>
            <a:ext cx="8773478" cy="701635"/>
          </a:xfrm>
          <a:prstGeom prst="rect">
            <a:avLst/>
          </a:prstGeom>
          <a:noFill/>
          <a:ln/>
        </p:spPr>
        <p:txBody>
          <a:bodyPr wrap="none" lIns="0" tIns="0" rIns="0" bIns="0" rtlCol="0" anchor="t"/>
          <a:lstStyle/>
          <a:p>
            <a:pPr indent="0" marL="0">
              <a:lnSpc>
                <a:spcPts val="5500"/>
              </a:lnSpc>
              <a:buNone/>
            </a:pPr>
            <a:r>
              <a:rPr lang="en-US" sz="4400" dirty="0">
                <a:solidFill>
                  <a:srgbClr val="505468"/>
                </a:solidFill>
                <a:latin typeface="Instrument Sans" pitchFamily="34" charset="0"/>
                <a:ea typeface="Instrument Sans" pitchFamily="34" charset="-122"/>
                <a:cs typeface="Instrument Sans" pitchFamily="34" charset="-120"/>
              </a:rPr>
              <a:t>Χρήση του Present Simple Tense</a:t>
            </a:r>
            <a:endParaRPr lang="en-US" sz="4400" dirty="0"/>
          </a:p>
        </p:txBody>
      </p:sp>
      <p:sp>
        <p:nvSpPr>
          <p:cNvPr id="4" name="Text 1"/>
          <p:cNvSpPr/>
          <p:nvPr/>
        </p:nvSpPr>
        <p:spPr>
          <a:xfrm>
            <a:off x="785813" y="4464367"/>
            <a:ext cx="13058775" cy="718423"/>
          </a:xfrm>
          <a:prstGeom prst="rect">
            <a:avLst/>
          </a:prstGeom>
          <a:noFill/>
          <a:ln/>
        </p:spPr>
        <p:txBody>
          <a:bodyPr wrap="square" lIns="0" tIns="0" rIns="0" bIns="0" rtlCol="0" anchor="t"/>
          <a:lstStyle/>
          <a:p>
            <a:pPr indent="0" marL="0">
              <a:lnSpc>
                <a:spcPts val="2800"/>
              </a:lnSpc>
              <a:buNone/>
            </a:pPr>
            <a:r>
              <a:rPr lang="en-US" sz="1750" dirty="0">
                <a:solidFill>
                  <a:srgbClr val="5B5F71"/>
                </a:solidFill>
                <a:latin typeface="Instrument Sans" pitchFamily="34" charset="0"/>
                <a:ea typeface="Instrument Sans" pitchFamily="34" charset="-122"/>
                <a:cs typeface="Instrument Sans" pitchFamily="34" charset="-120"/>
              </a:rPr>
              <a:t>Χρησιμοποιούμε τον Present Simple Tense για να περιγράψουμε πράξεις που συμβαίνουν καθημερινά, συνήθειες, γεγονότα που είναι πάντα αληθινά ή γενικές αλήθειες.</a:t>
            </a:r>
            <a:endParaRPr lang="en-US" sz="1750" dirty="0"/>
          </a:p>
        </p:txBody>
      </p:sp>
      <p:sp>
        <p:nvSpPr>
          <p:cNvPr id="5" name="Shape 2"/>
          <p:cNvSpPr/>
          <p:nvPr/>
        </p:nvSpPr>
        <p:spPr>
          <a:xfrm>
            <a:off x="785813" y="5687854"/>
            <a:ext cx="505182" cy="505182"/>
          </a:xfrm>
          <a:prstGeom prst="roundRect">
            <a:avLst>
              <a:gd name="adj" fmla="val 18668"/>
            </a:avLst>
          </a:prstGeom>
          <a:solidFill>
            <a:srgbClr val="E2E3E9"/>
          </a:solidFill>
          <a:ln w="7620">
            <a:solidFill>
              <a:srgbClr val="C8C9CF"/>
            </a:solidFill>
            <a:prstDash val="solid"/>
          </a:ln>
        </p:spPr>
      </p:sp>
      <p:sp>
        <p:nvSpPr>
          <p:cNvPr id="6" name="Text 3"/>
          <p:cNvSpPr/>
          <p:nvPr/>
        </p:nvSpPr>
        <p:spPr>
          <a:xfrm>
            <a:off x="973217" y="5772031"/>
            <a:ext cx="130373" cy="336828"/>
          </a:xfrm>
          <a:prstGeom prst="rect">
            <a:avLst/>
          </a:prstGeom>
          <a:noFill/>
          <a:ln/>
        </p:spPr>
        <p:txBody>
          <a:bodyPr wrap="none" lIns="0" tIns="0" rIns="0" bIns="0" rtlCol="0" anchor="t"/>
          <a:lstStyle/>
          <a:p>
            <a:pPr algn="ctr" indent="0" marL="0">
              <a:lnSpc>
                <a:spcPts val="2650"/>
              </a:lnSpc>
              <a:buNone/>
            </a:pPr>
            <a:r>
              <a:rPr lang="en-US" sz="2650" dirty="0">
                <a:solidFill>
                  <a:srgbClr val="5B5F71"/>
                </a:solidFill>
                <a:latin typeface="Instrument Sans" pitchFamily="34" charset="0"/>
                <a:ea typeface="Instrument Sans" pitchFamily="34" charset="-122"/>
                <a:cs typeface="Instrument Sans" pitchFamily="34" charset="-120"/>
              </a:rPr>
              <a:t>1</a:t>
            </a:r>
            <a:endParaRPr lang="en-US" sz="2650" dirty="0"/>
          </a:p>
        </p:txBody>
      </p:sp>
      <p:sp>
        <p:nvSpPr>
          <p:cNvPr id="7" name="Text 4"/>
          <p:cNvSpPr/>
          <p:nvPr/>
        </p:nvSpPr>
        <p:spPr>
          <a:xfrm>
            <a:off x="1515428" y="5687854"/>
            <a:ext cx="3326249" cy="350758"/>
          </a:xfrm>
          <a:prstGeom prst="rect">
            <a:avLst/>
          </a:prstGeom>
          <a:noFill/>
          <a:ln/>
        </p:spPr>
        <p:txBody>
          <a:bodyPr wrap="none" lIns="0" tIns="0" rIns="0" bIns="0" rtlCol="0" anchor="t"/>
          <a:lstStyle/>
          <a:p>
            <a:pPr indent="0" marL="0">
              <a:lnSpc>
                <a:spcPts val="2750"/>
              </a:lnSpc>
              <a:buNone/>
            </a:pPr>
            <a:r>
              <a:rPr lang="en-US" sz="2200" dirty="0">
                <a:solidFill>
                  <a:srgbClr val="5B5F71"/>
                </a:solidFill>
                <a:latin typeface="Instrument Sans" pitchFamily="34" charset="0"/>
                <a:ea typeface="Instrument Sans" pitchFamily="34" charset="-122"/>
                <a:cs typeface="Instrument Sans" pitchFamily="34" charset="-120"/>
              </a:rPr>
              <a:t>Καθημερινές συνήθειες</a:t>
            </a:r>
            <a:endParaRPr lang="en-US" sz="2200" dirty="0"/>
          </a:p>
        </p:txBody>
      </p:sp>
      <p:sp>
        <p:nvSpPr>
          <p:cNvPr id="8" name="Text 5"/>
          <p:cNvSpPr/>
          <p:nvPr/>
        </p:nvSpPr>
        <p:spPr>
          <a:xfrm>
            <a:off x="1515428" y="6173272"/>
            <a:ext cx="3473648" cy="1436846"/>
          </a:xfrm>
          <a:prstGeom prst="rect">
            <a:avLst/>
          </a:prstGeom>
          <a:noFill/>
          <a:ln/>
        </p:spPr>
        <p:txBody>
          <a:bodyPr wrap="square" lIns="0" tIns="0" rIns="0" bIns="0" rtlCol="0" anchor="t"/>
          <a:lstStyle/>
          <a:p>
            <a:pPr indent="0" marL="0">
              <a:lnSpc>
                <a:spcPts val="2800"/>
              </a:lnSpc>
              <a:buNone/>
            </a:pPr>
            <a:r>
              <a:rPr lang="en-US" sz="1750" dirty="0">
                <a:solidFill>
                  <a:srgbClr val="5B5F71"/>
                </a:solidFill>
                <a:latin typeface="Instrument Sans" pitchFamily="34" charset="0"/>
                <a:ea typeface="Instrument Sans" pitchFamily="34" charset="-122"/>
                <a:cs typeface="Instrument Sans" pitchFamily="34" charset="-120"/>
              </a:rPr>
              <a:t>Για παράδειγμα, "I wake up at 7:00 AM every day." "I eat breakfast before going to school."</a:t>
            </a:r>
            <a:endParaRPr lang="en-US" sz="1750" dirty="0"/>
          </a:p>
        </p:txBody>
      </p:sp>
      <p:sp>
        <p:nvSpPr>
          <p:cNvPr id="9" name="Shape 6"/>
          <p:cNvSpPr/>
          <p:nvPr/>
        </p:nvSpPr>
        <p:spPr>
          <a:xfrm>
            <a:off x="5213509" y="5687854"/>
            <a:ext cx="505182" cy="505182"/>
          </a:xfrm>
          <a:prstGeom prst="roundRect">
            <a:avLst>
              <a:gd name="adj" fmla="val 18668"/>
            </a:avLst>
          </a:prstGeom>
          <a:solidFill>
            <a:srgbClr val="E2E3E9"/>
          </a:solidFill>
          <a:ln w="7620">
            <a:solidFill>
              <a:srgbClr val="C8C9CF"/>
            </a:solidFill>
            <a:prstDash val="solid"/>
          </a:ln>
        </p:spPr>
      </p:sp>
      <p:sp>
        <p:nvSpPr>
          <p:cNvPr id="10" name="Text 7"/>
          <p:cNvSpPr/>
          <p:nvPr/>
        </p:nvSpPr>
        <p:spPr>
          <a:xfrm>
            <a:off x="5372219" y="5772031"/>
            <a:ext cx="187643" cy="336828"/>
          </a:xfrm>
          <a:prstGeom prst="rect">
            <a:avLst/>
          </a:prstGeom>
          <a:noFill/>
          <a:ln/>
        </p:spPr>
        <p:txBody>
          <a:bodyPr wrap="none" lIns="0" tIns="0" rIns="0" bIns="0" rtlCol="0" anchor="t"/>
          <a:lstStyle/>
          <a:p>
            <a:pPr algn="ctr" indent="0" marL="0">
              <a:lnSpc>
                <a:spcPts val="2650"/>
              </a:lnSpc>
              <a:buNone/>
            </a:pPr>
            <a:r>
              <a:rPr lang="en-US" sz="2650" dirty="0">
                <a:solidFill>
                  <a:srgbClr val="5B5F71"/>
                </a:solidFill>
                <a:latin typeface="Instrument Sans" pitchFamily="34" charset="0"/>
                <a:ea typeface="Instrument Sans" pitchFamily="34" charset="-122"/>
                <a:cs typeface="Instrument Sans" pitchFamily="34" charset="-120"/>
              </a:rPr>
              <a:t>2</a:t>
            </a:r>
            <a:endParaRPr lang="en-US" sz="2650" dirty="0"/>
          </a:p>
        </p:txBody>
      </p:sp>
      <p:sp>
        <p:nvSpPr>
          <p:cNvPr id="11" name="Text 8"/>
          <p:cNvSpPr/>
          <p:nvPr/>
        </p:nvSpPr>
        <p:spPr>
          <a:xfrm>
            <a:off x="5943124" y="5687854"/>
            <a:ext cx="2806660" cy="350758"/>
          </a:xfrm>
          <a:prstGeom prst="rect">
            <a:avLst/>
          </a:prstGeom>
          <a:noFill/>
          <a:ln/>
        </p:spPr>
        <p:txBody>
          <a:bodyPr wrap="none" lIns="0" tIns="0" rIns="0" bIns="0" rtlCol="0" anchor="t"/>
          <a:lstStyle/>
          <a:p>
            <a:pPr indent="0" marL="0">
              <a:lnSpc>
                <a:spcPts val="2750"/>
              </a:lnSpc>
              <a:buNone/>
            </a:pPr>
            <a:r>
              <a:rPr lang="en-US" sz="2200" dirty="0">
                <a:solidFill>
                  <a:srgbClr val="5B5F71"/>
                </a:solidFill>
                <a:latin typeface="Instrument Sans" pitchFamily="34" charset="0"/>
                <a:ea typeface="Instrument Sans" pitchFamily="34" charset="-122"/>
                <a:cs typeface="Instrument Sans" pitchFamily="34" charset="-120"/>
              </a:rPr>
              <a:t>Γενικές αλήθειες</a:t>
            </a:r>
            <a:endParaRPr lang="en-US" sz="2200" dirty="0"/>
          </a:p>
        </p:txBody>
      </p:sp>
      <p:sp>
        <p:nvSpPr>
          <p:cNvPr id="12" name="Text 9"/>
          <p:cNvSpPr/>
          <p:nvPr/>
        </p:nvSpPr>
        <p:spPr>
          <a:xfrm>
            <a:off x="5943124" y="6173272"/>
            <a:ext cx="3473648" cy="1077635"/>
          </a:xfrm>
          <a:prstGeom prst="rect">
            <a:avLst/>
          </a:prstGeom>
          <a:noFill/>
          <a:ln/>
        </p:spPr>
        <p:txBody>
          <a:bodyPr wrap="square" lIns="0" tIns="0" rIns="0" bIns="0" rtlCol="0" anchor="t"/>
          <a:lstStyle/>
          <a:p>
            <a:pPr indent="0" marL="0">
              <a:lnSpc>
                <a:spcPts val="2800"/>
              </a:lnSpc>
              <a:buNone/>
            </a:pPr>
            <a:r>
              <a:rPr lang="en-US" sz="1750" dirty="0">
                <a:solidFill>
                  <a:srgbClr val="5B5F71"/>
                </a:solidFill>
                <a:latin typeface="Instrument Sans" pitchFamily="34" charset="0"/>
                <a:ea typeface="Instrument Sans" pitchFamily="34" charset="-122"/>
                <a:cs typeface="Instrument Sans" pitchFamily="34" charset="-120"/>
              </a:rPr>
              <a:t>Για παράδειγμα, "The sun rises in the east." "Water boils at 100 degrees Celsius."</a:t>
            </a:r>
            <a:endParaRPr lang="en-US" sz="1750" dirty="0"/>
          </a:p>
        </p:txBody>
      </p:sp>
      <p:sp>
        <p:nvSpPr>
          <p:cNvPr id="13" name="Shape 10"/>
          <p:cNvSpPr/>
          <p:nvPr/>
        </p:nvSpPr>
        <p:spPr>
          <a:xfrm>
            <a:off x="9641205" y="5687854"/>
            <a:ext cx="505182" cy="505182"/>
          </a:xfrm>
          <a:prstGeom prst="roundRect">
            <a:avLst>
              <a:gd name="adj" fmla="val 18668"/>
            </a:avLst>
          </a:prstGeom>
          <a:solidFill>
            <a:srgbClr val="E2E3E9"/>
          </a:solidFill>
          <a:ln w="7620">
            <a:solidFill>
              <a:srgbClr val="C8C9CF"/>
            </a:solidFill>
            <a:prstDash val="solid"/>
          </a:ln>
        </p:spPr>
      </p:sp>
      <p:sp>
        <p:nvSpPr>
          <p:cNvPr id="14" name="Text 11"/>
          <p:cNvSpPr/>
          <p:nvPr/>
        </p:nvSpPr>
        <p:spPr>
          <a:xfrm>
            <a:off x="9796224" y="5772031"/>
            <a:ext cx="195024" cy="336828"/>
          </a:xfrm>
          <a:prstGeom prst="rect">
            <a:avLst/>
          </a:prstGeom>
          <a:noFill/>
          <a:ln/>
        </p:spPr>
        <p:txBody>
          <a:bodyPr wrap="none" lIns="0" tIns="0" rIns="0" bIns="0" rtlCol="0" anchor="t"/>
          <a:lstStyle/>
          <a:p>
            <a:pPr algn="ctr" indent="0" marL="0">
              <a:lnSpc>
                <a:spcPts val="2650"/>
              </a:lnSpc>
              <a:buNone/>
            </a:pPr>
            <a:r>
              <a:rPr lang="en-US" sz="2650" dirty="0">
                <a:solidFill>
                  <a:srgbClr val="5B5F71"/>
                </a:solidFill>
                <a:latin typeface="Instrument Sans" pitchFamily="34" charset="0"/>
                <a:ea typeface="Instrument Sans" pitchFamily="34" charset="-122"/>
                <a:cs typeface="Instrument Sans" pitchFamily="34" charset="-120"/>
              </a:rPr>
              <a:t>3</a:t>
            </a:r>
            <a:endParaRPr lang="en-US" sz="2650" dirty="0"/>
          </a:p>
        </p:txBody>
      </p:sp>
      <p:sp>
        <p:nvSpPr>
          <p:cNvPr id="15" name="Text 12"/>
          <p:cNvSpPr/>
          <p:nvPr/>
        </p:nvSpPr>
        <p:spPr>
          <a:xfrm>
            <a:off x="10370820" y="5687854"/>
            <a:ext cx="3321248" cy="350758"/>
          </a:xfrm>
          <a:prstGeom prst="rect">
            <a:avLst/>
          </a:prstGeom>
          <a:noFill/>
          <a:ln/>
        </p:spPr>
        <p:txBody>
          <a:bodyPr wrap="none" lIns="0" tIns="0" rIns="0" bIns="0" rtlCol="0" anchor="t"/>
          <a:lstStyle/>
          <a:p>
            <a:pPr indent="0" marL="0">
              <a:lnSpc>
                <a:spcPts val="2750"/>
              </a:lnSpc>
              <a:buNone/>
            </a:pPr>
            <a:r>
              <a:rPr lang="en-US" sz="2200" dirty="0">
                <a:solidFill>
                  <a:srgbClr val="5B5F71"/>
                </a:solidFill>
                <a:latin typeface="Instrument Sans" pitchFamily="34" charset="0"/>
                <a:ea typeface="Instrument Sans" pitchFamily="34" charset="-122"/>
                <a:cs typeface="Instrument Sans" pitchFamily="34" charset="-120"/>
              </a:rPr>
              <a:t>Συχνές δραστηριότητες</a:t>
            </a:r>
            <a:endParaRPr lang="en-US" sz="2200" dirty="0"/>
          </a:p>
        </p:txBody>
      </p:sp>
      <p:sp>
        <p:nvSpPr>
          <p:cNvPr id="16" name="Text 13"/>
          <p:cNvSpPr/>
          <p:nvPr/>
        </p:nvSpPr>
        <p:spPr>
          <a:xfrm>
            <a:off x="10370820" y="6173272"/>
            <a:ext cx="3473648" cy="1077635"/>
          </a:xfrm>
          <a:prstGeom prst="rect">
            <a:avLst/>
          </a:prstGeom>
          <a:noFill/>
          <a:ln/>
        </p:spPr>
        <p:txBody>
          <a:bodyPr wrap="square" lIns="0" tIns="0" rIns="0" bIns="0" rtlCol="0" anchor="t"/>
          <a:lstStyle/>
          <a:p>
            <a:pPr indent="0" marL="0">
              <a:lnSpc>
                <a:spcPts val="2800"/>
              </a:lnSpc>
              <a:buNone/>
            </a:pPr>
            <a:r>
              <a:rPr lang="en-US" sz="1750" dirty="0">
                <a:solidFill>
                  <a:srgbClr val="5B5F71"/>
                </a:solidFill>
                <a:latin typeface="Instrument Sans" pitchFamily="34" charset="0"/>
                <a:ea typeface="Instrument Sans" pitchFamily="34" charset="-122"/>
                <a:cs typeface="Instrument Sans" pitchFamily="34" charset="-120"/>
              </a:rPr>
              <a:t>Για παράδειγμα, "I play soccer on Saturdays." "We go to the movies every week."</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160740"/>
            <a:ext cx="13042821" cy="1417558"/>
          </a:xfrm>
          <a:prstGeom prst="rect">
            <a:avLst/>
          </a:prstGeom>
          <a:noFill/>
          <a:ln/>
        </p:spPr>
        <p:txBody>
          <a:bodyPr wrap="square" lIns="0" tIns="0" rIns="0" bIns="0" rtlCol="0" anchor="t"/>
          <a:lstStyle/>
          <a:p>
            <a:pPr indent="0" marL="0">
              <a:lnSpc>
                <a:spcPts val="5550"/>
              </a:lnSpc>
              <a:buNone/>
            </a:pPr>
            <a:r>
              <a:rPr lang="en-US" sz="4450" dirty="0">
                <a:solidFill>
                  <a:srgbClr val="505468"/>
                </a:solidFill>
                <a:latin typeface="Instrument Sans" pitchFamily="34" charset="0"/>
                <a:ea typeface="Instrument Sans" pitchFamily="34" charset="-122"/>
                <a:cs typeface="Instrument Sans" pitchFamily="34" charset="-120"/>
              </a:rPr>
              <a:t>Κανόνες σχηματισμού του Present Simple Tense</a:t>
            </a:r>
            <a:endParaRPr lang="en-US" sz="4450" dirty="0"/>
          </a:p>
        </p:txBody>
      </p:sp>
      <p:sp>
        <p:nvSpPr>
          <p:cNvPr id="3" name="Text 1"/>
          <p:cNvSpPr/>
          <p:nvPr/>
        </p:nvSpPr>
        <p:spPr>
          <a:xfrm>
            <a:off x="793790" y="3031927"/>
            <a:ext cx="13042821" cy="725805"/>
          </a:xfrm>
          <a:prstGeom prst="rect">
            <a:avLst/>
          </a:prstGeom>
          <a:noFill/>
          <a:ln/>
        </p:spPr>
        <p:txBody>
          <a:bodyPr wrap="squar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Ο σχηματισμός του Present Simple Tense είναι απλός. Για τα ρήματα στην 1η, 2η και 3η προσωπική ενικού, απλά χρησιμοποιούμε τη βασική μορφή του ρήματος. Για την 3η προσωπική ενικού, προσθέτουμε -s στο τέλος.</a:t>
            </a:r>
            <a:endParaRPr lang="en-US" sz="1750" dirty="0"/>
          </a:p>
        </p:txBody>
      </p:sp>
      <p:sp>
        <p:nvSpPr>
          <p:cNvPr id="4" name="Text 2"/>
          <p:cNvSpPr/>
          <p:nvPr/>
        </p:nvSpPr>
        <p:spPr>
          <a:xfrm>
            <a:off x="793790" y="4239697"/>
            <a:ext cx="3978116" cy="708660"/>
          </a:xfrm>
          <a:prstGeom prst="rect">
            <a:avLst/>
          </a:prstGeom>
          <a:noFill/>
          <a:ln/>
        </p:spPr>
        <p:txBody>
          <a:bodyPr wrap="square" lIns="0" tIns="0" rIns="0" bIns="0" rtlCol="0" anchor="t"/>
          <a:lstStyle/>
          <a:p>
            <a:pPr indent="0" marL="0">
              <a:lnSpc>
                <a:spcPts val="2750"/>
              </a:lnSpc>
              <a:buNone/>
            </a:pPr>
            <a:r>
              <a:rPr lang="en-US" sz="2200" dirty="0">
                <a:solidFill>
                  <a:srgbClr val="505468"/>
                </a:solidFill>
                <a:latin typeface="Instrument Sans" pitchFamily="34" charset="0"/>
                <a:ea typeface="Instrument Sans" pitchFamily="34" charset="-122"/>
                <a:cs typeface="Instrument Sans" pitchFamily="34" charset="-120"/>
              </a:rPr>
              <a:t>1η, 2η και 3η προσωπική ενικού</a:t>
            </a:r>
            <a:endParaRPr lang="en-US" sz="2200" dirty="0"/>
          </a:p>
        </p:txBody>
      </p:sp>
      <p:sp>
        <p:nvSpPr>
          <p:cNvPr id="5" name="Text 3"/>
          <p:cNvSpPr/>
          <p:nvPr/>
        </p:nvSpPr>
        <p:spPr>
          <a:xfrm>
            <a:off x="793790" y="5175171"/>
            <a:ext cx="3978116" cy="362903"/>
          </a:xfrm>
          <a:prstGeom prst="rect">
            <a:avLst/>
          </a:prstGeom>
          <a:noFill/>
          <a:ln/>
        </p:spPr>
        <p:txBody>
          <a:bodyPr wrap="non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I walk, you walk, he/she/it walks</a:t>
            </a:r>
            <a:endParaRPr lang="en-US" sz="1750" dirty="0"/>
          </a:p>
        </p:txBody>
      </p:sp>
      <p:sp>
        <p:nvSpPr>
          <p:cNvPr id="6" name="Text 4"/>
          <p:cNvSpPr/>
          <p:nvPr/>
        </p:nvSpPr>
        <p:spPr>
          <a:xfrm>
            <a:off x="1156692" y="5742146"/>
            <a:ext cx="3615214" cy="362903"/>
          </a:xfrm>
          <a:prstGeom prst="rect">
            <a:avLst/>
          </a:prstGeom>
          <a:noFill/>
          <a:ln/>
        </p:spPr>
        <p:txBody>
          <a:bodyPr wrap="none" lIns="0" tIns="0" rIns="0" bIns="0" rtlCol="0" anchor="t"/>
          <a:lstStyle/>
          <a:p>
            <a:pPr algn="l" marL="342900" indent="-342900">
              <a:lnSpc>
                <a:spcPts val="2850"/>
              </a:lnSpc>
              <a:buSzPct val="100000"/>
              <a:buFont typeface="+mj-lt"/>
              <a:buAutoNum type="arabicPeriod" startAt="1"/>
            </a:pPr>
            <a:r>
              <a:rPr lang="en-US" sz="1750" dirty="0">
                <a:solidFill>
                  <a:srgbClr val="5B5F71"/>
                </a:solidFill>
                <a:latin typeface="Instrument Sans" pitchFamily="34" charset="0"/>
                <a:ea typeface="Instrument Sans" pitchFamily="34" charset="-122"/>
                <a:cs typeface="Instrument Sans" pitchFamily="34" charset="-120"/>
              </a:rPr>
              <a:t>I eat breakfast.</a:t>
            </a:r>
            <a:endParaRPr lang="en-US" sz="1750" dirty="0"/>
          </a:p>
        </p:txBody>
      </p:sp>
      <p:sp>
        <p:nvSpPr>
          <p:cNvPr id="7" name="Text 5"/>
          <p:cNvSpPr/>
          <p:nvPr/>
        </p:nvSpPr>
        <p:spPr>
          <a:xfrm>
            <a:off x="1156692" y="6184344"/>
            <a:ext cx="3615214" cy="362903"/>
          </a:xfrm>
          <a:prstGeom prst="rect">
            <a:avLst/>
          </a:prstGeom>
          <a:noFill/>
          <a:ln/>
        </p:spPr>
        <p:txBody>
          <a:bodyPr wrap="none" lIns="0" tIns="0" rIns="0" bIns="0" rtlCol="0" anchor="t"/>
          <a:lstStyle/>
          <a:p>
            <a:pPr algn="l" marL="342900" indent="-342900">
              <a:lnSpc>
                <a:spcPts val="2850"/>
              </a:lnSpc>
              <a:buSzPct val="100000"/>
              <a:buFont typeface="+mj-lt"/>
              <a:buAutoNum type="arabicPeriod" startAt="2"/>
            </a:pPr>
            <a:r>
              <a:rPr lang="en-US" sz="1750" dirty="0">
                <a:solidFill>
                  <a:srgbClr val="5B5F71"/>
                </a:solidFill>
                <a:latin typeface="Instrument Sans" pitchFamily="34" charset="0"/>
                <a:ea typeface="Instrument Sans" pitchFamily="34" charset="-122"/>
                <a:cs typeface="Instrument Sans" pitchFamily="34" charset="-120"/>
              </a:rPr>
              <a:t>You go to school.</a:t>
            </a:r>
            <a:endParaRPr lang="en-US" sz="1750" dirty="0"/>
          </a:p>
        </p:txBody>
      </p:sp>
      <p:sp>
        <p:nvSpPr>
          <p:cNvPr id="8" name="Text 6"/>
          <p:cNvSpPr/>
          <p:nvPr/>
        </p:nvSpPr>
        <p:spPr>
          <a:xfrm>
            <a:off x="1156692" y="6626543"/>
            <a:ext cx="3615214" cy="362903"/>
          </a:xfrm>
          <a:prstGeom prst="rect">
            <a:avLst/>
          </a:prstGeom>
          <a:noFill/>
          <a:ln/>
        </p:spPr>
        <p:txBody>
          <a:bodyPr wrap="none" lIns="0" tIns="0" rIns="0" bIns="0" rtlCol="0" anchor="t"/>
          <a:lstStyle/>
          <a:p>
            <a:pPr algn="l" marL="342900" indent="-342900">
              <a:lnSpc>
                <a:spcPts val="2850"/>
              </a:lnSpc>
              <a:buSzPct val="100000"/>
              <a:buFont typeface="+mj-lt"/>
              <a:buAutoNum type="arabicPeriod" startAt="3"/>
            </a:pPr>
            <a:r>
              <a:rPr lang="en-US" sz="1750" dirty="0">
                <a:solidFill>
                  <a:srgbClr val="5B5F71"/>
                </a:solidFill>
                <a:latin typeface="Instrument Sans" pitchFamily="34" charset="0"/>
                <a:ea typeface="Instrument Sans" pitchFamily="34" charset="-122"/>
                <a:cs typeface="Instrument Sans" pitchFamily="34" charset="-120"/>
              </a:rPr>
              <a:t>She plays the piano.</a:t>
            </a:r>
            <a:endParaRPr lang="en-US" sz="1750" dirty="0"/>
          </a:p>
        </p:txBody>
      </p:sp>
      <p:sp>
        <p:nvSpPr>
          <p:cNvPr id="9" name="Text 7"/>
          <p:cNvSpPr/>
          <p:nvPr/>
        </p:nvSpPr>
        <p:spPr>
          <a:xfrm>
            <a:off x="5332928" y="4239697"/>
            <a:ext cx="3111222" cy="354330"/>
          </a:xfrm>
          <a:prstGeom prst="rect">
            <a:avLst/>
          </a:prstGeom>
          <a:noFill/>
          <a:ln/>
        </p:spPr>
        <p:txBody>
          <a:bodyPr wrap="none" lIns="0" tIns="0" rIns="0" bIns="0" rtlCol="0" anchor="t"/>
          <a:lstStyle/>
          <a:p>
            <a:pPr indent="0" marL="0">
              <a:lnSpc>
                <a:spcPts val="2750"/>
              </a:lnSpc>
              <a:buNone/>
            </a:pPr>
            <a:r>
              <a:rPr lang="en-US" sz="2200" dirty="0">
                <a:solidFill>
                  <a:srgbClr val="505468"/>
                </a:solidFill>
                <a:latin typeface="Instrument Sans" pitchFamily="34" charset="0"/>
                <a:ea typeface="Instrument Sans" pitchFamily="34" charset="-122"/>
                <a:cs typeface="Instrument Sans" pitchFamily="34" charset="-120"/>
              </a:rPr>
              <a:t>3η προσωπική ενικού</a:t>
            </a:r>
            <a:endParaRPr lang="en-US" sz="2200" dirty="0"/>
          </a:p>
        </p:txBody>
      </p:sp>
      <p:sp>
        <p:nvSpPr>
          <p:cNvPr id="10" name="Text 8"/>
          <p:cNvSpPr/>
          <p:nvPr/>
        </p:nvSpPr>
        <p:spPr>
          <a:xfrm>
            <a:off x="5332928" y="4820841"/>
            <a:ext cx="3978116" cy="362903"/>
          </a:xfrm>
          <a:prstGeom prst="rect">
            <a:avLst/>
          </a:prstGeom>
          <a:noFill/>
          <a:ln/>
        </p:spPr>
        <p:txBody>
          <a:bodyPr wrap="non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He/She/It walks</a:t>
            </a:r>
            <a:endParaRPr lang="en-US" sz="1750" dirty="0"/>
          </a:p>
        </p:txBody>
      </p:sp>
      <p:sp>
        <p:nvSpPr>
          <p:cNvPr id="11" name="Text 9"/>
          <p:cNvSpPr/>
          <p:nvPr/>
        </p:nvSpPr>
        <p:spPr>
          <a:xfrm>
            <a:off x="5695831" y="5387816"/>
            <a:ext cx="3615214" cy="362903"/>
          </a:xfrm>
          <a:prstGeom prst="rect">
            <a:avLst/>
          </a:prstGeom>
          <a:noFill/>
          <a:ln/>
        </p:spPr>
        <p:txBody>
          <a:bodyPr wrap="none" lIns="0" tIns="0" rIns="0" bIns="0" rtlCol="0" anchor="t"/>
          <a:lstStyle/>
          <a:p>
            <a:pPr algn="l" marL="342900" indent="-342900">
              <a:lnSpc>
                <a:spcPts val="2850"/>
              </a:lnSpc>
              <a:buSzPct val="100000"/>
              <a:buFont typeface="+mj-lt"/>
              <a:buAutoNum type="arabicPeriod" startAt="1"/>
            </a:pPr>
            <a:r>
              <a:rPr lang="en-US" sz="1750" dirty="0">
                <a:solidFill>
                  <a:srgbClr val="5B5F71"/>
                </a:solidFill>
                <a:latin typeface="Instrument Sans" pitchFamily="34" charset="0"/>
                <a:ea typeface="Instrument Sans" pitchFamily="34" charset="-122"/>
                <a:cs typeface="Instrument Sans" pitchFamily="34" charset="-120"/>
              </a:rPr>
              <a:t>He eats breakfast.</a:t>
            </a:r>
            <a:endParaRPr lang="en-US" sz="1750" dirty="0"/>
          </a:p>
        </p:txBody>
      </p:sp>
      <p:sp>
        <p:nvSpPr>
          <p:cNvPr id="12" name="Text 10"/>
          <p:cNvSpPr/>
          <p:nvPr/>
        </p:nvSpPr>
        <p:spPr>
          <a:xfrm>
            <a:off x="5695831" y="5830014"/>
            <a:ext cx="3615214" cy="362903"/>
          </a:xfrm>
          <a:prstGeom prst="rect">
            <a:avLst/>
          </a:prstGeom>
          <a:noFill/>
          <a:ln/>
        </p:spPr>
        <p:txBody>
          <a:bodyPr wrap="none" lIns="0" tIns="0" rIns="0" bIns="0" rtlCol="0" anchor="t"/>
          <a:lstStyle/>
          <a:p>
            <a:pPr algn="l" marL="342900" indent="-342900">
              <a:lnSpc>
                <a:spcPts val="2850"/>
              </a:lnSpc>
              <a:buSzPct val="100000"/>
              <a:buFont typeface="+mj-lt"/>
              <a:buAutoNum type="arabicPeriod" startAt="2"/>
            </a:pPr>
            <a:r>
              <a:rPr lang="en-US" sz="1750" dirty="0">
                <a:solidFill>
                  <a:srgbClr val="5B5F71"/>
                </a:solidFill>
                <a:latin typeface="Instrument Sans" pitchFamily="34" charset="0"/>
                <a:ea typeface="Instrument Sans" pitchFamily="34" charset="-122"/>
                <a:cs typeface="Instrument Sans" pitchFamily="34" charset="-120"/>
              </a:rPr>
              <a:t>She goes to school.</a:t>
            </a:r>
            <a:endParaRPr lang="en-US" sz="1750" dirty="0"/>
          </a:p>
        </p:txBody>
      </p:sp>
      <p:sp>
        <p:nvSpPr>
          <p:cNvPr id="13" name="Text 11"/>
          <p:cNvSpPr/>
          <p:nvPr/>
        </p:nvSpPr>
        <p:spPr>
          <a:xfrm>
            <a:off x="5695831" y="6272212"/>
            <a:ext cx="3615214" cy="362903"/>
          </a:xfrm>
          <a:prstGeom prst="rect">
            <a:avLst/>
          </a:prstGeom>
          <a:noFill/>
          <a:ln/>
        </p:spPr>
        <p:txBody>
          <a:bodyPr wrap="none" lIns="0" tIns="0" rIns="0" bIns="0" rtlCol="0" anchor="t"/>
          <a:lstStyle/>
          <a:p>
            <a:pPr algn="l" marL="342900" indent="-342900">
              <a:lnSpc>
                <a:spcPts val="2850"/>
              </a:lnSpc>
              <a:buSzPct val="100000"/>
              <a:buFont typeface="+mj-lt"/>
              <a:buAutoNum type="arabicPeriod" startAt="3"/>
            </a:pPr>
            <a:r>
              <a:rPr lang="en-US" sz="1750" dirty="0">
                <a:solidFill>
                  <a:srgbClr val="5B5F71"/>
                </a:solidFill>
                <a:latin typeface="Instrument Sans" pitchFamily="34" charset="0"/>
                <a:ea typeface="Instrument Sans" pitchFamily="34" charset="-122"/>
                <a:cs typeface="Instrument Sans" pitchFamily="34" charset="-120"/>
              </a:rPr>
              <a:t>It plays the piano.</a:t>
            </a:r>
            <a:endParaRPr lang="en-US" sz="1750" dirty="0"/>
          </a:p>
        </p:txBody>
      </p:sp>
      <p:sp>
        <p:nvSpPr>
          <p:cNvPr id="14" name="Text 12"/>
          <p:cNvSpPr/>
          <p:nvPr/>
        </p:nvSpPr>
        <p:spPr>
          <a:xfrm>
            <a:off x="9872067" y="4239697"/>
            <a:ext cx="2835235" cy="354330"/>
          </a:xfrm>
          <a:prstGeom prst="rect">
            <a:avLst/>
          </a:prstGeom>
          <a:noFill/>
          <a:ln/>
        </p:spPr>
        <p:txBody>
          <a:bodyPr wrap="none" lIns="0" tIns="0" rIns="0" bIns="0" rtlCol="0" anchor="t"/>
          <a:lstStyle/>
          <a:p>
            <a:pPr indent="0" marL="0">
              <a:lnSpc>
                <a:spcPts val="2750"/>
              </a:lnSpc>
              <a:buNone/>
            </a:pPr>
            <a:r>
              <a:rPr lang="en-US" sz="2200" dirty="0">
                <a:solidFill>
                  <a:srgbClr val="505468"/>
                </a:solidFill>
                <a:latin typeface="Instrument Sans" pitchFamily="34" charset="0"/>
                <a:ea typeface="Instrument Sans" pitchFamily="34" charset="-122"/>
                <a:cs typeface="Instrument Sans" pitchFamily="34" charset="-120"/>
              </a:rPr>
              <a:t>Πληθυντικός</a:t>
            </a:r>
            <a:endParaRPr lang="en-US" sz="2200" dirty="0"/>
          </a:p>
        </p:txBody>
      </p:sp>
      <p:sp>
        <p:nvSpPr>
          <p:cNvPr id="15" name="Text 13"/>
          <p:cNvSpPr/>
          <p:nvPr/>
        </p:nvSpPr>
        <p:spPr>
          <a:xfrm>
            <a:off x="9872067" y="4820841"/>
            <a:ext cx="3978116" cy="362903"/>
          </a:xfrm>
          <a:prstGeom prst="rect">
            <a:avLst/>
          </a:prstGeom>
          <a:noFill/>
          <a:ln/>
        </p:spPr>
        <p:txBody>
          <a:bodyPr wrap="non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We walk, you walk, they walk</a:t>
            </a:r>
            <a:endParaRPr lang="en-US" sz="1750" dirty="0"/>
          </a:p>
        </p:txBody>
      </p:sp>
      <p:sp>
        <p:nvSpPr>
          <p:cNvPr id="16" name="Text 14"/>
          <p:cNvSpPr/>
          <p:nvPr/>
        </p:nvSpPr>
        <p:spPr>
          <a:xfrm>
            <a:off x="10234970" y="5387816"/>
            <a:ext cx="3615214" cy="362903"/>
          </a:xfrm>
          <a:prstGeom prst="rect">
            <a:avLst/>
          </a:prstGeom>
          <a:noFill/>
          <a:ln/>
        </p:spPr>
        <p:txBody>
          <a:bodyPr wrap="none" lIns="0" tIns="0" rIns="0" bIns="0" rtlCol="0" anchor="t"/>
          <a:lstStyle/>
          <a:p>
            <a:pPr algn="l" marL="342900" indent="-342900">
              <a:lnSpc>
                <a:spcPts val="2850"/>
              </a:lnSpc>
              <a:buSzPct val="100000"/>
              <a:buFont typeface="+mj-lt"/>
              <a:buAutoNum type="arabicPeriod" startAt="1"/>
            </a:pPr>
            <a:r>
              <a:rPr lang="en-US" sz="1750" dirty="0">
                <a:solidFill>
                  <a:srgbClr val="5B5F71"/>
                </a:solidFill>
                <a:latin typeface="Instrument Sans" pitchFamily="34" charset="0"/>
                <a:ea typeface="Instrument Sans" pitchFamily="34" charset="-122"/>
                <a:cs typeface="Instrument Sans" pitchFamily="34" charset="-120"/>
              </a:rPr>
              <a:t>We eat breakfast.</a:t>
            </a:r>
            <a:endParaRPr lang="en-US" sz="1750" dirty="0"/>
          </a:p>
        </p:txBody>
      </p:sp>
      <p:sp>
        <p:nvSpPr>
          <p:cNvPr id="17" name="Text 15"/>
          <p:cNvSpPr/>
          <p:nvPr/>
        </p:nvSpPr>
        <p:spPr>
          <a:xfrm>
            <a:off x="10234970" y="5830014"/>
            <a:ext cx="3615214" cy="362903"/>
          </a:xfrm>
          <a:prstGeom prst="rect">
            <a:avLst/>
          </a:prstGeom>
          <a:noFill/>
          <a:ln/>
        </p:spPr>
        <p:txBody>
          <a:bodyPr wrap="none" lIns="0" tIns="0" rIns="0" bIns="0" rtlCol="0" anchor="t"/>
          <a:lstStyle/>
          <a:p>
            <a:pPr algn="l" marL="342900" indent="-342900">
              <a:lnSpc>
                <a:spcPts val="2850"/>
              </a:lnSpc>
              <a:buSzPct val="100000"/>
              <a:buFont typeface="+mj-lt"/>
              <a:buAutoNum type="arabicPeriod" startAt="2"/>
            </a:pPr>
            <a:r>
              <a:rPr lang="en-US" sz="1750" dirty="0">
                <a:solidFill>
                  <a:srgbClr val="5B5F71"/>
                </a:solidFill>
                <a:latin typeface="Instrument Sans" pitchFamily="34" charset="0"/>
                <a:ea typeface="Instrument Sans" pitchFamily="34" charset="-122"/>
                <a:cs typeface="Instrument Sans" pitchFamily="34" charset="-120"/>
              </a:rPr>
              <a:t>You go to school.</a:t>
            </a:r>
            <a:endParaRPr lang="en-US" sz="1750" dirty="0"/>
          </a:p>
        </p:txBody>
      </p:sp>
      <p:sp>
        <p:nvSpPr>
          <p:cNvPr id="18" name="Text 16"/>
          <p:cNvSpPr/>
          <p:nvPr/>
        </p:nvSpPr>
        <p:spPr>
          <a:xfrm>
            <a:off x="10234970" y="6272212"/>
            <a:ext cx="3615214" cy="362903"/>
          </a:xfrm>
          <a:prstGeom prst="rect">
            <a:avLst/>
          </a:prstGeom>
          <a:noFill/>
          <a:ln/>
        </p:spPr>
        <p:txBody>
          <a:bodyPr wrap="none" lIns="0" tIns="0" rIns="0" bIns="0" rtlCol="0" anchor="t"/>
          <a:lstStyle/>
          <a:p>
            <a:pPr algn="l" marL="342900" indent="-342900">
              <a:lnSpc>
                <a:spcPts val="2850"/>
              </a:lnSpc>
              <a:buSzPct val="100000"/>
              <a:buFont typeface="+mj-lt"/>
              <a:buAutoNum type="arabicPeriod" startAt="3"/>
            </a:pPr>
            <a:r>
              <a:rPr lang="en-US" sz="1750" dirty="0">
                <a:solidFill>
                  <a:srgbClr val="5B5F71"/>
                </a:solidFill>
                <a:latin typeface="Instrument Sans" pitchFamily="34" charset="0"/>
                <a:ea typeface="Instrument Sans" pitchFamily="34" charset="-122"/>
                <a:cs typeface="Instrument Sans" pitchFamily="34" charset="-120"/>
              </a:rPr>
              <a:t>They play the piano.</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218009"/>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505468"/>
                </a:solidFill>
                <a:latin typeface="Instrument Sans" pitchFamily="34" charset="0"/>
                <a:ea typeface="Instrument Sans" pitchFamily="34" charset="-122"/>
                <a:cs typeface="Instrument Sans" pitchFamily="34" charset="-120"/>
              </a:rPr>
              <a:t>Παραδείγματα Present Simple Tense σε προτάσεις</a:t>
            </a:r>
            <a:endParaRPr lang="en-US" sz="4450" dirty="0"/>
          </a:p>
        </p:txBody>
      </p:sp>
      <p:sp>
        <p:nvSpPr>
          <p:cNvPr id="4" name="Text 1"/>
          <p:cNvSpPr/>
          <p:nvPr/>
        </p:nvSpPr>
        <p:spPr>
          <a:xfrm>
            <a:off x="793790" y="2975729"/>
            <a:ext cx="7556421" cy="725805"/>
          </a:xfrm>
          <a:prstGeom prst="rect">
            <a:avLst/>
          </a:prstGeom>
          <a:noFill/>
          <a:ln/>
        </p:spPr>
        <p:txBody>
          <a:bodyPr wrap="squar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Ας δούμε μερικά παραδείγματα για να κατανοήσουμε καλύτερα τον Present Simple Tense.</a:t>
            </a:r>
            <a:endParaRPr lang="en-US" sz="1750" dirty="0"/>
          </a:p>
        </p:txBody>
      </p:sp>
      <p:sp>
        <p:nvSpPr>
          <p:cNvPr id="5" name="Shape 2"/>
          <p:cNvSpPr/>
          <p:nvPr/>
        </p:nvSpPr>
        <p:spPr>
          <a:xfrm>
            <a:off x="793790" y="3956685"/>
            <a:ext cx="7556421" cy="3054906"/>
          </a:xfrm>
          <a:prstGeom prst="roundRect">
            <a:avLst>
              <a:gd name="adj" fmla="val 3119"/>
            </a:avLst>
          </a:prstGeom>
          <a:noFill/>
          <a:ln w="7620">
            <a:solidFill>
              <a:srgbClr val="000000">
                <a:alpha val="8000"/>
              </a:srgbClr>
            </a:solidFill>
            <a:prstDash val="solid"/>
          </a:ln>
        </p:spPr>
      </p:sp>
      <p:sp>
        <p:nvSpPr>
          <p:cNvPr id="6" name="Shape 3"/>
          <p:cNvSpPr/>
          <p:nvPr/>
        </p:nvSpPr>
        <p:spPr>
          <a:xfrm>
            <a:off x="801410" y="3964305"/>
            <a:ext cx="7540347" cy="1013222"/>
          </a:xfrm>
          <a:prstGeom prst="rect">
            <a:avLst/>
          </a:prstGeom>
          <a:solidFill>
            <a:srgbClr val="FFFFFF">
              <a:alpha val="4000"/>
            </a:srgbClr>
          </a:solidFill>
          <a:ln/>
        </p:spPr>
      </p:sp>
      <p:sp>
        <p:nvSpPr>
          <p:cNvPr id="7" name="Text 4"/>
          <p:cNvSpPr/>
          <p:nvPr/>
        </p:nvSpPr>
        <p:spPr>
          <a:xfrm>
            <a:off x="1029057" y="4108013"/>
            <a:ext cx="2055733" cy="725805"/>
          </a:xfrm>
          <a:prstGeom prst="rect">
            <a:avLst/>
          </a:prstGeom>
          <a:noFill/>
          <a:ln/>
        </p:spPr>
        <p:txBody>
          <a:bodyPr wrap="squar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I eat breakfast at 7:00 AM.</a:t>
            </a:r>
            <a:endParaRPr lang="en-US" sz="1750" dirty="0"/>
          </a:p>
        </p:txBody>
      </p:sp>
      <p:sp>
        <p:nvSpPr>
          <p:cNvPr id="8" name="Text 5"/>
          <p:cNvSpPr/>
          <p:nvPr/>
        </p:nvSpPr>
        <p:spPr>
          <a:xfrm>
            <a:off x="3546038" y="4108013"/>
            <a:ext cx="2051923" cy="725805"/>
          </a:xfrm>
          <a:prstGeom prst="rect">
            <a:avLst/>
          </a:prstGeom>
          <a:noFill/>
          <a:ln/>
        </p:spPr>
        <p:txBody>
          <a:bodyPr wrap="squar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He plays soccer on Saturdays.</a:t>
            </a:r>
            <a:endParaRPr lang="en-US" sz="1750" dirty="0"/>
          </a:p>
        </p:txBody>
      </p:sp>
      <p:sp>
        <p:nvSpPr>
          <p:cNvPr id="9" name="Text 6"/>
          <p:cNvSpPr/>
          <p:nvPr/>
        </p:nvSpPr>
        <p:spPr>
          <a:xfrm>
            <a:off x="6059210" y="4108013"/>
            <a:ext cx="2055733" cy="725805"/>
          </a:xfrm>
          <a:prstGeom prst="rect">
            <a:avLst/>
          </a:prstGeom>
          <a:noFill/>
          <a:ln/>
        </p:spPr>
        <p:txBody>
          <a:bodyPr wrap="squar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The sun rises in the east.</a:t>
            </a:r>
            <a:endParaRPr lang="en-US" sz="1750" dirty="0"/>
          </a:p>
        </p:txBody>
      </p:sp>
      <p:sp>
        <p:nvSpPr>
          <p:cNvPr id="10" name="Shape 7"/>
          <p:cNvSpPr/>
          <p:nvPr/>
        </p:nvSpPr>
        <p:spPr>
          <a:xfrm>
            <a:off x="801410" y="4977527"/>
            <a:ext cx="7540347" cy="1013222"/>
          </a:xfrm>
          <a:prstGeom prst="rect">
            <a:avLst/>
          </a:prstGeom>
          <a:solidFill>
            <a:srgbClr val="000000">
              <a:alpha val="4000"/>
            </a:srgbClr>
          </a:solidFill>
          <a:ln/>
        </p:spPr>
      </p:sp>
      <p:sp>
        <p:nvSpPr>
          <p:cNvPr id="11" name="Text 8"/>
          <p:cNvSpPr/>
          <p:nvPr/>
        </p:nvSpPr>
        <p:spPr>
          <a:xfrm>
            <a:off x="1029057" y="5121235"/>
            <a:ext cx="2055733" cy="725805"/>
          </a:xfrm>
          <a:prstGeom prst="rect">
            <a:avLst/>
          </a:prstGeom>
          <a:noFill/>
          <a:ln/>
        </p:spPr>
        <p:txBody>
          <a:bodyPr wrap="squar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You go to school every day.</a:t>
            </a:r>
            <a:endParaRPr lang="en-US" sz="1750" dirty="0"/>
          </a:p>
        </p:txBody>
      </p:sp>
      <p:sp>
        <p:nvSpPr>
          <p:cNvPr id="12" name="Text 9"/>
          <p:cNvSpPr/>
          <p:nvPr/>
        </p:nvSpPr>
        <p:spPr>
          <a:xfrm>
            <a:off x="3546038" y="5121235"/>
            <a:ext cx="2051923" cy="725805"/>
          </a:xfrm>
          <a:prstGeom prst="rect">
            <a:avLst/>
          </a:prstGeom>
          <a:noFill/>
          <a:ln/>
        </p:spPr>
        <p:txBody>
          <a:bodyPr wrap="squar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She sings beautifully.</a:t>
            </a:r>
            <a:endParaRPr lang="en-US" sz="1750" dirty="0"/>
          </a:p>
        </p:txBody>
      </p:sp>
      <p:sp>
        <p:nvSpPr>
          <p:cNvPr id="13" name="Text 10"/>
          <p:cNvSpPr/>
          <p:nvPr/>
        </p:nvSpPr>
        <p:spPr>
          <a:xfrm>
            <a:off x="6059210" y="5121235"/>
            <a:ext cx="2055733" cy="725805"/>
          </a:xfrm>
          <a:prstGeom prst="rect">
            <a:avLst/>
          </a:prstGeom>
          <a:noFill/>
          <a:ln/>
        </p:spPr>
        <p:txBody>
          <a:bodyPr wrap="squar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Water boils at 100 degrees Celsius.</a:t>
            </a:r>
            <a:endParaRPr lang="en-US" sz="1750" dirty="0"/>
          </a:p>
        </p:txBody>
      </p:sp>
      <p:sp>
        <p:nvSpPr>
          <p:cNvPr id="14" name="Shape 11"/>
          <p:cNvSpPr/>
          <p:nvPr/>
        </p:nvSpPr>
        <p:spPr>
          <a:xfrm>
            <a:off x="801410" y="5990749"/>
            <a:ext cx="7540347" cy="1013222"/>
          </a:xfrm>
          <a:prstGeom prst="rect">
            <a:avLst/>
          </a:prstGeom>
          <a:solidFill>
            <a:srgbClr val="FFFFFF">
              <a:alpha val="4000"/>
            </a:srgbClr>
          </a:solidFill>
          <a:ln/>
        </p:spPr>
      </p:sp>
      <p:sp>
        <p:nvSpPr>
          <p:cNvPr id="15" name="Text 12"/>
          <p:cNvSpPr/>
          <p:nvPr/>
        </p:nvSpPr>
        <p:spPr>
          <a:xfrm>
            <a:off x="1029057" y="6134457"/>
            <a:ext cx="2055733" cy="362903"/>
          </a:xfrm>
          <a:prstGeom prst="rect">
            <a:avLst/>
          </a:prstGeom>
          <a:noFill/>
          <a:ln/>
        </p:spPr>
        <p:txBody>
          <a:bodyPr wrap="non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We study English.</a:t>
            </a:r>
            <a:endParaRPr lang="en-US" sz="1750" dirty="0"/>
          </a:p>
        </p:txBody>
      </p:sp>
      <p:sp>
        <p:nvSpPr>
          <p:cNvPr id="16" name="Text 13"/>
          <p:cNvSpPr/>
          <p:nvPr/>
        </p:nvSpPr>
        <p:spPr>
          <a:xfrm>
            <a:off x="3546038" y="6134457"/>
            <a:ext cx="2051923" cy="362903"/>
          </a:xfrm>
          <a:prstGeom prst="rect">
            <a:avLst/>
          </a:prstGeom>
          <a:noFill/>
          <a:ln/>
        </p:spPr>
        <p:txBody>
          <a:bodyPr wrap="non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They love to swim.</a:t>
            </a:r>
            <a:endParaRPr lang="en-US" sz="1750" dirty="0"/>
          </a:p>
        </p:txBody>
      </p:sp>
      <p:sp>
        <p:nvSpPr>
          <p:cNvPr id="17" name="Text 14"/>
          <p:cNvSpPr/>
          <p:nvPr/>
        </p:nvSpPr>
        <p:spPr>
          <a:xfrm>
            <a:off x="6059210" y="6134457"/>
            <a:ext cx="2055733" cy="725805"/>
          </a:xfrm>
          <a:prstGeom prst="rect">
            <a:avLst/>
          </a:prstGeom>
          <a:noFill/>
          <a:ln/>
        </p:spPr>
        <p:txBody>
          <a:bodyPr wrap="squar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The earth revolves around the sun.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769739"/>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505468"/>
                </a:solidFill>
                <a:latin typeface="Instrument Sans" pitchFamily="34" charset="0"/>
                <a:ea typeface="Instrument Sans" pitchFamily="34" charset="-122"/>
                <a:cs typeface="Instrument Sans" pitchFamily="34" charset="-120"/>
              </a:rPr>
              <a:t>Ασκήσεις εμπέδωσης Present Simple Tense</a:t>
            </a:r>
            <a:endParaRPr lang="en-US" sz="4450" dirty="0"/>
          </a:p>
        </p:txBody>
      </p:sp>
      <p:sp>
        <p:nvSpPr>
          <p:cNvPr id="4" name="Text 1"/>
          <p:cNvSpPr/>
          <p:nvPr/>
        </p:nvSpPr>
        <p:spPr>
          <a:xfrm>
            <a:off x="6280190" y="2527459"/>
            <a:ext cx="7556421" cy="1088708"/>
          </a:xfrm>
          <a:prstGeom prst="rect">
            <a:avLst/>
          </a:prstGeom>
          <a:noFill/>
          <a:ln/>
        </p:spPr>
        <p:txBody>
          <a:bodyPr wrap="squar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Για να ασκηθούμε στον Present Simple Tense, μπορούμε να κάνουμε διάφορες ασκήσεις. Μπορούμε να διαβάσουμε απλές προτάσεις και να προσδιορίσουμε τον χρόνο ή να φτιάξουμε τις δικές μας προτάσεις.</a:t>
            </a:r>
            <a:endParaRPr lang="en-US" sz="1750" dirty="0"/>
          </a:p>
        </p:txBody>
      </p:sp>
      <p:sp>
        <p:nvSpPr>
          <p:cNvPr id="5" name="Shape 2"/>
          <p:cNvSpPr/>
          <p:nvPr/>
        </p:nvSpPr>
        <p:spPr>
          <a:xfrm>
            <a:off x="6280190" y="3871317"/>
            <a:ext cx="3664863" cy="2039422"/>
          </a:xfrm>
          <a:prstGeom prst="roundRect">
            <a:avLst>
              <a:gd name="adj" fmla="val 4671"/>
            </a:avLst>
          </a:prstGeom>
          <a:solidFill>
            <a:srgbClr val="E2E3E9"/>
          </a:solidFill>
          <a:ln w="7620">
            <a:solidFill>
              <a:srgbClr val="C8C9CF"/>
            </a:solidFill>
            <a:prstDash val="solid"/>
          </a:ln>
        </p:spPr>
      </p:sp>
      <p:sp>
        <p:nvSpPr>
          <p:cNvPr id="6" name="Text 3"/>
          <p:cNvSpPr/>
          <p:nvPr/>
        </p:nvSpPr>
        <p:spPr>
          <a:xfrm>
            <a:off x="6514624" y="4105751"/>
            <a:ext cx="3195995" cy="708660"/>
          </a:xfrm>
          <a:prstGeom prst="rect">
            <a:avLst/>
          </a:prstGeom>
          <a:noFill/>
          <a:ln/>
        </p:spPr>
        <p:txBody>
          <a:bodyPr wrap="square" lIns="0" tIns="0" rIns="0" bIns="0" rtlCol="0" anchor="t"/>
          <a:lstStyle/>
          <a:p>
            <a:pPr indent="0" marL="0">
              <a:lnSpc>
                <a:spcPts val="2750"/>
              </a:lnSpc>
              <a:buNone/>
            </a:pPr>
            <a:r>
              <a:rPr lang="en-US" sz="2200" dirty="0">
                <a:solidFill>
                  <a:srgbClr val="5B5F71"/>
                </a:solidFill>
                <a:latin typeface="Instrument Sans" pitchFamily="34" charset="0"/>
                <a:ea typeface="Instrument Sans" pitchFamily="34" charset="-122"/>
                <a:cs typeface="Instrument Sans" pitchFamily="34" charset="-120"/>
              </a:rPr>
              <a:t>Ολοκλήρωση προτάσεων</a:t>
            </a:r>
            <a:endParaRPr lang="en-US" sz="2200" dirty="0"/>
          </a:p>
        </p:txBody>
      </p:sp>
      <p:sp>
        <p:nvSpPr>
          <p:cNvPr id="7" name="Text 4"/>
          <p:cNvSpPr/>
          <p:nvPr/>
        </p:nvSpPr>
        <p:spPr>
          <a:xfrm>
            <a:off x="6514624" y="4950500"/>
            <a:ext cx="3195995" cy="725805"/>
          </a:xfrm>
          <a:prstGeom prst="rect">
            <a:avLst/>
          </a:prstGeom>
          <a:noFill/>
          <a:ln/>
        </p:spPr>
        <p:txBody>
          <a:bodyPr wrap="squar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I ___ (play) soccer every Sunday.</a:t>
            </a:r>
            <a:endParaRPr lang="en-US" sz="1750" dirty="0"/>
          </a:p>
        </p:txBody>
      </p:sp>
      <p:sp>
        <p:nvSpPr>
          <p:cNvPr id="8" name="Shape 5"/>
          <p:cNvSpPr/>
          <p:nvPr/>
        </p:nvSpPr>
        <p:spPr>
          <a:xfrm>
            <a:off x="10171867" y="3871317"/>
            <a:ext cx="3664863" cy="2039422"/>
          </a:xfrm>
          <a:prstGeom prst="roundRect">
            <a:avLst>
              <a:gd name="adj" fmla="val 4671"/>
            </a:avLst>
          </a:prstGeom>
          <a:solidFill>
            <a:srgbClr val="E2E3E9"/>
          </a:solidFill>
          <a:ln w="7620">
            <a:solidFill>
              <a:srgbClr val="C8C9CF"/>
            </a:solidFill>
            <a:prstDash val="solid"/>
          </a:ln>
        </p:spPr>
      </p:sp>
      <p:sp>
        <p:nvSpPr>
          <p:cNvPr id="9" name="Text 6"/>
          <p:cNvSpPr/>
          <p:nvPr/>
        </p:nvSpPr>
        <p:spPr>
          <a:xfrm>
            <a:off x="10406301" y="4105751"/>
            <a:ext cx="3194804" cy="354330"/>
          </a:xfrm>
          <a:prstGeom prst="rect">
            <a:avLst/>
          </a:prstGeom>
          <a:noFill/>
          <a:ln/>
        </p:spPr>
        <p:txBody>
          <a:bodyPr wrap="none" lIns="0" tIns="0" rIns="0" bIns="0" rtlCol="0" anchor="t"/>
          <a:lstStyle/>
          <a:p>
            <a:pPr indent="0" marL="0">
              <a:lnSpc>
                <a:spcPts val="2750"/>
              </a:lnSpc>
              <a:buNone/>
            </a:pPr>
            <a:r>
              <a:rPr lang="en-US" sz="2200" dirty="0">
                <a:solidFill>
                  <a:srgbClr val="5B5F71"/>
                </a:solidFill>
                <a:latin typeface="Instrument Sans" pitchFamily="34" charset="0"/>
                <a:ea typeface="Instrument Sans" pitchFamily="34" charset="-122"/>
                <a:cs typeface="Instrument Sans" pitchFamily="34" charset="-120"/>
              </a:rPr>
              <a:t>Σωστή μορφή ρήματος</a:t>
            </a:r>
            <a:endParaRPr lang="en-US" sz="2200" dirty="0"/>
          </a:p>
        </p:txBody>
      </p:sp>
      <p:sp>
        <p:nvSpPr>
          <p:cNvPr id="10" name="Text 7"/>
          <p:cNvSpPr/>
          <p:nvPr/>
        </p:nvSpPr>
        <p:spPr>
          <a:xfrm>
            <a:off x="10406301" y="4596170"/>
            <a:ext cx="3195995" cy="362903"/>
          </a:xfrm>
          <a:prstGeom prst="rect">
            <a:avLst/>
          </a:prstGeom>
          <a:noFill/>
          <a:ln/>
        </p:spPr>
        <p:txBody>
          <a:bodyPr wrap="non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He ___ (go) to school by bus.</a:t>
            </a:r>
            <a:endParaRPr lang="en-US" sz="1750" dirty="0"/>
          </a:p>
        </p:txBody>
      </p:sp>
      <p:sp>
        <p:nvSpPr>
          <p:cNvPr id="11" name="Shape 8"/>
          <p:cNvSpPr/>
          <p:nvPr/>
        </p:nvSpPr>
        <p:spPr>
          <a:xfrm>
            <a:off x="6280190" y="6137553"/>
            <a:ext cx="7556421" cy="1322189"/>
          </a:xfrm>
          <a:prstGeom prst="roundRect">
            <a:avLst>
              <a:gd name="adj" fmla="val 7205"/>
            </a:avLst>
          </a:prstGeom>
          <a:solidFill>
            <a:srgbClr val="E2E3E9"/>
          </a:solidFill>
          <a:ln w="7620">
            <a:solidFill>
              <a:srgbClr val="C8C9CF"/>
            </a:solidFill>
            <a:prstDash val="solid"/>
          </a:ln>
        </p:spPr>
      </p:sp>
      <p:sp>
        <p:nvSpPr>
          <p:cNvPr id="12" name="Text 9"/>
          <p:cNvSpPr/>
          <p:nvPr/>
        </p:nvSpPr>
        <p:spPr>
          <a:xfrm>
            <a:off x="6514624" y="6371987"/>
            <a:ext cx="3374231" cy="354330"/>
          </a:xfrm>
          <a:prstGeom prst="rect">
            <a:avLst/>
          </a:prstGeom>
          <a:noFill/>
          <a:ln/>
        </p:spPr>
        <p:txBody>
          <a:bodyPr wrap="none" lIns="0" tIns="0" rIns="0" bIns="0" rtlCol="0" anchor="t"/>
          <a:lstStyle/>
          <a:p>
            <a:pPr indent="0" marL="0">
              <a:lnSpc>
                <a:spcPts val="2750"/>
              </a:lnSpc>
              <a:buNone/>
            </a:pPr>
            <a:r>
              <a:rPr lang="en-US" sz="2200" dirty="0">
                <a:solidFill>
                  <a:srgbClr val="5B5F71"/>
                </a:solidFill>
                <a:latin typeface="Instrument Sans" pitchFamily="34" charset="0"/>
                <a:ea typeface="Instrument Sans" pitchFamily="34" charset="-122"/>
                <a:cs typeface="Instrument Sans" pitchFamily="34" charset="-120"/>
              </a:rPr>
              <a:t>Δημιουργία προτάσεων</a:t>
            </a:r>
            <a:endParaRPr lang="en-US" sz="2200" dirty="0"/>
          </a:p>
        </p:txBody>
      </p:sp>
      <p:sp>
        <p:nvSpPr>
          <p:cNvPr id="13" name="Text 10"/>
          <p:cNvSpPr/>
          <p:nvPr/>
        </p:nvSpPr>
        <p:spPr>
          <a:xfrm>
            <a:off x="6514624" y="6862405"/>
            <a:ext cx="7087553" cy="362903"/>
          </a:xfrm>
          <a:prstGeom prst="rect">
            <a:avLst/>
          </a:prstGeom>
          <a:noFill/>
          <a:ln/>
        </p:spPr>
        <p:txBody>
          <a:bodyPr wrap="none" lIns="0" tIns="0" rIns="0" bIns="0" rtlCol="0" anchor="t"/>
          <a:lstStyle/>
          <a:p>
            <a:pPr indent="0" marL="0">
              <a:lnSpc>
                <a:spcPts val="2850"/>
              </a:lnSpc>
              <a:buNone/>
            </a:pPr>
            <a:r>
              <a:rPr lang="en-US" sz="1750" dirty="0">
                <a:solidFill>
                  <a:srgbClr val="5B5F71"/>
                </a:solidFill>
                <a:latin typeface="Instrument Sans" pitchFamily="34" charset="0"/>
                <a:ea typeface="Instrument Sans" pitchFamily="34" charset="-122"/>
                <a:cs typeface="Instrument Sans" pitchFamily="34" charset="-120"/>
              </a:rPr>
              <a:t>She ___ (love) to read books.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62186" y="584597"/>
            <a:ext cx="7992428" cy="1028224"/>
          </a:xfrm>
          <a:prstGeom prst="rect">
            <a:avLst/>
          </a:prstGeom>
          <a:noFill/>
          <a:ln/>
        </p:spPr>
        <p:txBody>
          <a:bodyPr wrap="square" lIns="0" tIns="0" rIns="0" bIns="0" rtlCol="0" anchor="t"/>
          <a:lstStyle/>
          <a:p>
            <a:pPr indent="0" marL="0">
              <a:lnSpc>
                <a:spcPts val="4000"/>
              </a:lnSpc>
              <a:buNone/>
            </a:pPr>
            <a:r>
              <a:rPr lang="en-US" sz="3200" dirty="0">
                <a:solidFill>
                  <a:srgbClr val="505468"/>
                </a:solidFill>
                <a:latin typeface="Instrument Sans" pitchFamily="34" charset="0"/>
                <a:ea typeface="Instrument Sans" pitchFamily="34" charset="-122"/>
                <a:cs typeface="Instrument Sans" pitchFamily="34" charset="-120"/>
              </a:rPr>
              <a:t>Στρατηγικές για μαθητές με μαθησιακές δυσκολίες</a:t>
            </a:r>
            <a:endParaRPr lang="en-US" sz="3200" dirty="0"/>
          </a:p>
        </p:txBody>
      </p:sp>
      <p:sp>
        <p:nvSpPr>
          <p:cNvPr id="4" name="Text 1"/>
          <p:cNvSpPr/>
          <p:nvPr/>
        </p:nvSpPr>
        <p:spPr>
          <a:xfrm>
            <a:off x="6062186" y="1859518"/>
            <a:ext cx="7992428" cy="789742"/>
          </a:xfrm>
          <a:prstGeom prst="rect">
            <a:avLst/>
          </a:prstGeom>
          <a:noFill/>
          <a:ln/>
        </p:spPr>
        <p:txBody>
          <a:bodyPr wrap="square" lIns="0" tIns="0" rIns="0" bIns="0" rtlCol="0" anchor="t"/>
          <a:lstStyle/>
          <a:p>
            <a:pPr indent="0" marL="0">
              <a:lnSpc>
                <a:spcPts val="2050"/>
              </a:lnSpc>
              <a:buNone/>
            </a:pPr>
            <a:r>
              <a:rPr lang="en-US" sz="1250" dirty="0">
                <a:solidFill>
                  <a:srgbClr val="5B5F71"/>
                </a:solidFill>
                <a:latin typeface="Instrument Sans" pitchFamily="34" charset="0"/>
                <a:ea typeface="Instrument Sans" pitchFamily="34" charset="-122"/>
                <a:cs typeface="Instrument Sans" pitchFamily="34" charset="-120"/>
              </a:rPr>
              <a:t>Για να βοηθήσουμε τους μαθητές με μαθησιακές δυσκολίες, μπορούμε να χρησιμοποιήσουμε απλές και συγκεκριμένες μεθόδους διδασκαλίας. Είναι σημαντικό να είμαστε υπομονετικοί και να προσαρμόζουμε τις στρατηγικές μας στις ανάγκες του κάθε μαθητή.</a:t>
            </a:r>
            <a:endParaRPr lang="en-US" sz="1250" dirty="0"/>
          </a:p>
        </p:txBody>
      </p:sp>
      <p:sp>
        <p:nvSpPr>
          <p:cNvPr id="5" name="Shape 2"/>
          <p:cNvSpPr/>
          <p:nvPr/>
        </p:nvSpPr>
        <p:spPr>
          <a:xfrm>
            <a:off x="6297454" y="2834283"/>
            <a:ext cx="22860" cy="4810720"/>
          </a:xfrm>
          <a:prstGeom prst="roundRect">
            <a:avLst>
              <a:gd name="adj" fmla="val 302312"/>
            </a:avLst>
          </a:prstGeom>
          <a:solidFill>
            <a:srgbClr val="C8C9CF"/>
          </a:solidFill>
          <a:ln/>
        </p:spPr>
      </p:sp>
      <p:sp>
        <p:nvSpPr>
          <p:cNvPr id="6" name="Shape 3"/>
          <p:cNvSpPr/>
          <p:nvPr/>
        </p:nvSpPr>
        <p:spPr>
          <a:xfrm>
            <a:off x="6471106" y="3192899"/>
            <a:ext cx="575786" cy="22860"/>
          </a:xfrm>
          <a:prstGeom prst="roundRect">
            <a:avLst>
              <a:gd name="adj" fmla="val 302312"/>
            </a:avLst>
          </a:prstGeom>
          <a:solidFill>
            <a:srgbClr val="C8C9CF"/>
          </a:solidFill>
          <a:ln/>
        </p:spPr>
      </p:sp>
      <p:sp>
        <p:nvSpPr>
          <p:cNvPr id="7" name="Shape 4"/>
          <p:cNvSpPr/>
          <p:nvPr/>
        </p:nvSpPr>
        <p:spPr>
          <a:xfrm>
            <a:off x="6123801" y="3019306"/>
            <a:ext cx="370165" cy="370165"/>
          </a:xfrm>
          <a:prstGeom prst="roundRect">
            <a:avLst>
              <a:gd name="adj" fmla="val 18670"/>
            </a:avLst>
          </a:prstGeom>
          <a:solidFill>
            <a:srgbClr val="E2E3E9"/>
          </a:solidFill>
          <a:ln w="7620">
            <a:solidFill>
              <a:srgbClr val="C8C9CF"/>
            </a:solidFill>
            <a:prstDash val="solid"/>
          </a:ln>
        </p:spPr>
      </p:sp>
      <p:sp>
        <p:nvSpPr>
          <p:cNvPr id="8" name="Text 5"/>
          <p:cNvSpPr/>
          <p:nvPr/>
        </p:nvSpPr>
        <p:spPr>
          <a:xfrm>
            <a:off x="6261080" y="3080980"/>
            <a:ext cx="95488" cy="246817"/>
          </a:xfrm>
          <a:prstGeom prst="rect">
            <a:avLst/>
          </a:prstGeom>
          <a:noFill/>
          <a:ln/>
        </p:spPr>
        <p:txBody>
          <a:bodyPr wrap="none" lIns="0" tIns="0" rIns="0" bIns="0" rtlCol="0" anchor="t"/>
          <a:lstStyle/>
          <a:p>
            <a:pPr algn="ctr" indent="0" marL="0">
              <a:lnSpc>
                <a:spcPts val="1900"/>
              </a:lnSpc>
              <a:buNone/>
            </a:pPr>
            <a:r>
              <a:rPr lang="en-US" sz="1900" dirty="0">
                <a:solidFill>
                  <a:srgbClr val="5B5F71"/>
                </a:solidFill>
                <a:latin typeface="Instrument Sans" pitchFamily="34" charset="0"/>
                <a:ea typeface="Instrument Sans" pitchFamily="34" charset="-122"/>
                <a:cs typeface="Instrument Sans" pitchFamily="34" charset="-120"/>
              </a:rPr>
              <a:t>1</a:t>
            </a:r>
            <a:endParaRPr lang="en-US" sz="1900" dirty="0"/>
          </a:p>
        </p:txBody>
      </p:sp>
      <p:sp>
        <p:nvSpPr>
          <p:cNvPr id="9" name="Text 6"/>
          <p:cNvSpPr/>
          <p:nvPr/>
        </p:nvSpPr>
        <p:spPr>
          <a:xfrm>
            <a:off x="7213759" y="2998708"/>
            <a:ext cx="2056686" cy="256937"/>
          </a:xfrm>
          <a:prstGeom prst="rect">
            <a:avLst/>
          </a:prstGeom>
          <a:noFill/>
          <a:ln/>
        </p:spPr>
        <p:txBody>
          <a:bodyPr wrap="none" lIns="0" tIns="0" rIns="0" bIns="0" rtlCol="0" anchor="t"/>
          <a:lstStyle/>
          <a:p>
            <a:pPr algn="l" indent="0" marL="0">
              <a:lnSpc>
                <a:spcPts val="2000"/>
              </a:lnSpc>
              <a:buNone/>
            </a:pPr>
            <a:r>
              <a:rPr lang="en-US" sz="1600" dirty="0">
                <a:solidFill>
                  <a:srgbClr val="5B5F71"/>
                </a:solidFill>
                <a:latin typeface="Instrument Sans" pitchFamily="34" charset="0"/>
                <a:ea typeface="Instrument Sans" pitchFamily="34" charset="-122"/>
                <a:cs typeface="Instrument Sans" pitchFamily="34" charset="-120"/>
              </a:rPr>
              <a:t>Οπτικοποίηση</a:t>
            </a:r>
            <a:endParaRPr lang="en-US" sz="1600" dirty="0"/>
          </a:p>
        </p:txBody>
      </p:sp>
      <p:sp>
        <p:nvSpPr>
          <p:cNvPr id="10" name="Text 7"/>
          <p:cNvSpPr/>
          <p:nvPr/>
        </p:nvSpPr>
        <p:spPr>
          <a:xfrm>
            <a:off x="7213759" y="3354348"/>
            <a:ext cx="6840855" cy="263247"/>
          </a:xfrm>
          <a:prstGeom prst="rect">
            <a:avLst/>
          </a:prstGeom>
          <a:noFill/>
          <a:ln/>
        </p:spPr>
        <p:txBody>
          <a:bodyPr wrap="none" lIns="0" tIns="0" rIns="0" bIns="0" rtlCol="0" anchor="t"/>
          <a:lstStyle/>
          <a:p>
            <a:pPr algn="l" indent="0" marL="0">
              <a:lnSpc>
                <a:spcPts val="2050"/>
              </a:lnSpc>
              <a:buNone/>
            </a:pPr>
            <a:r>
              <a:rPr lang="en-US" sz="1250" dirty="0">
                <a:solidFill>
                  <a:srgbClr val="5B5F71"/>
                </a:solidFill>
                <a:latin typeface="Instrument Sans" pitchFamily="34" charset="0"/>
                <a:ea typeface="Instrument Sans" pitchFamily="34" charset="-122"/>
                <a:cs typeface="Instrument Sans" pitchFamily="34" charset="-120"/>
              </a:rPr>
              <a:t>Χρησιμοποιούμε εικόνες και διαγράμματα για να εξηγήσουμε τις έννοιες.</a:t>
            </a:r>
            <a:endParaRPr lang="en-US" sz="1250" dirty="0"/>
          </a:p>
        </p:txBody>
      </p:sp>
      <p:sp>
        <p:nvSpPr>
          <p:cNvPr id="11" name="Shape 8"/>
          <p:cNvSpPr/>
          <p:nvPr/>
        </p:nvSpPr>
        <p:spPr>
          <a:xfrm>
            <a:off x="6471106" y="4305062"/>
            <a:ext cx="575786" cy="22860"/>
          </a:xfrm>
          <a:prstGeom prst="roundRect">
            <a:avLst>
              <a:gd name="adj" fmla="val 302312"/>
            </a:avLst>
          </a:prstGeom>
          <a:solidFill>
            <a:srgbClr val="C8C9CF"/>
          </a:solidFill>
          <a:ln/>
        </p:spPr>
      </p:sp>
      <p:sp>
        <p:nvSpPr>
          <p:cNvPr id="12" name="Shape 9"/>
          <p:cNvSpPr/>
          <p:nvPr/>
        </p:nvSpPr>
        <p:spPr>
          <a:xfrm>
            <a:off x="6123801" y="4131469"/>
            <a:ext cx="370165" cy="370165"/>
          </a:xfrm>
          <a:prstGeom prst="roundRect">
            <a:avLst>
              <a:gd name="adj" fmla="val 18670"/>
            </a:avLst>
          </a:prstGeom>
          <a:solidFill>
            <a:srgbClr val="E2E3E9"/>
          </a:solidFill>
          <a:ln w="7620">
            <a:solidFill>
              <a:srgbClr val="C8C9CF"/>
            </a:solidFill>
            <a:prstDash val="solid"/>
          </a:ln>
        </p:spPr>
      </p:sp>
      <p:sp>
        <p:nvSpPr>
          <p:cNvPr id="13" name="Text 10"/>
          <p:cNvSpPr/>
          <p:nvPr/>
        </p:nvSpPr>
        <p:spPr>
          <a:xfrm>
            <a:off x="6240125" y="4193143"/>
            <a:ext cx="137517" cy="246817"/>
          </a:xfrm>
          <a:prstGeom prst="rect">
            <a:avLst/>
          </a:prstGeom>
          <a:noFill/>
          <a:ln/>
        </p:spPr>
        <p:txBody>
          <a:bodyPr wrap="none" lIns="0" tIns="0" rIns="0" bIns="0" rtlCol="0" anchor="t"/>
          <a:lstStyle/>
          <a:p>
            <a:pPr algn="ctr" indent="0" marL="0">
              <a:lnSpc>
                <a:spcPts val="1900"/>
              </a:lnSpc>
              <a:buNone/>
            </a:pPr>
            <a:r>
              <a:rPr lang="en-US" sz="1900" dirty="0">
                <a:solidFill>
                  <a:srgbClr val="5B5F71"/>
                </a:solidFill>
                <a:latin typeface="Instrument Sans" pitchFamily="34" charset="0"/>
                <a:ea typeface="Instrument Sans" pitchFamily="34" charset="-122"/>
                <a:cs typeface="Instrument Sans" pitchFamily="34" charset="-120"/>
              </a:rPr>
              <a:t>2</a:t>
            </a:r>
            <a:endParaRPr lang="en-US" sz="1900" dirty="0"/>
          </a:p>
        </p:txBody>
      </p:sp>
      <p:sp>
        <p:nvSpPr>
          <p:cNvPr id="14" name="Text 11"/>
          <p:cNvSpPr/>
          <p:nvPr/>
        </p:nvSpPr>
        <p:spPr>
          <a:xfrm>
            <a:off x="7213759" y="4110871"/>
            <a:ext cx="2915722" cy="256937"/>
          </a:xfrm>
          <a:prstGeom prst="rect">
            <a:avLst/>
          </a:prstGeom>
          <a:noFill/>
          <a:ln/>
        </p:spPr>
        <p:txBody>
          <a:bodyPr wrap="none" lIns="0" tIns="0" rIns="0" bIns="0" rtlCol="0" anchor="t"/>
          <a:lstStyle/>
          <a:p>
            <a:pPr algn="l" indent="0" marL="0">
              <a:lnSpc>
                <a:spcPts val="2000"/>
              </a:lnSpc>
              <a:buNone/>
            </a:pPr>
            <a:r>
              <a:rPr lang="en-US" sz="1600" dirty="0">
                <a:solidFill>
                  <a:srgbClr val="5B5F71"/>
                </a:solidFill>
                <a:latin typeface="Instrument Sans" pitchFamily="34" charset="0"/>
                <a:ea typeface="Instrument Sans" pitchFamily="34" charset="-122"/>
                <a:cs typeface="Instrument Sans" pitchFamily="34" charset="-120"/>
              </a:rPr>
              <a:t>Επαναλαμβανόμενη άσκηση</a:t>
            </a:r>
            <a:endParaRPr lang="en-US" sz="1600" dirty="0"/>
          </a:p>
        </p:txBody>
      </p:sp>
      <p:sp>
        <p:nvSpPr>
          <p:cNvPr id="15" name="Text 12"/>
          <p:cNvSpPr/>
          <p:nvPr/>
        </p:nvSpPr>
        <p:spPr>
          <a:xfrm>
            <a:off x="7213759" y="4466511"/>
            <a:ext cx="6840855" cy="526494"/>
          </a:xfrm>
          <a:prstGeom prst="rect">
            <a:avLst/>
          </a:prstGeom>
          <a:noFill/>
          <a:ln/>
        </p:spPr>
        <p:txBody>
          <a:bodyPr wrap="square" lIns="0" tIns="0" rIns="0" bIns="0" rtlCol="0" anchor="t"/>
          <a:lstStyle/>
          <a:p>
            <a:pPr algn="l" indent="0" marL="0">
              <a:lnSpc>
                <a:spcPts val="2050"/>
              </a:lnSpc>
              <a:buNone/>
            </a:pPr>
            <a:r>
              <a:rPr lang="en-US" sz="1250" dirty="0">
                <a:solidFill>
                  <a:srgbClr val="5B5F71"/>
                </a:solidFill>
                <a:latin typeface="Instrument Sans" pitchFamily="34" charset="0"/>
                <a:ea typeface="Instrument Sans" pitchFamily="34" charset="-122"/>
                <a:cs typeface="Instrument Sans" pitchFamily="34" charset="-120"/>
              </a:rPr>
              <a:t>Προτείνουμε τακτικές ασκήσεις για να βοηθήσουμε τους μαθητές να θυμούνται τους κανόνες.</a:t>
            </a:r>
            <a:endParaRPr lang="en-US" sz="1250" dirty="0"/>
          </a:p>
        </p:txBody>
      </p:sp>
      <p:sp>
        <p:nvSpPr>
          <p:cNvPr id="16" name="Shape 13"/>
          <p:cNvSpPr/>
          <p:nvPr/>
        </p:nvSpPr>
        <p:spPr>
          <a:xfrm>
            <a:off x="6471106" y="5680472"/>
            <a:ext cx="575786" cy="22860"/>
          </a:xfrm>
          <a:prstGeom prst="roundRect">
            <a:avLst>
              <a:gd name="adj" fmla="val 302312"/>
            </a:avLst>
          </a:prstGeom>
          <a:solidFill>
            <a:srgbClr val="C8C9CF"/>
          </a:solidFill>
          <a:ln/>
        </p:spPr>
      </p:sp>
      <p:sp>
        <p:nvSpPr>
          <p:cNvPr id="17" name="Shape 14"/>
          <p:cNvSpPr/>
          <p:nvPr/>
        </p:nvSpPr>
        <p:spPr>
          <a:xfrm>
            <a:off x="6123801" y="5506879"/>
            <a:ext cx="370165" cy="370165"/>
          </a:xfrm>
          <a:prstGeom prst="roundRect">
            <a:avLst>
              <a:gd name="adj" fmla="val 18670"/>
            </a:avLst>
          </a:prstGeom>
          <a:solidFill>
            <a:srgbClr val="E2E3E9"/>
          </a:solidFill>
          <a:ln w="7620">
            <a:solidFill>
              <a:srgbClr val="C8C9CF"/>
            </a:solidFill>
            <a:prstDash val="solid"/>
          </a:ln>
        </p:spPr>
      </p:sp>
      <p:sp>
        <p:nvSpPr>
          <p:cNvPr id="18" name="Text 15"/>
          <p:cNvSpPr/>
          <p:nvPr/>
        </p:nvSpPr>
        <p:spPr>
          <a:xfrm>
            <a:off x="6237387" y="5568553"/>
            <a:ext cx="142875" cy="246817"/>
          </a:xfrm>
          <a:prstGeom prst="rect">
            <a:avLst/>
          </a:prstGeom>
          <a:noFill/>
          <a:ln/>
        </p:spPr>
        <p:txBody>
          <a:bodyPr wrap="none" lIns="0" tIns="0" rIns="0" bIns="0" rtlCol="0" anchor="t"/>
          <a:lstStyle/>
          <a:p>
            <a:pPr algn="ctr" indent="0" marL="0">
              <a:lnSpc>
                <a:spcPts val="1900"/>
              </a:lnSpc>
              <a:buNone/>
            </a:pPr>
            <a:r>
              <a:rPr lang="en-US" sz="1900" dirty="0">
                <a:solidFill>
                  <a:srgbClr val="5B5F71"/>
                </a:solidFill>
                <a:latin typeface="Instrument Sans" pitchFamily="34" charset="0"/>
                <a:ea typeface="Instrument Sans" pitchFamily="34" charset="-122"/>
                <a:cs typeface="Instrument Sans" pitchFamily="34" charset="-120"/>
              </a:rPr>
              <a:t>3</a:t>
            </a:r>
            <a:endParaRPr lang="en-US" sz="1900" dirty="0"/>
          </a:p>
        </p:txBody>
      </p:sp>
      <p:sp>
        <p:nvSpPr>
          <p:cNvPr id="19" name="Text 16"/>
          <p:cNvSpPr/>
          <p:nvPr/>
        </p:nvSpPr>
        <p:spPr>
          <a:xfrm>
            <a:off x="7213759" y="5486281"/>
            <a:ext cx="2217301" cy="256937"/>
          </a:xfrm>
          <a:prstGeom prst="rect">
            <a:avLst/>
          </a:prstGeom>
          <a:noFill/>
          <a:ln/>
        </p:spPr>
        <p:txBody>
          <a:bodyPr wrap="none" lIns="0" tIns="0" rIns="0" bIns="0" rtlCol="0" anchor="t"/>
          <a:lstStyle/>
          <a:p>
            <a:pPr algn="l" indent="0" marL="0">
              <a:lnSpc>
                <a:spcPts val="2000"/>
              </a:lnSpc>
              <a:buNone/>
            </a:pPr>
            <a:r>
              <a:rPr lang="en-US" sz="1600" dirty="0">
                <a:solidFill>
                  <a:srgbClr val="5B5F71"/>
                </a:solidFill>
                <a:latin typeface="Instrument Sans" pitchFamily="34" charset="0"/>
                <a:ea typeface="Instrument Sans" pitchFamily="34" charset="-122"/>
                <a:cs typeface="Instrument Sans" pitchFamily="34" charset="-120"/>
              </a:rPr>
              <a:t>Ατομική προσαρμογή</a:t>
            </a:r>
            <a:endParaRPr lang="en-US" sz="1600" dirty="0"/>
          </a:p>
        </p:txBody>
      </p:sp>
      <p:sp>
        <p:nvSpPr>
          <p:cNvPr id="20" name="Text 17"/>
          <p:cNvSpPr/>
          <p:nvPr/>
        </p:nvSpPr>
        <p:spPr>
          <a:xfrm>
            <a:off x="7213759" y="5841921"/>
            <a:ext cx="6840855" cy="526494"/>
          </a:xfrm>
          <a:prstGeom prst="rect">
            <a:avLst/>
          </a:prstGeom>
          <a:noFill/>
          <a:ln/>
        </p:spPr>
        <p:txBody>
          <a:bodyPr wrap="square" lIns="0" tIns="0" rIns="0" bIns="0" rtlCol="0" anchor="t"/>
          <a:lstStyle/>
          <a:p>
            <a:pPr algn="l" indent="0" marL="0">
              <a:lnSpc>
                <a:spcPts val="2050"/>
              </a:lnSpc>
              <a:buNone/>
            </a:pPr>
            <a:r>
              <a:rPr lang="en-US" sz="1250" dirty="0">
                <a:solidFill>
                  <a:srgbClr val="5B5F71"/>
                </a:solidFill>
                <a:latin typeface="Instrument Sans" pitchFamily="34" charset="0"/>
                <a:ea typeface="Instrument Sans" pitchFamily="34" charset="-122"/>
                <a:cs typeface="Instrument Sans" pitchFamily="34" charset="-120"/>
              </a:rPr>
              <a:t>Προσαρμόζουμε τις ασκήσεις και τις δραστηριότητες στις ατομικές ανάγκες των μαθητών.</a:t>
            </a:r>
            <a:endParaRPr lang="en-US" sz="1250" dirty="0"/>
          </a:p>
        </p:txBody>
      </p:sp>
      <p:sp>
        <p:nvSpPr>
          <p:cNvPr id="21" name="Shape 18"/>
          <p:cNvSpPr/>
          <p:nvPr/>
        </p:nvSpPr>
        <p:spPr>
          <a:xfrm>
            <a:off x="6471106" y="7055882"/>
            <a:ext cx="575786" cy="22860"/>
          </a:xfrm>
          <a:prstGeom prst="roundRect">
            <a:avLst>
              <a:gd name="adj" fmla="val 302312"/>
            </a:avLst>
          </a:prstGeom>
          <a:solidFill>
            <a:srgbClr val="C8C9CF"/>
          </a:solidFill>
          <a:ln/>
        </p:spPr>
      </p:sp>
      <p:sp>
        <p:nvSpPr>
          <p:cNvPr id="22" name="Shape 19"/>
          <p:cNvSpPr/>
          <p:nvPr/>
        </p:nvSpPr>
        <p:spPr>
          <a:xfrm>
            <a:off x="6123801" y="6882289"/>
            <a:ext cx="370165" cy="370165"/>
          </a:xfrm>
          <a:prstGeom prst="roundRect">
            <a:avLst>
              <a:gd name="adj" fmla="val 18670"/>
            </a:avLst>
          </a:prstGeom>
          <a:solidFill>
            <a:srgbClr val="E2E3E9"/>
          </a:solidFill>
          <a:ln w="7620">
            <a:solidFill>
              <a:srgbClr val="C8C9CF"/>
            </a:solidFill>
            <a:prstDash val="solid"/>
          </a:ln>
        </p:spPr>
      </p:sp>
      <p:sp>
        <p:nvSpPr>
          <p:cNvPr id="23" name="Text 20"/>
          <p:cNvSpPr/>
          <p:nvPr/>
        </p:nvSpPr>
        <p:spPr>
          <a:xfrm>
            <a:off x="6232981" y="6943963"/>
            <a:ext cx="151805" cy="246817"/>
          </a:xfrm>
          <a:prstGeom prst="rect">
            <a:avLst/>
          </a:prstGeom>
          <a:noFill/>
          <a:ln/>
        </p:spPr>
        <p:txBody>
          <a:bodyPr wrap="none" lIns="0" tIns="0" rIns="0" bIns="0" rtlCol="0" anchor="t"/>
          <a:lstStyle/>
          <a:p>
            <a:pPr algn="ctr" indent="0" marL="0">
              <a:lnSpc>
                <a:spcPts val="1900"/>
              </a:lnSpc>
              <a:buNone/>
            </a:pPr>
            <a:r>
              <a:rPr lang="en-US" sz="1900" dirty="0">
                <a:solidFill>
                  <a:srgbClr val="5B5F71"/>
                </a:solidFill>
                <a:latin typeface="Instrument Sans" pitchFamily="34" charset="0"/>
                <a:ea typeface="Instrument Sans" pitchFamily="34" charset="-122"/>
                <a:cs typeface="Instrument Sans" pitchFamily="34" charset="-120"/>
              </a:rPr>
              <a:t>4</a:t>
            </a:r>
            <a:endParaRPr lang="en-US" sz="1900" dirty="0"/>
          </a:p>
        </p:txBody>
      </p:sp>
      <p:sp>
        <p:nvSpPr>
          <p:cNvPr id="24" name="Text 21"/>
          <p:cNvSpPr/>
          <p:nvPr/>
        </p:nvSpPr>
        <p:spPr>
          <a:xfrm>
            <a:off x="7213759" y="6861691"/>
            <a:ext cx="2056686" cy="256937"/>
          </a:xfrm>
          <a:prstGeom prst="rect">
            <a:avLst/>
          </a:prstGeom>
          <a:noFill/>
          <a:ln/>
        </p:spPr>
        <p:txBody>
          <a:bodyPr wrap="none" lIns="0" tIns="0" rIns="0" bIns="0" rtlCol="0" anchor="t"/>
          <a:lstStyle/>
          <a:p>
            <a:pPr algn="l" indent="0" marL="0">
              <a:lnSpc>
                <a:spcPts val="2000"/>
              </a:lnSpc>
              <a:buNone/>
            </a:pPr>
            <a:r>
              <a:rPr lang="en-US" sz="1600" dirty="0">
                <a:solidFill>
                  <a:srgbClr val="5B5F71"/>
                </a:solidFill>
                <a:latin typeface="Instrument Sans" pitchFamily="34" charset="0"/>
                <a:ea typeface="Instrument Sans" pitchFamily="34" charset="-122"/>
                <a:cs typeface="Instrument Sans" pitchFamily="34" charset="-120"/>
              </a:rPr>
              <a:t>Θετική ενθάρρυνση</a:t>
            </a:r>
            <a:endParaRPr lang="en-US" sz="1600" dirty="0"/>
          </a:p>
        </p:txBody>
      </p:sp>
      <p:sp>
        <p:nvSpPr>
          <p:cNvPr id="25" name="Text 22"/>
          <p:cNvSpPr/>
          <p:nvPr/>
        </p:nvSpPr>
        <p:spPr>
          <a:xfrm>
            <a:off x="7213759" y="7217331"/>
            <a:ext cx="6840855" cy="263247"/>
          </a:xfrm>
          <a:prstGeom prst="rect">
            <a:avLst/>
          </a:prstGeom>
          <a:noFill/>
          <a:ln/>
        </p:spPr>
        <p:txBody>
          <a:bodyPr wrap="none" lIns="0" tIns="0" rIns="0" bIns="0" rtlCol="0" anchor="t"/>
          <a:lstStyle/>
          <a:p>
            <a:pPr algn="l" indent="0" marL="0">
              <a:lnSpc>
                <a:spcPts val="2050"/>
              </a:lnSpc>
              <a:buNone/>
            </a:pPr>
            <a:r>
              <a:rPr lang="en-US" sz="1250" dirty="0">
                <a:solidFill>
                  <a:srgbClr val="5B5F71"/>
                </a:solidFill>
                <a:latin typeface="Instrument Sans" pitchFamily="34" charset="0"/>
                <a:ea typeface="Instrument Sans" pitchFamily="34" charset="-122"/>
                <a:cs typeface="Instrument Sans" pitchFamily="34" charset="-120"/>
              </a:rPr>
              <a:t>Παρέχουμε θετική ενθάρρυνση και υποστήριξη για να ενισχύσουμε την αυτοπεποίθηση.</a:t>
            </a:r>
            <a:endParaRPr lang="en-US" sz="12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593050" y="602456"/>
            <a:ext cx="7957899" cy="1058942"/>
          </a:xfrm>
          <a:prstGeom prst="rect">
            <a:avLst/>
          </a:prstGeom>
          <a:noFill/>
          <a:ln/>
        </p:spPr>
        <p:txBody>
          <a:bodyPr wrap="square" lIns="0" tIns="0" rIns="0" bIns="0" rtlCol="0" anchor="t"/>
          <a:lstStyle/>
          <a:p>
            <a:pPr indent="0" marL="0">
              <a:lnSpc>
                <a:spcPts val="4150"/>
              </a:lnSpc>
              <a:buNone/>
            </a:pPr>
            <a:r>
              <a:rPr lang="en-US" sz="3300" dirty="0">
                <a:solidFill>
                  <a:srgbClr val="505468"/>
                </a:solidFill>
                <a:latin typeface="Instrument Sans" pitchFamily="34" charset="0"/>
                <a:ea typeface="Instrument Sans" pitchFamily="34" charset="-122"/>
                <a:cs typeface="Instrument Sans" pitchFamily="34" charset="-120"/>
              </a:rPr>
              <a:t>Δραστηριότητες για την ενίσχυση της συγκέντρωσης</a:t>
            </a:r>
            <a:endParaRPr lang="en-US" sz="3300" dirty="0"/>
          </a:p>
        </p:txBody>
      </p:sp>
      <p:sp>
        <p:nvSpPr>
          <p:cNvPr id="4" name="Text 1"/>
          <p:cNvSpPr/>
          <p:nvPr/>
        </p:nvSpPr>
        <p:spPr>
          <a:xfrm>
            <a:off x="593050" y="1915597"/>
            <a:ext cx="7957899" cy="812959"/>
          </a:xfrm>
          <a:prstGeom prst="rect">
            <a:avLst/>
          </a:prstGeom>
          <a:noFill/>
          <a:ln/>
        </p:spPr>
        <p:txBody>
          <a:bodyPr wrap="square" lIns="0" tIns="0" rIns="0" bIns="0" rtlCol="0" anchor="t"/>
          <a:lstStyle/>
          <a:p>
            <a:pPr indent="0" marL="0">
              <a:lnSpc>
                <a:spcPts val="2100"/>
              </a:lnSpc>
              <a:buNone/>
            </a:pPr>
            <a:r>
              <a:rPr lang="en-US" sz="1300" dirty="0">
                <a:solidFill>
                  <a:srgbClr val="5B5F71"/>
                </a:solidFill>
                <a:latin typeface="Instrument Sans" pitchFamily="34" charset="0"/>
                <a:ea typeface="Instrument Sans" pitchFamily="34" charset="-122"/>
                <a:cs typeface="Instrument Sans" pitchFamily="34" charset="-120"/>
              </a:rPr>
              <a:t>Για τους μαθητές με δυσκολίες συγκέντρωσης, είναι σημαντικό να χρησιμοποιούμε δραστηριότητες που τους κρατούν ενδιαφέροντες και ενεργούς. Η χρήση παιχνιδιών, μουσικής και αλληλεπίδρασης μπορεί να βοηθήσει στην ενίσχυση της συγκέντρωσης.</a:t>
            </a:r>
            <a:endParaRPr lang="en-US" sz="1300" dirty="0"/>
          </a:p>
        </p:txBody>
      </p:sp>
      <p:pic>
        <p:nvPicPr>
          <p:cNvPr id="5" name="Image 1" descr="preencoded.png">    </p:cNvPr>
          <p:cNvPicPr>
            <a:picLocks noChangeAspect="1"/>
          </p:cNvPicPr>
          <p:nvPr/>
        </p:nvPicPr>
        <p:blipFill>
          <a:blip r:embed="rId2"/>
          <a:stretch>
            <a:fillRect/>
          </a:stretch>
        </p:blipFill>
        <p:spPr>
          <a:xfrm>
            <a:off x="593050" y="2919174"/>
            <a:ext cx="423624" cy="423624"/>
          </a:xfrm>
          <a:prstGeom prst="rect">
            <a:avLst/>
          </a:prstGeom>
        </p:spPr>
      </p:pic>
      <p:sp>
        <p:nvSpPr>
          <p:cNvPr id="6" name="Text 2"/>
          <p:cNvSpPr/>
          <p:nvPr/>
        </p:nvSpPr>
        <p:spPr>
          <a:xfrm>
            <a:off x="593050" y="3512225"/>
            <a:ext cx="2118241" cy="264676"/>
          </a:xfrm>
          <a:prstGeom prst="rect">
            <a:avLst/>
          </a:prstGeom>
          <a:noFill/>
          <a:ln/>
        </p:spPr>
        <p:txBody>
          <a:bodyPr wrap="none" lIns="0" tIns="0" rIns="0" bIns="0" rtlCol="0" anchor="t"/>
          <a:lstStyle/>
          <a:p>
            <a:pPr algn="l" indent="0" marL="0">
              <a:lnSpc>
                <a:spcPts val="2050"/>
              </a:lnSpc>
              <a:buNone/>
            </a:pPr>
            <a:r>
              <a:rPr lang="en-US" sz="1650" dirty="0">
                <a:solidFill>
                  <a:srgbClr val="5B5F71"/>
                </a:solidFill>
                <a:latin typeface="Instrument Sans" pitchFamily="34" charset="0"/>
                <a:ea typeface="Instrument Sans" pitchFamily="34" charset="-122"/>
                <a:cs typeface="Instrument Sans" pitchFamily="34" charset="-120"/>
              </a:rPr>
              <a:t>Παιχνίδια</a:t>
            </a:r>
            <a:endParaRPr lang="en-US" sz="1650" dirty="0"/>
          </a:p>
        </p:txBody>
      </p:sp>
      <p:sp>
        <p:nvSpPr>
          <p:cNvPr id="7" name="Text 3"/>
          <p:cNvSpPr/>
          <p:nvPr/>
        </p:nvSpPr>
        <p:spPr>
          <a:xfrm>
            <a:off x="593050" y="3878580"/>
            <a:ext cx="7957899" cy="270986"/>
          </a:xfrm>
          <a:prstGeom prst="rect">
            <a:avLst/>
          </a:prstGeom>
          <a:noFill/>
          <a:ln/>
        </p:spPr>
        <p:txBody>
          <a:bodyPr wrap="none" lIns="0" tIns="0" rIns="0" bIns="0" rtlCol="0" anchor="t"/>
          <a:lstStyle/>
          <a:p>
            <a:pPr algn="l" indent="0" marL="0">
              <a:lnSpc>
                <a:spcPts val="2100"/>
              </a:lnSpc>
              <a:buNone/>
            </a:pPr>
            <a:r>
              <a:rPr lang="en-US" sz="1300" dirty="0">
                <a:solidFill>
                  <a:srgbClr val="5B5F71"/>
                </a:solidFill>
                <a:latin typeface="Instrument Sans" pitchFamily="34" charset="0"/>
                <a:ea typeface="Instrument Sans" pitchFamily="34" charset="-122"/>
                <a:cs typeface="Instrument Sans" pitchFamily="34" charset="-120"/>
              </a:rPr>
              <a:t>Τα παιχνίδια μπορούν να βοηθήσουν τους μαθητές να μάθουν με διασκεδαστικό τρόπο.</a:t>
            </a:r>
            <a:endParaRPr lang="en-US" sz="1300" dirty="0"/>
          </a:p>
        </p:txBody>
      </p:sp>
      <p:pic>
        <p:nvPicPr>
          <p:cNvPr id="8" name="Image 2" descr="preencoded.png">    </p:cNvPr>
          <p:cNvPicPr>
            <a:picLocks noChangeAspect="1"/>
          </p:cNvPicPr>
          <p:nvPr/>
        </p:nvPicPr>
        <p:blipFill>
          <a:blip r:embed="rId3"/>
          <a:stretch>
            <a:fillRect/>
          </a:stretch>
        </p:blipFill>
        <p:spPr>
          <a:xfrm>
            <a:off x="593050" y="4657963"/>
            <a:ext cx="423624" cy="423624"/>
          </a:xfrm>
          <a:prstGeom prst="rect">
            <a:avLst/>
          </a:prstGeom>
        </p:spPr>
      </p:pic>
      <p:sp>
        <p:nvSpPr>
          <p:cNvPr id="9" name="Text 4"/>
          <p:cNvSpPr/>
          <p:nvPr/>
        </p:nvSpPr>
        <p:spPr>
          <a:xfrm>
            <a:off x="593050" y="5251013"/>
            <a:ext cx="2118241" cy="264676"/>
          </a:xfrm>
          <a:prstGeom prst="rect">
            <a:avLst/>
          </a:prstGeom>
          <a:noFill/>
          <a:ln/>
        </p:spPr>
        <p:txBody>
          <a:bodyPr wrap="none" lIns="0" tIns="0" rIns="0" bIns="0" rtlCol="0" anchor="t"/>
          <a:lstStyle/>
          <a:p>
            <a:pPr algn="l" indent="0" marL="0">
              <a:lnSpc>
                <a:spcPts val="2050"/>
              </a:lnSpc>
              <a:buNone/>
            </a:pPr>
            <a:r>
              <a:rPr lang="en-US" sz="1650" dirty="0">
                <a:solidFill>
                  <a:srgbClr val="5B5F71"/>
                </a:solidFill>
                <a:latin typeface="Instrument Sans" pitchFamily="34" charset="0"/>
                <a:ea typeface="Instrument Sans" pitchFamily="34" charset="-122"/>
                <a:cs typeface="Instrument Sans" pitchFamily="34" charset="-120"/>
              </a:rPr>
              <a:t>Μουσική</a:t>
            </a:r>
            <a:endParaRPr lang="en-US" sz="1650" dirty="0"/>
          </a:p>
        </p:txBody>
      </p:sp>
      <p:sp>
        <p:nvSpPr>
          <p:cNvPr id="10" name="Text 5"/>
          <p:cNvSpPr/>
          <p:nvPr/>
        </p:nvSpPr>
        <p:spPr>
          <a:xfrm>
            <a:off x="593050" y="5617369"/>
            <a:ext cx="7957899" cy="270986"/>
          </a:xfrm>
          <a:prstGeom prst="rect">
            <a:avLst/>
          </a:prstGeom>
          <a:noFill/>
          <a:ln/>
        </p:spPr>
        <p:txBody>
          <a:bodyPr wrap="none" lIns="0" tIns="0" rIns="0" bIns="0" rtlCol="0" anchor="t"/>
          <a:lstStyle/>
          <a:p>
            <a:pPr algn="l" indent="0" marL="0">
              <a:lnSpc>
                <a:spcPts val="2100"/>
              </a:lnSpc>
              <a:buNone/>
            </a:pPr>
            <a:r>
              <a:rPr lang="en-US" sz="1300" dirty="0">
                <a:solidFill>
                  <a:srgbClr val="5B5F71"/>
                </a:solidFill>
                <a:latin typeface="Instrument Sans" pitchFamily="34" charset="0"/>
                <a:ea typeface="Instrument Sans" pitchFamily="34" charset="-122"/>
                <a:cs typeface="Instrument Sans" pitchFamily="34" charset="-120"/>
              </a:rPr>
              <a:t>Η μουσική μπορεί να βοηθήσει στη δημιουργία μιας χαλαρωτικής και εστιασμένης ατμόσφαιρας.</a:t>
            </a:r>
            <a:endParaRPr lang="en-US" sz="1300" dirty="0"/>
          </a:p>
        </p:txBody>
      </p:sp>
      <p:pic>
        <p:nvPicPr>
          <p:cNvPr id="11" name="Image 3" descr="preencoded.png">    </p:cNvPr>
          <p:cNvPicPr>
            <a:picLocks noChangeAspect="1"/>
          </p:cNvPicPr>
          <p:nvPr/>
        </p:nvPicPr>
        <p:blipFill>
          <a:blip r:embed="rId4"/>
          <a:stretch>
            <a:fillRect/>
          </a:stretch>
        </p:blipFill>
        <p:spPr>
          <a:xfrm>
            <a:off x="593050" y="6396752"/>
            <a:ext cx="423624" cy="423624"/>
          </a:xfrm>
          <a:prstGeom prst="rect">
            <a:avLst/>
          </a:prstGeom>
        </p:spPr>
      </p:pic>
      <p:sp>
        <p:nvSpPr>
          <p:cNvPr id="12" name="Text 6"/>
          <p:cNvSpPr/>
          <p:nvPr/>
        </p:nvSpPr>
        <p:spPr>
          <a:xfrm>
            <a:off x="593050" y="6989802"/>
            <a:ext cx="2118241" cy="264676"/>
          </a:xfrm>
          <a:prstGeom prst="rect">
            <a:avLst/>
          </a:prstGeom>
          <a:noFill/>
          <a:ln/>
        </p:spPr>
        <p:txBody>
          <a:bodyPr wrap="none" lIns="0" tIns="0" rIns="0" bIns="0" rtlCol="0" anchor="t"/>
          <a:lstStyle/>
          <a:p>
            <a:pPr algn="l" indent="0" marL="0">
              <a:lnSpc>
                <a:spcPts val="2050"/>
              </a:lnSpc>
              <a:buNone/>
            </a:pPr>
            <a:r>
              <a:rPr lang="en-US" sz="1650" dirty="0">
                <a:solidFill>
                  <a:srgbClr val="5B5F71"/>
                </a:solidFill>
                <a:latin typeface="Instrument Sans" pitchFamily="34" charset="0"/>
                <a:ea typeface="Instrument Sans" pitchFamily="34" charset="-122"/>
                <a:cs typeface="Instrument Sans" pitchFamily="34" charset="-120"/>
              </a:rPr>
              <a:t>Αλληλεπίδραση</a:t>
            </a:r>
            <a:endParaRPr lang="en-US" sz="1650" dirty="0"/>
          </a:p>
        </p:txBody>
      </p:sp>
      <p:sp>
        <p:nvSpPr>
          <p:cNvPr id="13" name="Text 7"/>
          <p:cNvSpPr/>
          <p:nvPr/>
        </p:nvSpPr>
        <p:spPr>
          <a:xfrm>
            <a:off x="593050" y="7356158"/>
            <a:ext cx="7957899" cy="270986"/>
          </a:xfrm>
          <a:prstGeom prst="rect">
            <a:avLst/>
          </a:prstGeom>
          <a:noFill/>
          <a:ln/>
        </p:spPr>
        <p:txBody>
          <a:bodyPr wrap="none" lIns="0" tIns="0" rIns="0" bIns="0" rtlCol="0" anchor="t"/>
          <a:lstStyle/>
          <a:p>
            <a:pPr algn="l" indent="0" marL="0">
              <a:lnSpc>
                <a:spcPts val="2100"/>
              </a:lnSpc>
              <a:buNone/>
            </a:pPr>
            <a:r>
              <a:rPr lang="en-US" sz="1300" dirty="0">
                <a:solidFill>
                  <a:srgbClr val="5B5F71"/>
                </a:solidFill>
                <a:latin typeface="Instrument Sans" pitchFamily="34" charset="0"/>
                <a:ea typeface="Instrument Sans" pitchFamily="34" charset="-122"/>
                <a:cs typeface="Instrument Sans" pitchFamily="34" charset="-120"/>
              </a:rPr>
              <a:t>Η αλληλεπίδραση με τους συμμαθητές μπορεί να κρατήσει τους μαθητές ενεργούς και εστιασμένους.</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79820" y="692348"/>
            <a:ext cx="7732752" cy="619125"/>
          </a:xfrm>
          <a:prstGeom prst="rect">
            <a:avLst/>
          </a:prstGeom>
          <a:noFill/>
          <a:ln/>
        </p:spPr>
        <p:txBody>
          <a:bodyPr wrap="none" lIns="0" tIns="0" rIns="0" bIns="0" rtlCol="0" anchor="t"/>
          <a:lstStyle/>
          <a:p>
            <a:pPr indent="0" marL="0">
              <a:lnSpc>
                <a:spcPts val="4850"/>
              </a:lnSpc>
              <a:buNone/>
            </a:pPr>
            <a:r>
              <a:rPr lang="en-US" sz="3900" dirty="0">
                <a:solidFill>
                  <a:srgbClr val="505468"/>
                </a:solidFill>
                <a:latin typeface="Instrument Sans" pitchFamily="34" charset="0"/>
                <a:ea typeface="Instrument Sans" pitchFamily="34" charset="-122"/>
                <a:cs typeface="Instrument Sans" pitchFamily="34" charset="-120"/>
              </a:rPr>
              <a:t>Συμπεράσματα και επανάληψη</a:t>
            </a:r>
            <a:endParaRPr lang="en-US" sz="3900" dirty="0"/>
          </a:p>
        </p:txBody>
      </p:sp>
      <p:sp>
        <p:nvSpPr>
          <p:cNvPr id="4" name="Text 1"/>
          <p:cNvSpPr/>
          <p:nvPr/>
        </p:nvSpPr>
        <p:spPr>
          <a:xfrm>
            <a:off x="6179820" y="1608653"/>
            <a:ext cx="7757160" cy="950833"/>
          </a:xfrm>
          <a:prstGeom prst="rect">
            <a:avLst/>
          </a:prstGeom>
          <a:noFill/>
          <a:ln/>
        </p:spPr>
        <p:txBody>
          <a:bodyPr wrap="square" lIns="0" tIns="0" rIns="0" bIns="0" rtlCol="0" anchor="t"/>
          <a:lstStyle/>
          <a:p>
            <a:pPr indent="0" marL="0">
              <a:lnSpc>
                <a:spcPts val="2450"/>
              </a:lnSpc>
              <a:buNone/>
            </a:pPr>
            <a:r>
              <a:rPr lang="en-US" sz="1550" dirty="0">
                <a:solidFill>
                  <a:srgbClr val="5B5F71"/>
                </a:solidFill>
                <a:latin typeface="Instrument Sans" pitchFamily="34" charset="0"/>
                <a:ea typeface="Instrument Sans" pitchFamily="34" charset="-122"/>
                <a:cs typeface="Instrument Sans" pitchFamily="34" charset="-120"/>
              </a:rPr>
              <a:t>Ο Present Simple Tense είναι ένα σημαντικό εργαλείο για να μιλάμε και να γράφουμε στα αγγλικά. Με την τακτική άσκηση και την υποστήριξη, οι μαθητές μπορούν να μάθουν να χρησιμοποιούν τον Present Simple Tense με επιτυχία.</a:t>
            </a:r>
            <a:endParaRPr lang="en-US" sz="1550" dirty="0"/>
          </a:p>
        </p:txBody>
      </p:sp>
      <p:pic>
        <p:nvPicPr>
          <p:cNvPr id="5" name="Image 1" descr="preencoded.png">    </p:cNvPr>
          <p:cNvPicPr>
            <a:picLocks noChangeAspect="1"/>
          </p:cNvPicPr>
          <p:nvPr/>
        </p:nvPicPr>
        <p:blipFill>
          <a:blip r:embed="rId2"/>
          <a:stretch>
            <a:fillRect/>
          </a:stretch>
        </p:blipFill>
        <p:spPr>
          <a:xfrm>
            <a:off x="6179820" y="2782372"/>
            <a:ext cx="990600" cy="1584960"/>
          </a:xfrm>
          <a:prstGeom prst="rect">
            <a:avLst/>
          </a:prstGeom>
        </p:spPr>
      </p:pic>
      <p:sp>
        <p:nvSpPr>
          <p:cNvPr id="6" name="Text 2"/>
          <p:cNvSpPr/>
          <p:nvPr/>
        </p:nvSpPr>
        <p:spPr>
          <a:xfrm>
            <a:off x="7467600" y="2980492"/>
            <a:ext cx="2476500" cy="309563"/>
          </a:xfrm>
          <a:prstGeom prst="rect">
            <a:avLst/>
          </a:prstGeom>
          <a:noFill/>
          <a:ln/>
        </p:spPr>
        <p:txBody>
          <a:bodyPr wrap="none" lIns="0" tIns="0" rIns="0" bIns="0" rtlCol="0" anchor="t"/>
          <a:lstStyle/>
          <a:p>
            <a:pPr algn="l" indent="0" marL="0">
              <a:lnSpc>
                <a:spcPts val="2400"/>
              </a:lnSpc>
              <a:buNone/>
            </a:pPr>
            <a:r>
              <a:rPr lang="en-US" sz="1950" dirty="0">
                <a:solidFill>
                  <a:srgbClr val="5B5F71"/>
                </a:solidFill>
                <a:latin typeface="Instrument Sans" pitchFamily="34" charset="0"/>
                <a:ea typeface="Instrument Sans" pitchFamily="34" charset="-122"/>
                <a:cs typeface="Instrument Sans" pitchFamily="34" charset="-120"/>
              </a:rPr>
              <a:t>Επανάληψη</a:t>
            </a:r>
            <a:endParaRPr lang="en-US" sz="1950" dirty="0"/>
          </a:p>
        </p:txBody>
      </p:sp>
      <p:sp>
        <p:nvSpPr>
          <p:cNvPr id="7" name="Text 3"/>
          <p:cNvSpPr/>
          <p:nvPr/>
        </p:nvSpPr>
        <p:spPr>
          <a:xfrm>
            <a:off x="7467600" y="3408878"/>
            <a:ext cx="6469380" cy="316944"/>
          </a:xfrm>
          <a:prstGeom prst="rect">
            <a:avLst/>
          </a:prstGeom>
          <a:noFill/>
          <a:ln/>
        </p:spPr>
        <p:txBody>
          <a:bodyPr wrap="none" lIns="0" tIns="0" rIns="0" bIns="0" rtlCol="0" anchor="t"/>
          <a:lstStyle/>
          <a:p>
            <a:pPr algn="l" indent="0" marL="0">
              <a:lnSpc>
                <a:spcPts val="2450"/>
              </a:lnSpc>
              <a:buNone/>
            </a:pPr>
            <a:r>
              <a:rPr lang="en-US" sz="1550" dirty="0">
                <a:solidFill>
                  <a:srgbClr val="5B5F71"/>
                </a:solidFill>
                <a:latin typeface="Instrument Sans" pitchFamily="34" charset="0"/>
                <a:ea typeface="Instrument Sans" pitchFamily="34" charset="-122"/>
                <a:cs typeface="Instrument Sans" pitchFamily="34" charset="-120"/>
              </a:rPr>
              <a:t>Είναι σημαντικό να επαναλαμβάνουμε τακτικά τις έννοιες.</a:t>
            </a:r>
            <a:endParaRPr lang="en-US" sz="1550" dirty="0"/>
          </a:p>
        </p:txBody>
      </p:sp>
      <p:pic>
        <p:nvPicPr>
          <p:cNvPr id="8" name="Image 2" descr="preencoded.png">    </p:cNvPr>
          <p:cNvPicPr>
            <a:picLocks noChangeAspect="1"/>
          </p:cNvPicPr>
          <p:nvPr/>
        </p:nvPicPr>
        <p:blipFill>
          <a:blip r:embed="rId3"/>
          <a:stretch>
            <a:fillRect/>
          </a:stretch>
        </p:blipFill>
        <p:spPr>
          <a:xfrm>
            <a:off x="6179820" y="4367332"/>
            <a:ext cx="990600" cy="1584960"/>
          </a:xfrm>
          <a:prstGeom prst="rect">
            <a:avLst/>
          </a:prstGeom>
        </p:spPr>
      </p:pic>
      <p:sp>
        <p:nvSpPr>
          <p:cNvPr id="9" name="Text 4"/>
          <p:cNvSpPr/>
          <p:nvPr/>
        </p:nvSpPr>
        <p:spPr>
          <a:xfrm>
            <a:off x="7467600" y="4565452"/>
            <a:ext cx="2476500" cy="309563"/>
          </a:xfrm>
          <a:prstGeom prst="rect">
            <a:avLst/>
          </a:prstGeom>
          <a:noFill/>
          <a:ln/>
        </p:spPr>
        <p:txBody>
          <a:bodyPr wrap="none" lIns="0" tIns="0" rIns="0" bIns="0" rtlCol="0" anchor="t"/>
          <a:lstStyle/>
          <a:p>
            <a:pPr algn="l" indent="0" marL="0">
              <a:lnSpc>
                <a:spcPts val="2400"/>
              </a:lnSpc>
              <a:buNone/>
            </a:pPr>
            <a:r>
              <a:rPr lang="en-US" sz="1950" dirty="0">
                <a:solidFill>
                  <a:srgbClr val="5B5F71"/>
                </a:solidFill>
                <a:latin typeface="Instrument Sans" pitchFamily="34" charset="0"/>
                <a:ea typeface="Instrument Sans" pitchFamily="34" charset="-122"/>
                <a:cs typeface="Instrument Sans" pitchFamily="34" charset="-120"/>
              </a:rPr>
              <a:t>Ενθάρρυνση</a:t>
            </a:r>
            <a:endParaRPr lang="en-US" sz="1950" dirty="0"/>
          </a:p>
        </p:txBody>
      </p:sp>
      <p:sp>
        <p:nvSpPr>
          <p:cNvPr id="10" name="Text 5"/>
          <p:cNvSpPr/>
          <p:nvPr/>
        </p:nvSpPr>
        <p:spPr>
          <a:xfrm>
            <a:off x="7467600" y="4993838"/>
            <a:ext cx="6469380" cy="316944"/>
          </a:xfrm>
          <a:prstGeom prst="rect">
            <a:avLst/>
          </a:prstGeom>
          <a:noFill/>
          <a:ln/>
        </p:spPr>
        <p:txBody>
          <a:bodyPr wrap="none" lIns="0" tIns="0" rIns="0" bIns="0" rtlCol="0" anchor="t"/>
          <a:lstStyle/>
          <a:p>
            <a:pPr algn="l" indent="0" marL="0">
              <a:lnSpc>
                <a:spcPts val="2450"/>
              </a:lnSpc>
              <a:buNone/>
            </a:pPr>
            <a:r>
              <a:rPr lang="en-US" sz="1550" dirty="0">
                <a:solidFill>
                  <a:srgbClr val="5B5F71"/>
                </a:solidFill>
                <a:latin typeface="Instrument Sans" pitchFamily="34" charset="0"/>
                <a:ea typeface="Instrument Sans" pitchFamily="34" charset="-122"/>
                <a:cs typeface="Instrument Sans" pitchFamily="34" charset="-120"/>
              </a:rPr>
              <a:t>Προσφέρουμε θετική ενθάρρυνση και υποστήριξη.</a:t>
            </a:r>
            <a:endParaRPr lang="en-US" sz="1550" dirty="0"/>
          </a:p>
        </p:txBody>
      </p:sp>
      <p:pic>
        <p:nvPicPr>
          <p:cNvPr id="11" name="Image 3" descr="preencoded.png">    </p:cNvPr>
          <p:cNvPicPr>
            <a:picLocks noChangeAspect="1"/>
          </p:cNvPicPr>
          <p:nvPr/>
        </p:nvPicPr>
        <p:blipFill>
          <a:blip r:embed="rId4"/>
          <a:stretch>
            <a:fillRect/>
          </a:stretch>
        </p:blipFill>
        <p:spPr>
          <a:xfrm>
            <a:off x="6179820" y="5952292"/>
            <a:ext cx="990600" cy="1584960"/>
          </a:xfrm>
          <a:prstGeom prst="rect">
            <a:avLst/>
          </a:prstGeom>
        </p:spPr>
      </p:pic>
      <p:sp>
        <p:nvSpPr>
          <p:cNvPr id="12" name="Text 6"/>
          <p:cNvSpPr/>
          <p:nvPr/>
        </p:nvSpPr>
        <p:spPr>
          <a:xfrm>
            <a:off x="7467600" y="6150412"/>
            <a:ext cx="2516862" cy="309563"/>
          </a:xfrm>
          <a:prstGeom prst="rect">
            <a:avLst/>
          </a:prstGeom>
          <a:noFill/>
          <a:ln/>
        </p:spPr>
        <p:txBody>
          <a:bodyPr wrap="none" lIns="0" tIns="0" rIns="0" bIns="0" rtlCol="0" anchor="t"/>
          <a:lstStyle/>
          <a:p>
            <a:pPr algn="l" indent="0" marL="0">
              <a:lnSpc>
                <a:spcPts val="2400"/>
              </a:lnSpc>
              <a:buNone/>
            </a:pPr>
            <a:r>
              <a:rPr lang="en-US" sz="1950" dirty="0">
                <a:solidFill>
                  <a:srgbClr val="5B5F71"/>
                </a:solidFill>
                <a:latin typeface="Instrument Sans" pitchFamily="34" charset="0"/>
                <a:ea typeface="Instrument Sans" pitchFamily="34" charset="-122"/>
                <a:cs typeface="Instrument Sans" pitchFamily="34" charset="-120"/>
              </a:rPr>
              <a:t>Πρακτική εφαρμογή</a:t>
            </a:r>
            <a:endParaRPr lang="en-US" sz="1950" dirty="0"/>
          </a:p>
        </p:txBody>
      </p:sp>
      <p:sp>
        <p:nvSpPr>
          <p:cNvPr id="13" name="Text 7"/>
          <p:cNvSpPr/>
          <p:nvPr/>
        </p:nvSpPr>
        <p:spPr>
          <a:xfrm>
            <a:off x="7467600" y="6578798"/>
            <a:ext cx="6469380" cy="633889"/>
          </a:xfrm>
          <a:prstGeom prst="rect">
            <a:avLst/>
          </a:prstGeom>
          <a:noFill/>
          <a:ln/>
        </p:spPr>
        <p:txBody>
          <a:bodyPr wrap="square" lIns="0" tIns="0" rIns="0" bIns="0" rtlCol="0" anchor="t"/>
          <a:lstStyle/>
          <a:p>
            <a:pPr algn="l" indent="0" marL="0">
              <a:lnSpc>
                <a:spcPts val="2450"/>
              </a:lnSpc>
              <a:buNone/>
            </a:pPr>
            <a:r>
              <a:rPr lang="en-US" sz="1550" dirty="0">
                <a:solidFill>
                  <a:srgbClr val="5B5F71"/>
                </a:solidFill>
                <a:latin typeface="Instrument Sans" pitchFamily="34" charset="0"/>
                <a:ea typeface="Instrument Sans" pitchFamily="34" charset="-122"/>
                <a:cs typeface="Instrument Sans" pitchFamily="34" charset="-120"/>
              </a:rPr>
              <a:t>Ενθαρρύνουμε τους μαθητές να χρησιμοποιούν τον Present Simple Tense σε πραγματικές καταστάσεις.</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2024-09-21T14:50:05Z</dcterms:created>
  <dcterms:modified xsi:type="dcterms:W3CDTF">2024-09-21T14:50:05Z</dcterms:modified>
</cp:coreProperties>
</file>