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CustomShape 8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a6560c"/>
              </a:gs>
              <a:gs pos="100000">
                <a:srgbClr val="f4ab66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9" name="CustomShape 10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832120" y="5383080"/>
              <a:ext cx="5474520" cy="7750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616360" y="5369760"/>
              <a:ext cx="331200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E223A5C-29C2-460B-A1D7-3ABA6B62990C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7/10/2021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04B5A63D-0818-4947-8F45-F1BBE8A2FCF0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Click to edit the outline text format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Second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Third Outline Level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Fourth Outline Level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Fifth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Sixth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Seventh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57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8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439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200" spc="-1" strike="noStrike">
                <a:solidFill>
                  <a:srgbClr val="1f497d"/>
                </a:solidFill>
                <a:latin typeface="Candara"/>
              </a:rPr>
              <a:t>Δεύτερου επιπέδου</a:t>
            </a:r>
            <a:endParaRPr b="0" lang="el-GR" sz="2200" spc="-1" strike="noStrike">
              <a:solidFill>
                <a:srgbClr val="1f497d"/>
              </a:solid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40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Τρίτου επιπέδου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36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Τέταρτου επιπέδου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32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Πέμπτου επιπέδου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3" name="PlaceHolder 9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34A30ED-5EA4-489E-B415-12AAC26807C3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7/10/2021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64" name="PlaceHolder 10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5" name="PlaceHolder 11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95F8E2D2-C1C6-4D42-9999-D2E509375C19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66" name="PlaceHolder 12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755640" y="54864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ndara"/>
              </a:rPr>
              <a:t>PRESENT CONTINUOUS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619640" y="285300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l-GR" sz="2000" spc="-1" strike="noStrike">
                <a:solidFill>
                  <a:srgbClr val="000000"/>
                </a:solidFill>
                <a:latin typeface="Candara"/>
                <a:ea typeface="ＭＳ Ｐゴシック"/>
              </a:rPr>
              <a:t>Vasso Liberiou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l-GR" sz="2000" spc="-1" strike="noStrike">
                <a:solidFill>
                  <a:srgbClr val="000000"/>
                </a:solidFill>
                <a:latin typeface="Candara"/>
                <a:ea typeface="ＭＳ Ｐゴシック"/>
              </a:rPr>
              <a:t>2nd Primary School of Skiathos, Greece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193680" y="6250320"/>
            <a:ext cx="37864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d0d0d"/>
                </a:solidFill>
                <a:latin typeface="Candara"/>
              </a:rPr>
              <a:t>English Language</a:t>
            </a:r>
            <a:r>
              <a:rPr b="0" lang="el-GR" sz="1000" spc="-1" strike="noStrike">
                <a:solidFill>
                  <a:srgbClr val="0d0d0d"/>
                </a:solidFill>
                <a:latin typeface="Candara"/>
              </a:rPr>
              <a:t> -</a:t>
            </a:r>
            <a:endParaRPr b="0" lang="en-US" sz="1000" spc="-1" strike="noStrike">
              <a:latin typeface="Times New Roman"/>
            </a:endParaRPr>
          </a:p>
        </p:txBody>
      </p:sp>
      <p:pic>
        <p:nvPicPr>
          <p:cNvPr id="106" name="Picture 2" descr="F:\4.png"/>
          <p:cNvPicPr/>
          <p:nvPr/>
        </p:nvPicPr>
        <p:blipFill>
          <a:blip r:embed="rId1"/>
          <a:stretch/>
        </p:blipFill>
        <p:spPr>
          <a:xfrm>
            <a:off x="7452360" y="2205000"/>
            <a:ext cx="1475280" cy="273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4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4 - Θέση περιεχομένου" descr="burger.png"/>
          <p:cNvPicPr/>
          <p:nvPr/>
        </p:nvPicPr>
        <p:blipFill>
          <a:blip r:embed="rId1"/>
          <a:stretch/>
        </p:blipFill>
        <p:spPr>
          <a:xfrm>
            <a:off x="1527840" y="2828880"/>
            <a:ext cx="6095520" cy="3142800"/>
          </a:xfrm>
          <a:prstGeom prst="rect">
            <a:avLst/>
          </a:prstGeom>
          <a:ln>
            <a:noFill/>
          </a:ln>
        </p:spPr>
      </p:pic>
      <p:sp>
        <p:nvSpPr>
          <p:cNvPr id="10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 u="sng">
                <a:solidFill>
                  <a:srgbClr val="ffffff"/>
                </a:solidFill>
                <a:uFillTx/>
                <a:latin typeface="Candara"/>
              </a:rPr>
              <a:t>FORM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09" name="Picture 2" descr="F:\4.png"/>
          <p:cNvPicPr/>
          <p:nvPr/>
        </p:nvPicPr>
        <p:blipFill>
          <a:blip r:embed="rId2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  <p:sp>
        <p:nvSpPr>
          <p:cNvPr id="110" name="CustomShape 2"/>
          <p:cNvSpPr/>
          <p:nvPr/>
        </p:nvSpPr>
        <p:spPr>
          <a:xfrm>
            <a:off x="3840480" y="5157360"/>
            <a:ext cx="15786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 cap="all">
                <a:solidFill>
                  <a:srgbClr val="bc0000"/>
                </a:solidFill>
                <a:latin typeface="Candara"/>
              </a:rPr>
              <a:t>- ing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2920680" y="2967480"/>
            <a:ext cx="330192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 cap="all">
                <a:solidFill>
                  <a:srgbClr val="bcbc00"/>
                </a:solidFill>
                <a:latin typeface="Candara"/>
              </a:rPr>
              <a:t>am-is-are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3715920" y="4293000"/>
            <a:ext cx="17568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 cap="all">
                <a:solidFill>
                  <a:srgbClr val="00823b"/>
                </a:solidFill>
                <a:latin typeface="Candara"/>
              </a:rPr>
              <a:t>verb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Table 1"/>
          <p:cNvGraphicFramePr/>
          <p:nvPr/>
        </p:nvGraphicFramePr>
        <p:xfrm>
          <a:off x="683640" y="2205000"/>
          <a:ext cx="8064360" cy="3337200"/>
        </p:xfrm>
        <a:graphic>
          <a:graphicData uri="http://schemas.openxmlformats.org/drawingml/2006/table">
            <a:tbl>
              <a:tblPr/>
              <a:tblGrid>
                <a:gridCol w="2016000"/>
                <a:gridCol w="2016000"/>
                <a:gridCol w="2016000"/>
                <a:gridCol w="2016360"/>
              </a:tblGrid>
              <a:tr h="320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ndara"/>
                        </a:rPr>
                        <a:t>Affirmative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d731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ndara"/>
                        </a:rPr>
                        <a:t>Interrogative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d731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ndara"/>
                        </a:rPr>
                        <a:t>Negative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d731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ndara"/>
                        </a:rPr>
                        <a:t>Negative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d7310"/>
                    </a:solidFill>
                  </a:tcPr>
                </a:tc>
              </a:tr>
              <a:tr h="320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I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am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Am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I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I’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m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…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</a:tr>
              <a:tr h="549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you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’re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aren’t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</a:tr>
              <a:tr h="320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He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he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He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’s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He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isn’t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</a:tr>
              <a:tr h="320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She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she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She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’s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She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isn’t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</a:tr>
              <a:tr h="320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It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it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It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’s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It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isn’t</a:t>
                      </a:r>
                      <a:r>
                        <a:rPr b="1" lang="en-GB" sz="1800" spc="-1" strike="noStrike">
                          <a:solidFill>
                            <a:srgbClr val="ffff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</a:tr>
              <a:tr h="549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We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we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We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’re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We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aren’t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</a:tr>
              <a:tr h="549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you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’re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You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aren’t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5cc"/>
                    </a:solidFill>
                  </a:tcPr>
                </a:tc>
              </a:tr>
              <a:tr h="549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They 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they 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They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’re not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They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aren’t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b="1" lang="en-GB" sz="1800" spc="-1" strike="noStrike">
                          <a:solidFill>
                            <a:srgbClr val="000000"/>
                          </a:solidFill>
                          <a:latin typeface="Candara"/>
                        </a:rPr>
                        <a:t>work</a:t>
                      </a:r>
                      <a:r>
                        <a:rPr b="1" lang="en-GB" sz="1800" spc="-1" strike="noStrike">
                          <a:solidFill>
                            <a:srgbClr val="ff0000"/>
                          </a:solidFill>
                          <a:latin typeface="Candara"/>
                        </a:rPr>
                        <a:t>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8ebe7"/>
                    </a:solidFill>
                  </a:tcPr>
                </a:tc>
              </a:tr>
            </a:tbl>
          </a:graphicData>
        </a:graphic>
      </p:graphicFrame>
      <p:sp>
        <p:nvSpPr>
          <p:cNvPr id="114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Verb be +ing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5" name="Picture 2" descr="F:\4.png"/>
          <p:cNvPicPr/>
          <p:nvPr/>
        </p:nvPicPr>
        <p:blipFill>
          <a:blip r:embed="rId1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If the verb ends in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–e ,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we say goodbye to e and we put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–ing.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Eg. Writ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e</a:t>
            </a:r>
            <a:r>
              <a:rPr b="0" lang="en-US" sz="2400" spc="-1" strike="noStrike">
                <a:solidFill>
                  <a:srgbClr val="1f497d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 writing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If the verb ends in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consonant/vowel/consonant,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we double (x2) the last consonant. Eg. Put </a:t>
            </a:r>
            <a:r>
              <a:rPr b="0" lang="en-US" sz="2400" spc="-1" strike="noStrike">
                <a:solidFill>
                  <a:srgbClr val="1f497d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pu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tt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ing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But!  Fix</a:t>
            </a:r>
            <a:r>
              <a:rPr b="0" lang="en-US" sz="2400" spc="-1" strike="noStrike">
                <a:solidFill>
                  <a:srgbClr val="ff0000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 fixing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If the verb ends in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–y,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don’t worry!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Y loves ing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=L.F.E  Eg. Study </a:t>
            </a:r>
            <a:r>
              <a:rPr b="0" lang="en-US" sz="2400" spc="-1" strike="noStrike">
                <a:solidFill>
                  <a:srgbClr val="1f497d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 stud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ying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If the verb ends in 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–ie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like tie, die </a:t>
            </a:r>
            <a:r>
              <a:rPr b="0" lang="en-US" sz="2400" spc="-1" strike="noStrike">
                <a:solidFill>
                  <a:srgbClr val="1f497d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t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ying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, d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ying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 u="sng">
                <a:solidFill>
                  <a:srgbClr val="ffffff"/>
                </a:solidFill>
                <a:uFillTx/>
                <a:latin typeface="Candara"/>
              </a:rPr>
              <a:t>Spelling rules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8" name="3 - Εικόνα" descr="burger.png"/>
          <p:cNvPicPr/>
          <p:nvPr/>
        </p:nvPicPr>
        <p:blipFill>
          <a:blip r:embed="rId1"/>
          <a:stretch/>
        </p:blipFill>
        <p:spPr>
          <a:xfrm>
            <a:off x="539640" y="620640"/>
            <a:ext cx="1954800" cy="1007640"/>
          </a:xfrm>
          <a:prstGeom prst="rect">
            <a:avLst/>
          </a:prstGeom>
          <a:ln>
            <a:noFill/>
          </a:ln>
        </p:spPr>
      </p:pic>
      <p:pic>
        <p:nvPicPr>
          <p:cNvPr id="119" name="Picture 2" descr="F:\4.png"/>
          <p:cNvPicPr/>
          <p:nvPr/>
        </p:nvPicPr>
        <p:blipFill>
          <a:blip r:embed="rId2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2" dur="1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5" dur="1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0" dur="1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5" dur="1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99640" y="2421000"/>
            <a:ext cx="7408080" cy="3777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000"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 u="sng">
                <a:solidFill>
                  <a:srgbClr val="1f497d"/>
                </a:solidFill>
                <a:uFillTx/>
                <a:latin typeface="Candara"/>
              </a:rPr>
              <a:t>We use present continuous: 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To talk about something that it is happening right now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(I’m brushing my teeth right now, I cannot talk on the phone)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For a temporary situation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(I’m staying at this hotel for a couple of days)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For future plans and arrangements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(I’m visiting my grandparents this weekend)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Near future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(this weekend, tonight)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Changing situation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(More and more tourists are coming to Greece lately)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Annoying habit </a:t>
            </a: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+always /constantly (My brother is always leaving his clothes on the floor)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 u="sng">
                <a:solidFill>
                  <a:srgbClr val="ffffff"/>
                </a:solidFill>
                <a:uFillTx/>
                <a:latin typeface="Candara"/>
              </a:rPr>
              <a:t>USE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453360" y="1700640"/>
            <a:ext cx="19184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f0000"/>
                </a:solidFill>
                <a:latin typeface="Candara"/>
              </a:rPr>
              <a:t>NOW!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123" name="4 - Εικόνα" descr="burger.png"/>
          <p:cNvPicPr/>
          <p:nvPr/>
        </p:nvPicPr>
        <p:blipFill>
          <a:blip r:embed="rId1"/>
          <a:stretch/>
        </p:blipFill>
        <p:spPr>
          <a:xfrm>
            <a:off x="539640" y="620640"/>
            <a:ext cx="2615760" cy="1348560"/>
          </a:xfrm>
          <a:prstGeom prst="rect">
            <a:avLst/>
          </a:prstGeom>
          <a:ln>
            <a:noFill/>
          </a:ln>
        </p:spPr>
      </p:pic>
      <p:pic>
        <p:nvPicPr>
          <p:cNvPr id="124" name="Picture 2" descr="F:\4.png"/>
          <p:cNvPicPr/>
          <p:nvPr/>
        </p:nvPicPr>
        <p:blipFill>
          <a:blip r:embed="rId2"/>
          <a:stretch/>
        </p:blipFill>
        <p:spPr>
          <a:xfrm>
            <a:off x="7740360" y="18864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" dur="indefinite" restart="never" nodeType="tmRoot">
          <p:childTnLst>
            <p:seq>
              <p:cTn id="27" dur="indefinite" nodeType="mainSeq"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2" dur="1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6" dur="1" fill="hold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1" dur="1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6" dur="1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51" dur="1" fill="hold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56" dur="1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61" dur="1" fill="hold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Right now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Now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At the moment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At present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Tonight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Today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Currently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These days, this week, this month, this year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Listen!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 u="sng">
                <a:solidFill>
                  <a:srgbClr val="ffffff"/>
                </a:solidFill>
                <a:uFillTx/>
                <a:latin typeface="Candara"/>
              </a:rPr>
              <a:t>Key words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27" name="4 - Εικόνα" descr="key.png"/>
          <p:cNvPicPr/>
          <p:nvPr/>
        </p:nvPicPr>
        <p:blipFill>
          <a:blip r:embed="rId1"/>
          <a:stretch/>
        </p:blipFill>
        <p:spPr>
          <a:xfrm>
            <a:off x="5580000" y="2493000"/>
            <a:ext cx="2546640" cy="2196360"/>
          </a:xfrm>
          <a:prstGeom prst="rect">
            <a:avLst/>
          </a:prstGeom>
          <a:ln>
            <a:noFill/>
          </a:ln>
        </p:spPr>
      </p:pic>
      <p:pic>
        <p:nvPicPr>
          <p:cNvPr id="128" name="Picture 2" descr="F:\4.png"/>
          <p:cNvPicPr/>
          <p:nvPr/>
        </p:nvPicPr>
        <p:blipFill>
          <a:blip r:embed="rId2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" dur="indefinite" restart="never" nodeType="tmRoot">
          <p:childTnLst>
            <p:seq>
              <p:cTn id="63" dur="indefinite" nodeType="mainSeq"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68" dur="1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1" dur="1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4" dur="1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7" dur="1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0" dur="1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3" dur="1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6" dur="1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9" dur="1" fill="hold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92" dur="1" fill="hold"/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95" dur="1" fill="hold"/>
                                        <p:tgtEl>
                                          <p:spTgt spid="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71920" y="1989000"/>
            <a:ext cx="7408080" cy="413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The present continuous tense is not used with the </a:t>
            </a:r>
            <a:r>
              <a:rPr b="1" lang="en-US" sz="2400" spc="-1" strike="noStrike">
                <a:solidFill>
                  <a:srgbClr val="1f497d"/>
                </a:solidFill>
                <a:latin typeface="Candara"/>
              </a:rPr>
              <a:t>stative verbs!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ff0000"/>
                </a:solidFill>
                <a:latin typeface="Candara"/>
              </a:rPr>
              <a:t>BUT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You can see stative vebs in –ing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1f497d"/>
                </a:solidFill>
                <a:latin typeface="Candara"/>
              </a:rPr>
              <a:t>with a different meaning.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I’m having a bath/ a lunch/ fun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I’m seeing the doctor today (=I have an appointment)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I’m tasting the soup (= the act of trying) VS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The soup tastes great (=it has a flavour)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Candara"/>
              </a:rPr>
              <a:t>Remember!!!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5364000" y="2637000"/>
            <a:ext cx="2880000" cy="1583640"/>
          </a:xfrm>
          <a:prstGeom prst="cloudCallout">
            <a:avLst>
              <a:gd name="adj1" fmla="val -44765"/>
              <a:gd name="adj2" fmla="val 79372"/>
            </a:avLst>
          </a:prstGeom>
          <a:ln>
            <a:solidFill>
              <a:srgbClr val="723c0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Candara"/>
              </a:rPr>
              <a:t>Know, understand, hate, love, fancy, own, believe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32" name="Picture 2" descr="F:\4.png"/>
          <p:cNvPicPr/>
          <p:nvPr/>
        </p:nvPicPr>
        <p:blipFill>
          <a:blip r:embed="rId1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6" dur="indefinite" restart="never" nodeType="tmRoot">
          <p:childTnLst>
            <p:seq>
              <p:cTn id="97" dur="indefinite" nodeType="mainSeq"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after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02" dur="1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07" dur="1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10" dur="1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13" dur="1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18" dur="1" fill="hold"/>
                                        <p:tgtEl>
                                          <p:spTgt spid="1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23" dur="1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26" dur="1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29" dur="1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32" dur="1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2673</TotalTime>
  <Application>LibreOffice/6.4.3.2$Windows_X86_64 LibreOffice_project/747b5d0ebf89f41c860ec2a39efd7cb15b54f2d8</Application>
  <Words>420</Words>
  <Paragraphs>82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2016-01-23T17:31:21Z</dcterms:created>
  <dc:creator>johnhelen</dc:creator>
  <dc:description/>
  <dc:language>en-US</dc:language>
  <cp:lastModifiedBy/>
  <dcterms:modified xsi:type="dcterms:W3CDTF">2021-10-07T19:17:35Z</dcterms:modified>
  <cp:revision>76</cp:revision>
  <dc:subject/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Προβολή στην οθόνη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7</vt:i4>
  </property>
</Properties>
</file>