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51435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311760" y="292680"/>
            <a:ext cx="8520120" cy="800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311760" y="1228680"/>
            <a:ext cx="852012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311760" y="2973240"/>
            <a:ext cx="852012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311760" y="292680"/>
            <a:ext cx="8520120" cy="800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311760" y="1228680"/>
            <a:ext cx="415764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7840" y="1228680"/>
            <a:ext cx="415764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311760" y="2973240"/>
            <a:ext cx="415764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4677840" y="2973240"/>
            <a:ext cx="415764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311760" y="292680"/>
            <a:ext cx="8520120" cy="800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311760" y="1228680"/>
            <a:ext cx="274320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3192480" y="1228680"/>
            <a:ext cx="274320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073200" y="1228680"/>
            <a:ext cx="274320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311760" y="2973240"/>
            <a:ext cx="274320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3192480" y="2973240"/>
            <a:ext cx="274320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6073200" y="2973240"/>
            <a:ext cx="274320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311760" y="292680"/>
            <a:ext cx="8520120" cy="800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subTitle"/>
          </p:nvPr>
        </p:nvSpPr>
        <p:spPr>
          <a:xfrm>
            <a:off x="311760" y="1228680"/>
            <a:ext cx="8520120" cy="3339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311760" y="292680"/>
            <a:ext cx="8520120" cy="800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311760" y="1228680"/>
            <a:ext cx="8520120" cy="3339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311760" y="292680"/>
            <a:ext cx="8520120" cy="800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311760" y="1228680"/>
            <a:ext cx="4157640" cy="3339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677840" y="1228680"/>
            <a:ext cx="4157640" cy="3339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311760" y="292680"/>
            <a:ext cx="8520120" cy="800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subTitle"/>
          </p:nvPr>
        </p:nvSpPr>
        <p:spPr>
          <a:xfrm>
            <a:off x="311760" y="292680"/>
            <a:ext cx="8520120" cy="3712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311760" y="292680"/>
            <a:ext cx="8520120" cy="800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311760" y="1228680"/>
            <a:ext cx="415764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4677840" y="1228680"/>
            <a:ext cx="4157640" cy="3339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311760" y="2973240"/>
            <a:ext cx="415764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11760" y="292680"/>
            <a:ext cx="8520120" cy="800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311760" y="1228680"/>
            <a:ext cx="8520120" cy="3339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311760" y="292680"/>
            <a:ext cx="8520120" cy="800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311760" y="1228680"/>
            <a:ext cx="4157640" cy="3339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677840" y="1228680"/>
            <a:ext cx="415764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4677840" y="2973240"/>
            <a:ext cx="415764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311760" y="292680"/>
            <a:ext cx="8520120" cy="800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311760" y="1228680"/>
            <a:ext cx="415764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677840" y="1228680"/>
            <a:ext cx="415764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311760" y="2973240"/>
            <a:ext cx="852012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311760" y="292680"/>
            <a:ext cx="8520120" cy="800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311760" y="1228680"/>
            <a:ext cx="852012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311760" y="2973240"/>
            <a:ext cx="852012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311760" y="292680"/>
            <a:ext cx="8520120" cy="800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311760" y="1228680"/>
            <a:ext cx="415764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77840" y="1228680"/>
            <a:ext cx="415764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311760" y="2973240"/>
            <a:ext cx="415764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5"/>
          <p:cNvSpPr>
            <a:spLocks noGrp="1"/>
          </p:cNvSpPr>
          <p:nvPr>
            <p:ph type="body"/>
          </p:nvPr>
        </p:nvSpPr>
        <p:spPr>
          <a:xfrm>
            <a:off x="4677840" y="2973240"/>
            <a:ext cx="415764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311760" y="292680"/>
            <a:ext cx="8520120" cy="800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311760" y="1228680"/>
            <a:ext cx="274320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3192480" y="1228680"/>
            <a:ext cx="274320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6073200" y="1228680"/>
            <a:ext cx="274320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311760" y="2973240"/>
            <a:ext cx="274320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6"/>
          <p:cNvSpPr>
            <a:spLocks noGrp="1"/>
          </p:cNvSpPr>
          <p:nvPr>
            <p:ph type="body"/>
          </p:nvPr>
        </p:nvSpPr>
        <p:spPr>
          <a:xfrm>
            <a:off x="3192480" y="2973240"/>
            <a:ext cx="274320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7"/>
          <p:cNvSpPr>
            <a:spLocks noGrp="1"/>
          </p:cNvSpPr>
          <p:nvPr>
            <p:ph type="body"/>
          </p:nvPr>
        </p:nvSpPr>
        <p:spPr>
          <a:xfrm>
            <a:off x="6073200" y="2973240"/>
            <a:ext cx="274320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311760" y="292680"/>
            <a:ext cx="8520120" cy="800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subTitle"/>
          </p:nvPr>
        </p:nvSpPr>
        <p:spPr>
          <a:xfrm>
            <a:off x="311760" y="1228680"/>
            <a:ext cx="8520120" cy="3339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311760" y="292680"/>
            <a:ext cx="8520120" cy="800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311760" y="1228680"/>
            <a:ext cx="8520120" cy="3339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311760" y="292680"/>
            <a:ext cx="8520120" cy="800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311760" y="1228680"/>
            <a:ext cx="4157640" cy="3339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677840" y="1228680"/>
            <a:ext cx="4157640" cy="3339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311760" y="292680"/>
            <a:ext cx="8520120" cy="800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11760" y="292680"/>
            <a:ext cx="8520120" cy="800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311760" y="1228680"/>
            <a:ext cx="8520120" cy="3339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subTitle"/>
          </p:nvPr>
        </p:nvSpPr>
        <p:spPr>
          <a:xfrm>
            <a:off x="311760" y="292680"/>
            <a:ext cx="8520120" cy="3712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311760" y="292680"/>
            <a:ext cx="8520120" cy="800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311760" y="1228680"/>
            <a:ext cx="415764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4677840" y="1228680"/>
            <a:ext cx="4157640" cy="3339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311760" y="2973240"/>
            <a:ext cx="415764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311760" y="292680"/>
            <a:ext cx="8520120" cy="800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311760" y="1228680"/>
            <a:ext cx="4157640" cy="3339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4677840" y="1228680"/>
            <a:ext cx="415764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4677840" y="2973240"/>
            <a:ext cx="415764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311760" y="292680"/>
            <a:ext cx="8520120" cy="800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311760" y="1228680"/>
            <a:ext cx="415764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677840" y="1228680"/>
            <a:ext cx="415764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311760" y="2973240"/>
            <a:ext cx="852012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311760" y="292680"/>
            <a:ext cx="8520120" cy="800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311760" y="1228680"/>
            <a:ext cx="852012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311760" y="2973240"/>
            <a:ext cx="852012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311760" y="292680"/>
            <a:ext cx="8520120" cy="800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311760" y="1228680"/>
            <a:ext cx="415764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677840" y="1228680"/>
            <a:ext cx="415764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311760" y="2973240"/>
            <a:ext cx="415764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4677840" y="2973240"/>
            <a:ext cx="415764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311760" y="292680"/>
            <a:ext cx="8520120" cy="800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311760" y="1228680"/>
            <a:ext cx="274320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3192480" y="1228680"/>
            <a:ext cx="274320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6073200" y="1228680"/>
            <a:ext cx="274320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5"/>
          <p:cNvSpPr>
            <a:spLocks noGrp="1"/>
          </p:cNvSpPr>
          <p:nvPr>
            <p:ph type="body"/>
          </p:nvPr>
        </p:nvSpPr>
        <p:spPr>
          <a:xfrm>
            <a:off x="311760" y="2973240"/>
            <a:ext cx="274320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6"/>
          <p:cNvSpPr>
            <a:spLocks noGrp="1"/>
          </p:cNvSpPr>
          <p:nvPr>
            <p:ph type="body"/>
          </p:nvPr>
        </p:nvSpPr>
        <p:spPr>
          <a:xfrm>
            <a:off x="3192480" y="2973240"/>
            <a:ext cx="274320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7"/>
          <p:cNvSpPr>
            <a:spLocks noGrp="1"/>
          </p:cNvSpPr>
          <p:nvPr>
            <p:ph type="body"/>
          </p:nvPr>
        </p:nvSpPr>
        <p:spPr>
          <a:xfrm>
            <a:off x="6073200" y="2973240"/>
            <a:ext cx="274320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311760" y="292680"/>
            <a:ext cx="8520120" cy="800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311760" y="1228680"/>
            <a:ext cx="4157640" cy="3339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4677840" y="1228680"/>
            <a:ext cx="4157640" cy="3339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11760" y="292680"/>
            <a:ext cx="8520120" cy="800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311760" y="292680"/>
            <a:ext cx="8520120" cy="3712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311760" y="292680"/>
            <a:ext cx="8520120" cy="800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311760" y="1228680"/>
            <a:ext cx="415764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7840" y="1228680"/>
            <a:ext cx="4157640" cy="3339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311760" y="2973240"/>
            <a:ext cx="415764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311760" y="292680"/>
            <a:ext cx="8520120" cy="800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311760" y="1228680"/>
            <a:ext cx="4157640" cy="3339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77840" y="1228680"/>
            <a:ext cx="415764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677840" y="2973240"/>
            <a:ext cx="415764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311760" y="292680"/>
            <a:ext cx="8520120" cy="800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311760" y="1228680"/>
            <a:ext cx="415764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7840" y="1228680"/>
            <a:ext cx="415764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311760" y="2973240"/>
            <a:ext cx="8520120" cy="159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fdc8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0"/>
            <a:ext cx="9143640" cy="342864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PlaceHolder 2"/>
          <p:cNvSpPr>
            <a:spLocks noGrp="1"/>
          </p:cNvSpPr>
          <p:nvPr>
            <p:ph type="title"/>
          </p:nvPr>
        </p:nvSpPr>
        <p:spPr>
          <a:xfrm>
            <a:off x="311760" y="392040"/>
            <a:ext cx="8520120" cy="2689920"/>
          </a:xfrm>
          <a:prstGeom prst="rect">
            <a:avLst/>
          </a:prstGeom>
        </p:spPr>
        <p:txBody>
          <a:bodyPr tIns="91440" bIns="91440" anchor="ctr">
            <a:noAutofit/>
          </a:bodyPr>
          <a:p>
            <a:pPr algn="ctr"/>
            <a:r>
              <a:rPr b="0" lang="en-US" sz="80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8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</p:spPr>
        <p:txBody>
          <a:bodyPr tIns="91440" bIns="91440" anchor="ctr">
            <a:noAutofit/>
          </a:bodyPr>
          <a:p>
            <a:pPr algn="r">
              <a:lnSpc>
                <a:spcPct val="100000"/>
              </a:lnSpc>
            </a:pPr>
            <a:fld id="{A1E3541F-D9A3-486D-94B6-41F75E863576}" type="slidenum">
              <a:rPr b="0" lang="en" sz="1000" spc="-1" strike="noStrike">
                <a:solidFill>
                  <a:srgbClr val="212121"/>
                </a:solidFill>
                <a:latin typeface="Source Code Pro"/>
                <a:ea typeface="Source Code Pro"/>
              </a:rPr>
              <a:t>&lt;number&gt;</a:t>
            </a:fld>
            <a:endParaRPr b="0" lang="en-US" sz="10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311760" y="292680"/>
            <a:ext cx="8520120" cy="800640"/>
          </a:xfrm>
          <a:prstGeom prst="rect">
            <a:avLst/>
          </a:prstGeom>
        </p:spPr>
        <p:txBody>
          <a:bodyPr tIns="91440" bIns="91440">
            <a:noAutofit/>
          </a:bodyPr>
          <a:p>
            <a:pPr algn="ctr"/>
            <a:r>
              <a:rPr b="0" lang="en-US" sz="42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311760" y="1228680"/>
            <a:ext cx="8520120" cy="3339720"/>
          </a:xfrm>
          <a:prstGeom prst="rect">
            <a:avLst/>
          </a:prstGeom>
        </p:spPr>
        <p:txBody>
          <a:bodyPr tIns="91440" bIns="91440">
            <a:noAutofit/>
          </a:bodyPr>
          <a:p>
            <a:pPr marL="432000" indent="-324000" algn="ctr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 algn="ctr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 algn="ctr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 algn="ctr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sldNum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</p:spPr>
        <p:txBody>
          <a:bodyPr tIns="91440" bIns="91440" anchor="ctr">
            <a:noAutofit/>
          </a:bodyPr>
          <a:p>
            <a:pPr algn="r">
              <a:lnSpc>
                <a:spcPct val="100000"/>
              </a:lnSpc>
            </a:pPr>
            <a:fld id="{E3C1735A-E92D-4DC0-B433-8647E6BA48E4}" type="slidenum">
              <a:rPr b="0" lang="en" sz="1000" spc="-1" strike="noStrike">
                <a:solidFill>
                  <a:srgbClr val="212121"/>
                </a:solidFill>
                <a:latin typeface="Source Code Pro"/>
                <a:ea typeface="Source Code Pro"/>
              </a:rPr>
              <a:t>&lt;number&gt;</a:t>
            </a:fld>
            <a:endParaRPr b="0" lang="en-US" sz="10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311760" y="292680"/>
            <a:ext cx="8520120" cy="800640"/>
          </a:xfrm>
          <a:prstGeom prst="rect">
            <a:avLst/>
          </a:prstGeom>
        </p:spPr>
        <p:txBody>
          <a:bodyPr tIns="91440" bIns="91440">
            <a:noAutofit/>
          </a:bodyPr>
          <a:p>
            <a:pPr algn="ctr"/>
            <a:r>
              <a:rPr b="0" lang="en-US" sz="42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311760" y="1228680"/>
            <a:ext cx="3999600" cy="3339720"/>
          </a:xfrm>
          <a:prstGeom prst="rect">
            <a:avLst/>
          </a:prstGeom>
        </p:spPr>
        <p:txBody>
          <a:bodyPr tIns="91440" bIns="91440">
            <a:noAutofit/>
          </a:bodyPr>
          <a:p>
            <a:pPr marL="432000" indent="-324000" algn="ctr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 algn="ctr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 algn="ctr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 algn="ctr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4832280" y="1228680"/>
            <a:ext cx="3999600" cy="3339720"/>
          </a:xfrm>
          <a:prstGeom prst="rect">
            <a:avLst/>
          </a:prstGeom>
        </p:spPr>
        <p:txBody>
          <a:bodyPr tIns="91440" bIns="91440">
            <a:noAutofit/>
          </a:bodyPr>
          <a:p>
            <a:pPr marL="432000" indent="-324000" algn="ctr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 algn="ctr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 algn="ctr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 algn="ctr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 type="sldNum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</p:spPr>
        <p:txBody>
          <a:bodyPr tIns="91440" bIns="91440" anchor="ctr">
            <a:noAutofit/>
          </a:bodyPr>
          <a:p>
            <a:pPr algn="r">
              <a:lnSpc>
                <a:spcPct val="100000"/>
              </a:lnSpc>
            </a:pPr>
            <a:fld id="{B66588ED-1605-4C23-BCC8-7AEE531A1991}" type="slidenum">
              <a:rPr b="0" lang="en" sz="1000" spc="-1" strike="noStrike">
                <a:solidFill>
                  <a:srgbClr val="212121"/>
                </a:solidFill>
                <a:latin typeface="Source Code Pro"/>
                <a:ea typeface="Source Code Pro"/>
              </a:rPr>
              <a:t>&lt;number&gt;</a:t>
            </a:fld>
            <a:endParaRPr b="0" lang="en-US" sz="10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8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8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Shape 1"/>
          <p:cNvSpPr txBox="1"/>
          <p:nvPr/>
        </p:nvSpPr>
        <p:spPr>
          <a:xfrm>
            <a:off x="311760" y="392040"/>
            <a:ext cx="8520120" cy="26899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>
            <a:noAutofit/>
          </a:bodyPr>
          <a:p>
            <a:pPr algn="ctr">
              <a:lnSpc>
                <a:spcPct val="100000"/>
              </a:lnSpc>
            </a:pPr>
            <a:r>
              <a:rPr b="1" lang="en" sz="8000" spc="-1" strike="noStrike">
                <a:solidFill>
                  <a:srgbClr val="212121"/>
                </a:solidFill>
                <a:latin typeface="Amatic SC"/>
                <a:ea typeface="Amatic SC"/>
              </a:rPr>
              <a:t>Adjectives-adverbs-</a:t>
            </a:r>
            <a:br/>
            <a:r>
              <a:rPr b="1" lang="en" sz="8000" spc="-1" strike="noStrike">
                <a:solidFill>
                  <a:srgbClr val="212121"/>
                </a:solidFill>
                <a:latin typeface="Amatic SC"/>
                <a:ea typeface="Amatic SC"/>
              </a:rPr>
              <a:t>Comparisons</a:t>
            </a:r>
            <a:endParaRPr b="0" lang="en-US" sz="8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d9d9d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311760" y="292680"/>
            <a:ext cx="8520120" cy="800640"/>
          </a:xfrm>
          <a:prstGeom prst="rect">
            <a:avLst/>
          </a:prstGeom>
          <a:solidFill>
            <a:srgbClr val="00fdc8"/>
          </a:solidFill>
          <a:ln>
            <a:noFill/>
          </a:ln>
        </p:spPr>
        <p:txBody>
          <a:bodyPr tIns="91440" bIns="91440">
            <a:noAutofit/>
          </a:bodyPr>
          <a:p>
            <a:pPr>
              <a:lnSpc>
                <a:spcPct val="100000"/>
              </a:lnSpc>
            </a:pPr>
            <a:r>
              <a:rPr b="1" lang="en" sz="4200" spc="-1" strike="noStrike">
                <a:solidFill>
                  <a:srgbClr val="212121"/>
                </a:solidFill>
                <a:latin typeface="Amatic SC"/>
                <a:ea typeface="Amatic SC"/>
              </a:rPr>
              <a:t>Adjectives</a:t>
            </a:r>
            <a:endParaRPr b="0" lang="en-US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TextShape 2"/>
          <p:cNvSpPr txBox="1"/>
          <p:nvPr/>
        </p:nvSpPr>
        <p:spPr>
          <a:xfrm>
            <a:off x="311760" y="1093680"/>
            <a:ext cx="8520120" cy="347472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3b3b3"/>
              </a:gs>
            </a:gsLst>
            <a:lin ang="5400000"/>
          </a:gradFill>
          <a:ln w="19080">
            <a:solidFill>
              <a:srgbClr val="00fdc8"/>
            </a:solidFill>
            <a:round/>
          </a:ln>
        </p:spPr>
        <p:txBody>
          <a:bodyPr rIns="0" tIns="91440" bIns="91440">
            <a:noAutofit/>
          </a:bodyPr>
          <a:p>
            <a:pPr>
              <a:lnSpc>
                <a:spcPct val="115000"/>
              </a:lnSpc>
            </a:pPr>
            <a:r>
              <a:rPr b="0" lang="en" sz="1800" spc="-1" strike="noStrike">
                <a:solidFill>
                  <a:srgbClr val="666666"/>
                </a:solidFill>
                <a:latin typeface="Source Code Pro"/>
                <a:ea typeface="Source Code Pro"/>
              </a:rPr>
              <a:t>Τα επίθετα περιγράφουν ουσιαστικά και μπαίνουν πριν από αυτά. Δεν έχουν πληθυντικό και δεν παίρνουν άρθρο όταν δεν ακολουθούνται από ουσιαστικό.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</a:pPr>
            <a:r>
              <a:rPr b="0" lang="en" sz="1800" spc="-1" strike="noStrike">
                <a:solidFill>
                  <a:srgbClr val="666666"/>
                </a:solidFill>
                <a:latin typeface="Source Code Pro"/>
                <a:ea typeface="Source Code Pro"/>
              </a:rPr>
              <a:t>She’s a beautiful girl. They are clever.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d9d9d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Shape 1"/>
          <p:cNvSpPr txBox="1"/>
          <p:nvPr/>
        </p:nvSpPr>
        <p:spPr>
          <a:xfrm>
            <a:off x="311760" y="292680"/>
            <a:ext cx="8520120" cy="800640"/>
          </a:xfrm>
          <a:prstGeom prst="rect">
            <a:avLst/>
          </a:prstGeom>
          <a:solidFill>
            <a:srgbClr val="00fdc8"/>
          </a:solidFill>
          <a:ln>
            <a:noFill/>
          </a:ln>
        </p:spPr>
        <p:txBody>
          <a:bodyPr tIns="91440" bIns="91440">
            <a:noAutofit/>
          </a:bodyPr>
          <a:p>
            <a:pPr>
              <a:lnSpc>
                <a:spcPct val="100000"/>
              </a:lnSpc>
            </a:pPr>
            <a:r>
              <a:rPr b="1" lang="en" sz="4200" spc="-1" strike="noStrike">
                <a:solidFill>
                  <a:srgbClr val="212121"/>
                </a:solidFill>
                <a:latin typeface="Amatic SC"/>
                <a:ea typeface="Amatic SC"/>
              </a:rPr>
              <a:t>Adverbs of manner</a:t>
            </a:r>
            <a:endParaRPr b="0" lang="en-US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TextShape 2"/>
          <p:cNvSpPr txBox="1"/>
          <p:nvPr/>
        </p:nvSpPr>
        <p:spPr>
          <a:xfrm>
            <a:off x="311760" y="1228680"/>
            <a:ext cx="8520120" cy="333972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3b3b3"/>
              </a:gs>
            </a:gsLst>
            <a:lin ang="5400000"/>
          </a:gradFill>
          <a:ln w="19080">
            <a:solidFill>
              <a:srgbClr val="00fdc8"/>
            </a:solidFill>
            <a:round/>
          </a:ln>
        </p:spPr>
        <p:txBody>
          <a:bodyPr tIns="91440" bIns="91440">
            <a:noAutofit/>
          </a:bodyPr>
          <a:p>
            <a:pPr>
              <a:lnSpc>
                <a:spcPct val="115000"/>
              </a:lnSpc>
            </a:pPr>
            <a:r>
              <a:rPr b="0" lang="en" sz="1800" spc="-1" strike="noStrike">
                <a:solidFill>
                  <a:srgbClr val="666666"/>
                </a:solidFill>
                <a:latin typeface="Source Code Pro"/>
                <a:ea typeface="Source Code Pro"/>
              </a:rPr>
              <a:t>Είναι τα επιρρήματα που δηλώνουν τρόπο και απαντούν στις ερωτήσεις που αρχίζουν με how.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</a:pPr>
            <a:r>
              <a:rPr b="0" lang="en" sz="1800" spc="-1" strike="noStrike">
                <a:solidFill>
                  <a:srgbClr val="666666"/>
                </a:solidFill>
                <a:latin typeface="Source Code Pro"/>
                <a:ea typeface="Source Code Pro"/>
              </a:rPr>
              <a:t>How does Mary speak? She speaks slowly.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</a:pPr>
            <a:r>
              <a:rPr b="0" lang="en" sz="1800" spc="-1" strike="noStrike">
                <a:solidFill>
                  <a:srgbClr val="666666"/>
                </a:solidFill>
                <a:latin typeface="Source Code Pro"/>
                <a:ea typeface="Source Code Pro"/>
              </a:rPr>
              <a:t>Σχηματίζονται προσθέτοντας την κατάληξη -ly στο τέλος του επιθέτου.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</a:pPr>
            <a:r>
              <a:rPr b="0" lang="en" sz="1800" spc="-1" strike="noStrike">
                <a:solidFill>
                  <a:srgbClr val="666666"/>
                </a:solidFill>
                <a:latin typeface="Source Code Pro"/>
                <a:ea typeface="Source Code Pro"/>
              </a:rPr>
              <a:t>nice-nicely 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d9d9d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311760" y="292680"/>
            <a:ext cx="8520120" cy="800640"/>
          </a:xfrm>
          <a:prstGeom prst="rect">
            <a:avLst/>
          </a:prstGeom>
          <a:solidFill>
            <a:srgbClr val="00fdc8"/>
          </a:solidFill>
          <a:ln>
            <a:noFill/>
          </a:ln>
        </p:spPr>
        <p:txBody>
          <a:bodyPr tIns="91440" bIns="91440">
            <a:noAutofit/>
          </a:bodyPr>
          <a:p>
            <a:pPr>
              <a:lnSpc>
                <a:spcPct val="100000"/>
              </a:lnSpc>
            </a:pPr>
            <a:r>
              <a:rPr b="1" lang="en" sz="4200" spc="-1" strike="noStrike">
                <a:solidFill>
                  <a:srgbClr val="212121"/>
                </a:solidFill>
                <a:latin typeface="Amatic SC"/>
                <a:ea typeface="Amatic SC"/>
              </a:rPr>
              <a:t>Adverbs of manner</a:t>
            </a:r>
            <a:endParaRPr b="0" lang="en-US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TextShape 2"/>
          <p:cNvSpPr txBox="1"/>
          <p:nvPr/>
        </p:nvSpPr>
        <p:spPr>
          <a:xfrm>
            <a:off x="202680" y="1228680"/>
            <a:ext cx="3999600" cy="333972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3b3b3"/>
              </a:gs>
            </a:gsLst>
            <a:lin ang="5400000"/>
          </a:gradFill>
          <a:ln w="19080">
            <a:solidFill>
              <a:srgbClr val="00fdc8"/>
            </a:solidFill>
            <a:round/>
          </a:ln>
        </p:spPr>
        <p:txBody>
          <a:bodyPr tIns="91440" bIns="91440">
            <a:noAutofit/>
          </a:bodyPr>
          <a:p>
            <a:pPr>
              <a:lnSpc>
                <a:spcPct val="115000"/>
              </a:lnSpc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</a:pPr>
            <a:r>
              <a:rPr b="0" lang="en" sz="1400" spc="-1" strike="noStrike">
                <a:solidFill>
                  <a:srgbClr val="666666"/>
                </a:solidFill>
                <a:latin typeface="Source Code Pro"/>
                <a:ea typeface="Source Code Pro"/>
              </a:rPr>
              <a:t>    </a:t>
            </a:r>
            <a:r>
              <a:rPr b="0" lang="en" sz="1400" spc="-1" strike="noStrike">
                <a:solidFill>
                  <a:srgbClr val="666666"/>
                </a:solidFill>
                <a:latin typeface="Source Code Pro"/>
                <a:ea typeface="Source Code Pro"/>
              </a:rPr>
              <a:t>easy-easily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</a:pPr>
            <a:r>
              <a:rPr b="0" lang="en" sz="1400" spc="-1" strike="noStrike">
                <a:solidFill>
                  <a:srgbClr val="666666"/>
                </a:solidFill>
                <a:latin typeface="Source Code Pro"/>
                <a:ea typeface="Source Code Pro"/>
              </a:rPr>
              <a:t>    </a:t>
            </a:r>
            <a:r>
              <a:rPr b="0" lang="en" sz="1400" spc="-1" strike="noStrike">
                <a:solidFill>
                  <a:srgbClr val="666666"/>
                </a:solidFill>
                <a:latin typeface="Source Code Pro"/>
                <a:ea typeface="Source Code Pro"/>
              </a:rPr>
              <a:t>terrible-terribly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</a:pPr>
            <a:r>
              <a:rPr b="0" lang="en" sz="1400" spc="-1" strike="noStrike">
                <a:solidFill>
                  <a:srgbClr val="666666"/>
                </a:solidFill>
                <a:latin typeface="Source Code Pro"/>
                <a:ea typeface="Source Code Pro"/>
              </a:rPr>
              <a:t>    </a:t>
            </a:r>
            <a:r>
              <a:rPr b="0" lang="en" sz="1400" spc="-1" strike="noStrike">
                <a:solidFill>
                  <a:srgbClr val="666666"/>
                </a:solidFill>
                <a:latin typeface="Source Code Pro"/>
                <a:ea typeface="Source Code Pro"/>
              </a:rPr>
              <a:t>careful-carefully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TextShape 3"/>
          <p:cNvSpPr txBox="1"/>
          <p:nvPr/>
        </p:nvSpPr>
        <p:spPr>
          <a:xfrm>
            <a:off x="4832280" y="1228680"/>
            <a:ext cx="3999600" cy="333972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3b3b3"/>
              </a:gs>
            </a:gsLst>
            <a:lin ang="5400000"/>
          </a:gradFill>
          <a:ln w="19080">
            <a:solidFill>
              <a:srgbClr val="00fdc8"/>
            </a:solidFill>
            <a:round/>
          </a:ln>
        </p:spPr>
        <p:txBody>
          <a:bodyPr tIns="91440" bIns="91440">
            <a:noAutofit/>
          </a:bodyPr>
          <a:p>
            <a:pPr>
              <a:lnSpc>
                <a:spcPct val="115000"/>
              </a:lnSpc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</a:pPr>
            <a:r>
              <a:rPr b="0" lang="en" sz="1400" spc="-1" strike="noStrike">
                <a:solidFill>
                  <a:srgbClr val="666666"/>
                </a:solidFill>
                <a:latin typeface="Source Code Pro"/>
                <a:ea typeface="Source Code Pro"/>
              </a:rPr>
              <a:t>    </a:t>
            </a:r>
            <a:r>
              <a:rPr b="0" lang="en" sz="1400" spc="-1" strike="noStrike">
                <a:solidFill>
                  <a:srgbClr val="666666"/>
                </a:solidFill>
                <a:latin typeface="Source Code Pro"/>
                <a:ea typeface="Source Code Pro"/>
              </a:rPr>
              <a:t>good-well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</a:pPr>
            <a:r>
              <a:rPr b="0" lang="en" sz="1400" spc="-1" strike="noStrike">
                <a:solidFill>
                  <a:srgbClr val="666666"/>
                </a:solidFill>
                <a:latin typeface="Source Code Pro"/>
                <a:ea typeface="Source Code Pro"/>
              </a:rPr>
              <a:t>    </a:t>
            </a:r>
            <a:r>
              <a:rPr b="0" lang="en" sz="1400" spc="-1" strike="noStrike">
                <a:solidFill>
                  <a:srgbClr val="666666"/>
                </a:solidFill>
                <a:latin typeface="Source Code Pro"/>
                <a:ea typeface="Source Code Pro"/>
              </a:rPr>
              <a:t>fast-fast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</a:pPr>
            <a:r>
              <a:rPr b="0" lang="en" sz="1400" spc="-1" strike="noStrike">
                <a:solidFill>
                  <a:srgbClr val="666666"/>
                </a:solidFill>
                <a:latin typeface="Source Code Pro"/>
                <a:ea typeface="Source Code Pro"/>
              </a:rPr>
              <a:t>    </a:t>
            </a:r>
            <a:r>
              <a:rPr b="0" lang="en" sz="1400" spc="-1" strike="noStrike">
                <a:solidFill>
                  <a:srgbClr val="666666"/>
                </a:solidFill>
                <a:latin typeface="Source Code Pro"/>
                <a:ea typeface="Source Code Pro"/>
              </a:rPr>
              <a:t>hard-hard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</a:pPr>
            <a:r>
              <a:rPr b="0" lang="en" sz="1400" spc="-1" strike="noStrike">
                <a:solidFill>
                  <a:srgbClr val="666666"/>
                </a:solidFill>
                <a:latin typeface="Source Code Pro"/>
                <a:ea typeface="Source Code Pro"/>
              </a:rPr>
              <a:t>    </a:t>
            </a:r>
            <a:r>
              <a:rPr b="0" lang="en" sz="1400" spc="-1" strike="noStrike">
                <a:solidFill>
                  <a:srgbClr val="666666"/>
                </a:solidFill>
                <a:latin typeface="Source Code Pro"/>
                <a:ea typeface="Source Code Pro"/>
              </a:rPr>
              <a:t>early-early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</a:pPr>
            <a:r>
              <a:rPr b="0" lang="en" sz="1400" spc="-1" strike="noStrike">
                <a:solidFill>
                  <a:srgbClr val="666666"/>
                </a:solidFill>
                <a:latin typeface="Source Code Pro"/>
                <a:ea typeface="Source Code Pro"/>
              </a:rPr>
              <a:t>    </a:t>
            </a:r>
            <a:r>
              <a:rPr b="0" lang="en" sz="1400" spc="-1" strike="noStrike">
                <a:solidFill>
                  <a:srgbClr val="666666"/>
                </a:solidFill>
                <a:latin typeface="Source Code Pro"/>
                <a:ea typeface="Source Code Pro"/>
              </a:rPr>
              <a:t>late-late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</a:pPr>
            <a:r>
              <a:rPr b="0" lang="en" sz="1400" spc="-1" strike="noStrike">
                <a:solidFill>
                  <a:srgbClr val="666666"/>
                </a:solidFill>
                <a:latin typeface="Source Code Pro"/>
                <a:ea typeface="Source Code Pro"/>
              </a:rPr>
              <a:t> 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7" name="CustomShape 4"/>
          <p:cNvSpPr/>
          <p:nvPr/>
        </p:nvSpPr>
        <p:spPr>
          <a:xfrm>
            <a:off x="581400" y="1383480"/>
            <a:ext cx="1632240" cy="513720"/>
          </a:xfrm>
          <a:prstGeom prst="rect">
            <a:avLst/>
          </a:prstGeom>
          <a:solidFill>
            <a:schemeClr val="lt2"/>
          </a:solidFill>
          <a:ln w="9360">
            <a:solidFill>
              <a:schemeClr val="dk2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SPELLING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128" name="CustomShape 5"/>
          <p:cNvSpPr/>
          <p:nvPr/>
        </p:nvSpPr>
        <p:spPr>
          <a:xfrm>
            <a:off x="5078520" y="1383480"/>
            <a:ext cx="2256120" cy="513720"/>
          </a:xfrm>
          <a:prstGeom prst="rect">
            <a:avLst/>
          </a:prstGeom>
          <a:solidFill>
            <a:schemeClr val="lt2"/>
          </a:solidFill>
          <a:ln w="9360">
            <a:solidFill>
              <a:schemeClr val="dk2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IRREGULAR ADVERBS</a:t>
            </a:r>
            <a:endParaRPr b="0" lang="en-US" sz="1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d9d9d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311760" y="292680"/>
            <a:ext cx="8520120" cy="800640"/>
          </a:xfrm>
          <a:prstGeom prst="rect">
            <a:avLst/>
          </a:prstGeom>
          <a:solidFill>
            <a:srgbClr val="00fdc8"/>
          </a:solidFill>
          <a:ln>
            <a:noFill/>
          </a:ln>
        </p:spPr>
        <p:txBody>
          <a:bodyPr tIns="91440" bIns="91440">
            <a:noAutofit/>
          </a:bodyPr>
          <a:p>
            <a:pPr>
              <a:lnSpc>
                <a:spcPct val="100000"/>
              </a:lnSpc>
            </a:pPr>
            <a:r>
              <a:rPr b="1" lang="en" sz="4200" spc="-1" strike="noStrike">
                <a:solidFill>
                  <a:srgbClr val="212121"/>
                </a:solidFill>
                <a:latin typeface="Amatic SC"/>
                <a:ea typeface="Amatic SC"/>
              </a:rPr>
              <a:t>Making comparisons</a:t>
            </a:r>
            <a:endParaRPr b="0" lang="en-US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TextShape 2"/>
          <p:cNvSpPr txBox="1"/>
          <p:nvPr/>
        </p:nvSpPr>
        <p:spPr>
          <a:xfrm>
            <a:off x="311760" y="1228680"/>
            <a:ext cx="3999600" cy="333972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3b3b3"/>
              </a:gs>
            </a:gsLst>
            <a:lin ang="5400000"/>
          </a:gradFill>
          <a:ln w="19080">
            <a:solidFill>
              <a:srgbClr val="00fdc8"/>
            </a:solidFill>
            <a:round/>
          </a:ln>
        </p:spPr>
        <p:txBody>
          <a:bodyPr tIns="91440" bIns="91440">
            <a:noAutofit/>
          </a:bodyPr>
          <a:p>
            <a:pPr>
              <a:lnSpc>
                <a:spcPct val="115000"/>
              </a:lnSpc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</a:pPr>
            <a:r>
              <a:rPr b="0" lang="en" sz="1400" spc="-1" strike="noStrike">
                <a:solidFill>
                  <a:srgbClr val="666666"/>
                </a:solidFill>
                <a:latin typeface="Source Code Pro"/>
                <a:ea typeface="Source Code Pro"/>
              </a:rPr>
              <a:t>Τον χρησιμοποιούμε όταν συγκρίνουμε δύο ανθρώπους, ζώα ή πράγματα μεταξύ τους. Μετά τον comparative form βάζουμε τη λέξη than.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</a:pPr>
            <a:r>
              <a:rPr b="0" lang="en" sz="1400" spc="-1" strike="noStrike">
                <a:solidFill>
                  <a:srgbClr val="666666"/>
                </a:solidFill>
                <a:latin typeface="Source Code Pro"/>
                <a:ea typeface="Source Code Pro"/>
              </a:rPr>
              <a:t>A plane is faster than a car.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1" name="TextShape 3"/>
          <p:cNvSpPr txBox="1"/>
          <p:nvPr/>
        </p:nvSpPr>
        <p:spPr>
          <a:xfrm>
            <a:off x="4832280" y="1228680"/>
            <a:ext cx="3999600" cy="333972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3b3b3"/>
              </a:gs>
            </a:gsLst>
            <a:lin ang="5400000"/>
          </a:gradFill>
          <a:ln w="19080">
            <a:solidFill>
              <a:srgbClr val="00fdc8"/>
            </a:solidFill>
            <a:round/>
          </a:ln>
        </p:spPr>
        <p:txBody>
          <a:bodyPr tIns="91440" bIns="91440">
            <a:noAutofit/>
          </a:bodyPr>
          <a:p>
            <a:pPr>
              <a:lnSpc>
                <a:spcPct val="115000"/>
              </a:lnSpc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</a:pPr>
            <a:r>
              <a:rPr b="0" lang="en" sz="1400" spc="-1" strike="noStrike">
                <a:solidFill>
                  <a:srgbClr val="666666"/>
                </a:solidFill>
                <a:latin typeface="Source Code Pro"/>
                <a:ea typeface="Source Code Pro"/>
              </a:rPr>
              <a:t>Τον χρησιμοποιούμε όταν συγκρίνουμε έναν άνθρωπο, ζώο ή πράγμα με περισσότερα. Πάντα μπαίνει το the πριν από το επίθετο ή το επίρρημα στον superlative form και συνήθως ακολουθεί of ή in.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</a:pPr>
            <a:r>
              <a:rPr b="0" lang="en" sz="1400" spc="-1" strike="noStrike">
                <a:solidFill>
                  <a:srgbClr val="666666"/>
                </a:solidFill>
                <a:latin typeface="Source Code Pro"/>
                <a:ea typeface="Source Code Pro"/>
              </a:rPr>
              <a:t>The giraffe is the tallest animal in the world.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2" name="CustomShape 4"/>
          <p:cNvSpPr/>
          <p:nvPr/>
        </p:nvSpPr>
        <p:spPr>
          <a:xfrm>
            <a:off x="634680" y="1409040"/>
            <a:ext cx="1690920" cy="379800"/>
          </a:xfrm>
          <a:prstGeom prst="rect">
            <a:avLst/>
          </a:prstGeom>
          <a:solidFill>
            <a:schemeClr val="lt2"/>
          </a:solidFill>
          <a:ln w="9360">
            <a:solidFill>
              <a:schemeClr val="dk2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Comparative form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133" name="CustomShape 5"/>
          <p:cNvSpPr/>
          <p:nvPr/>
        </p:nvSpPr>
        <p:spPr>
          <a:xfrm>
            <a:off x="5032080" y="1409040"/>
            <a:ext cx="1833120" cy="379800"/>
          </a:xfrm>
          <a:prstGeom prst="rect">
            <a:avLst/>
          </a:prstGeom>
          <a:solidFill>
            <a:schemeClr val="lt2"/>
          </a:solidFill>
          <a:ln w="9360">
            <a:solidFill>
              <a:schemeClr val="dk2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</a:pPr>
            <a:r>
              <a:rPr b="0" lang="en" sz="1400" spc="-1" strike="noStrike">
                <a:solidFill>
                  <a:srgbClr val="000000"/>
                </a:solidFill>
                <a:latin typeface="Arial"/>
                <a:ea typeface="Arial"/>
              </a:rPr>
              <a:t>Superlative form</a:t>
            </a:r>
            <a:endParaRPr b="0" lang="en-US" sz="1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efef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Shape 1"/>
          <p:cNvSpPr txBox="1"/>
          <p:nvPr/>
        </p:nvSpPr>
        <p:spPr>
          <a:xfrm>
            <a:off x="311760" y="292680"/>
            <a:ext cx="8520120" cy="800640"/>
          </a:xfrm>
          <a:prstGeom prst="rect">
            <a:avLst/>
          </a:prstGeom>
          <a:solidFill>
            <a:srgbClr val="00fdc8"/>
          </a:solidFill>
          <a:ln>
            <a:noFill/>
          </a:ln>
        </p:spPr>
        <p:txBody>
          <a:bodyPr tIns="91440" bIns="91440">
            <a:noAutofit/>
          </a:bodyPr>
          <a:p>
            <a:pPr>
              <a:lnSpc>
                <a:spcPct val="100000"/>
              </a:lnSpc>
            </a:pPr>
            <a:r>
              <a:rPr b="1" lang="en" sz="4200" spc="-1" strike="noStrike">
                <a:solidFill>
                  <a:srgbClr val="212121"/>
                </a:solidFill>
                <a:latin typeface="Amatic SC"/>
                <a:ea typeface="Amatic SC"/>
              </a:rPr>
              <a:t>Comparative &amp; superlative: FORMATION</a:t>
            </a:r>
            <a:endParaRPr b="0" lang="en-US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TextShape 2"/>
          <p:cNvSpPr txBox="1"/>
          <p:nvPr/>
        </p:nvSpPr>
        <p:spPr>
          <a:xfrm>
            <a:off x="311760" y="1228680"/>
            <a:ext cx="8520120" cy="333972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3b3b3"/>
              </a:gs>
            </a:gsLst>
            <a:lin ang="5400000"/>
          </a:gradFill>
          <a:ln w="19080">
            <a:solidFill>
              <a:srgbClr val="00fdc8"/>
            </a:solidFill>
            <a:round/>
          </a:ln>
        </p:spPr>
        <p:txBody>
          <a:bodyPr tIns="91440" bIns="91440">
            <a:noAutofit/>
          </a:bodyPr>
          <a:p>
            <a:pPr marL="457200" indent="-342720">
              <a:lnSpc>
                <a:spcPct val="115000"/>
              </a:lnSpc>
              <a:buClr>
                <a:srgbClr val="666666"/>
              </a:buClr>
              <a:buFont typeface="Source Code Pro"/>
              <a:buChar char="➢"/>
            </a:pPr>
            <a:r>
              <a:rPr b="0" lang="en" sz="1800" spc="-1" strike="noStrike">
                <a:solidFill>
                  <a:srgbClr val="666666"/>
                </a:solidFill>
                <a:latin typeface="Source Code Pro"/>
                <a:ea typeface="Source Code Pro"/>
              </a:rPr>
              <a:t>Τα μονοσύλλαβα και τα δισύλλαβα επίθετα και επιρρήματα σχηματίζουν τον comparative με την κατάληξη -er και τον superlative με την κατάληξη -est.          tall-taller-the tallest, hard-harder-the hardest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15000"/>
              </a:lnSpc>
              <a:buClr>
                <a:srgbClr val="666666"/>
              </a:buClr>
              <a:buFont typeface="Source Code Pro"/>
              <a:buChar char="➢"/>
            </a:pPr>
            <a:r>
              <a:rPr b="0" lang="en" sz="1800" spc="-1" strike="noStrike">
                <a:solidFill>
                  <a:srgbClr val="666666"/>
                </a:solidFill>
                <a:latin typeface="Source Code Pro"/>
                <a:ea typeface="Source Code Pro"/>
              </a:rPr>
              <a:t>Τα πολυσύλλαβα επίθετα και επιρρήματα σχηματίζουν τον comparative με την προσθήκη της λέξης more και τον superlative με την προσθήκη της λέξης the most. comfortable-more comfortable-the most comfortable, slowly-more slowly-the most slowly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d9d9d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xtShape 1"/>
          <p:cNvSpPr txBox="1"/>
          <p:nvPr/>
        </p:nvSpPr>
        <p:spPr>
          <a:xfrm>
            <a:off x="311760" y="292680"/>
            <a:ext cx="8520120" cy="800640"/>
          </a:xfrm>
          <a:prstGeom prst="rect">
            <a:avLst/>
          </a:prstGeom>
          <a:solidFill>
            <a:srgbClr val="00fdc8"/>
          </a:solidFill>
          <a:ln>
            <a:noFill/>
          </a:ln>
        </p:spPr>
        <p:txBody>
          <a:bodyPr tIns="91440" bIns="91440">
            <a:noAutofit/>
          </a:bodyPr>
          <a:p>
            <a:pPr>
              <a:lnSpc>
                <a:spcPct val="100000"/>
              </a:lnSpc>
            </a:pPr>
            <a:r>
              <a:rPr b="1" lang="en" sz="4200" spc="-1" strike="noStrike">
                <a:solidFill>
                  <a:srgbClr val="212121"/>
                </a:solidFill>
                <a:latin typeface="Amatic SC"/>
                <a:ea typeface="Amatic SC"/>
              </a:rPr>
              <a:t>Spelling rules for comparative &amp; superlative</a:t>
            </a:r>
            <a:endParaRPr b="0" lang="en-US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TextShape 2"/>
          <p:cNvSpPr txBox="1"/>
          <p:nvPr/>
        </p:nvSpPr>
        <p:spPr>
          <a:xfrm>
            <a:off x="182880" y="1780920"/>
            <a:ext cx="8520120" cy="333972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3b3b3"/>
              </a:gs>
            </a:gsLst>
            <a:lin ang="5400000"/>
          </a:gradFill>
          <a:ln w="19080">
            <a:solidFill>
              <a:srgbClr val="00fdc8"/>
            </a:solidFill>
            <a:round/>
          </a:ln>
        </p:spPr>
        <p:txBody>
          <a:bodyPr tIns="91440" bIns="91440">
            <a:noAutofit/>
          </a:bodyPr>
          <a:p>
            <a:pPr marL="457200" indent="-342720">
              <a:lnSpc>
                <a:spcPct val="115000"/>
              </a:lnSpc>
              <a:buClr>
                <a:srgbClr val="666666"/>
              </a:buClr>
              <a:buFont typeface="Source Code Pro"/>
              <a:buChar char="➔"/>
            </a:pPr>
            <a:r>
              <a:rPr b="0" lang="en" sz="1800" spc="-1" strike="noStrike">
                <a:solidFill>
                  <a:srgbClr val="666666"/>
                </a:solidFill>
                <a:latin typeface="Source Code Pro"/>
                <a:ea typeface="Source Code Pro"/>
              </a:rPr>
              <a:t>Στα επίθετα που τελειώνουν σε -e,προσθέτουμε -r ή -st. large-larger-the largest, nice-nicer-the nicest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15000"/>
              </a:lnSpc>
              <a:buClr>
                <a:srgbClr val="666666"/>
              </a:buClr>
              <a:buFont typeface="Source Code Pro"/>
              <a:buChar char="➔"/>
            </a:pPr>
            <a:r>
              <a:rPr b="0" lang="en" sz="1800" spc="-1" strike="noStrike">
                <a:solidFill>
                  <a:srgbClr val="666666"/>
                </a:solidFill>
                <a:latin typeface="Source Code Pro"/>
                <a:ea typeface="Source Code Pro"/>
              </a:rPr>
              <a:t>Στα μονοσύλλαβα επίθετα που τελειώνουν σε σύμφωνο-φωνήεν-σύμφωνο, διπλασιάζουμε το τελευταίο σύμφωνο και προσθέτουμε -er ή -est.         big-bigger-the biggest, thin-thinner-the thinnest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15000"/>
              </a:lnSpc>
              <a:buClr>
                <a:srgbClr val="666666"/>
              </a:buClr>
              <a:buFont typeface="Source Code Pro"/>
              <a:buChar char="➔"/>
            </a:pPr>
            <a:r>
              <a:rPr b="0" lang="en" sz="1800" spc="-1" strike="noStrike">
                <a:solidFill>
                  <a:srgbClr val="666666"/>
                </a:solidFill>
                <a:latin typeface="Source Code Pro"/>
                <a:ea typeface="Source Code Pro"/>
              </a:rPr>
              <a:t>Στα επίθετα ή επιρρήματα που τελειώνουν σε σύμφωνο+y,το y γίνεται i και προσθέτουμε -er ή -est.      happy-happier-the happiest, early-earlier- the earliest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efef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extShape 1"/>
          <p:cNvSpPr txBox="1"/>
          <p:nvPr/>
        </p:nvSpPr>
        <p:spPr>
          <a:xfrm>
            <a:off x="311760" y="292680"/>
            <a:ext cx="8520120" cy="800640"/>
          </a:xfrm>
          <a:prstGeom prst="rect">
            <a:avLst/>
          </a:prstGeom>
          <a:solidFill>
            <a:srgbClr val="00fdc8"/>
          </a:solidFill>
          <a:ln>
            <a:noFill/>
          </a:ln>
        </p:spPr>
        <p:txBody>
          <a:bodyPr tIns="91440" bIns="91440">
            <a:noAutofit/>
          </a:bodyPr>
          <a:p>
            <a:pPr>
              <a:lnSpc>
                <a:spcPct val="100000"/>
              </a:lnSpc>
            </a:pPr>
            <a:r>
              <a:rPr b="1" lang="en" sz="4200" spc="-1" strike="noStrike">
                <a:solidFill>
                  <a:srgbClr val="212121"/>
                </a:solidFill>
                <a:latin typeface="Amatic SC"/>
                <a:ea typeface="Amatic SC"/>
              </a:rPr>
              <a:t>Irregular comparatives &amp; Superlatives</a:t>
            </a:r>
            <a:endParaRPr b="0" lang="en-US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TextShape 2"/>
          <p:cNvSpPr txBox="1"/>
          <p:nvPr/>
        </p:nvSpPr>
        <p:spPr>
          <a:xfrm>
            <a:off x="311760" y="1228680"/>
            <a:ext cx="8520120" cy="333972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3b3b3"/>
              </a:gs>
            </a:gsLst>
            <a:lin ang="5400000"/>
          </a:gradFill>
          <a:ln w="19080">
            <a:solidFill>
              <a:srgbClr val="00fdc8"/>
            </a:solidFill>
            <a:round/>
          </a:ln>
        </p:spPr>
        <p:txBody>
          <a:bodyPr tIns="91440" bIns="91440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40" name="Google Shape;105;p20" descr=""/>
          <p:cNvPicPr/>
          <p:nvPr/>
        </p:nvPicPr>
        <p:blipFill>
          <a:blip r:embed="rId1"/>
          <a:stretch/>
        </p:blipFill>
        <p:spPr>
          <a:xfrm>
            <a:off x="311760" y="1228680"/>
            <a:ext cx="8520120" cy="37144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efef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Shape 1"/>
          <p:cNvSpPr txBox="1"/>
          <p:nvPr/>
        </p:nvSpPr>
        <p:spPr>
          <a:xfrm>
            <a:off x="311760" y="292680"/>
            <a:ext cx="8520120" cy="800640"/>
          </a:xfrm>
          <a:prstGeom prst="rect">
            <a:avLst/>
          </a:prstGeom>
          <a:solidFill>
            <a:srgbClr val="00fdc8"/>
          </a:solidFill>
          <a:ln>
            <a:noFill/>
          </a:ln>
        </p:spPr>
        <p:txBody>
          <a:bodyPr tIns="91440" bIns="91440">
            <a:noAutofit/>
          </a:bodyPr>
          <a:p>
            <a:pPr>
              <a:lnSpc>
                <a:spcPct val="100000"/>
              </a:lnSpc>
            </a:pPr>
            <a:r>
              <a:rPr b="1" lang="en" sz="4200" spc="-1" strike="noStrike">
                <a:solidFill>
                  <a:srgbClr val="212121"/>
                </a:solidFill>
                <a:latin typeface="Amatic SC"/>
                <a:ea typeface="Amatic SC"/>
              </a:rPr>
              <a:t>Other ways of comparison</a:t>
            </a:r>
            <a:endParaRPr b="0" lang="en-US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TextShape 2"/>
          <p:cNvSpPr txBox="1"/>
          <p:nvPr/>
        </p:nvSpPr>
        <p:spPr>
          <a:xfrm>
            <a:off x="311760" y="1188360"/>
            <a:ext cx="8520120" cy="338004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3b3b3"/>
              </a:gs>
            </a:gsLst>
            <a:lin ang="5400000"/>
          </a:gradFill>
          <a:ln w="19080">
            <a:solidFill>
              <a:srgbClr val="00fdc8"/>
            </a:solidFill>
            <a:round/>
          </a:ln>
        </p:spPr>
        <p:txBody>
          <a:bodyPr tIns="91440" bIns="91440">
            <a:noAutofit/>
          </a:bodyPr>
          <a:p>
            <a:pPr marL="457200" indent="-342720">
              <a:lnSpc>
                <a:spcPct val="115000"/>
              </a:lnSpc>
              <a:buClr>
                <a:srgbClr val="666666"/>
              </a:buClr>
              <a:buFont typeface="Source Code Pro"/>
              <a:buChar char="❖"/>
            </a:pPr>
            <a:r>
              <a:rPr b="0" lang="en" sz="1800" spc="-1" strike="noStrike">
                <a:solidFill>
                  <a:srgbClr val="666666"/>
                </a:solidFill>
                <a:latin typeface="Source Code Pro"/>
                <a:ea typeface="Source Code Pro"/>
              </a:rPr>
              <a:t>less + adjective/adverb + than (=λιγότερο… από)      She’s less beautiful than her sister. He drives less carefully than his father.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15000"/>
              </a:lnSpc>
              <a:buClr>
                <a:srgbClr val="666666"/>
              </a:buClr>
              <a:buFont typeface="Source Code Pro"/>
              <a:buChar char="❖"/>
            </a:pPr>
            <a:r>
              <a:rPr b="0" lang="en" sz="1800" spc="-1" strike="noStrike">
                <a:solidFill>
                  <a:srgbClr val="666666"/>
                </a:solidFill>
                <a:latin typeface="Source Code Pro"/>
                <a:ea typeface="Source Code Pro"/>
              </a:rPr>
              <a:t>as + adjective/adverb + as (=τόσο… όσο)               She’s as tall as her brother.                           He runs as quickly as Kenteris.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2720">
              <a:lnSpc>
                <a:spcPct val="115000"/>
              </a:lnSpc>
              <a:buClr>
                <a:srgbClr val="666666"/>
              </a:buClr>
              <a:buFont typeface="Source Code Pro"/>
              <a:buChar char="❖"/>
            </a:pPr>
            <a:r>
              <a:rPr b="0" lang="en" sz="1800" spc="-1" strike="noStrike">
                <a:solidFill>
                  <a:srgbClr val="666666"/>
                </a:solidFill>
                <a:latin typeface="Source Code Pro"/>
                <a:ea typeface="Source Code Pro"/>
              </a:rPr>
              <a:t>not as/so + adjective/adverb + as (=όχι τόσο… όσο)          She isn’t as/so tall as her brother.                           He doesn’t run as/so quickly as Kenteris.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marL="457200">
              <a:lnSpc>
                <a:spcPct val="115000"/>
              </a:lnSpc>
              <a:spcBef>
                <a:spcPts val="1599"/>
              </a:spcBef>
              <a:spcAft>
                <a:spcPts val="1599"/>
              </a:spcAft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Application>LibreOffice/6.4.3.2$Windows_X86_64 LibreOffice_project/747b5d0ebf89f41c860ec2a39efd7cb15b54f2d8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en-US</dc:language>
  <cp:lastModifiedBy/>
  <dcterms:modified xsi:type="dcterms:W3CDTF">2024-02-24T19:53:27Z</dcterms:modified>
  <cp:revision>1</cp:revision>
  <dc:subject/>
  <dc:title/>
</cp:coreProperties>
</file>