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19248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7320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1176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19248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7320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11760" y="292680"/>
            <a:ext cx="8520120" cy="3712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19248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7320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31176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319248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7320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311760" y="292680"/>
            <a:ext cx="8520120" cy="3712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19248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73200" y="122868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31176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19248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73200" y="2973240"/>
            <a:ext cx="274320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11760" y="292680"/>
            <a:ext cx="8520120" cy="3712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333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7840" y="297324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7840" y="1228680"/>
            <a:ext cx="415764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11760" y="2973240"/>
            <a:ext cx="8520120" cy="159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fdc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34286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311760" y="392040"/>
            <a:ext cx="8520120" cy="26899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ctr"/>
            <a:r>
              <a:rPr b="0" lang="en-US" sz="80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8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A1E3541F-D9A3-486D-94B6-41F75E863576}" type="slidenum">
              <a:rPr b="0" lang="en" sz="1000" spc="-1" strike="noStrike">
                <a:solidFill>
                  <a:srgbClr val="212121"/>
                </a:solidFill>
                <a:latin typeface="Source Code Pro"/>
                <a:ea typeface="Source Code Pro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ctr"/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8520120" cy="33397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E3C1735A-E92D-4DC0-B433-8647E6BA48E4}" type="slidenum">
              <a:rPr b="0" lang="en" sz="1000" spc="-1" strike="noStrike">
                <a:solidFill>
                  <a:srgbClr val="212121"/>
                </a:solidFill>
                <a:latin typeface="Source Code Pro"/>
                <a:ea typeface="Source Code Pro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11760" y="292680"/>
            <a:ext cx="8520120" cy="800640"/>
          </a:xfrm>
          <a:prstGeom prst="rect">
            <a:avLst/>
          </a:prstGeom>
        </p:spPr>
        <p:txBody>
          <a:bodyPr tIns="91440" bIns="91440">
            <a:noAutofit/>
          </a:bodyPr>
          <a:p>
            <a:pPr algn="ctr"/>
            <a:r>
              <a:rPr b="0" lang="en-US" sz="4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11760" y="1228680"/>
            <a:ext cx="3999600" cy="33397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832280" y="1228680"/>
            <a:ext cx="3999600" cy="33397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algn="r">
              <a:lnSpc>
                <a:spcPct val="100000"/>
              </a:lnSpc>
            </a:pPr>
            <a:fld id="{B66588ED-1605-4C23-BCC8-7AEE531A1991}" type="slidenum">
              <a:rPr b="0" lang="en" sz="1000" spc="-1" strike="noStrike">
                <a:solidFill>
                  <a:srgbClr val="212121"/>
                </a:solidFill>
                <a:latin typeface="Source Code Pro"/>
                <a:ea typeface="Source Code Pro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311760" y="392040"/>
            <a:ext cx="8520120" cy="2689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1" lang="en" sz="8000" spc="-1" strike="noStrike">
                <a:solidFill>
                  <a:srgbClr val="212121"/>
                </a:solidFill>
                <a:latin typeface="Amatic SC"/>
                <a:ea typeface="Amatic SC"/>
              </a:rPr>
              <a:t>Adjectives-adverbs-</a:t>
            </a:r>
            <a:br/>
            <a:r>
              <a:rPr b="1" lang="en" sz="8000" spc="-1" strike="noStrike">
                <a:solidFill>
                  <a:srgbClr val="212121"/>
                </a:solidFill>
                <a:latin typeface="Amatic SC"/>
                <a:ea typeface="Amatic SC"/>
              </a:rPr>
              <a:t>Comparisons</a:t>
            </a:r>
            <a:endParaRPr b="0" lang="en-US" sz="8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Adjectives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11760" y="1093680"/>
            <a:ext cx="8520120" cy="3474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rIns="0" tIns="91440" bIns="91440">
            <a:noAutofit/>
          </a:bodyPr>
          <a:p>
            <a:pPr>
              <a:lnSpc>
                <a:spcPct val="115000"/>
              </a:lnSpc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Τα επίθετα περιγράφουν ουσιαστικά και μπαίνουν πριν από αυτά. Δεν έχουν πληθυντικό και δεν παίρνουν άρθρο όταν δεν ακολουθούνται από ουσιαστικό.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She’s a beautiful girl. They are clever.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Adverbs of manner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311760" y="1228680"/>
            <a:ext cx="852012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Είναι τα επιρρήματα που δηλώνουν τρόπο και απαντούν στις ερωτήσεις που αρχίζουν με how.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How does Mary speak? She speaks slowly.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Σχηματίζονται προσθέτοντας την κατάληξη -ly στο τέλος του επιθέτου.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nice-nicely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Adverbs of manner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202680" y="1228680"/>
            <a:ext cx="399960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easy-easily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terrible-terribly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careful-carefully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4832280" y="1228680"/>
            <a:ext cx="399960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good-well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fast-fast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hard-hard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early-early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   </a:t>
            </a: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late-late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CustomShape 4"/>
          <p:cNvSpPr/>
          <p:nvPr/>
        </p:nvSpPr>
        <p:spPr>
          <a:xfrm>
            <a:off x="581400" y="1383480"/>
            <a:ext cx="1632240" cy="51372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SPELLING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28" name="CustomShape 5"/>
          <p:cNvSpPr/>
          <p:nvPr/>
        </p:nvSpPr>
        <p:spPr>
          <a:xfrm>
            <a:off x="5078520" y="1383480"/>
            <a:ext cx="2256120" cy="51372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IRREGULAR ADVERBS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Making comparisons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311760" y="1228680"/>
            <a:ext cx="399960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Τον χρησιμοποιούμε όταν συγκρίνουμε δύο ανθρώπους, ζώα ή πράγματα μεταξύ τους. Μετά τον comparative form βάζουμε τη λέξη than.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A plane is faster than a car.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Shape 3"/>
          <p:cNvSpPr txBox="1"/>
          <p:nvPr/>
        </p:nvSpPr>
        <p:spPr>
          <a:xfrm>
            <a:off x="4832280" y="1228680"/>
            <a:ext cx="399960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>
              <a:lnSpc>
                <a:spcPct val="115000"/>
              </a:lnSpc>
            </a:pP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Τον χρησιμοποιούμε όταν συγκρίνουμε έναν άνθρωπο, ζώο ή πράγμα με περισσότερα. Πάντα μπαίνει το the πριν από το επίθετο ή το επίρρημα στον superlative form και συνήθως ακολουθεί of ή in.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r>
              <a:rPr b="0" lang="en" sz="14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The giraffe is the tallest animal in the world.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634680" y="1409040"/>
            <a:ext cx="1690920" cy="3798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Comparative form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5032080" y="1409040"/>
            <a:ext cx="1833120" cy="379800"/>
          </a:xfrm>
          <a:prstGeom prst="rect">
            <a:avLst/>
          </a:prstGeom>
          <a:solidFill>
            <a:schemeClr val="lt2"/>
          </a:solidFill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en" sz="1400" spc="-1" strike="noStrike">
                <a:solidFill>
                  <a:srgbClr val="000000"/>
                </a:solidFill>
                <a:latin typeface="Arial"/>
                <a:ea typeface="Arial"/>
              </a:rPr>
              <a:t>Superlative form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Comparative &amp; superlative: FORMATION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311760" y="1228680"/>
            <a:ext cx="852012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➢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Τα μονοσύλλαβα και τα δισύλλαβα επίθετα και επιρρήματα σχηματίζουν τον comparative με την κατάληξη -er και τον superlative με την κατάληξη -est.          tall-taller-the tallest, hard-harder-the hardest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➢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Τα πολυσύλλαβα επίθετα και επιρρήματα σχηματίζουν τον comparative με την προσθήκη της λέξης more και τον superlative με την προσθήκη της λέξης the most. comfortable-more comfortable-the most comfortable, slowly-more slowly-the most slowly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9d9d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Spelling rules for comparative &amp; superlative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82880" y="1780920"/>
            <a:ext cx="852012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➔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Στα επίθετα που τελειώνουν σε -e,προσθέτουμε -r ή -st. large-larger-the largest, nice-nicer-the nicest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➔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Στα μονοσύλλαβα επίθετα που τελειώνουν σε σύμφωνο-φωνήεν-σύμφωνο, διπλασιάζουμε το τελευταίο σύμφωνο και προσθέτουμε -er ή -est.         big-bigger-the biggest, thin-thinner-the thinnest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➔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Στα επίθετα ή επιρρήματα που τελειώνουν σε σύμφωνο+y,το y γίνεται i και προσθέτουμε -er ή -est.      happy-happier-the happiest, early-earlier- the earliest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Irregular comparatives &amp; Superlatives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311760" y="1228680"/>
            <a:ext cx="8520120" cy="3339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0" name="Google Shape;105;p20" descr=""/>
          <p:cNvPicPr/>
          <p:nvPr/>
        </p:nvPicPr>
        <p:blipFill>
          <a:blip r:embed="rId1"/>
          <a:stretch/>
        </p:blipFill>
        <p:spPr>
          <a:xfrm>
            <a:off x="311760" y="1228680"/>
            <a:ext cx="8520120" cy="3714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f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11760" y="292680"/>
            <a:ext cx="8520120" cy="800640"/>
          </a:xfrm>
          <a:prstGeom prst="rect">
            <a:avLst/>
          </a:prstGeom>
          <a:solidFill>
            <a:srgbClr val="00fdc8"/>
          </a:solidFill>
          <a:ln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</a:pPr>
            <a:r>
              <a:rPr b="1" lang="en" sz="4200" spc="-1" strike="noStrike">
                <a:solidFill>
                  <a:srgbClr val="212121"/>
                </a:solidFill>
                <a:latin typeface="Amatic SC"/>
                <a:ea typeface="Amatic SC"/>
              </a:rPr>
              <a:t>Other ways of comparison</a:t>
            </a:r>
            <a:endParaRPr b="0" lang="en-US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311760" y="1188360"/>
            <a:ext cx="8520120" cy="33800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3b3b3"/>
              </a:gs>
            </a:gsLst>
            <a:lin ang="5400000"/>
          </a:gradFill>
          <a:ln w="19080">
            <a:solidFill>
              <a:srgbClr val="00fdc8"/>
            </a:solidFill>
            <a:round/>
          </a:ln>
        </p:spPr>
        <p:txBody>
          <a:bodyPr tIns="91440" bIns="91440">
            <a:noAutofit/>
          </a:bodyPr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❖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less + adjective/adverb + than (=λιγότερο… από)      She’s less beautiful than her sister. He drives less carefully than his father.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❖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as + adjective/adverb + as (=τόσο… όσο)               She’s as tall as her brother.                           He runs as quickly as Kenteris.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342720">
              <a:lnSpc>
                <a:spcPct val="115000"/>
              </a:lnSpc>
              <a:buClr>
                <a:srgbClr val="666666"/>
              </a:buClr>
              <a:buFont typeface="Source Code Pro"/>
              <a:buChar char="❖"/>
            </a:pPr>
            <a:r>
              <a:rPr b="0" lang="en" sz="1800" spc="-1" strike="noStrike">
                <a:solidFill>
                  <a:srgbClr val="666666"/>
                </a:solidFill>
                <a:latin typeface="Source Code Pro"/>
                <a:ea typeface="Source Code Pro"/>
              </a:rPr>
              <a:t>not as/so + adjective/adverb + as (=όχι τόσο… όσο)          She isn’t as/so tall as her brother.                           He doesn’t run as/so quickly as Kenteris.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LibreOffice/6.4.3.2$Windows_X86_64 LibreOffice_project/747b5d0ebf89f41c860ec2a39efd7cb15b54f2d8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2024-02-24T19:53:27Z</dcterms:modified>
  <cp:revision>1</cp:revision>
  <dc:subject/>
  <dc:title/>
</cp:coreProperties>
</file>