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9.png" ContentType="image/png"/>
  <Override PartName="/ppt/media/image2.jpeg" ContentType="image/jpeg"/>
  <Override PartName="/ppt/media/image8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10.png" ContentType="image/png"/>
  <Override PartName="/ppt/media/image11.jpeg" ContentType="image/jpeg"/>
  <Override PartName="/ppt/media/image12.png" ContentType="image/png"/>
  <Override PartName="/ppt/media/image13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9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0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0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1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2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" name="CustomShape 8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a6560c"/>
              </a:gs>
              <a:gs pos="100000">
                <a:srgbClr val="f4ab66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11680" y="5353920"/>
            <a:ext cx="8723160" cy="1331280"/>
            <a:chOff x="211680" y="5353920"/>
            <a:chExt cx="8723160" cy="1331280"/>
          </a:xfrm>
        </p:grpSpPr>
        <p:sp>
          <p:nvSpPr>
            <p:cNvPr id="9" name="CustomShape 10"/>
            <p:cNvSpPr/>
            <p:nvPr/>
          </p:nvSpPr>
          <p:spPr>
            <a:xfrm>
              <a:off x="6054840" y="5499360"/>
              <a:ext cx="2879640" cy="7146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2622240" y="5370840"/>
              <a:ext cx="5551200" cy="85104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2832120" y="5383080"/>
              <a:ext cx="5474520" cy="7750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616360" y="5369760"/>
              <a:ext cx="3312000" cy="65196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211680" y="5353920"/>
              <a:ext cx="8723160" cy="13312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5696C21-481F-4285-8866-D3B69C5E7D8A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23/9/2021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24A9FB6D-CC94-478B-BE1C-A4B72861CA85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Click to edit the outline text format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Second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Third Outline Level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Fourth Outline Level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Fifth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Sixth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Seventh Outline Level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6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57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CustomShape 8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a6560c"/>
              </a:gs>
              <a:gs pos="100000">
                <a:srgbClr val="f4ab66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3" name="Group 9"/>
          <p:cNvGrpSpPr/>
          <p:nvPr/>
        </p:nvGrpSpPr>
        <p:grpSpPr>
          <a:xfrm>
            <a:off x="211680" y="5353920"/>
            <a:ext cx="8723160" cy="1331280"/>
            <a:chOff x="211680" y="5353920"/>
            <a:chExt cx="8723160" cy="1331280"/>
          </a:xfrm>
        </p:grpSpPr>
        <p:sp>
          <p:nvSpPr>
            <p:cNvPr id="64" name="CustomShape 10"/>
            <p:cNvSpPr/>
            <p:nvPr/>
          </p:nvSpPr>
          <p:spPr>
            <a:xfrm>
              <a:off x="6054840" y="5499360"/>
              <a:ext cx="2879640" cy="7146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CustomShape 11"/>
            <p:cNvSpPr/>
            <p:nvPr/>
          </p:nvSpPr>
          <p:spPr>
            <a:xfrm>
              <a:off x="2622240" y="5370840"/>
              <a:ext cx="5551200" cy="85104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" name="CustomShape 12"/>
            <p:cNvSpPr/>
            <p:nvPr/>
          </p:nvSpPr>
          <p:spPr>
            <a:xfrm>
              <a:off x="2832120" y="5383080"/>
              <a:ext cx="5474520" cy="7750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CustomShape 13"/>
            <p:cNvSpPr/>
            <p:nvPr/>
          </p:nvSpPr>
          <p:spPr>
            <a:xfrm>
              <a:off x="5616360" y="5369760"/>
              <a:ext cx="3312000" cy="65196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14"/>
            <p:cNvSpPr/>
            <p:nvPr/>
          </p:nvSpPr>
          <p:spPr>
            <a:xfrm>
              <a:off x="211680" y="5353920"/>
              <a:ext cx="8723160" cy="13312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9" name="PlaceHolder 15"/>
          <p:cNvSpPr>
            <a:spLocks noGrp="1"/>
          </p:cNvSpPr>
          <p:nvPr>
            <p:ph type="title"/>
          </p:nvPr>
        </p:nvSpPr>
        <p:spPr>
          <a:xfrm>
            <a:off x="4874040" y="338760"/>
            <a:ext cx="3812400" cy="242964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el-GR" sz="28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2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0" name="PlaceHolder 16"/>
          <p:cNvSpPr>
            <a:spLocks noGrp="1"/>
          </p:cNvSpPr>
          <p:nvPr>
            <p:ph type="body"/>
          </p:nvPr>
        </p:nvSpPr>
        <p:spPr>
          <a:xfrm>
            <a:off x="4868280" y="2785680"/>
            <a:ext cx="3818160" cy="242100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l-GR" sz="1800" spc="-1" strike="noStrike">
                <a:solidFill>
                  <a:srgbClr val="ffffff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1" name="PlaceHolder 17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6084733-E5DC-4C37-A5EF-5E2AB1FECDAC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23/9/2021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72" name="PlaceHolder 18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73" name="PlaceHolder 19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5F14F02F-E2FD-4157-A7EF-BDCE63CB006A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74" name="PlaceHolder 20"/>
          <p:cNvSpPr>
            <a:spLocks noGrp="1"/>
          </p:cNvSpPr>
          <p:nvPr>
            <p:ph type="body"/>
          </p:nvPr>
        </p:nvSpPr>
        <p:spPr>
          <a:xfrm>
            <a:off x="838080" y="1371600"/>
            <a:ext cx="3565800" cy="2925720"/>
          </a:xfrm>
          <a:prstGeom prst="rect">
            <a:avLst/>
          </a:prstGeom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ffffff"/>
                </a:solidFill>
                <a:latin typeface="Candara"/>
              </a:rPr>
              <a:t>Κάντε κλικ στο εικονίδιο για να προσθέσετε μια εικόνα</a:t>
            </a:r>
            <a:endParaRPr b="0" lang="el-GR" sz="3200" spc="-1" strike="noStrike">
              <a:solidFill>
                <a:srgbClr val="1f497d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12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113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8" name="PlaceHolder 8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19" name="PlaceHolder 9"/>
          <p:cNvSpPr>
            <a:spLocks noGrp="1"/>
          </p:cNvSpPr>
          <p:nvPr>
            <p:ph type="body"/>
          </p:nvPr>
        </p:nvSpPr>
        <p:spPr>
          <a:xfrm>
            <a:off x="676800" y="2678040"/>
            <a:ext cx="3821760" cy="63936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0" name="PlaceHolder 10"/>
          <p:cNvSpPr>
            <a:spLocks noGrp="1"/>
          </p:cNvSpPr>
          <p:nvPr>
            <p:ph type="body"/>
          </p:nvPr>
        </p:nvSpPr>
        <p:spPr>
          <a:xfrm>
            <a:off x="677160" y="3429000"/>
            <a:ext cx="3819600" cy="2696760"/>
          </a:xfrm>
          <a:prstGeom prst="rect">
            <a:avLst/>
          </a:prstGeom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36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Δεύτερου επιπέδου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32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Τρίτου επιπέδου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281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400" spc="-1" strike="noStrike">
                <a:solidFill>
                  <a:srgbClr val="1f497d"/>
                </a:solidFill>
                <a:latin typeface="Candara"/>
              </a:rPr>
              <a:t>Τέταρτου επιπέδου</a:t>
            </a:r>
            <a:endParaRPr b="0" lang="el-GR" sz="1400" spc="-1" strike="noStrike">
              <a:solidFill>
                <a:srgbClr val="1f497d"/>
              </a:solid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281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400" spc="-1" strike="noStrike">
                <a:solidFill>
                  <a:srgbClr val="1f497d"/>
                </a:solidFill>
                <a:latin typeface="Candara"/>
              </a:rPr>
              <a:t>Πέμπτου επιπέδου</a:t>
            </a:r>
            <a:endParaRPr b="0" lang="el-GR" sz="1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1" name="PlaceHolder 11"/>
          <p:cNvSpPr>
            <a:spLocks noGrp="1"/>
          </p:cNvSpPr>
          <p:nvPr>
            <p:ph type="body"/>
          </p:nvPr>
        </p:nvSpPr>
        <p:spPr>
          <a:xfrm>
            <a:off x="4648320" y="2678040"/>
            <a:ext cx="3821760" cy="63936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2" name="PlaceHolder 12"/>
          <p:cNvSpPr>
            <a:spLocks noGrp="1"/>
          </p:cNvSpPr>
          <p:nvPr>
            <p:ph type="body"/>
          </p:nvPr>
        </p:nvSpPr>
        <p:spPr>
          <a:xfrm>
            <a:off x="4645080" y="3429000"/>
            <a:ext cx="3821760" cy="2696760"/>
          </a:xfrm>
          <a:prstGeom prst="rect">
            <a:avLst/>
          </a:prstGeom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36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Δεύτερου επιπέδου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32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Τρίτου επιπέδου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281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400" spc="-1" strike="noStrike">
                <a:solidFill>
                  <a:srgbClr val="1f497d"/>
                </a:solidFill>
                <a:latin typeface="Candara"/>
              </a:rPr>
              <a:t>Τέταρτου επιπέδου</a:t>
            </a:r>
            <a:endParaRPr b="0" lang="el-GR" sz="1400" spc="-1" strike="noStrike">
              <a:solidFill>
                <a:srgbClr val="1f497d"/>
              </a:solid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281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400" spc="-1" strike="noStrike">
                <a:solidFill>
                  <a:srgbClr val="1f497d"/>
                </a:solidFill>
                <a:latin typeface="Candara"/>
              </a:rPr>
              <a:t>Πέμπτου επιπέδου</a:t>
            </a:r>
            <a:endParaRPr b="0" lang="el-GR" sz="1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3" name="PlaceHolder 13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D4557C6-DFAF-4FB2-8A7E-7CD48565E124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23/9/2021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24" name="PlaceHolder 14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5" name="PlaceHolder 15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4E66AAC4-0729-42B2-B345-A17B424BABE6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f4ab66"/>
              </a:gs>
              <a:gs pos="100000">
                <a:srgbClr val="a6560c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63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164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8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9" name="PlaceHolder 8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400" spc="-1" strike="noStrike">
                <a:solidFill>
                  <a:srgbClr val="1f497d"/>
                </a:solidFill>
                <a:latin typeface="Candara"/>
              </a:rPr>
              <a:t>Kλικ για επεξεργασία των στυλ του υποδείγματος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439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200" spc="-1" strike="noStrike">
                <a:solidFill>
                  <a:srgbClr val="1f497d"/>
                </a:solidFill>
                <a:latin typeface="Candara"/>
              </a:rPr>
              <a:t>Δεύτερου επιπέδου</a:t>
            </a:r>
            <a:endParaRPr b="0" lang="el-GR" sz="2200" spc="-1" strike="noStrike">
              <a:solidFill>
                <a:srgbClr val="1f497d"/>
              </a:solid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40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2000" spc="-1" strike="noStrike">
                <a:solidFill>
                  <a:srgbClr val="1f497d"/>
                </a:solidFill>
                <a:latin typeface="Candara"/>
              </a:rPr>
              <a:t>Τρίτου επιπέδου</a:t>
            </a:r>
            <a:endParaRPr b="0" lang="el-GR" sz="2000" spc="-1" strike="noStrike">
              <a:solidFill>
                <a:srgbClr val="1f497d"/>
              </a:solid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36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800" spc="-1" strike="noStrike">
                <a:solidFill>
                  <a:srgbClr val="1f497d"/>
                </a:solidFill>
                <a:latin typeface="Candara"/>
              </a:rPr>
              <a:t>Τέταρτου επιπέδου</a:t>
            </a:r>
            <a:endParaRPr b="0" lang="el-GR" sz="1800" spc="-1" strike="noStrike">
              <a:solidFill>
                <a:srgbClr val="1f497d"/>
              </a:solid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320"/>
              </a:spcBef>
              <a:buClr>
                <a:srgbClr val="dd7310"/>
              </a:buClr>
              <a:buFont typeface="Symbol"/>
              <a:buChar char=""/>
            </a:pPr>
            <a:r>
              <a:rPr b="0" lang="el-GR" sz="1600" spc="-1" strike="noStrike">
                <a:solidFill>
                  <a:srgbClr val="1f497d"/>
                </a:solidFill>
                <a:latin typeface="Candara"/>
              </a:rPr>
              <a:t>Πέμπτου επιπέδου</a:t>
            </a:r>
            <a:endParaRPr b="0" lang="el-GR" sz="16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0" name="PlaceHolder 9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E4506BF-41ED-42EF-AB7A-5382812E2385}" type="datetime">
              <a:rPr b="0" lang="el-GR" sz="1000" spc="-1" strike="noStrike">
                <a:solidFill>
                  <a:srgbClr val="1f497d"/>
                </a:solidFill>
                <a:latin typeface="Candara"/>
              </a:rPr>
              <a:t>23/9/2021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71" name="PlaceHolder 10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72" name="PlaceHolder 11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7FF1D4D5-0AD5-4E2F-8F4E-6319E42DDB2B}" type="slidenum">
              <a:rPr b="0" lang="el-GR" sz="1000" spc="-1" strike="noStrike">
                <a:solidFill>
                  <a:srgbClr val="1f497d"/>
                </a:solidFill>
                <a:latin typeface="Candar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73" name="PlaceHolder 12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ffffff"/>
                </a:solidFill>
                <a:latin typeface="Candara"/>
              </a:rPr>
              <a:t>Kλικ για επεξεργασία του τίτλου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wmf"/><Relationship Id="rId3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755640" y="548640"/>
            <a:ext cx="7772040" cy="1779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br/>
            <a:r>
              <a:rPr b="1" lang="en-GB" sz="4400" spc="-1" strike="noStrike">
                <a:solidFill>
                  <a:srgbClr val="ff0000"/>
                </a:solidFill>
                <a:latin typeface="Candara"/>
              </a:rPr>
              <a:t>PRESENT SIMPLE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11" name="TextShape 2"/>
          <p:cNvSpPr txBox="1"/>
          <p:nvPr/>
        </p:nvSpPr>
        <p:spPr>
          <a:xfrm>
            <a:off x="1463400" y="2468880"/>
            <a:ext cx="6400440" cy="1472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el-GR" sz="2000" spc="-1" strike="noStrike">
                <a:solidFill>
                  <a:srgbClr val="000000"/>
                </a:solidFill>
                <a:latin typeface="Candara"/>
                <a:ea typeface="ＭＳ Ｐゴシック"/>
              </a:rPr>
              <a:t> </a:t>
            </a:r>
            <a:endParaRPr b="0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el-GR" sz="2000" spc="-1" strike="noStrike">
                <a:solidFill>
                  <a:srgbClr val="000000"/>
                </a:solidFill>
                <a:latin typeface="Candara"/>
                <a:ea typeface="ＭＳ Ｐゴシック"/>
              </a:rPr>
              <a:t>Vassiliki Liberiou</a:t>
            </a:r>
            <a:endParaRPr b="0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el-GR" sz="2000" spc="-1" strike="noStrike">
                <a:solidFill>
                  <a:srgbClr val="000000"/>
                </a:solidFill>
                <a:latin typeface="Candara"/>
                <a:ea typeface="ＭＳ Ｐゴシック"/>
              </a:rPr>
              <a:t>2nd Primary School of Skiathos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12" name="TextShape 3"/>
          <p:cNvSpPr txBox="1"/>
          <p:nvPr/>
        </p:nvSpPr>
        <p:spPr>
          <a:xfrm>
            <a:off x="193680" y="6250320"/>
            <a:ext cx="378648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d0d0d"/>
                </a:solidFill>
                <a:latin typeface="Candara"/>
              </a:rPr>
              <a:t>English Language</a:t>
            </a:r>
            <a:r>
              <a:rPr b="0" lang="el-GR" sz="1000" spc="-1" strike="noStrike">
                <a:solidFill>
                  <a:srgbClr val="0d0d0d"/>
                </a:solidFill>
                <a:latin typeface="Candara"/>
              </a:rPr>
              <a:t> -</a:t>
            </a:r>
            <a:endParaRPr b="0" lang="en-US" sz="1000" spc="-1" strike="noStrike">
              <a:latin typeface="Times New Roman"/>
            </a:endParaRPr>
          </a:p>
        </p:txBody>
      </p:sp>
      <p:pic>
        <p:nvPicPr>
          <p:cNvPr id="213" name="Picture 2" descr="F:\4.png"/>
          <p:cNvPicPr/>
          <p:nvPr/>
        </p:nvPicPr>
        <p:blipFill>
          <a:blip r:embed="rId1"/>
          <a:stretch/>
        </p:blipFill>
        <p:spPr>
          <a:xfrm>
            <a:off x="7452360" y="2205000"/>
            <a:ext cx="1475280" cy="273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34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874040" y="338760"/>
            <a:ext cx="3812400" cy="2429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en-GB" sz="2800" spc="-1" strike="noStrike">
                <a:solidFill>
                  <a:srgbClr val="ff0000"/>
                </a:solidFill>
                <a:latin typeface="Candara"/>
              </a:rPr>
              <a:t>-s –es -ies</a:t>
            </a:r>
            <a:endParaRPr b="0" lang="el-GR" sz="2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4868280" y="2785680"/>
            <a:ext cx="3818160" cy="242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en-GB" sz="2800" spc="-1" strike="noStrike" u="sng">
                <a:solidFill>
                  <a:srgbClr val="ffff00"/>
                </a:solidFill>
                <a:uFillTx/>
                <a:latin typeface="Candara"/>
              </a:rPr>
              <a:t>FORM</a:t>
            </a:r>
            <a:br/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We put </a:t>
            </a:r>
            <a:r>
              <a:rPr b="1" lang="en-GB" sz="2800" spc="-1" strike="noStrike">
                <a:solidFill>
                  <a:srgbClr val="ff0000"/>
                </a:solidFill>
                <a:latin typeface="Candara"/>
              </a:rPr>
              <a:t>-s –es –ies </a:t>
            </a:r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after he/ she/ it</a:t>
            </a:r>
            <a:endParaRPr b="0" lang="el-GR" sz="2800" spc="-1" strike="noStrike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el-GR" sz="28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16" name="Picture 2" descr="Clark Kent T-shirt Superman logo American comic book Sleeve ..."/>
          <p:cNvPicPr/>
          <p:nvPr/>
        </p:nvPicPr>
        <p:blipFill>
          <a:blip r:embed="rId1"/>
          <a:srcRect l="0" t="220" r="0" b="220"/>
          <a:stretch/>
        </p:blipFill>
        <p:spPr>
          <a:xfrm>
            <a:off x="838080" y="1371600"/>
            <a:ext cx="3565800" cy="2925720"/>
          </a:xfrm>
          <a:prstGeom prst="rect">
            <a:avLst/>
          </a:prstGeom>
          <a:ln w="9360">
            <a:noFill/>
          </a:ln>
          <a:effectLst>
            <a:reflection algn="bl" blurRad="12700" dir="5400000" dist="5000" endPos="30000" rotWithShape="0" stA="30000" sy="-100000"/>
          </a:effectLst>
        </p:spPr>
      </p:pic>
      <p:pic>
        <p:nvPicPr>
          <p:cNvPr id="217" name="Picture 2" descr="F:\4.png"/>
          <p:cNvPicPr/>
          <p:nvPr/>
        </p:nvPicPr>
        <p:blipFill>
          <a:blip r:embed="rId2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HE/ SHE /IT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19" name="TextShape 2"/>
          <p:cNvSpPr txBox="1"/>
          <p:nvPr/>
        </p:nvSpPr>
        <p:spPr>
          <a:xfrm>
            <a:off x="676800" y="2349000"/>
            <a:ext cx="3821760" cy="968760"/>
          </a:xfrm>
          <a:prstGeom prst="rect">
            <a:avLst/>
          </a:prstGeom>
          <a:gradFill rotWithShape="0">
            <a:gsLst>
              <a:gs pos="0">
                <a:srgbClr val="f1b9a5"/>
              </a:gs>
              <a:gs pos="100000">
                <a:srgbClr val="db7743"/>
              </a:gs>
            </a:gsLst>
            <a:lin ang="5400000"/>
          </a:gradFill>
          <a:ln w="9360">
            <a:solidFill>
              <a:srgbClr val="dd7310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tr-TR" sz="2400" spc="-1" strike="noStrike">
                <a:solidFill>
                  <a:srgbClr val="000000"/>
                </a:solidFill>
                <a:latin typeface="Candara"/>
              </a:rPr>
              <a:t>Verbs ending in a consonant (b,c,d,f,g...)</a:t>
            </a:r>
            <a:r>
              <a:rPr b="0" lang="en-US" sz="2400" spc="-1" strike="noStrike">
                <a:solidFill>
                  <a:srgbClr val="000000"/>
                </a:solidFill>
                <a:latin typeface="Candara"/>
              </a:rPr>
              <a:t> +</a:t>
            </a:r>
            <a:r>
              <a:rPr b="0" lang="en-US" sz="2400" spc="-1" strike="noStrike">
                <a:solidFill>
                  <a:srgbClr val="ff0000"/>
                </a:solidFill>
                <a:latin typeface="Candara"/>
              </a:rPr>
              <a:t> </a:t>
            </a:r>
            <a:r>
              <a:rPr b="0" lang="en-US" sz="2400" spc="-1" strike="noStrike">
                <a:solidFill>
                  <a:srgbClr val="ffff00"/>
                </a:solidFill>
                <a:latin typeface="Candara"/>
              </a:rPr>
              <a:t>Y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</a:pPr>
            <a:r>
              <a:rPr b="0" lang="tr-TR" sz="2400" spc="-1" strike="noStrike">
                <a:solidFill>
                  <a:srgbClr val="000000"/>
                </a:solidFill>
                <a:latin typeface="Candara"/>
              </a:rPr>
              <a:t>change </a:t>
            </a:r>
            <a:r>
              <a:rPr b="1" lang="tr-TR" sz="2400" spc="-1" strike="noStrike">
                <a:solidFill>
                  <a:srgbClr val="000000"/>
                </a:solidFill>
                <a:latin typeface="Candara"/>
              </a:rPr>
              <a:t>y</a:t>
            </a:r>
            <a:r>
              <a:rPr b="0" lang="tr-TR" sz="2400" spc="-1" strike="noStrike">
                <a:solidFill>
                  <a:srgbClr val="000000"/>
                </a:solidFill>
                <a:latin typeface="Candara"/>
              </a:rPr>
              <a:t> to </a:t>
            </a:r>
            <a:r>
              <a:rPr b="0" lang="tr-TR" sz="2400" spc="-1" strike="noStrike">
                <a:solidFill>
                  <a:srgbClr val="ff0000"/>
                </a:solidFill>
                <a:latin typeface="Candara"/>
              </a:rPr>
              <a:t>i</a:t>
            </a:r>
            <a:r>
              <a:rPr b="1" lang="tr-TR" sz="24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0" name="TextShape 3"/>
          <p:cNvSpPr txBox="1"/>
          <p:nvPr/>
        </p:nvSpPr>
        <p:spPr>
          <a:xfrm>
            <a:off x="677160" y="3429000"/>
            <a:ext cx="3819600" cy="2696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study – stud</a:t>
            </a:r>
            <a:r>
              <a:rPr b="1" lang="tr-TR" sz="4000" spc="-1" strike="noStrike">
                <a:solidFill>
                  <a:srgbClr val="ff0000"/>
                </a:solidFill>
                <a:latin typeface="Candara"/>
              </a:rPr>
              <a:t>ies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carry – carr</a:t>
            </a:r>
            <a:r>
              <a:rPr b="1" lang="tr-TR" sz="4000" spc="-1" strike="noStrike">
                <a:solidFill>
                  <a:srgbClr val="ff0000"/>
                </a:solidFill>
                <a:latin typeface="Candara"/>
              </a:rPr>
              <a:t>ies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Fly - fli</a:t>
            </a:r>
            <a:r>
              <a:rPr b="1" lang="tr-TR" sz="40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1" name="TextShape 4"/>
          <p:cNvSpPr txBox="1"/>
          <p:nvPr/>
        </p:nvSpPr>
        <p:spPr>
          <a:xfrm>
            <a:off x="4644000" y="2349000"/>
            <a:ext cx="3821760" cy="935640"/>
          </a:xfrm>
          <a:prstGeom prst="rect">
            <a:avLst/>
          </a:prstGeom>
          <a:gradFill rotWithShape="0">
            <a:gsLst>
              <a:gs pos="0">
                <a:srgbClr val="f1b9a5"/>
              </a:gs>
              <a:gs pos="100000">
                <a:srgbClr val="db7743"/>
              </a:gs>
            </a:gsLst>
            <a:lin ang="5400000"/>
          </a:gradFill>
          <a:ln w="9360">
            <a:solidFill>
              <a:srgbClr val="dd7310"/>
            </a:solidFill>
            <a:round/>
          </a:ln>
        </p:spPr>
        <p:txBody>
          <a:bodyPr anchor="ctr">
            <a:normAutofit fontScale="77000"/>
          </a:bodyPr>
          <a:p>
            <a:pPr algn="ctr">
              <a:lnSpc>
                <a:spcPct val="100000"/>
              </a:lnSpc>
            </a:pPr>
            <a:r>
              <a:rPr b="0" lang="tr-TR" sz="2600" spc="-1" strike="noStrike">
                <a:solidFill>
                  <a:srgbClr val="000000"/>
                </a:solidFill>
                <a:latin typeface="Candara"/>
              </a:rPr>
              <a:t>V</a:t>
            </a:r>
            <a:r>
              <a:rPr b="0" lang="en-US" sz="2600" spc="-1" strike="noStrike">
                <a:solidFill>
                  <a:srgbClr val="000000"/>
                </a:solidFill>
                <a:latin typeface="Candara"/>
              </a:rPr>
              <a:t>erbs ending in </a:t>
            </a:r>
            <a:r>
              <a:rPr b="1" lang="en-US" sz="2600" spc="-1" strike="noStrike">
                <a:solidFill>
                  <a:srgbClr val="000000"/>
                </a:solidFill>
                <a:latin typeface="Candara"/>
              </a:rPr>
              <a:t>ch, s,</a:t>
            </a:r>
            <a:r>
              <a:rPr b="1" lang="tr-TR" sz="2600" spc="-1" strike="noStrike">
                <a:solidFill>
                  <a:srgbClr val="000000"/>
                </a:solidFill>
                <a:latin typeface="Candara"/>
              </a:rPr>
              <a:t> sh,</a:t>
            </a:r>
            <a:r>
              <a:rPr b="1" lang="en-US" sz="2600" spc="-1" strike="noStrike">
                <a:solidFill>
                  <a:srgbClr val="000000"/>
                </a:solidFill>
                <a:latin typeface="Candara"/>
              </a:rPr>
              <a:t> o</a:t>
            </a:r>
            <a:r>
              <a:rPr b="1" lang="tr-TR" sz="2600" spc="-1" strike="noStrike">
                <a:solidFill>
                  <a:srgbClr val="000000"/>
                </a:solidFill>
                <a:latin typeface="Candara"/>
              </a:rPr>
              <a:t>, x</a:t>
            </a:r>
            <a:r>
              <a:rPr b="1" lang="en-US" sz="2600" spc="-1" strike="noStrike">
                <a:solidFill>
                  <a:srgbClr val="000000"/>
                </a:solidFill>
                <a:latin typeface="Candara"/>
              </a:rPr>
              <a:t> </a:t>
            </a:r>
            <a:endParaRPr b="0" lang="el-GR" sz="26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Candara"/>
              </a:rPr>
              <a:t>add</a:t>
            </a:r>
            <a:r>
              <a:rPr b="1" lang="en-US" sz="2600" spc="-1" strike="noStrike">
                <a:solidFill>
                  <a:srgbClr val="000000"/>
                </a:solidFill>
                <a:latin typeface="Candara"/>
              </a:rPr>
              <a:t> –</a:t>
            </a:r>
            <a:r>
              <a:rPr b="1" lang="tr-TR" sz="2600" spc="-1" strike="noStrike">
                <a:solidFill>
                  <a:srgbClr val="ff0000"/>
                </a:solidFill>
                <a:latin typeface="Candara"/>
              </a:rPr>
              <a:t> </a:t>
            </a:r>
            <a:r>
              <a:rPr b="1" lang="en-US" sz="26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26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2" name="TextShape 5"/>
          <p:cNvSpPr txBox="1"/>
          <p:nvPr/>
        </p:nvSpPr>
        <p:spPr>
          <a:xfrm>
            <a:off x="4645080" y="3429000"/>
            <a:ext cx="3821760" cy="2696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00000"/>
              </a:lnSpc>
            </a:pPr>
            <a:r>
              <a:rPr b="1" lang="en-US" sz="4000" spc="-1" strike="noStrike">
                <a:solidFill>
                  <a:srgbClr val="1f497d"/>
                </a:solidFill>
                <a:latin typeface="Candara"/>
              </a:rPr>
              <a:t>watch – watch</a:t>
            </a:r>
            <a:r>
              <a:rPr b="1" lang="en-US" sz="40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g</a:t>
            </a:r>
            <a:r>
              <a:rPr b="1" lang="en-US" sz="4000" spc="-1" strike="noStrike">
                <a:solidFill>
                  <a:srgbClr val="1f497d"/>
                </a:solidFill>
                <a:latin typeface="Candara"/>
              </a:rPr>
              <a:t>uess – guess</a:t>
            </a:r>
            <a:r>
              <a:rPr b="1" lang="en-US" sz="40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f</a:t>
            </a:r>
            <a:r>
              <a:rPr b="1" lang="en-US" sz="4000" spc="-1" strike="noStrike">
                <a:solidFill>
                  <a:srgbClr val="1f497d"/>
                </a:solidFill>
                <a:latin typeface="Candara"/>
              </a:rPr>
              <a:t>inish – finish</a:t>
            </a:r>
            <a:r>
              <a:rPr b="1" lang="en-US" sz="40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g</a:t>
            </a:r>
            <a:r>
              <a:rPr b="1" lang="en-US" sz="4000" spc="-1" strike="noStrike">
                <a:solidFill>
                  <a:srgbClr val="1f497d"/>
                </a:solidFill>
                <a:latin typeface="Candara"/>
              </a:rPr>
              <a:t>o – go</a:t>
            </a:r>
            <a:r>
              <a:rPr b="1" lang="en-US" sz="4000" spc="-1" strike="noStrike">
                <a:solidFill>
                  <a:srgbClr val="ff0000"/>
                </a:solidFill>
                <a:latin typeface="Candara"/>
              </a:rPr>
              <a:t>es</a:t>
            </a:r>
            <a:r>
              <a:rPr b="1" lang="tr-TR" sz="4000" spc="-1" strike="noStrike">
                <a:solidFill>
                  <a:srgbClr val="ff0000"/>
                </a:solidFill>
                <a:latin typeface="Candara"/>
              </a:rPr>
              <a:t>  </a:t>
            </a: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   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</a:pPr>
            <a:r>
              <a:rPr b="1" lang="tr-TR" sz="4000" spc="-1" strike="noStrike">
                <a:solidFill>
                  <a:srgbClr val="1f497d"/>
                </a:solidFill>
                <a:latin typeface="Candara"/>
              </a:rPr>
              <a:t>fix - fix</a:t>
            </a:r>
            <a:r>
              <a:rPr b="1" lang="tr-TR" sz="4000" spc="-1" strike="noStrike">
                <a:solidFill>
                  <a:srgbClr val="ff0000"/>
                </a:solidFill>
                <a:latin typeface="Candara"/>
              </a:rPr>
              <a:t>es</a:t>
            </a: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l-GR" sz="40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23" name="Picture 2" descr="F:\4.png"/>
          <p:cNvPicPr/>
          <p:nvPr/>
        </p:nvPicPr>
        <p:blipFill>
          <a:blip r:embed="rId1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DO +DOES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?</a:t>
            </a: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/ DON’T +DOESN’T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x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676800" y="2349000"/>
            <a:ext cx="3821760" cy="968760"/>
          </a:xfrm>
          <a:prstGeom prst="rect">
            <a:avLst/>
          </a:prstGeom>
          <a:gradFill rotWithShape="0">
            <a:gsLst>
              <a:gs pos="0">
                <a:srgbClr val="f1b9a5"/>
              </a:gs>
              <a:gs pos="100000">
                <a:srgbClr val="db7743"/>
              </a:gs>
            </a:gsLst>
            <a:lin ang="5400000"/>
          </a:gradFill>
          <a:ln w="9360">
            <a:solidFill>
              <a:srgbClr val="dd7310"/>
            </a:solidFill>
            <a:round/>
          </a:ln>
        </p:spPr>
        <p:txBody>
          <a:bodyPr anchor="ctr">
            <a:normAutofit fontScale="2000"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1519"/>
              </a:spcBef>
            </a:pPr>
            <a:r>
              <a:rPr b="0" lang="en-GB" sz="7600" spc="-1" strike="noStrike" u="sng">
                <a:solidFill>
                  <a:srgbClr val="000000"/>
                </a:solidFill>
                <a:uFillTx/>
                <a:latin typeface="Candara"/>
              </a:rPr>
              <a:t>QUESTIONS</a:t>
            </a:r>
            <a:endParaRPr b="0" lang="el-GR" sz="76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1519"/>
              </a:spcBef>
            </a:pPr>
            <a:r>
              <a:rPr b="0" lang="en-GB" sz="7600" spc="-1" strike="noStrike">
                <a:solidFill>
                  <a:srgbClr val="ffff00"/>
                </a:solidFill>
                <a:latin typeface="Candara"/>
              </a:rPr>
              <a:t>DO</a:t>
            </a:r>
            <a:r>
              <a:rPr b="0" lang="en-GB" sz="7600" spc="-1" strike="noStrike">
                <a:solidFill>
                  <a:srgbClr val="000000"/>
                </a:solidFill>
                <a:latin typeface="Candara"/>
              </a:rPr>
              <a:t> </a:t>
            </a:r>
            <a:r>
              <a:rPr b="0" lang="en-GB" sz="7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en-GB" sz="7600" spc="-1" strike="noStrike">
                <a:solidFill>
                  <a:srgbClr val="000000"/>
                </a:solidFill>
                <a:latin typeface="Candara"/>
              </a:rPr>
              <a:t> I, YOU, WE, THEY</a:t>
            </a:r>
            <a:endParaRPr b="0" lang="el-GR" sz="76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1519"/>
              </a:spcBef>
            </a:pPr>
            <a:r>
              <a:rPr b="0" lang="en-GB" sz="7600" spc="-1" strike="noStrike">
                <a:solidFill>
                  <a:srgbClr val="ffff00"/>
                </a:solidFill>
                <a:latin typeface="Candara"/>
              </a:rPr>
              <a:t>DOES</a:t>
            </a:r>
            <a:r>
              <a:rPr b="0" lang="en-GB" sz="7600" spc="-1" strike="noStrike">
                <a:solidFill>
                  <a:srgbClr val="000000"/>
                </a:solidFill>
                <a:latin typeface="Candara"/>
              </a:rPr>
              <a:t> </a:t>
            </a:r>
            <a:r>
              <a:rPr b="0" lang="en-GB" sz="7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en-GB" sz="7600" spc="-1" strike="noStrike">
                <a:solidFill>
                  <a:srgbClr val="000000"/>
                </a:solidFill>
                <a:latin typeface="Candara"/>
              </a:rPr>
              <a:t> HE, SHE, IT </a:t>
            </a:r>
            <a:endParaRPr b="0" lang="el-GR" sz="76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endParaRPr b="0" lang="el-GR" sz="7600" spc="-1" strike="noStrike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6" name="TextShape 3"/>
          <p:cNvSpPr txBox="1"/>
          <p:nvPr/>
        </p:nvSpPr>
        <p:spPr>
          <a:xfrm>
            <a:off x="4644000" y="2349000"/>
            <a:ext cx="3821760" cy="935640"/>
          </a:xfrm>
          <a:prstGeom prst="rect">
            <a:avLst/>
          </a:prstGeom>
          <a:gradFill rotWithShape="0">
            <a:gsLst>
              <a:gs pos="0">
                <a:srgbClr val="f1b9a5"/>
              </a:gs>
              <a:gs pos="100000">
                <a:srgbClr val="db7743"/>
              </a:gs>
            </a:gsLst>
            <a:lin ang="5400000"/>
          </a:gradFill>
          <a:ln w="9360">
            <a:solidFill>
              <a:srgbClr val="dd7310"/>
            </a:solidFill>
            <a:round/>
          </a:ln>
        </p:spPr>
        <p:txBody>
          <a:bodyPr anchor="ctr">
            <a:normAutofit fontScale="62000"/>
          </a:bodyPr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n-GB" sz="2400" spc="-1" strike="noStrike" u="sng">
                <a:solidFill>
                  <a:srgbClr val="000000"/>
                </a:solidFill>
                <a:uFillTx/>
                <a:latin typeface="Candara"/>
              </a:rPr>
              <a:t>NEGATIVE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n-GB" sz="2400" spc="-1" strike="noStrike">
                <a:solidFill>
                  <a:srgbClr val="ffff00"/>
                </a:solidFill>
                <a:latin typeface="Candara"/>
              </a:rPr>
              <a:t>DON’T</a:t>
            </a:r>
            <a:r>
              <a:rPr b="0" lang="en-GB" sz="2400" spc="-1" strike="noStrike">
                <a:solidFill>
                  <a:srgbClr val="000000"/>
                </a:solidFill>
                <a:latin typeface="Candara"/>
              </a:rPr>
              <a:t> </a:t>
            </a:r>
            <a:r>
              <a:rPr b="0" lang="en-GB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en-GB" sz="2400" spc="-1" strike="noStrike">
                <a:solidFill>
                  <a:srgbClr val="000000"/>
                </a:solidFill>
                <a:latin typeface="Candara"/>
              </a:rPr>
              <a:t> I, YOU, WE, THEY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n-GB" sz="2400" spc="-1" strike="noStrike">
                <a:solidFill>
                  <a:srgbClr val="ffff00"/>
                </a:solidFill>
                <a:latin typeface="Candara"/>
              </a:rPr>
              <a:t>DOESN’T</a:t>
            </a:r>
            <a:r>
              <a:rPr b="0" lang="en-GB" sz="2400" spc="-1" strike="noStrike">
                <a:solidFill>
                  <a:srgbClr val="000000"/>
                </a:solidFill>
                <a:latin typeface="Candara"/>
              </a:rPr>
              <a:t> </a:t>
            </a:r>
            <a:r>
              <a:rPr b="0" lang="en-GB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en-GB" sz="2400" spc="-1" strike="noStrike">
                <a:solidFill>
                  <a:srgbClr val="000000"/>
                </a:solidFill>
                <a:latin typeface="Candara"/>
              </a:rPr>
              <a:t> HE, SHE, IT 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27" name="Picture 2" descr="F:\4.png"/>
          <p:cNvPicPr/>
          <p:nvPr/>
        </p:nvPicPr>
        <p:blipFill>
          <a:blip r:embed="rId1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  <p:pic>
        <p:nvPicPr>
          <p:cNvPr id="228" name="Picture 2" descr=""/>
          <p:cNvPicPr/>
          <p:nvPr/>
        </p:nvPicPr>
        <p:blipFill>
          <a:blip r:embed="rId2"/>
          <a:stretch/>
        </p:blipFill>
        <p:spPr>
          <a:xfrm>
            <a:off x="1815120" y="3429000"/>
            <a:ext cx="1544760" cy="2696760"/>
          </a:xfrm>
          <a:prstGeom prst="rect">
            <a:avLst/>
          </a:prstGeom>
          <a:ln w="9360">
            <a:noFill/>
          </a:ln>
        </p:spPr>
      </p:pic>
      <p:pic>
        <p:nvPicPr>
          <p:cNvPr id="229" name="Picture 3" descr=""/>
          <p:cNvPicPr/>
          <p:nvPr/>
        </p:nvPicPr>
        <p:blipFill>
          <a:blip r:embed="rId3"/>
          <a:stretch/>
        </p:blipFill>
        <p:spPr>
          <a:xfrm>
            <a:off x="5782680" y="3429000"/>
            <a:ext cx="1546920" cy="269676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Remember!!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231" name="Picture 2" descr="F:\4.png"/>
          <p:cNvPicPr/>
          <p:nvPr/>
        </p:nvPicPr>
        <p:blipFill>
          <a:blip r:embed="rId1"/>
          <a:stretch/>
        </p:blipFill>
        <p:spPr>
          <a:xfrm>
            <a:off x="7812360" y="376560"/>
            <a:ext cx="1164600" cy="1899720"/>
          </a:xfrm>
          <a:prstGeom prst="rect">
            <a:avLst/>
          </a:prstGeom>
          <a:ln>
            <a:noFill/>
          </a:ln>
        </p:spPr>
      </p:pic>
      <p:sp>
        <p:nvSpPr>
          <p:cNvPr id="232" name="TextShape 2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dd7310"/>
              </a:buClr>
              <a:buFont typeface="Symbol"/>
              <a:buChar char=""/>
            </a:pP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Every time you use </a:t>
            </a:r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does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 or </a:t>
            </a:r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doesn’t 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remember to remove the </a:t>
            </a:r>
            <a:r>
              <a:rPr b="0" lang="en-GB" sz="2800" spc="-1" strike="noStrike">
                <a:solidFill>
                  <a:srgbClr val="ff0000"/>
                </a:solidFill>
                <a:latin typeface="Candara"/>
              </a:rPr>
              <a:t>–s –es -ies. 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The verb should be in its base form. Imagine </a:t>
            </a:r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does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 or </a:t>
            </a:r>
            <a:r>
              <a:rPr b="0" lang="en-GB" sz="2800" spc="-1" strike="noStrike">
                <a:solidFill>
                  <a:srgbClr val="ffff00"/>
                </a:solidFill>
                <a:latin typeface="Candara"/>
              </a:rPr>
              <a:t>doesn’t  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as a huge pacman which eat</a:t>
            </a:r>
            <a:r>
              <a:rPr b="0" lang="en-GB" sz="2800" spc="-1" strike="noStrike">
                <a:solidFill>
                  <a:srgbClr val="ff0000"/>
                </a:solidFill>
                <a:latin typeface="Candara"/>
              </a:rPr>
              <a:t>s  –s –es –ies</a:t>
            </a:r>
            <a:r>
              <a:rPr b="0" lang="en-GB" sz="2800" spc="-1" strike="noStrike">
                <a:solidFill>
                  <a:srgbClr val="1f497d"/>
                </a:solidFill>
                <a:latin typeface="Candara"/>
              </a:rPr>
              <a:t>!</a:t>
            </a:r>
            <a:endParaRPr b="0" lang="el-GR" sz="2800" spc="-1" strike="noStrike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l-GR" sz="28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33" name="Picture 10" descr="Pac-Man Eats the Ghosts - Drawception"/>
          <p:cNvPicPr/>
          <p:nvPr/>
        </p:nvPicPr>
        <p:blipFill>
          <a:blip r:embed="rId2"/>
          <a:stretch/>
        </p:blipFill>
        <p:spPr>
          <a:xfrm>
            <a:off x="3204000" y="4437000"/>
            <a:ext cx="2664000" cy="2219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WHEN DO WE USE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PRESENT SIMPLE</a:t>
            </a: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?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235" name="Picture 2" descr="F:\4.png"/>
          <p:cNvPicPr/>
          <p:nvPr/>
        </p:nvPicPr>
        <p:blipFill>
          <a:blip r:embed="rId1"/>
          <a:stretch/>
        </p:blipFill>
        <p:spPr>
          <a:xfrm>
            <a:off x="7979040" y="764640"/>
            <a:ext cx="1164600" cy="1899720"/>
          </a:xfrm>
          <a:prstGeom prst="rect">
            <a:avLst/>
          </a:prstGeom>
          <a:ln>
            <a:noFill/>
          </a:ln>
        </p:spPr>
      </p:pic>
      <p:sp>
        <p:nvSpPr>
          <p:cNvPr id="236" name="TextShape 2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GB" sz="2400" spc="-1" strike="noStrike">
                <a:solidFill>
                  <a:srgbClr val="1f497d"/>
                </a:solidFill>
                <a:latin typeface="Candara"/>
              </a:rPr>
              <a:t>Daily routines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GB" sz="2400" spc="-1" strike="noStrike">
                <a:solidFill>
                  <a:srgbClr val="1f497d"/>
                </a:solidFill>
                <a:latin typeface="Candara"/>
              </a:rPr>
              <a:t>Habits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GB" sz="2400" spc="-1" strike="noStrike">
                <a:solidFill>
                  <a:srgbClr val="1f497d"/>
                </a:solidFill>
                <a:latin typeface="Candara"/>
              </a:rPr>
              <a:t>General truth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37" name="Picture 2" descr="superman | - Part 17"/>
          <p:cNvPicPr/>
          <p:nvPr/>
        </p:nvPicPr>
        <p:blipFill>
          <a:blip r:embed="rId2"/>
          <a:stretch/>
        </p:blipFill>
        <p:spPr>
          <a:xfrm>
            <a:off x="3276000" y="2709000"/>
            <a:ext cx="4935960" cy="3744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539640" y="404640"/>
            <a:ext cx="8229240" cy="1578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2000"/>
          </a:bodyPr>
          <a:p>
            <a:pPr algn="ctr">
              <a:lnSpc>
                <a:spcPct val="100000"/>
              </a:lnSpc>
            </a:pP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What do you do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every day</a:t>
            </a: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?</a:t>
            </a:r>
            <a:br/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What do you do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every year</a:t>
            </a: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?</a:t>
            </a:r>
            <a:br/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What do you do </a:t>
            </a:r>
            <a:r>
              <a:rPr b="0" lang="en-GB" sz="4400" spc="-1" strike="noStrike">
                <a:solidFill>
                  <a:srgbClr val="ff0000"/>
                </a:solidFill>
                <a:latin typeface="Candara"/>
              </a:rPr>
              <a:t>every week</a:t>
            </a:r>
            <a:r>
              <a:rPr b="0" lang="en-GB" sz="4400" spc="-1" strike="noStrike">
                <a:solidFill>
                  <a:srgbClr val="ffff00"/>
                </a:solidFill>
                <a:latin typeface="Candara"/>
              </a:rPr>
              <a:t>?</a:t>
            </a:r>
            <a:endParaRPr b="0" lang="el-GR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239" name="Picture 2" descr="F:\4.png"/>
          <p:cNvPicPr/>
          <p:nvPr/>
        </p:nvPicPr>
        <p:blipFill>
          <a:blip r:embed="rId1"/>
          <a:stretch/>
        </p:blipFill>
        <p:spPr>
          <a:xfrm>
            <a:off x="7979040" y="764640"/>
            <a:ext cx="1164600" cy="1899720"/>
          </a:xfrm>
          <a:prstGeom prst="rect">
            <a:avLst/>
          </a:prstGeom>
          <a:ln>
            <a:noFill/>
          </a:ln>
        </p:spPr>
      </p:pic>
      <p:sp>
        <p:nvSpPr>
          <p:cNvPr id="240" name="TextShape 2"/>
          <p:cNvSpPr txBox="1"/>
          <p:nvPr/>
        </p:nvSpPr>
        <p:spPr>
          <a:xfrm>
            <a:off x="827640" y="3501000"/>
            <a:ext cx="7408080" cy="2553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dd7310"/>
              </a:buClr>
              <a:buFont typeface="Symbol"/>
              <a:buChar char=""/>
            </a:pPr>
            <a:r>
              <a:rPr b="0" lang="en-GB" sz="2400" spc="-1" strike="noStrike" u="sng">
                <a:solidFill>
                  <a:srgbClr val="ff0000"/>
                </a:solidFill>
                <a:uFillTx/>
                <a:latin typeface="Candara"/>
              </a:rPr>
              <a:t>Remember to use the key words...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Candara"/>
              </a:rPr>
              <a:t>	</a:t>
            </a:r>
            <a:r>
              <a:rPr b="0" lang="en-GB" sz="2400" spc="-1" strike="noStrike">
                <a:solidFill>
                  <a:srgbClr val="ff0000"/>
                </a:solidFill>
                <a:latin typeface="Candara"/>
              </a:rPr>
              <a:t>Always 100%, usually 80%, sometimes 50%, seldom 20%, rarely 20%, never 0%</a:t>
            </a: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</a:pPr>
            <a:endParaRPr b="0" lang="el-GR" sz="2400" spc="-1" strike="noStrike">
              <a:solidFill>
                <a:srgbClr val="1f497d"/>
              </a:solidFill>
              <a:latin typeface="Candara"/>
            </a:endParaRPr>
          </a:p>
        </p:txBody>
      </p:sp>
      <p:pic>
        <p:nvPicPr>
          <p:cNvPr id="241" name="Picture 1" descr="C:\Program Files (x86)\Microsoft Office\MEDIA\CAGCAT10\j0252349.wmf"/>
          <p:cNvPicPr/>
          <p:nvPr/>
        </p:nvPicPr>
        <p:blipFill>
          <a:blip r:embed="rId2"/>
          <a:stretch/>
        </p:blipFill>
        <p:spPr>
          <a:xfrm>
            <a:off x="6372360" y="4509000"/>
            <a:ext cx="1826640" cy="1110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2538</TotalTime>
  <Application>LibreOffice/6.4.3.2$Windows_X86_64 LibreOffice_project/747b5d0ebf89f41c860ec2a39efd7cb15b54f2d8</Application>
  <Words>189</Words>
  <Paragraphs>36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2016-01-23T17:31:21Z</dcterms:created>
  <dc:creator>johnhelen</dc:creator>
  <dc:description/>
  <dc:language>en-US</dc:language>
  <cp:lastModifiedBy/>
  <dcterms:modified xsi:type="dcterms:W3CDTF">2021-09-23T19:56:20Z</dcterms:modified>
  <cp:revision>57</cp:revision>
  <dc:subject/>
  <dc:title>Διαφάνεια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Προβολή στην οθόνη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7</vt:i4>
  </property>
</Properties>
</file>