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d2a6683031_1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d2a6683031_1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d29c66238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d29c66238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2a6683031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d2a6683031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29c66238d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d29c66238d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d29c66238d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d29c66238d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d2a6683031_1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d2a6683031_1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d2a6683031_1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d2a6683031_1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d2a6683031_1_1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d2a6683031_1_1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d2a6683031_1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d2a6683031_1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d2a6683031_1_1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d2a6683031_1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cde11bd22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cde11bd22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d2a6683031_1_1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d2a6683031_1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d2a6683031_1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d2a6683031_1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d2b3924803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d2b3924803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d2a6683031_1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d2a6683031_1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d2a6683031_1_2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d2a6683031_1_2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cde11bd22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cde11bd22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cde11bd22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cde11bd22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cde11bd22d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cde11bd22d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cde11bd22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cde11bd22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d2a668303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d2a668303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de11bd22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de11bd22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d2a6683031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d2a6683031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7.png"/><Relationship Id="rId8" Type="http://schemas.openxmlformats.org/officeDocument/2006/relationships/image" Target="../media/image1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2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Relationship Id="rId4" Type="http://schemas.openxmlformats.org/officeDocument/2006/relationships/image" Target="../media/image11.png"/><Relationship Id="rId9" Type="http://schemas.openxmlformats.org/officeDocument/2006/relationships/image" Target="../media/image12.png"/><Relationship Id="rId5" Type="http://schemas.openxmlformats.org/officeDocument/2006/relationships/image" Target="../media/image21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Relationship Id="rId8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9.png"/><Relationship Id="rId4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Relationship Id="rId4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3.png"/><Relationship Id="rId5" Type="http://schemas.openxmlformats.org/officeDocument/2006/relationships/image" Target="../media/image11.png"/><Relationship Id="rId6" Type="http://schemas.openxmlformats.org/officeDocument/2006/relationships/image" Target="../media/image15.png"/><Relationship Id="rId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0" y="354725"/>
            <a:ext cx="8520600" cy="132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>
                <a:solidFill>
                  <a:srgbClr val="1155CC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Ρίτσα η λαμπρίτσα.</a:t>
            </a:r>
            <a:endParaRPr b="1">
              <a:solidFill>
                <a:srgbClr val="1155CC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1325" y="2056972"/>
            <a:ext cx="3785775" cy="18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4795025" y="1817938"/>
            <a:ext cx="4260300" cy="21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800">
                <a:solidFill>
                  <a:srgbClr val="20124D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Κείμενο : </a:t>
            </a:r>
            <a:endParaRPr b="1" sz="2800">
              <a:solidFill>
                <a:srgbClr val="2012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800">
                <a:solidFill>
                  <a:srgbClr val="20124D"/>
                </a:solidFill>
                <a:latin typeface="Comic Sans MS"/>
                <a:ea typeface="Comic Sans MS"/>
                <a:cs typeface="Comic Sans MS"/>
                <a:sym typeface="Comic Sans MS"/>
              </a:rPr>
              <a:t>Ευθυμία Σερλέτη</a:t>
            </a:r>
            <a:endParaRPr b="1" sz="2800">
              <a:solidFill>
                <a:srgbClr val="2012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300">
                <a:solidFill>
                  <a:srgbClr val="20124D"/>
                </a:solidFill>
                <a:latin typeface="Comic Sans MS"/>
                <a:ea typeface="Comic Sans MS"/>
                <a:cs typeface="Comic Sans MS"/>
                <a:sym typeface="Comic Sans MS"/>
              </a:rPr>
              <a:t>Διδακτική-ψηφιακή αξιοποίηση:</a:t>
            </a:r>
            <a:endParaRPr b="1" sz="2300">
              <a:solidFill>
                <a:srgbClr val="2012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800">
                <a:solidFill>
                  <a:srgbClr val="20124D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Ειρήνη Τσιαβέ</a:t>
            </a:r>
            <a:endParaRPr b="1">
              <a:solidFill>
                <a:srgbClr val="20124D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2587" y="965300"/>
            <a:ext cx="918775" cy="13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04" y="2166175"/>
            <a:ext cx="2088850" cy="284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2"/>
          <p:cNvPicPr preferRelativeResize="0"/>
          <p:nvPr/>
        </p:nvPicPr>
        <p:blipFill rotWithShape="1">
          <a:blip r:embed="rId6">
            <a:alphaModFix/>
          </a:blip>
          <a:srcRect b="6920" l="63607" r="-7988" t="-1455"/>
          <a:stretch/>
        </p:blipFill>
        <p:spPr>
          <a:xfrm>
            <a:off x="5135575" y="1112850"/>
            <a:ext cx="1888000" cy="3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52400" y="152400"/>
            <a:ext cx="2088842" cy="2013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2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77850" y="2318100"/>
            <a:ext cx="2473501" cy="247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/>
          <p:nvPr/>
        </p:nvSpPr>
        <p:spPr>
          <a:xfrm>
            <a:off x="2483100" y="152400"/>
            <a:ext cx="6207600" cy="14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Παίρνει κορδέλες, παίρνει μπογιές, πασχαλίτσες πλουμιστές κάνει πολλές         και τη λαμπάδα στολίζει μ’ αυτές</a:t>
            </a:r>
            <a:r>
              <a:rPr lang="el" sz="1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br>
              <a:rPr lang="e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025478" y="1691879"/>
            <a:ext cx="1388646" cy="247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32587" y="965300"/>
            <a:ext cx="918775" cy="13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0104" y="2166175"/>
            <a:ext cx="2088850" cy="2848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3"/>
          <p:cNvPicPr preferRelativeResize="0"/>
          <p:nvPr/>
        </p:nvPicPr>
        <p:blipFill rotWithShape="1">
          <a:blip r:embed="rId6">
            <a:alphaModFix/>
          </a:blip>
          <a:srcRect b="6920" l="63607" r="-7988" t="-1455"/>
          <a:stretch/>
        </p:blipFill>
        <p:spPr>
          <a:xfrm>
            <a:off x="5135575" y="1112850"/>
            <a:ext cx="1888000" cy="38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77850" y="2318100"/>
            <a:ext cx="2473501" cy="247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73425" y="1995325"/>
            <a:ext cx="1240700" cy="2544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3"/>
          <p:cNvSpPr txBox="1"/>
          <p:nvPr/>
        </p:nvSpPr>
        <p:spPr>
          <a:xfrm>
            <a:off x="0" y="0"/>
            <a:ext cx="5363400" cy="227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99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0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</a:t>
            </a:r>
            <a:r>
              <a:rPr b="1" lang="el" sz="2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Βλέπει ο Νικόλας ο μικρός και φωνάζει γελαστός:</a:t>
            </a:r>
            <a:endParaRPr b="1"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lang="el" sz="1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12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28918" y="3327438"/>
            <a:ext cx="529725" cy="7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3"/>
          <p:cNvPicPr preferRelativeResize="0"/>
          <p:nvPr/>
        </p:nvPicPr>
        <p:blipFill rotWithShape="1">
          <a:blip r:embed="rId9">
            <a:alphaModFix/>
          </a:blip>
          <a:srcRect b="70420" l="0" r="71552" t="0"/>
          <a:stretch/>
        </p:blipFill>
        <p:spPr>
          <a:xfrm>
            <a:off x="4486413" y="3010913"/>
            <a:ext cx="614726" cy="58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6723" y="3938929"/>
            <a:ext cx="373274" cy="54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53187" y="345400"/>
            <a:ext cx="918775" cy="1352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83206" y="2073538"/>
            <a:ext cx="2309325" cy="31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24"/>
          <p:cNvPicPr preferRelativeResize="0"/>
          <p:nvPr/>
        </p:nvPicPr>
        <p:blipFill rotWithShape="1">
          <a:blip r:embed="rId6">
            <a:alphaModFix/>
          </a:blip>
          <a:srcRect b="6920" l="63607" r="-7988" t="-1455"/>
          <a:stretch/>
        </p:blipFill>
        <p:spPr>
          <a:xfrm>
            <a:off x="4847900" y="527975"/>
            <a:ext cx="2175674" cy="4423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70500" y="1953150"/>
            <a:ext cx="2473501" cy="247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4"/>
          <p:cNvSpPr/>
          <p:nvPr/>
        </p:nvSpPr>
        <p:spPr>
          <a:xfrm>
            <a:off x="756550" y="527975"/>
            <a:ext cx="3998700" cy="1226700"/>
          </a:xfrm>
          <a:prstGeom prst="wedgeEllipseCallout">
            <a:avLst>
              <a:gd fmla="val -6638" name="adj1"/>
              <a:gd fmla="val 96727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000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Ω, μανούλα μου,   μαμά, πάω να τη δείξω στα παιδιά!</a:t>
            </a:r>
            <a:endParaRPr>
              <a:solidFill>
                <a:srgbClr val="0000FF"/>
              </a:solidFill>
            </a:endParaRPr>
          </a:p>
        </p:txBody>
      </p:sp>
      <p:pic>
        <p:nvPicPr>
          <p:cNvPr id="153" name="Google Shape;153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951650" y="1053337"/>
            <a:ext cx="1240700" cy="25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7143" y="2349675"/>
            <a:ext cx="529725" cy="7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 rotWithShape="1">
          <a:blip r:embed="rId9">
            <a:alphaModFix/>
          </a:blip>
          <a:srcRect b="70420" l="0" r="71552" t="0"/>
          <a:stretch/>
        </p:blipFill>
        <p:spPr>
          <a:xfrm>
            <a:off x="4264625" y="2073538"/>
            <a:ext cx="614726" cy="58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3348" y="2970346"/>
            <a:ext cx="377325" cy="5555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956" y="2015888"/>
            <a:ext cx="2309325" cy="31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4650" y="1491437"/>
            <a:ext cx="1240700" cy="25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5655">
            <a:off x="2066118" y="2712513"/>
            <a:ext cx="529725" cy="7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25"/>
          <p:cNvPicPr preferRelativeResize="0"/>
          <p:nvPr/>
        </p:nvPicPr>
        <p:blipFill rotWithShape="1">
          <a:blip r:embed="rId7">
            <a:alphaModFix/>
          </a:blip>
          <a:srcRect b="70420" l="0" r="71552" t="0"/>
          <a:stretch/>
        </p:blipFill>
        <p:spPr>
          <a:xfrm>
            <a:off x="2047638" y="2398313"/>
            <a:ext cx="614726" cy="58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2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6360" y="2015902"/>
            <a:ext cx="4563890" cy="3149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5"/>
          <p:cNvSpPr txBox="1"/>
          <p:nvPr/>
        </p:nvSpPr>
        <p:spPr>
          <a:xfrm>
            <a:off x="0" y="0"/>
            <a:ext cx="8262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914400" marR="685800" rtl="0" algn="just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2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Τη βλέπουν τα παιδιά και ξεφωνίζουν κι αυτά:</a:t>
            </a:r>
            <a:endParaRPr b="1" sz="2200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83890" y="2270478"/>
            <a:ext cx="1979975" cy="26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5"/>
          <p:cNvSpPr/>
          <p:nvPr/>
        </p:nvSpPr>
        <p:spPr>
          <a:xfrm>
            <a:off x="783350" y="523200"/>
            <a:ext cx="8360700" cy="1235700"/>
          </a:xfrm>
          <a:prstGeom prst="wedgeEllipseCallout">
            <a:avLst>
              <a:gd fmla="val -7396" name="adj1"/>
              <a:gd fmla="val 83485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6858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200">
                <a:solidFill>
                  <a:srgbClr val="99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Τέτοια λαμπάδα θέλουμε κι εμείς να κρατάμε στην εκκλησιά την Πασχαλιά!!!</a:t>
            </a:r>
            <a:endParaRPr>
              <a:solidFill>
                <a:srgbClr val="9900FF"/>
              </a:solidFill>
            </a:endParaRPr>
          </a:p>
        </p:txBody>
      </p:sp>
      <p:pic>
        <p:nvPicPr>
          <p:cNvPr id="169" name="Google Shape;169;p2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5656">
            <a:off x="2159512" y="3302581"/>
            <a:ext cx="390997" cy="5757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8956" y="2015888"/>
            <a:ext cx="2309325" cy="31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34650" y="1491437"/>
            <a:ext cx="1240700" cy="2544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5655">
            <a:off x="2090130" y="2771613"/>
            <a:ext cx="529725" cy="779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6"/>
          <p:cNvPicPr preferRelativeResize="0"/>
          <p:nvPr/>
        </p:nvPicPr>
        <p:blipFill rotWithShape="1">
          <a:blip r:embed="rId7">
            <a:alphaModFix/>
          </a:blip>
          <a:srcRect b="70420" l="0" r="71552" t="0"/>
          <a:stretch/>
        </p:blipFill>
        <p:spPr>
          <a:xfrm>
            <a:off x="2047638" y="2398313"/>
            <a:ext cx="614726" cy="587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06360" y="2015902"/>
            <a:ext cx="4563890" cy="314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783890" y="2270478"/>
            <a:ext cx="1979975" cy="26399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/>
        </p:nvSpPr>
        <p:spPr>
          <a:xfrm>
            <a:off x="158950" y="546850"/>
            <a:ext cx="82326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26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Και τα πρόσωπά τους γίνονται χαρωπά!!</a:t>
            </a:r>
            <a:endParaRPr b="1" sz="2000">
              <a:solidFill>
                <a:srgbClr val="0000FF"/>
              </a:solidFill>
            </a:endParaRPr>
          </a:p>
        </p:txBody>
      </p:sp>
      <p:pic>
        <p:nvPicPr>
          <p:cNvPr id="181" name="Google Shape;18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-165662">
            <a:off x="2122380" y="3247895"/>
            <a:ext cx="465266" cy="6850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Google Shape;18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950" y="3106347"/>
            <a:ext cx="3785775" cy="18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7"/>
          <p:cNvSpPr/>
          <p:nvPr/>
        </p:nvSpPr>
        <p:spPr>
          <a:xfrm>
            <a:off x="221700" y="-88675"/>
            <a:ext cx="8291700" cy="2335200"/>
          </a:xfrm>
          <a:prstGeom prst="cloudCallout">
            <a:avLst>
              <a:gd fmla="val -25223" name="adj1"/>
              <a:gd fmla="val 9051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Κι αφού χ</a:t>
            </a: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αρά έδωσα στα παιδιά,ας γυρίσω ξανά στη φωλιά, 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στα λιβάδια τα χλοερά!!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ΚΑΛΟ ΠΑΣΧΑ 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σε όλους παιδιά,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με πολλά χαμόγελα και καλή συντροφιά!!!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950" y="3106347"/>
            <a:ext cx="3785775" cy="18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8"/>
          <p:cNvSpPr/>
          <p:nvPr/>
        </p:nvSpPr>
        <p:spPr>
          <a:xfrm>
            <a:off x="221700" y="-88675"/>
            <a:ext cx="8291700" cy="2660400"/>
          </a:xfrm>
          <a:prstGeom prst="cloudCallout">
            <a:avLst>
              <a:gd fmla="val -25223" name="adj1"/>
              <a:gd fmla="val 9051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Εσείς διαλέξατε λαμπάδα παιδιά;;;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Κάνουμε μία μαζί, απλή, από χαρτί, διαφορετική αλλά με αγάπη </a:t>
            </a: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περισσή;</a:t>
            </a: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Να τη δώσετε στο νονό και στη νονά και μην ξεχάσετε να γράψετε 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“ΧΡΟΝΙΑ ΠΟΛΛΑ”!!!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4" y="1899325"/>
            <a:ext cx="2163175" cy="3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9"/>
          <p:cNvSpPr/>
          <p:nvPr/>
        </p:nvSpPr>
        <p:spPr>
          <a:xfrm>
            <a:off x="3207300" y="1226675"/>
            <a:ext cx="2409300" cy="3857700"/>
          </a:xfrm>
          <a:prstGeom prst="rect">
            <a:avLst/>
          </a:prstGeom>
          <a:solidFill>
            <a:schemeClr val="lt2"/>
          </a:solidFill>
          <a:ln cap="flat" cmpd="sng" w="762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9"/>
          <p:cNvSpPr/>
          <p:nvPr/>
        </p:nvSpPr>
        <p:spPr>
          <a:xfrm rot="-2839690">
            <a:off x="7313673" y="1049564"/>
            <a:ext cx="1655360" cy="1507597"/>
          </a:xfrm>
          <a:prstGeom prst="teardrop">
            <a:avLst>
              <a:gd fmla="val 128878" name="adj"/>
            </a:avLst>
          </a:prstGeom>
          <a:solidFill>
            <a:schemeClr val="lt2"/>
          </a:solidFill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9"/>
          <p:cNvSpPr/>
          <p:nvPr/>
        </p:nvSpPr>
        <p:spPr>
          <a:xfrm>
            <a:off x="354725" y="147800"/>
            <a:ext cx="4714800" cy="990300"/>
          </a:xfrm>
          <a:prstGeom prst="wedgeEllipseCallout">
            <a:avLst>
              <a:gd fmla="val -22727" name="adj1"/>
              <a:gd fmla="val 9543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Κόψτε ένα παραλληλόγραμμο λευκό και διπλώστε το στη          μέση..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02" name="Google Shape;202;p29"/>
          <p:cNvSpPr/>
          <p:nvPr/>
        </p:nvSpPr>
        <p:spPr>
          <a:xfrm>
            <a:off x="5616600" y="147900"/>
            <a:ext cx="1980300" cy="990300"/>
          </a:xfrm>
          <a:prstGeom prst="wedgeEllipseCallout">
            <a:avLst>
              <a:gd fmla="val 40303" name="adj1"/>
              <a:gd fmla="val 9891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1700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και μία κόκκινη φλογίτσα...</a:t>
            </a:r>
            <a:endParaRPr sz="1700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cxnSp>
        <p:nvCxnSpPr>
          <p:cNvPr id="203" name="Google Shape;203;p29"/>
          <p:cNvCxnSpPr/>
          <p:nvPr/>
        </p:nvCxnSpPr>
        <p:spPr>
          <a:xfrm>
            <a:off x="4411950" y="1374475"/>
            <a:ext cx="0" cy="385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4" y="1899325"/>
            <a:ext cx="2163175" cy="3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0"/>
          <p:cNvSpPr/>
          <p:nvPr/>
        </p:nvSpPr>
        <p:spPr>
          <a:xfrm>
            <a:off x="4286250" y="1226675"/>
            <a:ext cx="1551900" cy="38577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30"/>
          <p:cNvSpPr/>
          <p:nvPr/>
        </p:nvSpPr>
        <p:spPr>
          <a:xfrm rot="-2839690">
            <a:off x="7313673" y="1049564"/>
            <a:ext cx="1655360" cy="1507597"/>
          </a:xfrm>
          <a:prstGeom prst="teardrop">
            <a:avLst>
              <a:gd fmla="val 128878" name="adj"/>
            </a:avLst>
          </a:prstGeom>
          <a:solidFill>
            <a:schemeClr val="lt2"/>
          </a:solidFill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0"/>
          <p:cNvSpPr/>
          <p:nvPr/>
        </p:nvSpPr>
        <p:spPr>
          <a:xfrm>
            <a:off x="354725" y="147800"/>
            <a:ext cx="4714800" cy="990300"/>
          </a:xfrm>
          <a:prstGeom prst="wedgeEllipseCallout">
            <a:avLst>
              <a:gd fmla="val -22727" name="adj1"/>
              <a:gd fmla="val 95437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Ζωγραφίστε το όπως θέλετε εσείς… 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4" y="1899325"/>
            <a:ext cx="2163175" cy="3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1"/>
          <p:cNvSpPr/>
          <p:nvPr/>
        </p:nvSpPr>
        <p:spPr>
          <a:xfrm>
            <a:off x="6813650" y="1899325"/>
            <a:ext cx="1216800" cy="3185100"/>
          </a:xfrm>
          <a:prstGeom prst="rect">
            <a:avLst/>
          </a:prstGeom>
          <a:solidFill>
            <a:schemeClr val="lt2"/>
          </a:solidFill>
          <a:ln cap="flat" cmpd="sng" w="1143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1"/>
          <p:cNvSpPr/>
          <p:nvPr/>
        </p:nvSpPr>
        <p:spPr>
          <a:xfrm rot="-2839690">
            <a:off x="6594373" y="994089"/>
            <a:ext cx="1655360" cy="1507597"/>
          </a:xfrm>
          <a:prstGeom prst="teardrop">
            <a:avLst>
              <a:gd fmla="val 128878" name="adj"/>
            </a:avLst>
          </a:prstGeom>
          <a:solidFill>
            <a:schemeClr val="lt2"/>
          </a:solidFill>
          <a:ln cap="flat" cmpd="sng" w="1143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1"/>
          <p:cNvSpPr/>
          <p:nvPr/>
        </p:nvSpPr>
        <p:spPr>
          <a:xfrm>
            <a:off x="120475" y="162575"/>
            <a:ext cx="4535400" cy="1330200"/>
          </a:xfrm>
          <a:prstGeom prst="wedgeEllipseCallout">
            <a:avLst>
              <a:gd fmla="val -20002" name="adj1"/>
              <a:gd fmla="val 9333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Κολλήστε τη φλόγα στην κορυφή </a:t>
            </a:r>
            <a:endParaRPr b="1" sz="19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9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και η λαμπάδα θα είναι έτοιμη στη στιμή!!</a:t>
            </a:r>
            <a:r>
              <a:rPr b="1" lang="el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!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621150" y="140550"/>
            <a:ext cx="5187900" cy="24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10000"/>
          </a:bodyPr>
          <a:lstStyle/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7998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Η Ρίτσα η λαμπρίτσα είναι μια  </a:t>
            </a:r>
            <a:endParaRPr b="1" sz="7998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7998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πασχαλίτσα. Κι </a:t>
            </a:r>
            <a:r>
              <a:rPr b="1" lang="el" sz="7998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είναι</a:t>
            </a:r>
            <a:r>
              <a:rPr b="1" lang="el" sz="7998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σαν ζωγραφιά</a:t>
            </a:r>
            <a:endParaRPr b="1" sz="7998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7998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με τα πλουμιστά φτερά,</a:t>
            </a:r>
            <a:endParaRPr b="1" sz="7998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el" sz="7998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τα κόκκινα και τα μαυριδερά</a:t>
            </a:r>
            <a:r>
              <a:rPr lang="el" sz="7748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7748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2050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575" y="2185000"/>
            <a:ext cx="4762500" cy="2371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4" y="1899325"/>
            <a:ext cx="2163175" cy="3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32"/>
          <p:cNvSpPr/>
          <p:nvPr/>
        </p:nvSpPr>
        <p:spPr>
          <a:xfrm>
            <a:off x="120475" y="162575"/>
            <a:ext cx="4180500" cy="1330200"/>
          </a:xfrm>
          <a:prstGeom prst="wedgeEllipseCallout">
            <a:avLst>
              <a:gd fmla="val -20002" name="adj1"/>
              <a:gd fmla="val 9333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Να όπως αυτές….</a:t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26" name="Google Shape;22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0575" y="1245201"/>
            <a:ext cx="4843024" cy="3632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4" y="1899325"/>
            <a:ext cx="2163175" cy="3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33"/>
          <p:cNvSpPr/>
          <p:nvPr/>
        </p:nvSpPr>
        <p:spPr>
          <a:xfrm>
            <a:off x="120475" y="162575"/>
            <a:ext cx="4180500" cy="1330200"/>
          </a:xfrm>
          <a:prstGeom prst="wedgeEllipseCallout">
            <a:avLst>
              <a:gd fmla="val -20002" name="adj1"/>
              <a:gd fmla="val 9333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Και μην ξεχάσετε να γράψετε και τις ευχές….</a:t>
            </a:r>
            <a:r>
              <a:rPr lang="el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endParaRPr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6198" y="1645175"/>
            <a:ext cx="4461232" cy="334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40950" y="3106347"/>
            <a:ext cx="3785775" cy="1885325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34"/>
          <p:cNvSpPr/>
          <p:nvPr/>
        </p:nvSpPr>
        <p:spPr>
          <a:xfrm>
            <a:off x="206925" y="118225"/>
            <a:ext cx="8291700" cy="2660400"/>
          </a:xfrm>
          <a:prstGeom prst="cloudCallout">
            <a:avLst>
              <a:gd fmla="val -25401" name="adj1"/>
              <a:gd fmla="val 62224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1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Γράφουμε λοιπόν:</a:t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ΚΑΛΟ ΠΑΣΧΑ </a:t>
            </a:r>
            <a:endParaRPr b="1" sz="3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30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ΚΑΛΗ ΑΝΑΣΤΑΣΗ</a:t>
            </a:r>
            <a:endParaRPr b="1" sz="3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474" y="1899325"/>
            <a:ext cx="2163175" cy="318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35"/>
          <p:cNvSpPr/>
          <p:nvPr/>
        </p:nvSpPr>
        <p:spPr>
          <a:xfrm>
            <a:off x="120475" y="162575"/>
            <a:ext cx="4180500" cy="1330200"/>
          </a:xfrm>
          <a:prstGeom prst="wedgeEllipseCallout">
            <a:avLst>
              <a:gd fmla="val -20002" name="adj1"/>
              <a:gd fmla="val 93336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Περιμένω με αγωνία τις δικές σας κατασκευές!!!</a:t>
            </a:r>
            <a:endParaRPr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6" name="Google Shape;246;p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6198" y="1645175"/>
            <a:ext cx="4461232" cy="3345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6"/>
          <p:cNvSpPr txBox="1"/>
          <p:nvPr>
            <p:ph type="ctrTitle"/>
          </p:nvPr>
        </p:nvSpPr>
        <p:spPr>
          <a:xfrm>
            <a:off x="252575" y="242025"/>
            <a:ext cx="8520600" cy="1502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 sz="2900">
                <a:solidFill>
                  <a:srgbClr val="5B0F00"/>
                </a:solidFill>
              </a:rPr>
              <a:t>Η παρουσίαση</a:t>
            </a:r>
            <a:r>
              <a:rPr lang="el">
                <a:solidFill>
                  <a:srgbClr val="5B0F00"/>
                </a:solidFill>
              </a:rPr>
              <a:t> </a:t>
            </a:r>
            <a:r>
              <a:rPr lang="el" sz="2611">
                <a:solidFill>
                  <a:srgbClr val="5B0F00"/>
                </a:solidFill>
              </a:rPr>
              <a:t>δημιουργήθηκε για εκπαιδευτικούς και μόνο λόγους για τις ανάγκες της εξ αποστάσεδως εκπαίδευσης.</a:t>
            </a:r>
            <a:endParaRPr sz="2611">
              <a:solidFill>
                <a:srgbClr val="5B0F00"/>
              </a:solidFill>
            </a:endParaRPr>
          </a:p>
        </p:txBody>
      </p:sp>
      <p:sp>
        <p:nvSpPr>
          <p:cNvPr id="252" name="Google Shape;252;p3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l">
                <a:solidFill>
                  <a:srgbClr val="660000"/>
                </a:solidFill>
              </a:rPr>
              <a:t>Ιδέα κατασκευής: ebdomonipi.blogspot.com</a:t>
            </a:r>
            <a:endParaRPr>
              <a:solidFill>
                <a:srgbClr val="66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90350" y="2330300"/>
            <a:ext cx="4762500" cy="2371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5"/>
          <p:cNvSpPr/>
          <p:nvPr/>
        </p:nvSpPr>
        <p:spPr>
          <a:xfrm>
            <a:off x="369500" y="266050"/>
            <a:ext cx="4884600" cy="2867400"/>
          </a:xfrm>
          <a:prstGeom prst="cloudCallout">
            <a:avLst>
              <a:gd fmla="val 23639" name="adj1"/>
              <a:gd fmla="val 6542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0" spcFirstLastPara="1" rIns="0" wrap="square" tIns="91425">
            <a:noAutofit/>
          </a:bodyPr>
          <a:lstStyle/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Κρίμα στους αγρούς μόνο να ζω.  </a:t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3600" lvl="0" marL="395999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Κάτι πρέπει να σκεφτώ, απ’ την αφάνεια να βγω!!</a:t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92300" y="155175"/>
            <a:ext cx="8296500" cy="12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68580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b="1" lang="el" sz="228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Άνοιξε μιαν ημέρα τα φτερά και πέταξε μακριά.</a:t>
            </a:r>
            <a:endParaRPr b="1" sz="228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68580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b="1" lang="el" sz="228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Έφτασε σε μια πολιτεία με σπίτια ψηλά …</a:t>
            </a:r>
            <a:endParaRPr b="1" sz="2720">
              <a:solidFill>
                <a:srgbClr val="0000FF"/>
              </a:solidFill>
            </a:endParaRPr>
          </a:p>
        </p:txBody>
      </p:sp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50" y="1748053"/>
            <a:ext cx="1687826" cy="175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423750" y="236500"/>
            <a:ext cx="8296500" cy="115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990"/>
              <a:buNone/>
            </a:pPr>
            <a:r>
              <a:rPr b="1" lang="el" sz="208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και με παιδιά που τα πρόσωπά τους ήταν σκυθρωπά…...</a:t>
            </a:r>
            <a:endParaRPr b="1" sz="2520">
              <a:solidFill>
                <a:srgbClr val="0000FF"/>
              </a:solidFill>
            </a:endParaRPr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275" y="3743850"/>
            <a:ext cx="1399650" cy="13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7500" y="3617925"/>
            <a:ext cx="1729024" cy="15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300" y="3155353"/>
            <a:ext cx="1287651" cy="191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5031959">
            <a:off x="780292" y="1354060"/>
            <a:ext cx="1123866" cy="11676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00275" y="3743850"/>
            <a:ext cx="1399650" cy="139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027500" y="3617925"/>
            <a:ext cx="1729024" cy="151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92300" y="3155353"/>
            <a:ext cx="1287651" cy="1915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-2072682">
            <a:off x="6411950" y="1425625"/>
            <a:ext cx="1144700" cy="16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8"/>
          <p:cNvSpPr/>
          <p:nvPr/>
        </p:nvSpPr>
        <p:spPr>
          <a:xfrm>
            <a:off x="160575" y="192150"/>
            <a:ext cx="5648100" cy="2313900"/>
          </a:xfrm>
          <a:prstGeom prst="cloudCallout">
            <a:avLst>
              <a:gd fmla="val 59449" name="adj1"/>
              <a:gd fmla="val 17066" name="adj2"/>
            </a:avLst>
          </a:prstGeom>
          <a:solidFill>
            <a:srgbClr val="F3F3F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sz="18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l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r>
              <a:rPr b="1" lang="el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Κρίμα να είναι       λυπημένα τα παιδιά.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18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Κάτι πρέπει να σκεφτώ                                         χαρούμενα να τα δω!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l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endParaRPr sz="18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-2072656">
            <a:off x="2020590" y="2340342"/>
            <a:ext cx="940967" cy="138546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/>
          <p:nvPr/>
        </p:nvSpPr>
        <p:spPr>
          <a:xfrm>
            <a:off x="118250" y="0"/>
            <a:ext cx="8631600" cy="17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8580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Κατέβηκε πιο χαμηλά και σιμά τους άρχισε να πετά.</a:t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68580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Σήκωσαν τότε τα χέρια αυτά, ποιο θα την πιάσει αγωνιά.</a:t>
            </a:r>
            <a:endParaRPr b="1" sz="20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b="1" sz="18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99" name="Google Shape;99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5184" y="2941271"/>
            <a:ext cx="3088116" cy="213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85275" y="3022513"/>
            <a:ext cx="1560699" cy="2128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437617" y="3332775"/>
            <a:ext cx="1363474" cy="181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01975" y="716568"/>
            <a:ext cx="5135275" cy="4313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100" y="2719548"/>
            <a:ext cx="1782875" cy="243117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0"/>
          <p:cNvSpPr txBox="1"/>
          <p:nvPr/>
        </p:nvSpPr>
        <p:spPr>
          <a:xfrm>
            <a:off x="0" y="0"/>
            <a:ext cx="4848000" cy="153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685800" marR="685800" rtl="0" algn="ctr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l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Την πιάνει το πιο μικρό και στο σπίτι του την πάει στο λεπτό.</a:t>
            </a:r>
            <a:endParaRPr b="1" sz="2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50375" y="2196987"/>
            <a:ext cx="918775" cy="13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85625" y="251275"/>
            <a:ext cx="4158375" cy="349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8175" y="2985600"/>
            <a:ext cx="1582475" cy="2157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20100" y="2010100"/>
            <a:ext cx="3050726" cy="313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1"/>
          <p:cNvSpPr/>
          <p:nvPr/>
        </p:nvSpPr>
        <p:spPr>
          <a:xfrm>
            <a:off x="1660800" y="605975"/>
            <a:ext cx="3000000" cy="1274100"/>
          </a:xfrm>
          <a:prstGeom prst="wedgeRectCallout">
            <a:avLst>
              <a:gd fmla="val 46792" name="adj1"/>
              <a:gd fmla="val 86581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1800">
                <a:solidFill>
                  <a:srgbClr val="99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r>
              <a:rPr b="1" lang="el" sz="22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Να πως τη λαμπάδα σου θα στολίσω.</a:t>
            </a: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..</a:t>
            </a:r>
            <a:endParaRPr sz="2000">
              <a:solidFill>
                <a:srgbClr val="99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18" name="Google Shape;118;p21"/>
          <p:cNvSpPr txBox="1"/>
          <p:nvPr/>
        </p:nvSpPr>
        <p:spPr>
          <a:xfrm>
            <a:off x="6306575" y="3673250"/>
            <a:ext cx="3000000" cy="84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l" sz="20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λέει τότε η ζωγράφος η μαμά!</a:t>
            </a:r>
            <a:endParaRPr sz="2200">
              <a:solidFill>
                <a:srgbClr val="0000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19" name="Google Shape;119;p2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77100" y="2320450"/>
            <a:ext cx="918775" cy="1352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