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9" r:id="rId26"/>
  </p:sldIdLst>
  <p:sldSz cx="9144000" cy="5143500" type="screen16x9"/>
  <p:notesSz cx="6858000" cy="9144000"/>
  <p:embeddedFontLst>
    <p:embeddedFont>
      <p:font typeface="Fira Sans Condensed" panose="020B0604020202020204" charset="0"/>
      <p:regular r:id="rId28"/>
      <p:bold r:id="rId29"/>
      <p:italic r:id="rId30"/>
      <p:boldItalic r:id="rId31"/>
    </p:embeddedFont>
    <p:embeddedFont>
      <p:font typeface="Fira Sans Extra Condensed"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27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08fbc39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08fbc39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f7b34f50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f7b34f5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f7b34f50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f7b34f50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cf7b34f50d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cf7b34f50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f7b34f50d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f7b34f50d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f7b34f50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cf7b34f50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7b34f50d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7b34f50d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cf7b34f50d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cf7b34f50d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f7b34fa2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cf7b34fa2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cf7b34fa2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cf7b34fa2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f7b34fa2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cf7b34fa2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f7b34fa2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cf7b34fa2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f7b34fa22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f7b34fa2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f7b34fa22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cf7b34fa2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f7b34fa22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f7b34fa2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f7b34fa22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f7b34fa2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f7b34f50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f7b34f50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f7b34f50d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cf7b34f50d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f7b34f50d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cf7b34f50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f7b34f50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f7b34f50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f7b34f50d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f7b34f50d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cf7b34f50d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cf7b34f50d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cf7b34f50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cf7b34f50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cf7b34f50d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cf7b34f50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youtu.be/k3N5vtauDQU"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petbirds.gr/threads/%CE%9A%CF%8C%CF%84%CE%B1-%CF%8C%CF%81%CE%BD%CE%B9%CE%B8%CE%B1-%CE%B7-%CE%BF%CE%B9%CE%BA%CE%B9%CE%B1%CE%BA%CE%AE.25929/"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9.png"/><Relationship Id="rId10" Type="http://schemas.openxmlformats.org/officeDocument/2006/relationships/image" Target="../media/image46.png"/><Relationship Id="rId4" Type="http://schemas.openxmlformats.org/officeDocument/2006/relationships/image" Target="../media/image24.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youtu.be/MkPS6_StnV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55" name="Google Shape;55;p13"/>
          <p:cNvPicPr preferRelativeResize="0"/>
          <p:nvPr/>
        </p:nvPicPr>
        <p:blipFill>
          <a:blip r:embed="rId4">
            <a:alphaModFix/>
          </a:blip>
          <a:stretch>
            <a:fillRect/>
          </a:stretch>
        </p:blipFill>
        <p:spPr>
          <a:xfrm>
            <a:off x="3152050" y="2081012"/>
            <a:ext cx="3047700" cy="2818350"/>
          </a:xfrm>
          <a:prstGeom prst="rect">
            <a:avLst/>
          </a:prstGeom>
          <a:noFill/>
          <a:ln>
            <a:noFill/>
          </a:ln>
        </p:spPr>
      </p:pic>
      <p:pic>
        <p:nvPicPr>
          <p:cNvPr id="56" name="Google Shape;56;p13"/>
          <p:cNvPicPr preferRelativeResize="0"/>
          <p:nvPr/>
        </p:nvPicPr>
        <p:blipFill>
          <a:blip r:embed="rId5">
            <a:alphaModFix/>
          </a:blip>
          <a:stretch>
            <a:fillRect/>
          </a:stretch>
        </p:blipFill>
        <p:spPr>
          <a:xfrm>
            <a:off x="5883300" y="2861600"/>
            <a:ext cx="860399" cy="1124250"/>
          </a:xfrm>
          <a:prstGeom prst="rect">
            <a:avLst/>
          </a:prstGeom>
          <a:noFill/>
          <a:ln>
            <a:noFill/>
          </a:ln>
        </p:spPr>
      </p:pic>
      <p:sp>
        <p:nvSpPr>
          <p:cNvPr id="57" name="Google Shape;57;p13"/>
          <p:cNvSpPr/>
          <p:nvPr/>
        </p:nvSpPr>
        <p:spPr>
          <a:xfrm>
            <a:off x="1206325" y="91750"/>
            <a:ext cx="7054444" cy="1311001"/>
          </a:xfrm>
          <a:prstGeom prst="rect">
            <a:avLst/>
          </a:prstGeom>
        </p:spPr>
        <p:txBody>
          <a:bodyPr>
            <a:prstTxWarp prst="textPlain">
              <a:avLst/>
            </a:prstTxWarp>
          </a:bodyPr>
          <a:lstStyle/>
          <a:p>
            <a:pPr lvl="0" algn="ctr"/>
            <a:r>
              <a:rPr b="1" i="0">
                <a:ln w="9525" cap="flat" cmpd="sng">
                  <a:solidFill>
                    <a:srgbClr val="FFFF00"/>
                  </a:solidFill>
                  <a:prstDash val="solid"/>
                  <a:round/>
                  <a:headEnd type="none" w="sm" len="sm"/>
                  <a:tailEnd type="none" w="sm" len="sm"/>
                </a:ln>
                <a:solidFill>
                  <a:schemeClr val="accent4"/>
                </a:solidFill>
                <a:latin typeface="Fira Sans Condensed"/>
              </a:rPr>
              <a:t>Ο Τζότζο, ο μικρός σκαντζόχοιρος, </a:t>
            </a:r>
            <a:br>
              <a:rPr b="1" i="0">
                <a:ln w="9525" cap="flat" cmpd="sng">
                  <a:solidFill>
                    <a:srgbClr val="FFFF00"/>
                  </a:solidFill>
                  <a:prstDash val="solid"/>
                  <a:round/>
                  <a:headEnd type="none" w="sm" len="sm"/>
                  <a:tailEnd type="none" w="sm" len="sm"/>
                </a:ln>
                <a:solidFill>
                  <a:schemeClr val="accent4"/>
                </a:solidFill>
                <a:latin typeface="Fira Sans Condensed"/>
              </a:rPr>
            </a:br>
            <a:r>
              <a:rPr b="1" i="0">
                <a:ln w="9525" cap="flat" cmpd="sng">
                  <a:solidFill>
                    <a:srgbClr val="FFFF00"/>
                  </a:solidFill>
                  <a:prstDash val="solid"/>
                  <a:round/>
                  <a:headEnd type="none" w="sm" len="sm"/>
                  <a:tailEnd type="none" w="sm" len="sm"/>
                </a:ln>
                <a:solidFill>
                  <a:schemeClr val="accent4"/>
                </a:solidFill>
                <a:latin typeface="Fira Sans Condensed"/>
              </a:rPr>
              <a:t>   και η Τότα η ΚΟΤΑ</a:t>
            </a:r>
          </a:p>
        </p:txBody>
      </p:sp>
      <p:sp>
        <p:nvSpPr>
          <p:cNvPr id="58" name="Google Shape;58;p13"/>
          <p:cNvSpPr txBox="1"/>
          <p:nvPr/>
        </p:nvSpPr>
        <p:spPr>
          <a:xfrm>
            <a:off x="3927775" y="1402750"/>
            <a:ext cx="21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της Ειρήνης Πετρίδου</a:t>
            </a:r>
            <a:endParaRPr b="1" i="1"/>
          </a:p>
        </p:txBody>
      </p:sp>
      <p:sp>
        <p:nvSpPr>
          <p:cNvPr id="59" name="Google Shape;59;p13"/>
          <p:cNvSpPr txBox="1"/>
          <p:nvPr/>
        </p:nvSpPr>
        <p:spPr>
          <a:xfrm>
            <a:off x="2986700" y="4743300"/>
            <a:ext cx="263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i="1"/>
              <a:t>Εικόνες από Google clipart</a:t>
            </a:r>
            <a:endParaRPr i="1"/>
          </a:p>
        </p:txBody>
      </p:sp>
      <p:sp>
        <p:nvSpPr>
          <p:cNvPr id="60" name="Google Shape;60;p13"/>
          <p:cNvSpPr txBox="1"/>
          <p:nvPr/>
        </p:nvSpPr>
        <p:spPr>
          <a:xfrm>
            <a:off x="5887200" y="4743300"/>
            <a:ext cx="323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http://mikromikronip.blogspot.com/</a:t>
            </a:r>
            <a:endParaRPr b="1"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2" name="Google Shape;152;p22"/>
          <p:cNvPicPr preferRelativeResize="0"/>
          <p:nvPr/>
        </p:nvPicPr>
        <p:blipFill>
          <a:blip r:embed="rId4">
            <a:alphaModFix/>
          </a:blip>
          <a:stretch>
            <a:fillRect/>
          </a:stretch>
        </p:blipFill>
        <p:spPr>
          <a:xfrm>
            <a:off x="3068024" y="2165599"/>
            <a:ext cx="2427750" cy="2619575"/>
          </a:xfrm>
          <a:prstGeom prst="rect">
            <a:avLst/>
          </a:prstGeom>
          <a:noFill/>
          <a:ln>
            <a:noFill/>
          </a:ln>
        </p:spPr>
      </p:pic>
      <p:pic>
        <p:nvPicPr>
          <p:cNvPr id="153" name="Google Shape;153;p22"/>
          <p:cNvPicPr preferRelativeResize="0"/>
          <p:nvPr/>
        </p:nvPicPr>
        <p:blipFill>
          <a:blip r:embed="rId5">
            <a:alphaModFix/>
          </a:blip>
          <a:stretch>
            <a:fillRect/>
          </a:stretch>
        </p:blipFill>
        <p:spPr>
          <a:xfrm flipH="1">
            <a:off x="5743725" y="2753550"/>
            <a:ext cx="2242692" cy="1984275"/>
          </a:xfrm>
          <a:prstGeom prst="rect">
            <a:avLst/>
          </a:prstGeom>
          <a:noFill/>
          <a:ln>
            <a:noFill/>
          </a:ln>
        </p:spPr>
      </p:pic>
      <p:sp>
        <p:nvSpPr>
          <p:cNvPr id="154" name="Google Shape;154;p22"/>
          <p:cNvSpPr txBox="1"/>
          <p:nvPr/>
        </p:nvSpPr>
        <p:spPr>
          <a:xfrm>
            <a:off x="126000" y="152650"/>
            <a:ext cx="41955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“Ποτέ δε θα βρω τη μαμά μου, δεν έπρεπε να απομακρυνθώ από κοντά της” είπε το πουλάκι και άρχισε να κλαίει . “Μην κλαις μικρούλη θα την βρούμε τη μαμά σου, σου το υπόσχομαι” είπε ο Τζότζο που άρχισε λίγο κι αυτός να ανησυχεί.</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Ξαφνικά ακούστηκε μία φωνή!  “ Κο κο κο που είσαι κοτοπουλάκι μου γλυκό; Κο κο κο! “ Το κοτοπουλάκι σταμάτησε να κλαίει και φώναξε: “ Η μαμά μου είναι η μαμά μου!</a:t>
            </a:r>
            <a:endParaRPr sz="1500">
              <a:latin typeface="Fira Sans Condensed"/>
              <a:ea typeface="Fira Sans Condensed"/>
              <a:cs typeface="Fira Sans Condensed"/>
              <a:sym typeface="Fira Sans Condensed"/>
            </a:endParaRPr>
          </a:p>
        </p:txBody>
      </p:sp>
      <p:sp>
        <p:nvSpPr>
          <p:cNvPr id="155" name="Google Shape;155;p22"/>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1" name="Google Shape;161;p23"/>
          <p:cNvPicPr preferRelativeResize="0"/>
          <p:nvPr/>
        </p:nvPicPr>
        <p:blipFill>
          <a:blip r:embed="rId4">
            <a:alphaModFix/>
          </a:blip>
          <a:stretch>
            <a:fillRect/>
          </a:stretch>
        </p:blipFill>
        <p:spPr>
          <a:xfrm flipH="1">
            <a:off x="5473125" y="2764375"/>
            <a:ext cx="2242692" cy="1984275"/>
          </a:xfrm>
          <a:prstGeom prst="rect">
            <a:avLst/>
          </a:prstGeom>
          <a:noFill/>
          <a:ln>
            <a:noFill/>
          </a:ln>
        </p:spPr>
      </p:pic>
      <p:pic>
        <p:nvPicPr>
          <p:cNvPr id="162" name="Google Shape;162;p23"/>
          <p:cNvPicPr preferRelativeResize="0"/>
          <p:nvPr/>
        </p:nvPicPr>
        <p:blipFill>
          <a:blip r:embed="rId5">
            <a:alphaModFix/>
          </a:blip>
          <a:stretch>
            <a:fillRect/>
          </a:stretch>
        </p:blipFill>
        <p:spPr>
          <a:xfrm>
            <a:off x="3453025" y="3029575"/>
            <a:ext cx="989800" cy="1293299"/>
          </a:xfrm>
          <a:prstGeom prst="rect">
            <a:avLst/>
          </a:prstGeom>
          <a:noFill/>
          <a:ln>
            <a:noFill/>
          </a:ln>
        </p:spPr>
      </p:pic>
      <p:pic>
        <p:nvPicPr>
          <p:cNvPr id="163" name="Google Shape;163;p23"/>
          <p:cNvPicPr preferRelativeResize="0"/>
          <p:nvPr/>
        </p:nvPicPr>
        <p:blipFill>
          <a:blip r:embed="rId6">
            <a:alphaModFix/>
          </a:blip>
          <a:stretch>
            <a:fillRect/>
          </a:stretch>
        </p:blipFill>
        <p:spPr>
          <a:xfrm flipH="1">
            <a:off x="1311350" y="1947400"/>
            <a:ext cx="2826150" cy="3290051"/>
          </a:xfrm>
          <a:prstGeom prst="rect">
            <a:avLst/>
          </a:prstGeom>
          <a:noFill/>
          <a:ln>
            <a:noFill/>
          </a:ln>
        </p:spPr>
      </p:pic>
      <p:sp>
        <p:nvSpPr>
          <p:cNvPr id="164" name="Google Shape;164;p23"/>
          <p:cNvSpPr txBox="1"/>
          <p:nvPr/>
        </p:nvSpPr>
        <p:spPr>
          <a:xfrm>
            <a:off x="87100" y="62275"/>
            <a:ext cx="34761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Η μαμά κότα, αγκάλιασε ανακουφισμένη το κοτοπουλάκι της. Επιτέλους το βρήκε. </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“Δε θα ξαναφύγω μαμά “ είπε ο μικρούλης. “Ο Τζότζο με βοήθησε μαμά, σε ψάχναμε μαζί όλη τη μέρα”. “ Σ΄ευχαριστώ Τζότζο, έλα μαζί μας στο κτήμα να ξεκουραστείς λίγο και να γνωριστούμε καλύτερα.</a:t>
            </a:r>
            <a:endParaRPr sz="1500">
              <a:latin typeface="Fira Sans Condensed"/>
              <a:ea typeface="Fira Sans Condensed"/>
              <a:cs typeface="Fira Sans Condensed"/>
              <a:sym typeface="Fira Sans Condensed"/>
            </a:endParaRPr>
          </a:p>
        </p:txBody>
      </p:sp>
      <p:sp>
        <p:nvSpPr>
          <p:cNvPr id="165" name="Google Shape;165;p23"/>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4"/>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171" name="Google Shape;171;p24"/>
          <p:cNvPicPr preferRelativeResize="0"/>
          <p:nvPr/>
        </p:nvPicPr>
        <p:blipFill>
          <a:blip r:embed="rId4">
            <a:alphaModFix/>
          </a:blip>
          <a:stretch>
            <a:fillRect/>
          </a:stretch>
        </p:blipFill>
        <p:spPr>
          <a:xfrm flipH="1">
            <a:off x="4572000" y="1038275"/>
            <a:ext cx="2820125" cy="3167650"/>
          </a:xfrm>
          <a:prstGeom prst="rect">
            <a:avLst/>
          </a:prstGeom>
          <a:noFill/>
          <a:ln>
            <a:noFill/>
          </a:ln>
        </p:spPr>
      </p:pic>
      <p:pic>
        <p:nvPicPr>
          <p:cNvPr id="172" name="Google Shape;172;p24"/>
          <p:cNvPicPr preferRelativeResize="0"/>
          <p:nvPr/>
        </p:nvPicPr>
        <p:blipFill>
          <a:blip r:embed="rId5">
            <a:alphaModFix/>
          </a:blip>
          <a:stretch>
            <a:fillRect/>
          </a:stretch>
        </p:blipFill>
        <p:spPr>
          <a:xfrm>
            <a:off x="3782375" y="2654875"/>
            <a:ext cx="989795" cy="1436800"/>
          </a:xfrm>
          <a:prstGeom prst="rect">
            <a:avLst/>
          </a:prstGeom>
          <a:noFill/>
          <a:ln>
            <a:noFill/>
          </a:ln>
        </p:spPr>
      </p:pic>
      <p:pic>
        <p:nvPicPr>
          <p:cNvPr id="173" name="Google Shape;173;p24"/>
          <p:cNvPicPr preferRelativeResize="0"/>
          <p:nvPr/>
        </p:nvPicPr>
        <p:blipFill>
          <a:blip r:embed="rId6">
            <a:alphaModFix/>
          </a:blip>
          <a:stretch>
            <a:fillRect/>
          </a:stretch>
        </p:blipFill>
        <p:spPr>
          <a:xfrm>
            <a:off x="1256224" y="2008475"/>
            <a:ext cx="2137550" cy="1984250"/>
          </a:xfrm>
          <a:prstGeom prst="rect">
            <a:avLst/>
          </a:prstGeom>
          <a:noFill/>
          <a:ln>
            <a:noFill/>
          </a:ln>
        </p:spPr>
      </p:pic>
      <p:sp>
        <p:nvSpPr>
          <p:cNvPr id="174" name="Google Shape;174;p24"/>
          <p:cNvSpPr txBox="1"/>
          <p:nvPr/>
        </p:nvSpPr>
        <p:spPr>
          <a:xfrm>
            <a:off x="340525" y="93975"/>
            <a:ext cx="5178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Η αλήθεια είναι ότι ο Τζότζο δεν είχε γνωρίσει ποτέ του καμία κότα. Γι’ αυτό και δεν μπόρεσε αμέσως να καταλάβει ότι το πουλάκι που βρήκε μόνο του στη λίμνη ήταν ένα κοτοπουλάκι. Ήταν πολύ περίεργος να μάθει για αυτά τα πουλιά και ακολούθησε την κότα.</a:t>
            </a:r>
            <a:endParaRPr sz="1600">
              <a:latin typeface="Fira Sans Condensed"/>
              <a:ea typeface="Fira Sans Condensed"/>
              <a:cs typeface="Fira Sans Condensed"/>
              <a:sym typeface="Fira Sans Condensed"/>
            </a:endParaRPr>
          </a:p>
        </p:txBody>
      </p:sp>
      <p:sp>
        <p:nvSpPr>
          <p:cNvPr id="175" name="Google Shape;175;p24"/>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1" name="Google Shape;181;p25"/>
          <p:cNvPicPr preferRelativeResize="0"/>
          <p:nvPr/>
        </p:nvPicPr>
        <p:blipFill>
          <a:blip r:embed="rId4">
            <a:alphaModFix/>
          </a:blip>
          <a:stretch>
            <a:fillRect/>
          </a:stretch>
        </p:blipFill>
        <p:spPr>
          <a:xfrm>
            <a:off x="3620500" y="3998846"/>
            <a:ext cx="586975" cy="852054"/>
          </a:xfrm>
          <a:prstGeom prst="rect">
            <a:avLst/>
          </a:prstGeom>
          <a:noFill/>
          <a:ln>
            <a:noFill/>
          </a:ln>
        </p:spPr>
      </p:pic>
      <p:pic>
        <p:nvPicPr>
          <p:cNvPr id="182" name="Google Shape;182;p25"/>
          <p:cNvPicPr preferRelativeResize="0"/>
          <p:nvPr/>
        </p:nvPicPr>
        <p:blipFill>
          <a:blip r:embed="rId4">
            <a:alphaModFix/>
          </a:blip>
          <a:stretch>
            <a:fillRect/>
          </a:stretch>
        </p:blipFill>
        <p:spPr>
          <a:xfrm>
            <a:off x="4023700" y="3580825"/>
            <a:ext cx="528383" cy="767000"/>
          </a:xfrm>
          <a:prstGeom prst="rect">
            <a:avLst/>
          </a:prstGeom>
          <a:noFill/>
          <a:ln>
            <a:noFill/>
          </a:ln>
        </p:spPr>
      </p:pic>
      <p:pic>
        <p:nvPicPr>
          <p:cNvPr id="183" name="Google Shape;183;p25"/>
          <p:cNvPicPr preferRelativeResize="0"/>
          <p:nvPr/>
        </p:nvPicPr>
        <p:blipFill>
          <a:blip r:embed="rId5">
            <a:alphaModFix/>
          </a:blip>
          <a:stretch>
            <a:fillRect/>
          </a:stretch>
        </p:blipFill>
        <p:spPr>
          <a:xfrm>
            <a:off x="2169438" y="1316950"/>
            <a:ext cx="2266950" cy="2381250"/>
          </a:xfrm>
          <a:prstGeom prst="rect">
            <a:avLst/>
          </a:prstGeom>
          <a:noFill/>
          <a:ln>
            <a:noFill/>
          </a:ln>
        </p:spPr>
      </p:pic>
      <p:pic>
        <p:nvPicPr>
          <p:cNvPr id="184" name="Google Shape;184;p25"/>
          <p:cNvPicPr preferRelativeResize="0"/>
          <p:nvPr/>
        </p:nvPicPr>
        <p:blipFill>
          <a:blip r:embed="rId6">
            <a:alphaModFix/>
          </a:blip>
          <a:stretch>
            <a:fillRect/>
          </a:stretch>
        </p:blipFill>
        <p:spPr>
          <a:xfrm>
            <a:off x="4274500" y="2271775"/>
            <a:ext cx="1586459" cy="1839474"/>
          </a:xfrm>
          <a:prstGeom prst="rect">
            <a:avLst/>
          </a:prstGeom>
          <a:noFill/>
          <a:ln>
            <a:noFill/>
          </a:ln>
        </p:spPr>
      </p:pic>
      <p:pic>
        <p:nvPicPr>
          <p:cNvPr id="185" name="Google Shape;185;p25"/>
          <p:cNvPicPr preferRelativeResize="0"/>
          <p:nvPr/>
        </p:nvPicPr>
        <p:blipFill>
          <a:blip r:embed="rId7">
            <a:alphaModFix/>
          </a:blip>
          <a:stretch>
            <a:fillRect/>
          </a:stretch>
        </p:blipFill>
        <p:spPr>
          <a:xfrm>
            <a:off x="4436400" y="4111250"/>
            <a:ext cx="586975" cy="766974"/>
          </a:xfrm>
          <a:prstGeom prst="rect">
            <a:avLst/>
          </a:prstGeom>
          <a:noFill/>
          <a:ln>
            <a:noFill/>
          </a:ln>
        </p:spPr>
      </p:pic>
      <p:pic>
        <p:nvPicPr>
          <p:cNvPr id="186" name="Google Shape;186;p25"/>
          <p:cNvPicPr preferRelativeResize="0"/>
          <p:nvPr/>
        </p:nvPicPr>
        <p:blipFill>
          <a:blip r:embed="rId8">
            <a:alphaModFix/>
          </a:blip>
          <a:stretch>
            <a:fillRect/>
          </a:stretch>
        </p:blipFill>
        <p:spPr>
          <a:xfrm>
            <a:off x="1747546" y="3810225"/>
            <a:ext cx="1698104" cy="1395025"/>
          </a:xfrm>
          <a:prstGeom prst="rect">
            <a:avLst/>
          </a:prstGeom>
          <a:noFill/>
          <a:ln>
            <a:noFill/>
          </a:ln>
        </p:spPr>
      </p:pic>
      <p:pic>
        <p:nvPicPr>
          <p:cNvPr id="187" name="Google Shape;187;p25"/>
          <p:cNvPicPr preferRelativeResize="0"/>
          <p:nvPr/>
        </p:nvPicPr>
        <p:blipFill>
          <a:blip r:embed="rId9">
            <a:alphaModFix/>
          </a:blip>
          <a:stretch>
            <a:fillRect/>
          </a:stretch>
        </p:blipFill>
        <p:spPr>
          <a:xfrm>
            <a:off x="103723" y="2958643"/>
            <a:ext cx="2266949" cy="1395045"/>
          </a:xfrm>
          <a:prstGeom prst="rect">
            <a:avLst/>
          </a:prstGeom>
          <a:noFill/>
          <a:ln>
            <a:noFill/>
          </a:ln>
        </p:spPr>
      </p:pic>
      <p:pic>
        <p:nvPicPr>
          <p:cNvPr id="188" name="Google Shape;188;p25"/>
          <p:cNvPicPr preferRelativeResize="0"/>
          <p:nvPr/>
        </p:nvPicPr>
        <p:blipFill>
          <a:blip r:embed="rId10">
            <a:alphaModFix/>
          </a:blip>
          <a:stretch>
            <a:fillRect/>
          </a:stretch>
        </p:blipFill>
        <p:spPr>
          <a:xfrm>
            <a:off x="6555950" y="2042298"/>
            <a:ext cx="1400850" cy="930565"/>
          </a:xfrm>
          <a:prstGeom prst="rect">
            <a:avLst/>
          </a:prstGeom>
          <a:noFill/>
          <a:ln>
            <a:noFill/>
          </a:ln>
        </p:spPr>
      </p:pic>
      <p:pic>
        <p:nvPicPr>
          <p:cNvPr id="189" name="Google Shape;189;p25"/>
          <p:cNvPicPr preferRelativeResize="0"/>
          <p:nvPr/>
        </p:nvPicPr>
        <p:blipFill>
          <a:blip r:embed="rId10">
            <a:alphaModFix/>
          </a:blip>
          <a:stretch>
            <a:fillRect/>
          </a:stretch>
        </p:blipFill>
        <p:spPr>
          <a:xfrm>
            <a:off x="6076197" y="2163725"/>
            <a:ext cx="1263275" cy="839175"/>
          </a:xfrm>
          <a:prstGeom prst="rect">
            <a:avLst/>
          </a:prstGeom>
          <a:noFill/>
          <a:ln>
            <a:noFill/>
          </a:ln>
        </p:spPr>
      </p:pic>
      <p:pic>
        <p:nvPicPr>
          <p:cNvPr id="190" name="Google Shape;190;p25"/>
          <p:cNvPicPr preferRelativeResize="0"/>
          <p:nvPr/>
        </p:nvPicPr>
        <p:blipFill>
          <a:blip r:embed="rId10">
            <a:alphaModFix/>
          </a:blip>
          <a:stretch>
            <a:fillRect/>
          </a:stretch>
        </p:blipFill>
        <p:spPr>
          <a:xfrm>
            <a:off x="6822271" y="2333089"/>
            <a:ext cx="1400850" cy="930559"/>
          </a:xfrm>
          <a:prstGeom prst="rect">
            <a:avLst/>
          </a:prstGeom>
          <a:noFill/>
          <a:ln>
            <a:noFill/>
          </a:ln>
        </p:spPr>
      </p:pic>
      <p:pic>
        <p:nvPicPr>
          <p:cNvPr id="191" name="Google Shape;191;p25"/>
          <p:cNvPicPr preferRelativeResize="0"/>
          <p:nvPr/>
        </p:nvPicPr>
        <p:blipFill>
          <a:blip r:embed="rId11">
            <a:alphaModFix/>
          </a:blip>
          <a:stretch>
            <a:fillRect/>
          </a:stretch>
        </p:blipFill>
        <p:spPr>
          <a:xfrm>
            <a:off x="6850177" y="2571753"/>
            <a:ext cx="1087149" cy="691897"/>
          </a:xfrm>
          <a:prstGeom prst="rect">
            <a:avLst/>
          </a:prstGeom>
          <a:noFill/>
          <a:ln>
            <a:noFill/>
          </a:ln>
        </p:spPr>
      </p:pic>
      <p:pic>
        <p:nvPicPr>
          <p:cNvPr id="192" name="Google Shape;192;p25"/>
          <p:cNvPicPr preferRelativeResize="0"/>
          <p:nvPr/>
        </p:nvPicPr>
        <p:blipFill>
          <a:blip r:embed="rId12">
            <a:alphaModFix/>
          </a:blip>
          <a:stretch>
            <a:fillRect/>
          </a:stretch>
        </p:blipFill>
        <p:spPr>
          <a:xfrm>
            <a:off x="5777700" y="1835976"/>
            <a:ext cx="2711075" cy="2711075"/>
          </a:xfrm>
          <a:prstGeom prst="rect">
            <a:avLst/>
          </a:prstGeom>
          <a:noFill/>
          <a:ln>
            <a:noFill/>
          </a:ln>
        </p:spPr>
      </p:pic>
      <p:pic>
        <p:nvPicPr>
          <p:cNvPr id="193" name="Google Shape;193;p25"/>
          <p:cNvPicPr preferRelativeResize="0"/>
          <p:nvPr/>
        </p:nvPicPr>
        <p:blipFill>
          <a:blip r:embed="rId11">
            <a:alphaModFix/>
          </a:blip>
          <a:stretch>
            <a:fillRect/>
          </a:stretch>
        </p:blipFill>
        <p:spPr>
          <a:xfrm>
            <a:off x="6979127" y="2958640"/>
            <a:ext cx="1087149" cy="691897"/>
          </a:xfrm>
          <a:prstGeom prst="rect">
            <a:avLst/>
          </a:prstGeom>
          <a:noFill/>
          <a:ln>
            <a:noFill/>
          </a:ln>
        </p:spPr>
      </p:pic>
      <p:pic>
        <p:nvPicPr>
          <p:cNvPr id="194" name="Google Shape;194;p25"/>
          <p:cNvPicPr preferRelativeResize="0"/>
          <p:nvPr/>
        </p:nvPicPr>
        <p:blipFill>
          <a:blip r:embed="rId10">
            <a:alphaModFix/>
          </a:blip>
          <a:stretch>
            <a:fillRect/>
          </a:stretch>
        </p:blipFill>
        <p:spPr>
          <a:xfrm>
            <a:off x="6555938" y="2921112"/>
            <a:ext cx="1154599" cy="766975"/>
          </a:xfrm>
          <a:prstGeom prst="rect">
            <a:avLst/>
          </a:prstGeom>
          <a:noFill/>
          <a:ln>
            <a:noFill/>
          </a:ln>
        </p:spPr>
      </p:pic>
      <p:pic>
        <p:nvPicPr>
          <p:cNvPr id="195" name="Google Shape;195;p25"/>
          <p:cNvPicPr preferRelativeResize="0"/>
          <p:nvPr/>
        </p:nvPicPr>
        <p:blipFill>
          <a:blip r:embed="rId11">
            <a:alphaModFix/>
          </a:blip>
          <a:stretch>
            <a:fillRect/>
          </a:stretch>
        </p:blipFill>
        <p:spPr>
          <a:xfrm>
            <a:off x="6157075" y="2958650"/>
            <a:ext cx="1087149" cy="691902"/>
          </a:xfrm>
          <a:prstGeom prst="rect">
            <a:avLst/>
          </a:prstGeom>
          <a:noFill/>
          <a:ln>
            <a:noFill/>
          </a:ln>
        </p:spPr>
      </p:pic>
      <p:pic>
        <p:nvPicPr>
          <p:cNvPr id="196" name="Google Shape;196;p25"/>
          <p:cNvPicPr preferRelativeResize="0"/>
          <p:nvPr/>
        </p:nvPicPr>
        <p:blipFill>
          <a:blip r:embed="rId11">
            <a:alphaModFix/>
          </a:blip>
          <a:stretch>
            <a:fillRect/>
          </a:stretch>
        </p:blipFill>
        <p:spPr>
          <a:xfrm>
            <a:off x="6589677" y="2783128"/>
            <a:ext cx="1087149" cy="691897"/>
          </a:xfrm>
          <a:prstGeom prst="rect">
            <a:avLst/>
          </a:prstGeom>
          <a:noFill/>
          <a:ln>
            <a:noFill/>
          </a:ln>
        </p:spPr>
      </p:pic>
      <p:pic>
        <p:nvPicPr>
          <p:cNvPr id="197" name="Google Shape;197;p25"/>
          <p:cNvPicPr preferRelativeResize="0"/>
          <p:nvPr/>
        </p:nvPicPr>
        <p:blipFill>
          <a:blip r:embed="rId10">
            <a:alphaModFix/>
          </a:blip>
          <a:stretch>
            <a:fillRect/>
          </a:stretch>
        </p:blipFill>
        <p:spPr>
          <a:xfrm flipH="1">
            <a:off x="5933912" y="2653000"/>
            <a:ext cx="1045213" cy="766975"/>
          </a:xfrm>
          <a:prstGeom prst="rect">
            <a:avLst/>
          </a:prstGeom>
          <a:noFill/>
          <a:ln>
            <a:noFill/>
          </a:ln>
        </p:spPr>
      </p:pic>
      <p:pic>
        <p:nvPicPr>
          <p:cNvPr id="198" name="Google Shape;198;p25"/>
          <p:cNvPicPr preferRelativeResize="0"/>
          <p:nvPr/>
        </p:nvPicPr>
        <p:blipFill>
          <a:blip r:embed="rId10">
            <a:alphaModFix/>
          </a:blip>
          <a:stretch>
            <a:fillRect/>
          </a:stretch>
        </p:blipFill>
        <p:spPr>
          <a:xfrm>
            <a:off x="6292100" y="2496650"/>
            <a:ext cx="1154630" cy="767000"/>
          </a:xfrm>
          <a:prstGeom prst="rect">
            <a:avLst/>
          </a:prstGeom>
          <a:noFill/>
          <a:ln>
            <a:noFill/>
          </a:ln>
        </p:spPr>
      </p:pic>
      <p:pic>
        <p:nvPicPr>
          <p:cNvPr id="199" name="Google Shape;199;p25"/>
          <p:cNvPicPr preferRelativeResize="0"/>
          <p:nvPr/>
        </p:nvPicPr>
        <p:blipFill>
          <a:blip r:embed="rId13">
            <a:alphaModFix/>
          </a:blip>
          <a:stretch>
            <a:fillRect/>
          </a:stretch>
        </p:blipFill>
        <p:spPr>
          <a:xfrm>
            <a:off x="6802175" y="2042300"/>
            <a:ext cx="442051" cy="602800"/>
          </a:xfrm>
          <a:prstGeom prst="rect">
            <a:avLst/>
          </a:prstGeom>
          <a:noFill/>
          <a:ln>
            <a:noFill/>
          </a:ln>
        </p:spPr>
      </p:pic>
      <p:pic>
        <p:nvPicPr>
          <p:cNvPr id="200" name="Google Shape;200;p25"/>
          <p:cNvPicPr preferRelativeResize="0"/>
          <p:nvPr/>
        </p:nvPicPr>
        <p:blipFill>
          <a:blip r:embed="rId13">
            <a:alphaModFix/>
          </a:blip>
          <a:stretch>
            <a:fillRect/>
          </a:stretch>
        </p:blipFill>
        <p:spPr>
          <a:xfrm rot="-907615">
            <a:off x="6539950" y="2890116"/>
            <a:ext cx="442050" cy="602793"/>
          </a:xfrm>
          <a:prstGeom prst="rect">
            <a:avLst/>
          </a:prstGeom>
          <a:noFill/>
          <a:ln>
            <a:noFill/>
          </a:ln>
        </p:spPr>
      </p:pic>
      <p:pic>
        <p:nvPicPr>
          <p:cNvPr id="201" name="Google Shape;201;p25"/>
          <p:cNvPicPr preferRelativeResize="0"/>
          <p:nvPr/>
        </p:nvPicPr>
        <p:blipFill>
          <a:blip r:embed="rId13">
            <a:alphaModFix/>
          </a:blip>
          <a:stretch>
            <a:fillRect/>
          </a:stretch>
        </p:blipFill>
        <p:spPr>
          <a:xfrm rot="911743">
            <a:off x="7126745" y="2654106"/>
            <a:ext cx="440961" cy="601338"/>
          </a:xfrm>
          <a:prstGeom prst="rect">
            <a:avLst/>
          </a:prstGeom>
          <a:noFill/>
          <a:ln>
            <a:noFill/>
          </a:ln>
        </p:spPr>
      </p:pic>
      <p:sp>
        <p:nvSpPr>
          <p:cNvPr id="202" name="Google Shape;202;p25"/>
          <p:cNvSpPr txBox="1"/>
          <p:nvPr/>
        </p:nvSpPr>
        <p:spPr>
          <a:xfrm>
            <a:off x="103725" y="23475"/>
            <a:ext cx="6108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“Έλα Τζότζο, έλα να ξεκουραστείς λιγάκι. Όπως βλέπεις εγώ έχω πολύ δουλειά. Πρέπει να φροντίζω τα μικρά μου κοτοπουλάκια, αλλά πρέπει και να γεννάω αυγά γιατί έχω πολλές παραγγελίες. Βλέπεις κοντεύει το Πάσχα και όλοι θέλουν να βάψουν αυγά. Αλλά πρώτα να σου συστηθώ. Ούτε το όνομά μου δε σου είπα από τη χαρά μου που βρήκα το μικρό μου. Με λένε Τότα”. “ Τότα δεν ήξερα ότι εσύ γεννάς τα αυγά που βάφουν όλοι το Πάσχα. Θα μου πεις λιγα πράγματα για σένα; Θέλω πολύ να σε γνωρίσω.” είπε ο Τζότζο. “Θέλετε κι εσείς παιδιά;”</a:t>
            </a:r>
            <a:endParaRPr sz="1500">
              <a:latin typeface="Fira Sans Condensed"/>
              <a:ea typeface="Fira Sans Condensed"/>
              <a:cs typeface="Fira Sans Condensed"/>
              <a:sym typeface="Fira Sans Condensed"/>
            </a:endParaRPr>
          </a:p>
        </p:txBody>
      </p:sp>
      <p:sp>
        <p:nvSpPr>
          <p:cNvPr id="203" name="Google Shape;203;p25"/>
          <p:cNvSpPr txBox="1"/>
          <p:nvPr/>
        </p:nvSpPr>
        <p:spPr>
          <a:xfrm>
            <a:off x="7135800" y="4743300"/>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09" name="Google Shape;209;p26"/>
          <p:cNvPicPr preferRelativeResize="0"/>
          <p:nvPr/>
        </p:nvPicPr>
        <p:blipFill>
          <a:blip r:embed="rId4">
            <a:alphaModFix/>
          </a:blip>
          <a:stretch>
            <a:fillRect/>
          </a:stretch>
        </p:blipFill>
        <p:spPr>
          <a:xfrm flipH="1">
            <a:off x="2137275" y="717275"/>
            <a:ext cx="3558175" cy="4241650"/>
          </a:xfrm>
          <a:prstGeom prst="rect">
            <a:avLst/>
          </a:prstGeom>
          <a:noFill/>
          <a:ln>
            <a:noFill/>
          </a:ln>
        </p:spPr>
      </p:pic>
      <p:pic>
        <p:nvPicPr>
          <p:cNvPr id="210" name="Google Shape;210;p26"/>
          <p:cNvPicPr preferRelativeResize="0"/>
          <p:nvPr/>
        </p:nvPicPr>
        <p:blipFill>
          <a:blip r:embed="rId5">
            <a:alphaModFix/>
          </a:blip>
          <a:stretch>
            <a:fillRect/>
          </a:stretch>
        </p:blipFill>
        <p:spPr>
          <a:xfrm>
            <a:off x="6564425" y="2080575"/>
            <a:ext cx="2990575" cy="2765525"/>
          </a:xfrm>
          <a:prstGeom prst="rect">
            <a:avLst/>
          </a:prstGeom>
          <a:noFill/>
          <a:ln>
            <a:noFill/>
          </a:ln>
        </p:spPr>
      </p:pic>
      <p:sp>
        <p:nvSpPr>
          <p:cNvPr id="211" name="Google Shape;211;p26"/>
          <p:cNvSpPr txBox="1"/>
          <p:nvPr/>
        </p:nvSpPr>
        <p:spPr>
          <a:xfrm>
            <a:off x="1115600" y="317075"/>
            <a:ext cx="738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2" name="Google Shape;212;p26"/>
          <p:cNvSpPr txBox="1"/>
          <p:nvPr/>
        </p:nvSpPr>
        <p:spPr>
          <a:xfrm>
            <a:off x="416825" y="565838"/>
            <a:ext cx="5061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Όπως όλα τα πτηνά έχω:</a:t>
            </a:r>
            <a:endParaRPr sz="2900" b="1"/>
          </a:p>
        </p:txBody>
      </p:sp>
      <p:sp>
        <p:nvSpPr>
          <p:cNvPr id="213" name="Google Shape;213;p26"/>
          <p:cNvSpPr txBox="1"/>
          <p:nvPr/>
        </p:nvSpPr>
        <p:spPr>
          <a:xfrm>
            <a:off x="5301150" y="3930750"/>
            <a:ext cx="9507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b="1"/>
              <a:t>2 ΠΟΔΙΑ</a:t>
            </a:r>
            <a:endParaRPr sz="1500" b="1"/>
          </a:p>
        </p:txBody>
      </p:sp>
      <p:sp>
        <p:nvSpPr>
          <p:cNvPr id="214" name="Google Shape;214;p26"/>
          <p:cNvSpPr txBox="1"/>
          <p:nvPr/>
        </p:nvSpPr>
        <p:spPr>
          <a:xfrm>
            <a:off x="5530500" y="1974300"/>
            <a:ext cx="11511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b="1"/>
              <a:t>ΡΑΜΦΟΣ</a:t>
            </a:r>
            <a:endParaRPr sz="1500" b="1"/>
          </a:p>
        </p:txBody>
      </p:sp>
      <p:sp>
        <p:nvSpPr>
          <p:cNvPr id="215" name="Google Shape;215;p26"/>
          <p:cNvSpPr txBox="1"/>
          <p:nvPr/>
        </p:nvSpPr>
        <p:spPr>
          <a:xfrm>
            <a:off x="7221925" y="1022250"/>
            <a:ext cx="9981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b="1"/>
              <a:t>ΛΕΙΡΙ</a:t>
            </a:r>
            <a:endParaRPr sz="1500" b="1"/>
          </a:p>
        </p:txBody>
      </p:sp>
      <p:sp>
        <p:nvSpPr>
          <p:cNvPr id="216" name="Google Shape;216;p26"/>
          <p:cNvSpPr txBox="1"/>
          <p:nvPr/>
        </p:nvSpPr>
        <p:spPr>
          <a:xfrm>
            <a:off x="1267475" y="2364000"/>
            <a:ext cx="9981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b="1"/>
              <a:t>ΟΥΡΑ</a:t>
            </a:r>
            <a:endParaRPr sz="1500" b="1"/>
          </a:p>
        </p:txBody>
      </p:sp>
      <p:sp>
        <p:nvSpPr>
          <p:cNvPr id="217" name="Google Shape;217;p26"/>
          <p:cNvSpPr txBox="1"/>
          <p:nvPr/>
        </p:nvSpPr>
        <p:spPr>
          <a:xfrm>
            <a:off x="1397525" y="3404500"/>
            <a:ext cx="9981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b="1"/>
              <a:t>2 ΦΤΕΡΑ</a:t>
            </a:r>
            <a:endParaRPr sz="1500" b="1"/>
          </a:p>
        </p:txBody>
      </p:sp>
      <p:sp>
        <p:nvSpPr>
          <p:cNvPr id="218" name="Google Shape;218;p26"/>
          <p:cNvSpPr txBox="1"/>
          <p:nvPr/>
        </p:nvSpPr>
        <p:spPr>
          <a:xfrm>
            <a:off x="1338725" y="949500"/>
            <a:ext cx="1513500" cy="8772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b="1"/>
              <a:t>ΠΟΥΠΟΥΛΑ ΣΕ ΟΛΟ ΤΟ ΣΩΜΑ</a:t>
            </a:r>
            <a:endParaRPr sz="1500" b="1"/>
          </a:p>
        </p:txBody>
      </p:sp>
      <p:cxnSp>
        <p:nvCxnSpPr>
          <p:cNvPr id="219" name="Google Shape;219;p26"/>
          <p:cNvCxnSpPr>
            <a:stCxn id="218" idx="3"/>
          </p:cNvCxnSpPr>
          <p:nvPr/>
        </p:nvCxnSpPr>
        <p:spPr>
          <a:xfrm>
            <a:off x="2852225" y="1388100"/>
            <a:ext cx="377100" cy="1254000"/>
          </a:xfrm>
          <a:prstGeom prst="straightConnector1">
            <a:avLst/>
          </a:prstGeom>
          <a:noFill/>
          <a:ln w="38100" cap="flat" cmpd="sng">
            <a:solidFill>
              <a:schemeClr val="dk2"/>
            </a:solidFill>
            <a:prstDash val="solid"/>
            <a:round/>
            <a:headEnd type="none" w="med" len="med"/>
            <a:tailEnd type="none" w="med" len="med"/>
          </a:ln>
        </p:spPr>
      </p:cxnSp>
      <p:cxnSp>
        <p:nvCxnSpPr>
          <p:cNvPr id="220" name="Google Shape;220;p26"/>
          <p:cNvCxnSpPr>
            <a:stCxn id="216" idx="3"/>
          </p:cNvCxnSpPr>
          <p:nvPr/>
        </p:nvCxnSpPr>
        <p:spPr>
          <a:xfrm>
            <a:off x="2265575" y="2571750"/>
            <a:ext cx="400200" cy="152700"/>
          </a:xfrm>
          <a:prstGeom prst="straightConnector1">
            <a:avLst/>
          </a:prstGeom>
          <a:noFill/>
          <a:ln w="38100" cap="flat" cmpd="sng">
            <a:solidFill>
              <a:schemeClr val="dk2"/>
            </a:solidFill>
            <a:prstDash val="solid"/>
            <a:round/>
            <a:headEnd type="none" w="med" len="med"/>
            <a:tailEnd type="none" w="med" len="med"/>
          </a:ln>
        </p:spPr>
      </p:cxnSp>
      <p:cxnSp>
        <p:nvCxnSpPr>
          <p:cNvPr id="221" name="Google Shape;221;p26"/>
          <p:cNvCxnSpPr>
            <a:stCxn id="217" idx="3"/>
          </p:cNvCxnSpPr>
          <p:nvPr/>
        </p:nvCxnSpPr>
        <p:spPr>
          <a:xfrm rot="10800000" flipH="1">
            <a:off x="2395625" y="3464350"/>
            <a:ext cx="1103700" cy="147900"/>
          </a:xfrm>
          <a:prstGeom prst="straightConnector1">
            <a:avLst/>
          </a:prstGeom>
          <a:noFill/>
          <a:ln w="38100" cap="flat" cmpd="sng">
            <a:solidFill>
              <a:schemeClr val="dk2"/>
            </a:solidFill>
            <a:prstDash val="solid"/>
            <a:round/>
            <a:headEnd type="none" w="med" len="med"/>
            <a:tailEnd type="none" w="med" len="med"/>
          </a:ln>
        </p:spPr>
      </p:cxnSp>
      <p:cxnSp>
        <p:nvCxnSpPr>
          <p:cNvPr id="222" name="Google Shape;222;p26"/>
          <p:cNvCxnSpPr>
            <a:stCxn id="214" idx="1"/>
          </p:cNvCxnSpPr>
          <p:nvPr/>
        </p:nvCxnSpPr>
        <p:spPr>
          <a:xfrm flipH="1">
            <a:off x="4896900" y="2182050"/>
            <a:ext cx="633600" cy="13800"/>
          </a:xfrm>
          <a:prstGeom prst="straightConnector1">
            <a:avLst/>
          </a:prstGeom>
          <a:noFill/>
          <a:ln w="38100" cap="flat" cmpd="sng">
            <a:solidFill>
              <a:schemeClr val="dk2"/>
            </a:solidFill>
            <a:prstDash val="solid"/>
            <a:round/>
            <a:headEnd type="none" w="med" len="med"/>
            <a:tailEnd type="none" w="med" len="med"/>
          </a:ln>
        </p:spPr>
      </p:cxnSp>
      <p:cxnSp>
        <p:nvCxnSpPr>
          <p:cNvPr id="223" name="Google Shape;223;p26"/>
          <p:cNvCxnSpPr/>
          <p:nvPr/>
        </p:nvCxnSpPr>
        <p:spPr>
          <a:xfrm rot="10800000">
            <a:off x="5008050" y="1199700"/>
            <a:ext cx="2196000" cy="60600"/>
          </a:xfrm>
          <a:prstGeom prst="straightConnector1">
            <a:avLst/>
          </a:prstGeom>
          <a:noFill/>
          <a:ln w="38100" cap="flat" cmpd="sng">
            <a:solidFill>
              <a:schemeClr val="dk2"/>
            </a:solidFill>
            <a:prstDash val="solid"/>
            <a:round/>
            <a:headEnd type="none" w="med" len="med"/>
            <a:tailEnd type="none" w="med" len="med"/>
          </a:ln>
        </p:spPr>
      </p:cxnSp>
      <p:cxnSp>
        <p:nvCxnSpPr>
          <p:cNvPr id="224" name="Google Shape;224;p26"/>
          <p:cNvCxnSpPr>
            <a:stCxn id="213" idx="1"/>
          </p:cNvCxnSpPr>
          <p:nvPr/>
        </p:nvCxnSpPr>
        <p:spPr>
          <a:xfrm flipH="1">
            <a:off x="4603050" y="4138500"/>
            <a:ext cx="698100" cy="236100"/>
          </a:xfrm>
          <a:prstGeom prst="straightConnector1">
            <a:avLst/>
          </a:prstGeom>
          <a:noFill/>
          <a:ln w="38100" cap="flat" cmpd="sng">
            <a:solidFill>
              <a:schemeClr val="dk2"/>
            </a:solidFill>
            <a:prstDash val="solid"/>
            <a:round/>
            <a:headEnd type="none" w="med" len="med"/>
            <a:tailEnd type="none" w="med" len="med"/>
          </a:ln>
        </p:spPr>
      </p:cxnSp>
      <p:sp>
        <p:nvSpPr>
          <p:cNvPr id="225" name="Google Shape;225;p26"/>
          <p:cNvSpPr txBox="1"/>
          <p:nvPr/>
        </p:nvSpPr>
        <p:spPr>
          <a:xfrm>
            <a:off x="5820150" y="514225"/>
            <a:ext cx="1513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Έχω επιπλέον και ένα :</a:t>
            </a:r>
            <a:endParaRPr sz="1600">
              <a:latin typeface="Fira Sans Condensed"/>
              <a:ea typeface="Fira Sans Condensed"/>
              <a:cs typeface="Fira Sans Condensed"/>
              <a:sym typeface="Fira Sans Condensed"/>
            </a:endParaRPr>
          </a:p>
        </p:txBody>
      </p:sp>
      <p:sp>
        <p:nvSpPr>
          <p:cNvPr id="226" name="Google Shape;226;p26"/>
          <p:cNvSpPr txBox="1"/>
          <p:nvPr/>
        </p:nvSpPr>
        <p:spPr>
          <a:xfrm>
            <a:off x="271550" y="0"/>
            <a:ext cx="766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latin typeface="Fira Sans Condensed"/>
                <a:ea typeface="Fira Sans Condensed"/>
                <a:cs typeface="Fira Sans Condensed"/>
                <a:sym typeface="Fira Sans Condensed"/>
              </a:rPr>
              <a:t>Λοιπόν, εγώ ανήκω στα πτηνά αλλά δεν μπορώ να πετάξω γιατί είμαι βαριά. Με λένε και </a:t>
            </a:r>
            <a:r>
              <a:rPr lang="el" b="1">
                <a:latin typeface="Fira Sans Condensed"/>
                <a:ea typeface="Fira Sans Condensed"/>
                <a:cs typeface="Fira Sans Condensed"/>
                <a:sym typeface="Fira Sans Condensed"/>
              </a:rPr>
              <a:t>όρνιθα </a:t>
            </a:r>
            <a:r>
              <a:rPr lang="el">
                <a:latin typeface="Fira Sans Condensed"/>
                <a:ea typeface="Fira Sans Condensed"/>
                <a:cs typeface="Fira Sans Condensed"/>
                <a:sym typeface="Fira Sans Condensed"/>
              </a:rPr>
              <a:t>και όταν είμαι μικρή με λένε </a:t>
            </a:r>
            <a:r>
              <a:rPr lang="el" b="1">
                <a:latin typeface="Fira Sans Condensed"/>
                <a:ea typeface="Fira Sans Condensed"/>
                <a:cs typeface="Fira Sans Condensed"/>
                <a:sym typeface="Fira Sans Condensed"/>
              </a:rPr>
              <a:t>πουλάδα</a:t>
            </a:r>
            <a:r>
              <a:rPr lang="el">
                <a:latin typeface="Fira Sans Condensed"/>
                <a:ea typeface="Fira Sans Condensed"/>
                <a:cs typeface="Fira Sans Condensed"/>
                <a:sym typeface="Fira Sans Condensed"/>
              </a:rPr>
              <a:t>. </a:t>
            </a:r>
            <a:endParaRPr>
              <a:latin typeface="Fira Sans Condensed"/>
              <a:ea typeface="Fira Sans Condensed"/>
              <a:cs typeface="Fira Sans Condensed"/>
              <a:sym typeface="Fira Sans Condensed"/>
            </a:endParaRPr>
          </a:p>
        </p:txBody>
      </p:sp>
      <p:sp>
        <p:nvSpPr>
          <p:cNvPr id="227" name="Google Shape;227;p26"/>
          <p:cNvSpPr txBox="1"/>
          <p:nvPr/>
        </p:nvSpPr>
        <p:spPr>
          <a:xfrm>
            <a:off x="5530500" y="3030475"/>
            <a:ext cx="1316100" cy="4155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b="1"/>
              <a:t>ΣΚΟΥΛΑΡΙΚΙ</a:t>
            </a:r>
            <a:endParaRPr sz="1500" b="1"/>
          </a:p>
        </p:txBody>
      </p:sp>
      <p:cxnSp>
        <p:nvCxnSpPr>
          <p:cNvPr id="228" name="Google Shape;228;p26"/>
          <p:cNvCxnSpPr>
            <a:stCxn id="227" idx="1"/>
          </p:cNvCxnSpPr>
          <p:nvPr/>
        </p:nvCxnSpPr>
        <p:spPr>
          <a:xfrm rot="10800000">
            <a:off x="4748100" y="2512825"/>
            <a:ext cx="782400" cy="725400"/>
          </a:xfrm>
          <a:prstGeom prst="straightConnector1">
            <a:avLst/>
          </a:prstGeom>
          <a:noFill/>
          <a:ln w="38100" cap="flat" cmpd="sng">
            <a:solidFill>
              <a:schemeClr val="dk2"/>
            </a:solidFill>
            <a:prstDash val="solid"/>
            <a:round/>
            <a:headEnd type="none" w="med" len="med"/>
            <a:tailEnd type="none" w="med" len="med"/>
          </a:ln>
        </p:spPr>
      </p:cxnSp>
      <p:sp>
        <p:nvSpPr>
          <p:cNvPr id="229" name="Google Shape;229;p26"/>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5" name="Google Shape;235;p27"/>
          <p:cNvSpPr txBox="1"/>
          <p:nvPr/>
        </p:nvSpPr>
        <p:spPr>
          <a:xfrm>
            <a:off x="281825" y="0"/>
            <a:ext cx="7128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600">
                <a:latin typeface="Fira Sans Condensed"/>
                <a:ea typeface="Fira Sans Condensed"/>
                <a:cs typeface="Fira Sans Condensed"/>
                <a:sym typeface="Fira Sans Condensed"/>
              </a:rPr>
              <a:t>Κότες σαν κι εμένα υπάρχουν πολλές σε διάφορα χρώματα. Δείτε μερικές:</a:t>
            </a:r>
            <a:endParaRPr sz="1600">
              <a:latin typeface="Fira Sans Condensed"/>
              <a:ea typeface="Fira Sans Condensed"/>
              <a:cs typeface="Fira Sans Condensed"/>
              <a:sym typeface="Fira Sans Condensed"/>
            </a:endParaRPr>
          </a:p>
          <a:p>
            <a:pPr marL="0" lvl="0" indent="0" algn="l" rtl="0">
              <a:spcBef>
                <a:spcPts val="0"/>
              </a:spcBef>
              <a:spcAft>
                <a:spcPts val="0"/>
              </a:spcAft>
              <a:buNone/>
            </a:pPr>
            <a:endParaRPr/>
          </a:p>
        </p:txBody>
      </p:sp>
      <p:pic>
        <p:nvPicPr>
          <p:cNvPr id="236" name="Google Shape;236;p27"/>
          <p:cNvPicPr preferRelativeResize="0"/>
          <p:nvPr/>
        </p:nvPicPr>
        <p:blipFill>
          <a:blip r:embed="rId4">
            <a:alphaModFix/>
          </a:blip>
          <a:stretch>
            <a:fillRect/>
          </a:stretch>
        </p:blipFill>
        <p:spPr>
          <a:xfrm>
            <a:off x="332601" y="2870100"/>
            <a:ext cx="2804751" cy="1937626"/>
          </a:xfrm>
          <a:prstGeom prst="rect">
            <a:avLst/>
          </a:prstGeom>
          <a:noFill/>
          <a:ln>
            <a:noFill/>
          </a:ln>
        </p:spPr>
      </p:pic>
      <p:pic>
        <p:nvPicPr>
          <p:cNvPr id="237" name="Google Shape;237;p27"/>
          <p:cNvPicPr preferRelativeResize="0"/>
          <p:nvPr/>
        </p:nvPicPr>
        <p:blipFill>
          <a:blip r:embed="rId5">
            <a:alphaModFix/>
          </a:blip>
          <a:stretch>
            <a:fillRect/>
          </a:stretch>
        </p:blipFill>
        <p:spPr>
          <a:xfrm>
            <a:off x="332600" y="669363"/>
            <a:ext cx="2641139" cy="1984625"/>
          </a:xfrm>
          <a:prstGeom prst="rect">
            <a:avLst/>
          </a:prstGeom>
          <a:noFill/>
          <a:ln>
            <a:noFill/>
          </a:ln>
        </p:spPr>
      </p:pic>
      <p:pic>
        <p:nvPicPr>
          <p:cNvPr id="238" name="Google Shape;238;p27"/>
          <p:cNvPicPr preferRelativeResize="0"/>
          <p:nvPr/>
        </p:nvPicPr>
        <p:blipFill>
          <a:blip r:embed="rId6">
            <a:alphaModFix/>
          </a:blip>
          <a:stretch>
            <a:fillRect/>
          </a:stretch>
        </p:blipFill>
        <p:spPr>
          <a:xfrm>
            <a:off x="3085975" y="637788"/>
            <a:ext cx="3071625" cy="2047750"/>
          </a:xfrm>
          <a:prstGeom prst="rect">
            <a:avLst/>
          </a:prstGeom>
          <a:noFill/>
          <a:ln>
            <a:noFill/>
          </a:ln>
        </p:spPr>
      </p:pic>
      <p:pic>
        <p:nvPicPr>
          <p:cNvPr id="239" name="Google Shape;239;p27"/>
          <p:cNvPicPr preferRelativeResize="0"/>
          <p:nvPr/>
        </p:nvPicPr>
        <p:blipFill>
          <a:blip r:embed="rId7">
            <a:alphaModFix/>
          </a:blip>
          <a:stretch>
            <a:fillRect/>
          </a:stretch>
        </p:blipFill>
        <p:spPr>
          <a:xfrm>
            <a:off x="6353675" y="615600"/>
            <a:ext cx="2161575" cy="2641425"/>
          </a:xfrm>
          <a:prstGeom prst="rect">
            <a:avLst/>
          </a:prstGeom>
          <a:noFill/>
          <a:ln>
            <a:noFill/>
          </a:ln>
        </p:spPr>
      </p:pic>
      <p:pic>
        <p:nvPicPr>
          <p:cNvPr id="240" name="Google Shape;240;p27"/>
          <p:cNvPicPr preferRelativeResize="0"/>
          <p:nvPr/>
        </p:nvPicPr>
        <p:blipFill>
          <a:blip r:embed="rId8">
            <a:alphaModFix/>
          </a:blip>
          <a:stretch>
            <a:fillRect/>
          </a:stretch>
        </p:blipFill>
        <p:spPr>
          <a:xfrm>
            <a:off x="3351250" y="2771425"/>
            <a:ext cx="2485100" cy="2134975"/>
          </a:xfrm>
          <a:prstGeom prst="rect">
            <a:avLst/>
          </a:prstGeom>
          <a:noFill/>
          <a:ln>
            <a:noFill/>
          </a:ln>
        </p:spPr>
      </p:pic>
      <p:pic>
        <p:nvPicPr>
          <p:cNvPr id="241" name="Google Shape;241;p27"/>
          <p:cNvPicPr preferRelativeResize="0"/>
          <p:nvPr/>
        </p:nvPicPr>
        <p:blipFill>
          <a:blip r:embed="rId9">
            <a:alphaModFix/>
          </a:blip>
          <a:stretch>
            <a:fillRect/>
          </a:stretch>
        </p:blipFill>
        <p:spPr>
          <a:xfrm>
            <a:off x="5954000" y="2796650"/>
            <a:ext cx="2737400" cy="2084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47" name="Google Shape;247;p28"/>
          <p:cNvPicPr preferRelativeResize="0"/>
          <p:nvPr/>
        </p:nvPicPr>
        <p:blipFill>
          <a:blip r:embed="rId4">
            <a:alphaModFix/>
          </a:blip>
          <a:stretch>
            <a:fillRect/>
          </a:stretch>
        </p:blipFill>
        <p:spPr>
          <a:xfrm>
            <a:off x="1647950" y="563675"/>
            <a:ext cx="5844175" cy="4383126"/>
          </a:xfrm>
          <a:prstGeom prst="rect">
            <a:avLst/>
          </a:prstGeom>
          <a:noFill/>
          <a:ln>
            <a:noFill/>
          </a:ln>
        </p:spPr>
      </p:pic>
      <p:sp>
        <p:nvSpPr>
          <p:cNvPr id="248" name="Google Shape;248;p28"/>
          <p:cNvSpPr txBox="1"/>
          <p:nvPr/>
        </p:nvSpPr>
        <p:spPr>
          <a:xfrm>
            <a:off x="2289925" y="152650"/>
            <a:ext cx="447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Δείτε χρώματα:</a:t>
            </a:r>
            <a:endParaRPr sz="1700">
              <a:latin typeface="Fira Sans Condensed"/>
              <a:ea typeface="Fira Sans Condensed"/>
              <a:cs typeface="Fira Sans Condensed"/>
              <a:sym typeface="Fira Sans Condensed"/>
            </a:endParaRPr>
          </a:p>
        </p:txBody>
      </p:sp>
      <p:pic>
        <p:nvPicPr>
          <p:cNvPr id="249" name="Google Shape;249;p28"/>
          <p:cNvPicPr preferRelativeResize="0"/>
          <p:nvPr/>
        </p:nvPicPr>
        <p:blipFill>
          <a:blip r:embed="rId5">
            <a:alphaModFix/>
          </a:blip>
          <a:stretch>
            <a:fillRect/>
          </a:stretch>
        </p:blipFill>
        <p:spPr>
          <a:xfrm>
            <a:off x="6764125" y="1976100"/>
            <a:ext cx="2782350" cy="3226100"/>
          </a:xfrm>
          <a:prstGeom prst="rect">
            <a:avLst/>
          </a:prstGeom>
          <a:noFill/>
          <a:ln>
            <a:noFill/>
          </a:ln>
        </p:spPr>
      </p:pic>
      <p:pic>
        <p:nvPicPr>
          <p:cNvPr id="250" name="Google Shape;250;p28"/>
          <p:cNvPicPr preferRelativeResize="0"/>
          <p:nvPr/>
        </p:nvPicPr>
        <p:blipFill>
          <a:blip r:embed="rId6">
            <a:alphaModFix/>
          </a:blip>
          <a:stretch>
            <a:fillRect/>
          </a:stretch>
        </p:blipFill>
        <p:spPr>
          <a:xfrm flipH="1">
            <a:off x="-461025" y="2571750"/>
            <a:ext cx="2386900" cy="2386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6" name="Google Shape;256;p29"/>
          <p:cNvSpPr txBox="1"/>
          <p:nvPr/>
        </p:nvSpPr>
        <p:spPr>
          <a:xfrm>
            <a:off x="280550" y="64275"/>
            <a:ext cx="84789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a:latin typeface="Fira Sans Condensed"/>
                <a:ea typeface="Fira Sans Condensed"/>
                <a:cs typeface="Fira Sans Condensed"/>
                <a:sym typeface="Fira Sans Condensed"/>
              </a:rPr>
              <a:t>Κοντά στον άνθρωπο στη φάρμα ζούμε σε ένα κοτέτσι. Έτσι λέγεται το σπίτι μας. Το πρωί βγαίνουμε από το κοτέτσι για να βοσκήσουμε και το βράδυ μπαίνουμε πάλι μέσα.  Κινδυνεύουμε από την αλεπού, τα άγρια σκυλιά, τη νυφίτσα, το κουνάβι, τους αρουραίους και τα γεράκια.</a:t>
            </a:r>
            <a:endParaRPr>
              <a:latin typeface="Fira Sans Condensed"/>
              <a:ea typeface="Fira Sans Condensed"/>
              <a:cs typeface="Fira Sans Condensed"/>
              <a:sym typeface="Fira Sans Condensed"/>
            </a:endParaRPr>
          </a:p>
          <a:p>
            <a:pPr marL="0" lvl="0" indent="0" algn="ctr" rtl="0">
              <a:spcBef>
                <a:spcPts val="0"/>
              </a:spcBef>
              <a:spcAft>
                <a:spcPts val="0"/>
              </a:spcAft>
              <a:buNone/>
            </a:pPr>
            <a:endParaRPr sz="1200"/>
          </a:p>
        </p:txBody>
      </p:sp>
      <p:pic>
        <p:nvPicPr>
          <p:cNvPr id="257" name="Google Shape;257;p29"/>
          <p:cNvPicPr preferRelativeResize="0"/>
          <p:nvPr/>
        </p:nvPicPr>
        <p:blipFill>
          <a:blip r:embed="rId4">
            <a:alphaModFix/>
          </a:blip>
          <a:stretch>
            <a:fillRect/>
          </a:stretch>
        </p:blipFill>
        <p:spPr>
          <a:xfrm>
            <a:off x="1393513" y="834837"/>
            <a:ext cx="5279425" cy="4170750"/>
          </a:xfrm>
          <a:prstGeom prst="rect">
            <a:avLst/>
          </a:prstGeom>
          <a:noFill/>
          <a:ln>
            <a:noFill/>
          </a:ln>
        </p:spPr>
      </p:pic>
      <p:pic>
        <p:nvPicPr>
          <p:cNvPr id="258" name="Google Shape;258;p29"/>
          <p:cNvPicPr preferRelativeResize="0"/>
          <p:nvPr/>
        </p:nvPicPr>
        <p:blipFill>
          <a:blip r:embed="rId5">
            <a:alphaModFix/>
          </a:blip>
          <a:stretch>
            <a:fillRect/>
          </a:stretch>
        </p:blipFill>
        <p:spPr>
          <a:xfrm>
            <a:off x="5999825" y="988238"/>
            <a:ext cx="3464749" cy="4017325"/>
          </a:xfrm>
          <a:prstGeom prst="rect">
            <a:avLst/>
          </a:prstGeom>
          <a:noFill/>
          <a:ln>
            <a:noFill/>
          </a:ln>
        </p:spPr>
      </p:pic>
      <p:sp>
        <p:nvSpPr>
          <p:cNvPr id="259" name="Google Shape;259;p29"/>
          <p:cNvSpPr txBox="1"/>
          <p:nvPr/>
        </p:nvSpPr>
        <p:spPr>
          <a:xfrm>
            <a:off x="3221175" y="834825"/>
            <a:ext cx="1745700" cy="615600"/>
          </a:xfrm>
          <a:prstGeom prst="rect">
            <a:avLst/>
          </a:prstGeom>
          <a:solidFill>
            <a:srgbClr val="38761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2800" b="1">
                <a:solidFill>
                  <a:srgbClr val="FFFFFF"/>
                </a:solidFill>
              </a:rPr>
              <a:t>ΚΟΤΕΤΣΙ</a:t>
            </a:r>
            <a:endParaRPr sz="2800" b="1">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65" name="Google Shape;265;p30"/>
          <p:cNvPicPr preferRelativeResize="0"/>
          <p:nvPr/>
        </p:nvPicPr>
        <p:blipFill>
          <a:blip r:embed="rId4">
            <a:alphaModFix/>
          </a:blip>
          <a:stretch>
            <a:fillRect/>
          </a:stretch>
        </p:blipFill>
        <p:spPr>
          <a:xfrm>
            <a:off x="1852599" y="758812"/>
            <a:ext cx="5927399" cy="3565825"/>
          </a:xfrm>
          <a:prstGeom prst="rect">
            <a:avLst/>
          </a:prstGeom>
          <a:noFill/>
          <a:ln>
            <a:noFill/>
          </a:ln>
        </p:spPr>
      </p:pic>
      <p:sp>
        <p:nvSpPr>
          <p:cNvPr id="266" name="Google Shape;266;p30"/>
          <p:cNvSpPr txBox="1"/>
          <p:nvPr/>
        </p:nvSpPr>
        <p:spPr>
          <a:xfrm>
            <a:off x="716975" y="51975"/>
            <a:ext cx="7949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500">
                <a:latin typeface="Fira Sans Condensed"/>
                <a:ea typeface="Fira Sans Condensed"/>
                <a:cs typeface="Fira Sans Condensed"/>
                <a:sym typeface="Fira Sans Condensed"/>
              </a:rPr>
              <a:t>Στο κοτέτσι ζούμε πολλές κότες μαζί και ένας ή δύο κόκορες. Ο </a:t>
            </a:r>
            <a:r>
              <a:rPr lang="el" sz="1500" b="1">
                <a:latin typeface="Fira Sans Condensed"/>
                <a:ea typeface="Fira Sans Condensed"/>
                <a:cs typeface="Fira Sans Condensed"/>
                <a:sym typeface="Fira Sans Condensed"/>
              </a:rPr>
              <a:t>κόκορας</a:t>
            </a:r>
            <a:r>
              <a:rPr lang="el" sz="1500">
                <a:latin typeface="Fira Sans Condensed"/>
                <a:ea typeface="Fira Sans Condensed"/>
                <a:cs typeface="Fira Sans Condensed"/>
                <a:sym typeface="Fira Sans Condensed"/>
              </a:rPr>
              <a:t> είναι το αρσενικό του είδους μας. Τον λένε ακόμα </a:t>
            </a:r>
            <a:r>
              <a:rPr lang="el" sz="1500" b="1">
                <a:latin typeface="Fira Sans Condensed"/>
                <a:ea typeface="Fira Sans Condensed"/>
                <a:cs typeface="Fira Sans Condensed"/>
                <a:sym typeface="Fira Sans Condensed"/>
              </a:rPr>
              <a:t>πετεινό</a:t>
            </a:r>
            <a:r>
              <a:rPr lang="el" sz="1500">
                <a:latin typeface="Fira Sans Condensed"/>
                <a:ea typeface="Fira Sans Condensed"/>
                <a:cs typeface="Fira Sans Condensed"/>
                <a:sym typeface="Fira Sans Condensed"/>
              </a:rPr>
              <a:t> ή </a:t>
            </a:r>
            <a:r>
              <a:rPr lang="el" sz="1500" b="1">
                <a:latin typeface="Fira Sans Condensed"/>
                <a:ea typeface="Fira Sans Condensed"/>
                <a:cs typeface="Fira Sans Condensed"/>
                <a:sym typeface="Fira Sans Condensed"/>
              </a:rPr>
              <a:t>αλέκτωρ</a:t>
            </a:r>
            <a:r>
              <a:rPr lang="el" sz="1500">
                <a:latin typeface="Fira Sans Condensed"/>
                <a:ea typeface="Fira Sans Condensed"/>
                <a:cs typeface="Fira Sans Condensed"/>
                <a:sym typeface="Fira Sans Condensed"/>
              </a:rPr>
              <a:t>.  Μπορείτε να διακρίνετε διαφορές της κότας με τον κόκορα;</a:t>
            </a:r>
            <a:endParaRPr sz="1500">
              <a:latin typeface="Fira Sans Condensed"/>
              <a:ea typeface="Fira Sans Condensed"/>
              <a:cs typeface="Fira Sans Condensed"/>
              <a:sym typeface="Fira Sans Condensed"/>
            </a:endParaRPr>
          </a:p>
        </p:txBody>
      </p:sp>
      <p:pic>
        <p:nvPicPr>
          <p:cNvPr id="267" name="Google Shape;267;p30"/>
          <p:cNvPicPr preferRelativeResize="0"/>
          <p:nvPr/>
        </p:nvPicPr>
        <p:blipFill>
          <a:blip r:embed="rId5">
            <a:alphaModFix/>
          </a:blip>
          <a:stretch>
            <a:fillRect/>
          </a:stretch>
        </p:blipFill>
        <p:spPr>
          <a:xfrm flipH="1">
            <a:off x="-72750" y="2259964"/>
            <a:ext cx="1987700" cy="2450186"/>
          </a:xfrm>
          <a:prstGeom prst="rect">
            <a:avLst/>
          </a:prstGeom>
          <a:noFill/>
          <a:ln>
            <a:noFill/>
          </a:ln>
        </p:spPr>
      </p:pic>
      <p:pic>
        <p:nvPicPr>
          <p:cNvPr id="268" name="Google Shape;268;p30"/>
          <p:cNvPicPr preferRelativeResize="0"/>
          <p:nvPr/>
        </p:nvPicPr>
        <p:blipFill>
          <a:blip r:embed="rId6">
            <a:alphaModFix/>
          </a:blip>
          <a:stretch>
            <a:fillRect/>
          </a:stretch>
        </p:blipFill>
        <p:spPr>
          <a:xfrm>
            <a:off x="7312600" y="2276925"/>
            <a:ext cx="2215875" cy="2386900"/>
          </a:xfrm>
          <a:prstGeom prst="rect">
            <a:avLst/>
          </a:prstGeom>
          <a:noFill/>
          <a:ln>
            <a:noFill/>
          </a:ln>
        </p:spPr>
      </p:pic>
      <p:sp>
        <p:nvSpPr>
          <p:cNvPr id="269" name="Google Shape;269;p30"/>
          <p:cNvSpPr txBox="1"/>
          <p:nvPr/>
        </p:nvSpPr>
        <p:spPr>
          <a:xfrm>
            <a:off x="83075" y="4384975"/>
            <a:ext cx="914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solidFill>
                  <a:srgbClr val="FFFFFF"/>
                </a:solidFill>
                <a:latin typeface="Fira Sans Condensed"/>
                <a:ea typeface="Fira Sans Condensed"/>
                <a:cs typeface="Fira Sans Condensed"/>
                <a:sym typeface="Fira Sans Condensed"/>
              </a:rPr>
              <a:t>Πολύ σωστά. Είναι πιο μεγάλος και έχει εντυπωσιακά  χρωματιστά πούπουλα στην ουρά του. Έχει πιο μεγάλο λειρί και μεγαλύτερο ράμφος. Μας προστατεύει από εχθρούς και ζευγαρώνει μαζί μας. Δεν γεννάει αυγά όπως εμείς. </a:t>
            </a:r>
            <a:endParaRPr sz="1500">
              <a:solidFill>
                <a:srgbClr val="FFFFFF"/>
              </a:solidFill>
              <a:latin typeface="Fira Sans Condensed"/>
              <a:ea typeface="Fira Sans Condensed"/>
              <a:cs typeface="Fira Sans Condensed"/>
              <a:sym typeface="Fira Sans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5" name="Google Shape;275;p31"/>
          <p:cNvSpPr txBox="1"/>
          <p:nvPr/>
        </p:nvSpPr>
        <p:spPr>
          <a:xfrm>
            <a:off x="0" y="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dk1"/>
              </a:solidFill>
              <a:latin typeface="Fira Sans Condensed"/>
              <a:ea typeface="Fira Sans Condensed"/>
              <a:cs typeface="Fira Sans Condensed"/>
              <a:sym typeface="Fira Sans Condensed"/>
            </a:endParaRPr>
          </a:p>
        </p:txBody>
      </p:sp>
      <p:pic>
        <p:nvPicPr>
          <p:cNvPr id="276" name="Google Shape;276;p31"/>
          <p:cNvPicPr preferRelativeResize="0"/>
          <p:nvPr/>
        </p:nvPicPr>
        <p:blipFill>
          <a:blip r:embed="rId4">
            <a:alphaModFix/>
          </a:blip>
          <a:stretch>
            <a:fillRect/>
          </a:stretch>
        </p:blipFill>
        <p:spPr>
          <a:xfrm>
            <a:off x="2011300" y="1301400"/>
            <a:ext cx="5782648" cy="3300850"/>
          </a:xfrm>
          <a:prstGeom prst="rect">
            <a:avLst/>
          </a:prstGeom>
          <a:noFill/>
          <a:ln>
            <a:noFill/>
          </a:ln>
        </p:spPr>
      </p:pic>
      <p:pic>
        <p:nvPicPr>
          <p:cNvPr id="277" name="Google Shape;277;p31"/>
          <p:cNvPicPr preferRelativeResize="0"/>
          <p:nvPr/>
        </p:nvPicPr>
        <p:blipFill>
          <a:blip r:embed="rId5">
            <a:alphaModFix/>
          </a:blip>
          <a:stretch>
            <a:fillRect/>
          </a:stretch>
        </p:blipFill>
        <p:spPr>
          <a:xfrm flipH="1">
            <a:off x="194150" y="2285975"/>
            <a:ext cx="2340424" cy="2600874"/>
          </a:xfrm>
          <a:prstGeom prst="rect">
            <a:avLst/>
          </a:prstGeom>
          <a:noFill/>
          <a:ln>
            <a:noFill/>
          </a:ln>
        </p:spPr>
      </p:pic>
      <p:pic>
        <p:nvPicPr>
          <p:cNvPr id="278" name="Google Shape;278;p31"/>
          <p:cNvPicPr preferRelativeResize="0"/>
          <p:nvPr/>
        </p:nvPicPr>
        <p:blipFill>
          <a:blip r:embed="rId6">
            <a:alphaModFix/>
          </a:blip>
          <a:stretch>
            <a:fillRect/>
          </a:stretch>
        </p:blipFill>
        <p:spPr>
          <a:xfrm>
            <a:off x="7125575" y="2661375"/>
            <a:ext cx="2215875" cy="2386900"/>
          </a:xfrm>
          <a:prstGeom prst="rect">
            <a:avLst/>
          </a:prstGeom>
          <a:noFill/>
          <a:ln>
            <a:noFill/>
          </a:ln>
        </p:spPr>
      </p:pic>
      <p:sp>
        <p:nvSpPr>
          <p:cNvPr id="279" name="Google Shape;279;p31"/>
          <p:cNvSpPr/>
          <p:nvPr/>
        </p:nvSpPr>
        <p:spPr>
          <a:xfrm>
            <a:off x="6382975" y="1413175"/>
            <a:ext cx="1992000" cy="1116900"/>
          </a:xfrm>
          <a:prstGeom prst="wedgeEllipseCallout">
            <a:avLst>
              <a:gd name="adj1" fmla="val 10882"/>
              <a:gd name="adj2" fmla="val 839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Πο πο , πολύ εντυπωσιακό!!!</a:t>
            </a:r>
            <a:endParaRPr sz="1600">
              <a:latin typeface="Fira Sans Condensed"/>
              <a:ea typeface="Fira Sans Condensed"/>
              <a:cs typeface="Fira Sans Condensed"/>
              <a:sym typeface="Fira Sans Condensed"/>
            </a:endParaRPr>
          </a:p>
        </p:txBody>
      </p:sp>
      <p:sp>
        <p:nvSpPr>
          <p:cNvPr id="280" name="Google Shape;280;p31"/>
          <p:cNvSpPr/>
          <p:nvPr/>
        </p:nvSpPr>
        <p:spPr>
          <a:xfrm>
            <a:off x="249475" y="0"/>
            <a:ext cx="4509600" cy="1288500"/>
          </a:xfrm>
          <a:prstGeom prst="wedgeEllipseCallout">
            <a:avLst>
              <a:gd name="adj1" fmla="val -9902"/>
              <a:gd name="adj2" fmla="val 12418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l" sz="1500">
                <a:solidFill>
                  <a:schemeClr val="dk1"/>
                </a:solidFill>
                <a:latin typeface="Fira Sans Condensed"/>
                <a:ea typeface="Fira Sans Condensed"/>
                <a:cs typeface="Fira Sans Condensed"/>
                <a:sym typeface="Fira Sans Condensed"/>
              </a:rPr>
              <a:t>Εμείς οι κοτούλες γεννάμε σε όλη μας τη ζωή αυγά. Στην αρχή περισσότερα και μετά λιγότερα. Τα αυγά μας δεν είναι πάντα άσπρα. Δείτε μερικά:</a:t>
            </a:r>
            <a:endParaRPr sz="15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6" name="Google Shape;66;p14"/>
          <p:cNvSpPr txBox="1"/>
          <p:nvPr/>
        </p:nvSpPr>
        <p:spPr>
          <a:xfrm>
            <a:off x="5336375" y="969425"/>
            <a:ext cx="3663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Άλλη μία ανοιξιάτικη μέρα είχε ξημερώσει. Ο Τζότζο, ο μικρός σκαντζόχοιρος απολάμβανε το πρωινό του. Εκτός από φρούτα, κάποιες φορές έτρωγε και άγρια μανιτάρια. </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Σήμερα δεν είχε να κάνει καμία δουλειά. Είχε σκοπό να πάει μία βόλτα στη λίμνη. Ίσως έβρισκε και κανέναν φίλο του εκεί. Έφαγε λοιπόν και ξεκίνησε. </a:t>
            </a:r>
            <a:endParaRPr sz="1500">
              <a:latin typeface="Fira Sans Condensed"/>
              <a:ea typeface="Fira Sans Condensed"/>
              <a:cs typeface="Fira Sans Condensed"/>
              <a:sym typeface="Fira Sans Condensed"/>
            </a:endParaRPr>
          </a:p>
        </p:txBody>
      </p:sp>
      <p:pic>
        <p:nvPicPr>
          <p:cNvPr id="67" name="Google Shape;67;p14"/>
          <p:cNvPicPr preferRelativeResize="0"/>
          <p:nvPr/>
        </p:nvPicPr>
        <p:blipFill>
          <a:blip r:embed="rId4">
            <a:alphaModFix/>
          </a:blip>
          <a:stretch>
            <a:fillRect/>
          </a:stretch>
        </p:blipFill>
        <p:spPr>
          <a:xfrm flipH="1">
            <a:off x="1683150" y="2072275"/>
            <a:ext cx="3048000" cy="3048000"/>
          </a:xfrm>
          <a:prstGeom prst="rect">
            <a:avLst/>
          </a:prstGeom>
          <a:noFill/>
          <a:ln>
            <a:noFill/>
          </a:ln>
        </p:spPr>
      </p:pic>
      <p:pic>
        <p:nvPicPr>
          <p:cNvPr id="68" name="Google Shape;68;p14"/>
          <p:cNvPicPr preferRelativeResize="0"/>
          <p:nvPr/>
        </p:nvPicPr>
        <p:blipFill>
          <a:blip r:embed="rId5">
            <a:alphaModFix/>
          </a:blip>
          <a:stretch>
            <a:fillRect/>
          </a:stretch>
        </p:blipFill>
        <p:spPr>
          <a:xfrm rot="1857914">
            <a:off x="3917385" y="2695670"/>
            <a:ext cx="805029" cy="1167335"/>
          </a:xfrm>
          <a:prstGeom prst="rect">
            <a:avLst/>
          </a:prstGeom>
          <a:noFill/>
          <a:ln>
            <a:noFill/>
          </a:ln>
        </p:spPr>
      </p:pic>
      <p:sp>
        <p:nvSpPr>
          <p:cNvPr id="69" name="Google Shape;69;p14"/>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6" name="Google Shape;286;p32"/>
          <p:cNvSpPr txBox="1"/>
          <p:nvPr/>
        </p:nvSpPr>
        <p:spPr>
          <a:xfrm>
            <a:off x="457200" y="114300"/>
            <a:ext cx="840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Όταν μία κότα κάτσει πάνω στα αυγά να τα ζεστάνει τότε λέμε ότι τα </a:t>
            </a:r>
            <a:r>
              <a:rPr lang="el" sz="1600" b="1">
                <a:latin typeface="Fira Sans Condensed"/>
                <a:ea typeface="Fira Sans Condensed"/>
                <a:cs typeface="Fira Sans Condensed"/>
                <a:sym typeface="Fira Sans Condensed"/>
              </a:rPr>
              <a:t>κλωσσάει</a:t>
            </a:r>
            <a:r>
              <a:rPr lang="el" sz="1600">
                <a:latin typeface="Fira Sans Condensed"/>
                <a:ea typeface="Fira Sans Condensed"/>
                <a:cs typeface="Fira Sans Condensed"/>
                <a:sym typeface="Fira Sans Condensed"/>
              </a:rPr>
              <a:t>. Και την κότα τότε την λέμε </a:t>
            </a:r>
            <a:r>
              <a:rPr lang="el" sz="1600" b="1">
                <a:latin typeface="Fira Sans Condensed"/>
                <a:ea typeface="Fira Sans Condensed"/>
                <a:cs typeface="Fira Sans Condensed"/>
                <a:sym typeface="Fira Sans Condensed"/>
              </a:rPr>
              <a:t>κλώσσα. </a:t>
            </a:r>
            <a:r>
              <a:rPr lang="el" sz="1600">
                <a:latin typeface="Fira Sans Condensed"/>
                <a:ea typeface="Fira Sans Condensed"/>
                <a:cs typeface="Fira Sans Condensed"/>
                <a:sym typeface="Fira Sans Condensed"/>
              </a:rPr>
              <a:t>Και τα ζεσταίνει για να βγουν από αυτά μικροί νεοσσοί, τα κοτοπουλάκια.</a:t>
            </a:r>
            <a:endParaRPr sz="1600">
              <a:latin typeface="Fira Sans Condensed"/>
              <a:ea typeface="Fira Sans Condensed"/>
              <a:cs typeface="Fira Sans Condensed"/>
              <a:sym typeface="Fira Sans Condensed"/>
            </a:endParaRPr>
          </a:p>
        </p:txBody>
      </p:sp>
      <p:pic>
        <p:nvPicPr>
          <p:cNvPr id="287" name="Google Shape;287;p32"/>
          <p:cNvPicPr preferRelativeResize="0"/>
          <p:nvPr/>
        </p:nvPicPr>
        <p:blipFill>
          <a:blip r:embed="rId4">
            <a:alphaModFix/>
          </a:blip>
          <a:stretch>
            <a:fillRect/>
          </a:stretch>
        </p:blipFill>
        <p:spPr>
          <a:xfrm>
            <a:off x="2076050" y="1654373"/>
            <a:ext cx="5168601" cy="3232475"/>
          </a:xfrm>
          <a:prstGeom prst="rect">
            <a:avLst/>
          </a:prstGeom>
          <a:noFill/>
          <a:ln>
            <a:noFill/>
          </a:ln>
        </p:spPr>
      </p:pic>
      <p:pic>
        <p:nvPicPr>
          <p:cNvPr id="288" name="Google Shape;288;p32"/>
          <p:cNvPicPr preferRelativeResize="0"/>
          <p:nvPr/>
        </p:nvPicPr>
        <p:blipFill>
          <a:blip r:embed="rId5">
            <a:alphaModFix/>
          </a:blip>
          <a:stretch>
            <a:fillRect/>
          </a:stretch>
        </p:blipFill>
        <p:spPr>
          <a:xfrm flipH="1">
            <a:off x="194150" y="2285975"/>
            <a:ext cx="2340424" cy="2600874"/>
          </a:xfrm>
          <a:prstGeom prst="rect">
            <a:avLst/>
          </a:prstGeom>
          <a:noFill/>
          <a:ln>
            <a:noFill/>
          </a:ln>
        </p:spPr>
      </p:pic>
      <p:sp>
        <p:nvSpPr>
          <p:cNvPr id="289" name="Google Shape;289;p32"/>
          <p:cNvSpPr txBox="1"/>
          <p:nvPr/>
        </p:nvSpPr>
        <p:spPr>
          <a:xfrm>
            <a:off x="2311950" y="1579425"/>
            <a:ext cx="45201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700">
                <a:solidFill>
                  <a:srgbClr val="FFFFFF"/>
                </a:solidFill>
              </a:rPr>
              <a:t>Αυτή είναι μία </a:t>
            </a:r>
            <a:r>
              <a:rPr lang="el" sz="1900" b="1">
                <a:solidFill>
                  <a:srgbClr val="FFFFFF"/>
                </a:solidFill>
                <a:latin typeface="Fira Sans Condensed"/>
                <a:ea typeface="Fira Sans Condensed"/>
                <a:cs typeface="Fira Sans Condensed"/>
                <a:sym typeface="Fira Sans Condensed"/>
              </a:rPr>
              <a:t>ΚΛΩΣΣΑ</a:t>
            </a:r>
            <a:endParaRPr sz="1900" b="1">
              <a:solidFill>
                <a:srgbClr val="FFFFFF"/>
              </a:solidFill>
              <a:latin typeface="Fira Sans Condensed"/>
              <a:ea typeface="Fira Sans Condensed"/>
              <a:cs typeface="Fira Sans Condensed"/>
              <a:sym typeface="Fira Sans Condensed"/>
            </a:endParaRPr>
          </a:p>
        </p:txBody>
      </p:sp>
      <p:pic>
        <p:nvPicPr>
          <p:cNvPr id="290" name="Google Shape;290;p32"/>
          <p:cNvPicPr preferRelativeResize="0"/>
          <p:nvPr/>
        </p:nvPicPr>
        <p:blipFill>
          <a:blip r:embed="rId6">
            <a:alphaModFix/>
          </a:blip>
          <a:stretch>
            <a:fillRect/>
          </a:stretch>
        </p:blipFill>
        <p:spPr>
          <a:xfrm>
            <a:off x="6868400" y="2496050"/>
            <a:ext cx="2389900" cy="2521075"/>
          </a:xfrm>
          <a:prstGeom prst="rect">
            <a:avLst/>
          </a:prstGeom>
          <a:noFill/>
          <a:ln>
            <a:noFill/>
          </a:ln>
        </p:spPr>
      </p:pic>
      <p:sp>
        <p:nvSpPr>
          <p:cNvPr id="291" name="Google Shape;291;p32"/>
          <p:cNvSpPr txBox="1"/>
          <p:nvPr/>
        </p:nvSpPr>
        <p:spPr>
          <a:xfrm>
            <a:off x="301350" y="1007875"/>
            <a:ext cx="9047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Ποτέ μην πάτε να πειράξετε μία κλώσσα γιατί θέλοντας να προστατέψει τα αυγά της, μπορεί να σας τσιμπήσει. Ακόμα και όταν βγουν τα μικρά κοτοπουλάκια μπορεί να θυμώσει πολύ αν πάτε να τις τα πάρετε.</a:t>
            </a:r>
            <a:endParaRPr sz="1500">
              <a:latin typeface="Fira Sans Condensed"/>
              <a:ea typeface="Fira Sans Condensed"/>
              <a:cs typeface="Fira Sans Condensed"/>
              <a:sym typeface="Fira Sans Condensed"/>
            </a:endParaRPr>
          </a:p>
        </p:txBody>
      </p:sp>
      <p:sp>
        <p:nvSpPr>
          <p:cNvPr id="292" name="Google Shape;292;p32"/>
          <p:cNvSpPr txBox="1"/>
          <p:nvPr/>
        </p:nvSpPr>
        <p:spPr>
          <a:xfrm>
            <a:off x="301350" y="727375"/>
            <a:ext cx="157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b="1">
                <a:solidFill>
                  <a:srgbClr val="FF0000"/>
                </a:solidFill>
              </a:rPr>
              <a:t>ΠΡΟΣΟΧΗ!</a:t>
            </a:r>
            <a:endParaRPr sz="1600" b="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98" name="Google Shape;298;p33"/>
          <p:cNvPicPr preferRelativeResize="0"/>
          <p:nvPr/>
        </p:nvPicPr>
        <p:blipFill>
          <a:blip r:embed="rId4">
            <a:alphaModFix/>
          </a:blip>
          <a:stretch>
            <a:fillRect/>
          </a:stretch>
        </p:blipFill>
        <p:spPr>
          <a:xfrm flipH="1">
            <a:off x="173375" y="2306750"/>
            <a:ext cx="2340424" cy="2600874"/>
          </a:xfrm>
          <a:prstGeom prst="rect">
            <a:avLst/>
          </a:prstGeom>
          <a:noFill/>
          <a:ln>
            <a:noFill/>
          </a:ln>
        </p:spPr>
      </p:pic>
      <p:sp>
        <p:nvSpPr>
          <p:cNvPr id="299" name="Google Shape;299;p33"/>
          <p:cNvSpPr txBox="1"/>
          <p:nvPr/>
        </p:nvSpPr>
        <p:spPr>
          <a:xfrm>
            <a:off x="4114825" y="2782625"/>
            <a:ext cx="3665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b="1" u="sng">
                <a:solidFill>
                  <a:schemeClr val="hlink"/>
                </a:solidFill>
                <a:hlinkClick r:id="rId5"/>
              </a:rPr>
              <a:t>https://youtu.be/k3N5vtauDQU</a:t>
            </a:r>
            <a:endParaRPr sz="1600" b="1"/>
          </a:p>
          <a:p>
            <a:pPr marL="0" lvl="0" indent="0" algn="l" rtl="0">
              <a:spcBef>
                <a:spcPts val="0"/>
              </a:spcBef>
              <a:spcAft>
                <a:spcPts val="0"/>
              </a:spcAft>
              <a:buNone/>
            </a:pPr>
            <a:endParaRPr/>
          </a:p>
        </p:txBody>
      </p:sp>
      <p:pic>
        <p:nvPicPr>
          <p:cNvPr id="300" name="Google Shape;300;p33"/>
          <p:cNvPicPr preferRelativeResize="0"/>
          <p:nvPr/>
        </p:nvPicPr>
        <p:blipFill>
          <a:blip r:embed="rId6">
            <a:alphaModFix/>
          </a:blip>
          <a:stretch>
            <a:fillRect/>
          </a:stretch>
        </p:blipFill>
        <p:spPr>
          <a:xfrm>
            <a:off x="3673622" y="95922"/>
            <a:ext cx="4763774" cy="2686700"/>
          </a:xfrm>
          <a:prstGeom prst="rect">
            <a:avLst/>
          </a:prstGeom>
          <a:noFill/>
          <a:ln>
            <a:noFill/>
          </a:ln>
        </p:spPr>
      </p:pic>
      <p:sp>
        <p:nvSpPr>
          <p:cNvPr id="301" name="Google Shape;301;p33"/>
          <p:cNvSpPr/>
          <p:nvPr/>
        </p:nvSpPr>
        <p:spPr>
          <a:xfrm>
            <a:off x="786250" y="308275"/>
            <a:ext cx="3501900" cy="1766400"/>
          </a:xfrm>
          <a:prstGeom prst="wedgeEllipseCallout">
            <a:avLst>
              <a:gd name="adj1" fmla="val -4322"/>
              <a:gd name="adj2" fmla="val 783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1600">
                <a:latin typeface="Fira Sans Condensed"/>
                <a:ea typeface="Fira Sans Condensed"/>
                <a:cs typeface="Fira Sans Condensed"/>
                <a:sym typeface="Fira Sans Condensed"/>
              </a:rPr>
              <a:t>Θέλετε να δείτε τώρα πως βγαίνει ένα κοτοπουλάκι από το αυγό; </a:t>
            </a:r>
            <a:endParaRPr sz="1600">
              <a:latin typeface="Fira Sans Condensed"/>
              <a:ea typeface="Fira Sans Condensed"/>
              <a:cs typeface="Fira Sans Condensed"/>
              <a:sym typeface="Fira Sans Condensed"/>
            </a:endParaRPr>
          </a:p>
          <a:p>
            <a:pPr marL="0" lvl="0" indent="0" algn="ctr" rtl="0">
              <a:spcBef>
                <a:spcPts val="0"/>
              </a:spcBef>
              <a:spcAft>
                <a:spcPts val="0"/>
              </a:spcAft>
              <a:buNone/>
            </a:pPr>
            <a:r>
              <a:rPr lang="el" sz="1600">
                <a:latin typeface="Fira Sans Condensed"/>
                <a:ea typeface="Fira Sans Condensed"/>
                <a:cs typeface="Fira Sans Condensed"/>
                <a:sym typeface="Fira Sans Condensed"/>
              </a:rPr>
              <a:t>Σσσ, κάντε όμως ησυχία να μην τρομάξετε την κλώσσα!</a:t>
            </a:r>
            <a:endParaRPr sz="1600">
              <a:latin typeface="Fira Sans Condensed"/>
              <a:ea typeface="Fira Sans Condensed"/>
              <a:cs typeface="Fira Sans Condensed"/>
              <a:sym typeface="Fira Sans Condensed"/>
            </a:endParaRPr>
          </a:p>
        </p:txBody>
      </p:sp>
      <p:pic>
        <p:nvPicPr>
          <p:cNvPr id="302" name="Google Shape;302;p33"/>
          <p:cNvPicPr preferRelativeResize="0"/>
          <p:nvPr/>
        </p:nvPicPr>
        <p:blipFill>
          <a:blip r:embed="rId7">
            <a:alphaModFix/>
          </a:blip>
          <a:stretch>
            <a:fillRect/>
          </a:stretch>
        </p:blipFill>
        <p:spPr>
          <a:xfrm flipH="1">
            <a:off x="6537725" y="3221575"/>
            <a:ext cx="2242692" cy="1984275"/>
          </a:xfrm>
          <a:prstGeom prst="rect">
            <a:avLst/>
          </a:prstGeom>
          <a:noFill/>
          <a:ln>
            <a:noFill/>
          </a:ln>
        </p:spPr>
      </p:pic>
      <p:sp>
        <p:nvSpPr>
          <p:cNvPr id="303" name="Google Shape;303;p33"/>
          <p:cNvSpPr/>
          <p:nvPr/>
        </p:nvSpPr>
        <p:spPr>
          <a:xfrm>
            <a:off x="3906975" y="3584850"/>
            <a:ext cx="2005500" cy="1018200"/>
          </a:xfrm>
          <a:prstGeom prst="wedgeEllipseCallout">
            <a:avLst>
              <a:gd name="adj1" fmla="val 86784"/>
              <a:gd name="adj2" fmla="val -29589"/>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1500">
                <a:latin typeface="Fira Sans Condensed"/>
                <a:ea typeface="Fira Sans Condensed"/>
                <a:cs typeface="Fira Sans Condensed"/>
                <a:sym typeface="Fira Sans Condensed"/>
              </a:rPr>
              <a:t>Είναι πολύ γλυκό το μικρό κοτοπουλάκι!</a:t>
            </a:r>
            <a:endParaRPr sz="1500">
              <a:latin typeface="Fira Sans Condensed"/>
              <a:ea typeface="Fira Sans Condensed"/>
              <a:cs typeface="Fira Sans Condensed"/>
              <a:sym typeface="Fira Sans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34"/>
          <p:cNvPicPr preferRelativeResize="0"/>
          <p:nvPr/>
        </p:nvPicPr>
        <p:blipFill>
          <a:blip r:embed="rId4">
            <a:alphaModFix/>
          </a:blip>
          <a:stretch>
            <a:fillRect/>
          </a:stretch>
        </p:blipFill>
        <p:spPr>
          <a:xfrm>
            <a:off x="2489488" y="260637"/>
            <a:ext cx="4622224" cy="4622224"/>
          </a:xfrm>
          <a:prstGeom prst="rect">
            <a:avLst/>
          </a:prstGeom>
          <a:noFill/>
          <a:ln>
            <a:noFill/>
          </a:ln>
        </p:spPr>
      </p:pic>
      <p:sp>
        <p:nvSpPr>
          <p:cNvPr id="310" name="Google Shape;310;p34"/>
          <p:cNvSpPr txBox="1"/>
          <p:nvPr/>
        </p:nvSpPr>
        <p:spPr>
          <a:xfrm>
            <a:off x="73600" y="135100"/>
            <a:ext cx="2187300" cy="1108200"/>
          </a:xfrm>
          <a:prstGeom prst="rect">
            <a:avLst/>
          </a:prstGeom>
          <a:solidFill>
            <a:srgbClr val="00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Και αυτός είναι Ο ΚΥΚΛΟΣ ΤΗΣ ΖΩΗΣ ΜΟΥ</a:t>
            </a:r>
            <a:endParaRPr sz="2000" b="1"/>
          </a:p>
        </p:txBody>
      </p:sp>
      <p:sp>
        <p:nvSpPr>
          <p:cNvPr id="311" name="Google Shape;311;p34"/>
          <p:cNvSpPr txBox="1"/>
          <p:nvPr/>
        </p:nvSpPr>
        <p:spPr>
          <a:xfrm>
            <a:off x="6733300" y="1174175"/>
            <a:ext cx="12468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ΑΥΓΟ</a:t>
            </a:r>
            <a:endParaRPr sz="2000" b="1"/>
          </a:p>
        </p:txBody>
      </p:sp>
      <p:sp>
        <p:nvSpPr>
          <p:cNvPr id="312" name="Google Shape;312;p34"/>
          <p:cNvSpPr txBox="1"/>
          <p:nvPr/>
        </p:nvSpPr>
        <p:spPr>
          <a:xfrm>
            <a:off x="962775" y="3273625"/>
            <a:ext cx="22584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ΚΟΤΟΠΟΥΛΑΚΙ</a:t>
            </a:r>
            <a:endParaRPr sz="2000" b="1"/>
          </a:p>
        </p:txBody>
      </p:sp>
      <p:sp>
        <p:nvSpPr>
          <p:cNvPr id="313" name="Google Shape;313;p34"/>
          <p:cNvSpPr txBox="1"/>
          <p:nvPr/>
        </p:nvSpPr>
        <p:spPr>
          <a:xfrm>
            <a:off x="4305300" y="135100"/>
            <a:ext cx="12468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ΚΟΤΑ</a:t>
            </a:r>
            <a:endParaRPr sz="2000" b="1"/>
          </a:p>
        </p:txBody>
      </p:sp>
      <p:sp>
        <p:nvSpPr>
          <p:cNvPr id="314" name="Google Shape;314;p34"/>
          <p:cNvSpPr txBox="1"/>
          <p:nvPr/>
        </p:nvSpPr>
        <p:spPr>
          <a:xfrm>
            <a:off x="3979775" y="4551200"/>
            <a:ext cx="18009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l" sz="2000" b="1"/>
              <a:t>ΕΚΚΟΛΑΨΗ</a:t>
            </a:r>
            <a:endParaRPr sz="2000" b="1"/>
          </a:p>
        </p:txBody>
      </p:sp>
      <p:sp>
        <p:nvSpPr>
          <p:cNvPr id="315" name="Google Shape;315;p34"/>
          <p:cNvSpPr txBox="1"/>
          <p:nvPr/>
        </p:nvSpPr>
        <p:spPr>
          <a:xfrm>
            <a:off x="6511650" y="3273625"/>
            <a:ext cx="12468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ΚΛΩΣΣΑ</a:t>
            </a:r>
            <a:endParaRPr sz="2000" b="1"/>
          </a:p>
        </p:txBody>
      </p:sp>
      <p:sp>
        <p:nvSpPr>
          <p:cNvPr id="316" name="Google Shape;316;p34"/>
          <p:cNvSpPr txBox="1"/>
          <p:nvPr/>
        </p:nvSpPr>
        <p:spPr>
          <a:xfrm>
            <a:off x="1717825" y="1174175"/>
            <a:ext cx="10773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ΚΟΤΑ</a:t>
            </a:r>
            <a:endParaRPr sz="2000" b="1"/>
          </a:p>
        </p:txBody>
      </p:sp>
      <p:pic>
        <p:nvPicPr>
          <p:cNvPr id="317" name="Google Shape;317;p34"/>
          <p:cNvPicPr preferRelativeResize="0"/>
          <p:nvPr/>
        </p:nvPicPr>
        <p:blipFill>
          <a:blip r:embed="rId5">
            <a:alphaModFix/>
          </a:blip>
          <a:stretch>
            <a:fillRect/>
          </a:stretch>
        </p:blipFill>
        <p:spPr>
          <a:xfrm flipH="1">
            <a:off x="0" y="1878965"/>
            <a:ext cx="1246800" cy="1385548"/>
          </a:xfrm>
          <a:prstGeom prst="rect">
            <a:avLst/>
          </a:prstGeom>
          <a:noFill/>
          <a:ln>
            <a:noFill/>
          </a:ln>
        </p:spPr>
      </p:pic>
      <p:pic>
        <p:nvPicPr>
          <p:cNvPr id="318" name="Google Shape;318;p34"/>
          <p:cNvPicPr preferRelativeResize="0"/>
          <p:nvPr/>
        </p:nvPicPr>
        <p:blipFill>
          <a:blip r:embed="rId6">
            <a:alphaModFix/>
          </a:blip>
          <a:stretch>
            <a:fillRect/>
          </a:stretch>
        </p:blipFill>
        <p:spPr>
          <a:xfrm flipH="1">
            <a:off x="7337800" y="3695702"/>
            <a:ext cx="1868525" cy="1653200"/>
          </a:xfrm>
          <a:prstGeom prst="rect">
            <a:avLst/>
          </a:prstGeom>
          <a:noFill/>
          <a:ln>
            <a:noFill/>
          </a:ln>
        </p:spPr>
      </p:pic>
      <p:sp>
        <p:nvSpPr>
          <p:cNvPr id="319" name="Google Shape;319;p34"/>
          <p:cNvSpPr txBox="1"/>
          <p:nvPr/>
        </p:nvSpPr>
        <p:spPr>
          <a:xfrm>
            <a:off x="4436925" y="685800"/>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1</a:t>
            </a:r>
            <a:endParaRPr sz="1700" b="1"/>
          </a:p>
        </p:txBody>
      </p:sp>
      <p:sp>
        <p:nvSpPr>
          <p:cNvPr id="320" name="Google Shape;320;p34"/>
          <p:cNvSpPr txBox="1"/>
          <p:nvPr/>
        </p:nvSpPr>
        <p:spPr>
          <a:xfrm>
            <a:off x="3113800" y="2698175"/>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5</a:t>
            </a:r>
            <a:endParaRPr sz="1700" b="1"/>
          </a:p>
        </p:txBody>
      </p:sp>
      <p:sp>
        <p:nvSpPr>
          <p:cNvPr id="321" name="Google Shape;321;p34"/>
          <p:cNvSpPr txBox="1"/>
          <p:nvPr/>
        </p:nvSpPr>
        <p:spPr>
          <a:xfrm>
            <a:off x="6231000" y="2757050"/>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3</a:t>
            </a:r>
            <a:endParaRPr sz="1700" b="1"/>
          </a:p>
        </p:txBody>
      </p:sp>
      <p:sp>
        <p:nvSpPr>
          <p:cNvPr id="322" name="Google Shape;322;p34"/>
          <p:cNvSpPr txBox="1"/>
          <p:nvPr/>
        </p:nvSpPr>
        <p:spPr>
          <a:xfrm>
            <a:off x="5715000" y="1236525"/>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2</a:t>
            </a:r>
            <a:endParaRPr sz="1700" b="1"/>
          </a:p>
        </p:txBody>
      </p:sp>
      <p:sp>
        <p:nvSpPr>
          <p:cNvPr id="323" name="Google Shape;323;p34"/>
          <p:cNvSpPr txBox="1"/>
          <p:nvPr/>
        </p:nvSpPr>
        <p:spPr>
          <a:xfrm>
            <a:off x="4953000" y="3591800"/>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4</a:t>
            </a:r>
            <a:endParaRPr sz="1700" b="1"/>
          </a:p>
        </p:txBody>
      </p:sp>
      <p:sp>
        <p:nvSpPr>
          <p:cNvPr id="324" name="Google Shape;324;p34"/>
          <p:cNvSpPr txBox="1"/>
          <p:nvPr/>
        </p:nvSpPr>
        <p:spPr>
          <a:xfrm>
            <a:off x="3380500" y="1236525"/>
            <a:ext cx="36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700" b="1"/>
              <a:t>6</a:t>
            </a:r>
            <a:endParaRPr sz="1700" b="1"/>
          </a:p>
        </p:txBody>
      </p:sp>
      <p:sp>
        <p:nvSpPr>
          <p:cNvPr id="325" name="Google Shape;325;p34"/>
          <p:cNvSpPr txBox="1"/>
          <p:nvPr/>
        </p:nvSpPr>
        <p:spPr>
          <a:xfrm>
            <a:off x="1275850" y="1960188"/>
            <a:ext cx="1472400" cy="492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l" sz="2000" b="1"/>
              <a:t>ΚΟΚΟΡΑΣ</a:t>
            </a:r>
            <a:endParaRPr sz="2000" b="1"/>
          </a:p>
        </p:txBody>
      </p:sp>
      <p:pic>
        <p:nvPicPr>
          <p:cNvPr id="326" name="Google Shape;326;p34"/>
          <p:cNvPicPr preferRelativeResize="0"/>
          <p:nvPr/>
        </p:nvPicPr>
        <p:blipFill>
          <a:blip r:embed="rId7">
            <a:alphaModFix/>
          </a:blip>
          <a:stretch>
            <a:fillRect/>
          </a:stretch>
        </p:blipFill>
        <p:spPr>
          <a:xfrm flipH="1">
            <a:off x="2540425" y="1174175"/>
            <a:ext cx="1318675" cy="1394950"/>
          </a:xfrm>
          <a:prstGeom prst="rect">
            <a:avLst/>
          </a:prstGeom>
          <a:noFill/>
          <a:ln>
            <a:noFill/>
          </a:ln>
        </p:spPr>
      </p:pic>
      <p:sp>
        <p:nvSpPr>
          <p:cNvPr id="327" name="Google Shape;327;p34"/>
          <p:cNvSpPr txBox="1"/>
          <p:nvPr/>
        </p:nvSpPr>
        <p:spPr>
          <a:xfrm>
            <a:off x="1809788" y="1620425"/>
            <a:ext cx="363600" cy="36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l" sz="1200" b="1"/>
              <a:t>ή</a:t>
            </a:r>
            <a:endParaRPr sz="12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33" name="Google Shape;333;p35"/>
          <p:cNvPicPr preferRelativeResize="0"/>
          <p:nvPr/>
        </p:nvPicPr>
        <p:blipFill>
          <a:blip r:embed="rId4">
            <a:alphaModFix/>
          </a:blip>
          <a:stretch>
            <a:fillRect/>
          </a:stretch>
        </p:blipFill>
        <p:spPr>
          <a:xfrm flipH="1">
            <a:off x="-83125" y="2432400"/>
            <a:ext cx="2497125" cy="2775000"/>
          </a:xfrm>
          <a:prstGeom prst="rect">
            <a:avLst/>
          </a:prstGeom>
          <a:noFill/>
          <a:ln>
            <a:noFill/>
          </a:ln>
        </p:spPr>
      </p:pic>
      <p:sp>
        <p:nvSpPr>
          <p:cNvPr id="334" name="Google Shape;334;p35"/>
          <p:cNvSpPr/>
          <p:nvPr/>
        </p:nvSpPr>
        <p:spPr>
          <a:xfrm>
            <a:off x="127975" y="62350"/>
            <a:ext cx="3262800" cy="1860000"/>
          </a:xfrm>
          <a:prstGeom prst="wedgeEllipseCallout">
            <a:avLst>
              <a:gd name="adj1" fmla="val 6905"/>
              <a:gd name="adj2" fmla="val 76255"/>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1600">
                <a:latin typeface="Fira Sans Condensed"/>
                <a:ea typeface="Fira Sans Condensed"/>
                <a:cs typeface="Fira Sans Condensed"/>
                <a:sym typeface="Fira Sans Condensed"/>
              </a:rPr>
              <a:t>Αυτά ήταν τα πιο σημαντικά πράγματα για τη ζωή μου Τζότζο. Ας γυρίσουμε τώρα στο κοτέτσι γιατί είναι η ώρα που τρώμε.</a:t>
            </a:r>
            <a:endParaRPr sz="1600">
              <a:latin typeface="Fira Sans Condensed"/>
              <a:ea typeface="Fira Sans Condensed"/>
              <a:cs typeface="Fira Sans Condensed"/>
              <a:sym typeface="Fira Sans Condensed"/>
            </a:endParaRPr>
          </a:p>
        </p:txBody>
      </p:sp>
      <p:pic>
        <p:nvPicPr>
          <p:cNvPr id="335" name="Google Shape;335;p35"/>
          <p:cNvPicPr preferRelativeResize="0"/>
          <p:nvPr/>
        </p:nvPicPr>
        <p:blipFill>
          <a:blip r:embed="rId5">
            <a:alphaModFix/>
          </a:blip>
          <a:stretch>
            <a:fillRect/>
          </a:stretch>
        </p:blipFill>
        <p:spPr>
          <a:xfrm flipH="1">
            <a:off x="6733300" y="3013750"/>
            <a:ext cx="2242692" cy="1984275"/>
          </a:xfrm>
          <a:prstGeom prst="rect">
            <a:avLst/>
          </a:prstGeom>
          <a:noFill/>
          <a:ln>
            <a:noFill/>
          </a:ln>
        </p:spPr>
      </p:pic>
      <p:sp>
        <p:nvSpPr>
          <p:cNvPr id="336" name="Google Shape;336;p35"/>
          <p:cNvSpPr/>
          <p:nvPr/>
        </p:nvSpPr>
        <p:spPr>
          <a:xfrm>
            <a:off x="6837225" y="1517075"/>
            <a:ext cx="1870500" cy="1112700"/>
          </a:xfrm>
          <a:prstGeom prst="wedgeEllipseCallout">
            <a:avLst>
              <a:gd name="adj1" fmla="val -43335"/>
              <a:gd name="adj2" fmla="val 9574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l" sz="1600">
                <a:latin typeface="Fira Sans Condensed"/>
                <a:ea typeface="Fira Sans Condensed"/>
                <a:cs typeface="Fira Sans Condensed"/>
                <a:sym typeface="Fira Sans Condensed"/>
              </a:rPr>
              <a:t>Αλήθεια τι τρώτε Τότα εσείς οι κότες;</a:t>
            </a:r>
            <a:endParaRPr sz="1600">
              <a:latin typeface="Fira Sans Condensed"/>
              <a:ea typeface="Fira Sans Condensed"/>
              <a:cs typeface="Fira Sans Condensed"/>
              <a:sym typeface="Fira Sans Condensed"/>
            </a:endParaRPr>
          </a:p>
        </p:txBody>
      </p:sp>
      <p:sp>
        <p:nvSpPr>
          <p:cNvPr id="337" name="Google Shape;337;p35"/>
          <p:cNvSpPr txBox="1"/>
          <p:nvPr/>
        </p:nvSpPr>
        <p:spPr>
          <a:xfrm>
            <a:off x="3543300" y="135075"/>
            <a:ext cx="413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600">
                <a:latin typeface="Fira Sans Condensed"/>
                <a:ea typeface="Fira Sans Condensed"/>
                <a:cs typeface="Fira Sans Condensed"/>
                <a:sym typeface="Fira Sans Condensed"/>
              </a:rPr>
              <a:t>Εμείς Τζότζο, τρώμε σχεδόν τα πάντα.Γι’ αυτό μας λένε παμφάγα. Τρώμε </a:t>
            </a:r>
            <a:endParaRPr sz="1600">
              <a:latin typeface="Fira Sans Condensed"/>
              <a:ea typeface="Fira Sans Condensed"/>
              <a:cs typeface="Fira Sans Condensed"/>
              <a:sym typeface="Fira Sans Condensed"/>
            </a:endParaRPr>
          </a:p>
        </p:txBody>
      </p:sp>
      <p:sp>
        <p:nvSpPr>
          <p:cNvPr id="338" name="Google Shape;338;p35"/>
          <p:cNvSpPr txBox="1"/>
          <p:nvPr/>
        </p:nvSpPr>
        <p:spPr>
          <a:xfrm>
            <a:off x="3894475" y="722050"/>
            <a:ext cx="30000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a:t>
            </a:r>
            <a:r>
              <a:rPr lang="el" sz="1600">
                <a:latin typeface="Fira Sans Condensed"/>
                <a:ea typeface="Fira Sans Condensed"/>
                <a:cs typeface="Fira Sans Condensed"/>
                <a:sym typeface="Fira Sans Condensed"/>
              </a:rPr>
              <a:t>Σπόρους και δημητριακά</a:t>
            </a:r>
            <a:endParaRPr sz="1600">
              <a:latin typeface="Fira Sans Condensed"/>
              <a:ea typeface="Fira Sans Condensed"/>
              <a:cs typeface="Fira Sans Condensed"/>
              <a:sym typeface="Fira Sans Condensed"/>
            </a:endParaRPr>
          </a:p>
          <a:p>
            <a:pPr marL="0" lvl="0" indent="0" algn="l" rtl="0">
              <a:spcBef>
                <a:spcPts val="0"/>
              </a:spcBef>
              <a:spcAft>
                <a:spcPts val="0"/>
              </a:spcAft>
              <a:buNone/>
            </a:pPr>
            <a:r>
              <a:rPr lang="el" sz="1600">
                <a:latin typeface="Fira Sans Condensed"/>
                <a:ea typeface="Fira Sans Condensed"/>
                <a:cs typeface="Fira Sans Condensed"/>
                <a:sym typeface="Fira Sans Condensed"/>
              </a:rPr>
              <a:t>-Χόρτα και λαχανικά</a:t>
            </a:r>
            <a:endParaRPr sz="1600">
              <a:latin typeface="Fira Sans Condensed"/>
              <a:ea typeface="Fira Sans Condensed"/>
              <a:cs typeface="Fira Sans Condensed"/>
              <a:sym typeface="Fira Sans Condensed"/>
            </a:endParaRPr>
          </a:p>
          <a:p>
            <a:pPr marL="0" lvl="0" indent="0" algn="l" rtl="0">
              <a:spcBef>
                <a:spcPts val="0"/>
              </a:spcBef>
              <a:spcAft>
                <a:spcPts val="0"/>
              </a:spcAft>
              <a:buNone/>
            </a:pPr>
            <a:r>
              <a:rPr lang="el" sz="1600">
                <a:latin typeface="Fira Sans Condensed"/>
                <a:ea typeface="Fira Sans Condensed"/>
                <a:cs typeface="Fira Sans Condensed"/>
                <a:sym typeface="Fira Sans Condensed"/>
              </a:rPr>
              <a:t>-Φρούτα</a:t>
            </a:r>
            <a:endParaRPr sz="1600">
              <a:latin typeface="Fira Sans Condensed"/>
              <a:ea typeface="Fira Sans Condensed"/>
              <a:cs typeface="Fira Sans Condensed"/>
              <a:sym typeface="Fira Sans Condensed"/>
            </a:endParaRPr>
          </a:p>
          <a:p>
            <a:pPr marL="0" lvl="0" indent="0" algn="l" rtl="0">
              <a:spcBef>
                <a:spcPts val="0"/>
              </a:spcBef>
              <a:spcAft>
                <a:spcPts val="0"/>
              </a:spcAft>
              <a:buNone/>
            </a:pPr>
            <a:r>
              <a:rPr lang="el" sz="1600">
                <a:latin typeface="Fira Sans Condensed"/>
                <a:ea typeface="Fira Sans Condensed"/>
                <a:cs typeface="Fira Sans Condensed"/>
                <a:sym typeface="Fira Sans Condensed"/>
              </a:rPr>
              <a:t>-Αποφάγια</a:t>
            </a:r>
            <a:endParaRPr sz="1600">
              <a:latin typeface="Fira Sans Condensed"/>
              <a:ea typeface="Fira Sans Condensed"/>
              <a:cs typeface="Fira Sans Condensed"/>
              <a:sym typeface="Fira Sans Condensed"/>
            </a:endParaRPr>
          </a:p>
          <a:p>
            <a:pPr marL="0" lvl="0" indent="0" algn="l" rtl="0">
              <a:spcBef>
                <a:spcPts val="0"/>
              </a:spcBef>
              <a:spcAft>
                <a:spcPts val="0"/>
              </a:spcAft>
              <a:buNone/>
            </a:pPr>
            <a:r>
              <a:rPr lang="el" sz="1600">
                <a:latin typeface="Fira Sans Condensed"/>
                <a:ea typeface="Fira Sans Condensed"/>
                <a:cs typeface="Fira Sans Condensed"/>
                <a:sym typeface="Fira Sans Condensed"/>
              </a:rPr>
              <a:t>-Σκουληκάκια και μικρά έντομα</a:t>
            </a:r>
            <a:endParaRPr sz="1600">
              <a:latin typeface="Fira Sans Condensed"/>
              <a:ea typeface="Fira Sans Condensed"/>
              <a:cs typeface="Fira Sans Condensed"/>
              <a:sym typeface="Fira Sans Condensed"/>
            </a:endParaRPr>
          </a:p>
        </p:txBody>
      </p:sp>
      <p:sp>
        <p:nvSpPr>
          <p:cNvPr id="339" name="Google Shape;339;p35"/>
          <p:cNvSpPr txBox="1"/>
          <p:nvPr/>
        </p:nvSpPr>
        <p:spPr>
          <a:xfrm>
            <a:off x="2737950" y="2034150"/>
            <a:ext cx="2753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600" b="1">
                <a:latin typeface="Fira Sans Condensed"/>
                <a:ea typeface="Fira Sans Condensed"/>
                <a:cs typeface="Fira Sans Condensed"/>
                <a:sym typeface="Fira Sans Condensed"/>
              </a:rPr>
              <a:t>Η αγαπημένη μου τροφή είναι το καλαμπόκι</a:t>
            </a:r>
            <a:endParaRPr sz="1600" b="1">
              <a:latin typeface="Fira Sans Condensed"/>
              <a:ea typeface="Fira Sans Condensed"/>
              <a:cs typeface="Fira Sans Condensed"/>
              <a:sym typeface="Fira Sans Condensed"/>
            </a:endParaRPr>
          </a:p>
        </p:txBody>
      </p:sp>
      <p:pic>
        <p:nvPicPr>
          <p:cNvPr id="340" name="Google Shape;340;p35"/>
          <p:cNvPicPr preferRelativeResize="0"/>
          <p:nvPr/>
        </p:nvPicPr>
        <p:blipFill>
          <a:blip r:embed="rId6">
            <a:alphaModFix/>
          </a:blip>
          <a:stretch>
            <a:fillRect/>
          </a:stretch>
        </p:blipFill>
        <p:spPr>
          <a:xfrm>
            <a:off x="3238750" y="2432400"/>
            <a:ext cx="2050200" cy="2050200"/>
          </a:xfrm>
          <a:prstGeom prst="rect">
            <a:avLst/>
          </a:prstGeom>
          <a:noFill/>
          <a:ln>
            <a:noFill/>
          </a:ln>
        </p:spPr>
      </p:pic>
      <p:sp>
        <p:nvSpPr>
          <p:cNvPr id="341" name="Google Shape;341;p35"/>
          <p:cNvSpPr txBox="1"/>
          <p:nvPr/>
        </p:nvSpPr>
        <p:spPr>
          <a:xfrm>
            <a:off x="2291100" y="4376100"/>
            <a:ext cx="4561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solidFill>
                  <a:srgbClr val="FFFFFF"/>
                </a:solidFill>
              </a:rPr>
              <a:t>Μπορείτε να διαβάσετε περισσότερες πληροφορίες για μένα εδώ:</a:t>
            </a:r>
            <a:r>
              <a:rPr lang="el" sz="1700" b="1">
                <a:solidFill>
                  <a:srgbClr val="FFFFFF"/>
                </a:solidFill>
              </a:rPr>
              <a:t> </a:t>
            </a:r>
            <a:r>
              <a:rPr lang="el" sz="1700" b="1" u="sng">
                <a:solidFill>
                  <a:srgbClr val="FFFFFF"/>
                </a:solidFill>
                <a:hlinkClick r:id="rId7">
                  <a:extLst>
                    <a:ext uri="{A12FA001-AC4F-418D-AE19-62706E023703}">
                      <ahyp:hlinkClr xmlns:ahyp="http://schemas.microsoft.com/office/drawing/2018/hyperlinkcolor" val="tx"/>
                    </a:ext>
                  </a:extLst>
                </a:hlinkClick>
              </a:rPr>
              <a:t>Κότα- όρνιθα η οικιακή</a:t>
            </a:r>
            <a:endParaRPr sz="1100" b="1">
              <a:solidFill>
                <a:srgbClr val="FFFFFF"/>
              </a:solidFill>
            </a:endParaRPr>
          </a:p>
          <a:p>
            <a:pPr marL="0" lvl="0" indent="0" algn="l" rtl="0">
              <a:spcBef>
                <a:spcPts val="0"/>
              </a:spcBef>
              <a:spcAft>
                <a:spcPts val="0"/>
              </a:spcAft>
              <a:buNone/>
            </a:pPr>
            <a:endParaRPr sz="1100" b="1">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47" name="Google Shape;347;p36"/>
          <p:cNvPicPr preferRelativeResize="0"/>
          <p:nvPr/>
        </p:nvPicPr>
        <p:blipFill>
          <a:blip r:embed="rId4">
            <a:alphaModFix/>
          </a:blip>
          <a:stretch>
            <a:fillRect/>
          </a:stretch>
        </p:blipFill>
        <p:spPr>
          <a:xfrm>
            <a:off x="2169438" y="1316950"/>
            <a:ext cx="2266950" cy="2381250"/>
          </a:xfrm>
          <a:prstGeom prst="rect">
            <a:avLst/>
          </a:prstGeom>
          <a:noFill/>
          <a:ln>
            <a:noFill/>
          </a:ln>
        </p:spPr>
      </p:pic>
      <p:pic>
        <p:nvPicPr>
          <p:cNvPr id="348" name="Google Shape;348;p36"/>
          <p:cNvPicPr preferRelativeResize="0"/>
          <p:nvPr/>
        </p:nvPicPr>
        <p:blipFill>
          <a:blip r:embed="rId5">
            <a:alphaModFix/>
          </a:blip>
          <a:stretch>
            <a:fillRect/>
          </a:stretch>
        </p:blipFill>
        <p:spPr>
          <a:xfrm>
            <a:off x="5777700" y="1835976"/>
            <a:ext cx="2711075" cy="2711075"/>
          </a:xfrm>
          <a:prstGeom prst="rect">
            <a:avLst/>
          </a:prstGeom>
          <a:noFill/>
          <a:ln>
            <a:noFill/>
          </a:ln>
        </p:spPr>
      </p:pic>
      <p:pic>
        <p:nvPicPr>
          <p:cNvPr id="349" name="Google Shape;349;p36"/>
          <p:cNvPicPr preferRelativeResize="0"/>
          <p:nvPr/>
        </p:nvPicPr>
        <p:blipFill>
          <a:blip r:embed="rId6">
            <a:alphaModFix/>
          </a:blip>
          <a:stretch>
            <a:fillRect/>
          </a:stretch>
        </p:blipFill>
        <p:spPr>
          <a:xfrm>
            <a:off x="6589677" y="2783128"/>
            <a:ext cx="1087149" cy="691897"/>
          </a:xfrm>
          <a:prstGeom prst="rect">
            <a:avLst/>
          </a:prstGeom>
          <a:noFill/>
          <a:ln>
            <a:noFill/>
          </a:ln>
        </p:spPr>
      </p:pic>
      <p:pic>
        <p:nvPicPr>
          <p:cNvPr id="350" name="Google Shape;350;p36"/>
          <p:cNvPicPr preferRelativeResize="0"/>
          <p:nvPr/>
        </p:nvPicPr>
        <p:blipFill>
          <a:blip r:embed="rId6">
            <a:alphaModFix/>
          </a:blip>
          <a:stretch>
            <a:fillRect/>
          </a:stretch>
        </p:blipFill>
        <p:spPr>
          <a:xfrm>
            <a:off x="6742077" y="2935528"/>
            <a:ext cx="1087149" cy="691897"/>
          </a:xfrm>
          <a:prstGeom prst="rect">
            <a:avLst/>
          </a:prstGeom>
          <a:noFill/>
          <a:ln>
            <a:noFill/>
          </a:ln>
        </p:spPr>
      </p:pic>
      <p:pic>
        <p:nvPicPr>
          <p:cNvPr id="351" name="Google Shape;351;p36"/>
          <p:cNvPicPr preferRelativeResize="0"/>
          <p:nvPr/>
        </p:nvPicPr>
        <p:blipFill>
          <a:blip r:embed="rId6">
            <a:alphaModFix/>
          </a:blip>
          <a:stretch>
            <a:fillRect/>
          </a:stretch>
        </p:blipFill>
        <p:spPr>
          <a:xfrm>
            <a:off x="6894477" y="3087928"/>
            <a:ext cx="1087149" cy="691897"/>
          </a:xfrm>
          <a:prstGeom prst="rect">
            <a:avLst/>
          </a:prstGeom>
          <a:noFill/>
          <a:ln>
            <a:noFill/>
          </a:ln>
        </p:spPr>
      </p:pic>
      <p:pic>
        <p:nvPicPr>
          <p:cNvPr id="352" name="Google Shape;352;p36"/>
          <p:cNvPicPr preferRelativeResize="0"/>
          <p:nvPr/>
        </p:nvPicPr>
        <p:blipFill>
          <a:blip r:embed="rId6">
            <a:alphaModFix/>
          </a:blip>
          <a:stretch>
            <a:fillRect/>
          </a:stretch>
        </p:blipFill>
        <p:spPr>
          <a:xfrm>
            <a:off x="6060452" y="2845565"/>
            <a:ext cx="1087149" cy="691897"/>
          </a:xfrm>
          <a:prstGeom prst="rect">
            <a:avLst/>
          </a:prstGeom>
          <a:noFill/>
          <a:ln>
            <a:noFill/>
          </a:ln>
        </p:spPr>
      </p:pic>
      <p:pic>
        <p:nvPicPr>
          <p:cNvPr id="353" name="Google Shape;353;p36"/>
          <p:cNvPicPr preferRelativeResize="0"/>
          <p:nvPr/>
        </p:nvPicPr>
        <p:blipFill>
          <a:blip r:embed="rId7">
            <a:alphaModFix/>
          </a:blip>
          <a:stretch>
            <a:fillRect/>
          </a:stretch>
        </p:blipFill>
        <p:spPr>
          <a:xfrm>
            <a:off x="6292100" y="2496650"/>
            <a:ext cx="1154630" cy="767000"/>
          </a:xfrm>
          <a:prstGeom prst="rect">
            <a:avLst/>
          </a:prstGeom>
          <a:noFill/>
          <a:ln>
            <a:noFill/>
          </a:ln>
        </p:spPr>
      </p:pic>
      <p:pic>
        <p:nvPicPr>
          <p:cNvPr id="354" name="Google Shape;354;p36"/>
          <p:cNvPicPr preferRelativeResize="0"/>
          <p:nvPr/>
        </p:nvPicPr>
        <p:blipFill>
          <a:blip r:embed="rId7">
            <a:alphaModFix/>
          </a:blip>
          <a:stretch>
            <a:fillRect/>
          </a:stretch>
        </p:blipFill>
        <p:spPr>
          <a:xfrm>
            <a:off x="6444500" y="2649050"/>
            <a:ext cx="1154630" cy="767000"/>
          </a:xfrm>
          <a:prstGeom prst="rect">
            <a:avLst/>
          </a:prstGeom>
          <a:noFill/>
          <a:ln>
            <a:noFill/>
          </a:ln>
        </p:spPr>
      </p:pic>
      <p:pic>
        <p:nvPicPr>
          <p:cNvPr id="355" name="Google Shape;355;p36"/>
          <p:cNvPicPr preferRelativeResize="0"/>
          <p:nvPr/>
        </p:nvPicPr>
        <p:blipFill>
          <a:blip r:embed="rId7">
            <a:alphaModFix/>
          </a:blip>
          <a:stretch>
            <a:fillRect/>
          </a:stretch>
        </p:blipFill>
        <p:spPr>
          <a:xfrm>
            <a:off x="6596900" y="2801450"/>
            <a:ext cx="1154630" cy="767000"/>
          </a:xfrm>
          <a:prstGeom prst="rect">
            <a:avLst/>
          </a:prstGeom>
          <a:noFill/>
          <a:ln>
            <a:noFill/>
          </a:ln>
        </p:spPr>
      </p:pic>
      <p:pic>
        <p:nvPicPr>
          <p:cNvPr id="356" name="Google Shape;356;p36"/>
          <p:cNvPicPr preferRelativeResize="0"/>
          <p:nvPr/>
        </p:nvPicPr>
        <p:blipFill>
          <a:blip r:embed="rId7">
            <a:alphaModFix/>
          </a:blip>
          <a:stretch>
            <a:fillRect/>
          </a:stretch>
        </p:blipFill>
        <p:spPr>
          <a:xfrm>
            <a:off x="6894475" y="2897975"/>
            <a:ext cx="1154630" cy="767000"/>
          </a:xfrm>
          <a:prstGeom prst="rect">
            <a:avLst/>
          </a:prstGeom>
          <a:noFill/>
          <a:ln>
            <a:noFill/>
          </a:ln>
        </p:spPr>
      </p:pic>
      <p:pic>
        <p:nvPicPr>
          <p:cNvPr id="357" name="Google Shape;357;p36"/>
          <p:cNvPicPr preferRelativeResize="0"/>
          <p:nvPr/>
        </p:nvPicPr>
        <p:blipFill>
          <a:blip r:embed="rId7">
            <a:alphaModFix/>
          </a:blip>
          <a:stretch>
            <a:fillRect/>
          </a:stretch>
        </p:blipFill>
        <p:spPr>
          <a:xfrm>
            <a:off x="6860738" y="2425150"/>
            <a:ext cx="1154630" cy="767000"/>
          </a:xfrm>
          <a:prstGeom prst="rect">
            <a:avLst/>
          </a:prstGeom>
          <a:noFill/>
          <a:ln>
            <a:noFill/>
          </a:ln>
        </p:spPr>
      </p:pic>
      <p:pic>
        <p:nvPicPr>
          <p:cNvPr id="358" name="Google Shape;358;p36"/>
          <p:cNvPicPr preferRelativeResize="0"/>
          <p:nvPr/>
        </p:nvPicPr>
        <p:blipFill>
          <a:blip r:embed="rId6">
            <a:alphaModFix/>
          </a:blip>
          <a:stretch>
            <a:fillRect/>
          </a:stretch>
        </p:blipFill>
        <p:spPr>
          <a:xfrm>
            <a:off x="6217402" y="2935515"/>
            <a:ext cx="1087149" cy="691897"/>
          </a:xfrm>
          <a:prstGeom prst="rect">
            <a:avLst/>
          </a:prstGeom>
          <a:noFill/>
          <a:ln>
            <a:noFill/>
          </a:ln>
        </p:spPr>
      </p:pic>
      <p:pic>
        <p:nvPicPr>
          <p:cNvPr id="359" name="Google Shape;359;p36"/>
          <p:cNvPicPr preferRelativeResize="0"/>
          <p:nvPr/>
        </p:nvPicPr>
        <p:blipFill>
          <a:blip r:embed="rId6">
            <a:alphaModFix/>
          </a:blip>
          <a:stretch>
            <a:fillRect/>
          </a:stretch>
        </p:blipFill>
        <p:spPr>
          <a:xfrm>
            <a:off x="7147590" y="2783115"/>
            <a:ext cx="1087149" cy="691897"/>
          </a:xfrm>
          <a:prstGeom prst="rect">
            <a:avLst/>
          </a:prstGeom>
          <a:noFill/>
          <a:ln>
            <a:noFill/>
          </a:ln>
        </p:spPr>
      </p:pic>
      <p:pic>
        <p:nvPicPr>
          <p:cNvPr id="360" name="Google Shape;360;p36"/>
          <p:cNvPicPr preferRelativeResize="0"/>
          <p:nvPr/>
        </p:nvPicPr>
        <p:blipFill>
          <a:blip r:embed="rId6">
            <a:alphaModFix/>
          </a:blip>
          <a:stretch>
            <a:fillRect/>
          </a:stretch>
        </p:blipFill>
        <p:spPr>
          <a:xfrm>
            <a:off x="6511977" y="2306065"/>
            <a:ext cx="1087149" cy="691897"/>
          </a:xfrm>
          <a:prstGeom prst="rect">
            <a:avLst/>
          </a:prstGeom>
          <a:noFill/>
          <a:ln>
            <a:noFill/>
          </a:ln>
        </p:spPr>
      </p:pic>
      <p:pic>
        <p:nvPicPr>
          <p:cNvPr id="361" name="Google Shape;361;p36"/>
          <p:cNvPicPr preferRelativeResize="0"/>
          <p:nvPr/>
        </p:nvPicPr>
        <p:blipFill>
          <a:blip r:embed="rId8">
            <a:alphaModFix/>
          </a:blip>
          <a:stretch>
            <a:fillRect/>
          </a:stretch>
        </p:blipFill>
        <p:spPr>
          <a:xfrm rot="-907615">
            <a:off x="6539950" y="2890116"/>
            <a:ext cx="442050" cy="602793"/>
          </a:xfrm>
          <a:prstGeom prst="rect">
            <a:avLst/>
          </a:prstGeom>
          <a:noFill/>
          <a:ln>
            <a:noFill/>
          </a:ln>
        </p:spPr>
      </p:pic>
      <p:pic>
        <p:nvPicPr>
          <p:cNvPr id="362" name="Google Shape;362;p36"/>
          <p:cNvPicPr preferRelativeResize="0"/>
          <p:nvPr/>
        </p:nvPicPr>
        <p:blipFill>
          <a:blip r:embed="rId8">
            <a:alphaModFix/>
          </a:blip>
          <a:stretch>
            <a:fillRect/>
          </a:stretch>
        </p:blipFill>
        <p:spPr>
          <a:xfrm rot="-907615">
            <a:off x="6667900" y="2206179"/>
            <a:ext cx="442050" cy="602793"/>
          </a:xfrm>
          <a:prstGeom prst="rect">
            <a:avLst/>
          </a:prstGeom>
          <a:noFill/>
          <a:ln>
            <a:noFill/>
          </a:ln>
        </p:spPr>
      </p:pic>
      <p:pic>
        <p:nvPicPr>
          <p:cNvPr id="363" name="Google Shape;363;p36"/>
          <p:cNvPicPr preferRelativeResize="0"/>
          <p:nvPr/>
        </p:nvPicPr>
        <p:blipFill>
          <a:blip r:embed="rId8">
            <a:alphaModFix/>
          </a:blip>
          <a:stretch>
            <a:fillRect/>
          </a:stretch>
        </p:blipFill>
        <p:spPr>
          <a:xfrm rot="-907615">
            <a:off x="7250762" y="2350629"/>
            <a:ext cx="442050" cy="602793"/>
          </a:xfrm>
          <a:prstGeom prst="rect">
            <a:avLst/>
          </a:prstGeom>
          <a:noFill/>
          <a:ln>
            <a:noFill/>
          </a:ln>
        </p:spPr>
      </p:pic>
      <p:pic>
        <p:nvPicPr>
          <p:cNvPr id="364" name="Google Shape;364;p36"/>
          <p:cNvPicPr preferRelativeResize="0"/>
          <p:nvPr/>
        </p:nvPicPr>
        <p:blipFill>
          <a:blip r:embed="rId8">
            <a:alphaModFix/>
          </a:blip>
          <a:stretch>
            <a:fillRect/>
          </a:stretch>
        </p:blipFill>
        <p:spPr>
          <a:xfrm rot="1956869">
            <a:off x="6291100" y="2731154"/>
            <a:ext cx="442050" cy="602792"/>
          </a:xfrm>
          <a:prstGeom prst="rect">
            <a:avLst/>
          </a:prstGeom>
          <a:noFill/>
          <a:ln>
            <a:noFill/>
          </a:ln>
        </p:spPr>
      </p:pic>
      <p:pic>
        <p:nvPicPr>
          <p:cNvPr id="365" name="Google Shape;365;p36"/>
          <p:cNvPicPr preferRelativeResize="0"/>
          <p:nvPr/>
        </p:nvPicPr>
        <p:blipFill>
          <a:blip r:embed="rId8">
            <a:alphaModFix/>
          </a:blip>
          <a:stretch>
            <a:fillRect/>
          </a:stretch>
        </p:blipFill>
        <p:spPr>
          <a:xfrm rot="2700005">
            <a:off x="6912213" y="2000566"/>
            <a:ext cx="442050" cy="602793"/>
          </a:xfrm>
          <a:prstGeom prst="rect">
            <a:avLst/>
          </a:prstGeom>
          <a:noFill/>
          <a:ln>
            <a:noFill/>
          </a:ln>
        </p:spPr>
      </p:pic>
      <p:pic>
        <p:nvPicPr>
          <p:cNvPr id="366" name="Google Shape;366;p36"/>
          <p:cNvPicPr preferRelativeResize="0"/>
          <p:nvPr/>
        </p:nvPicPr>
        <p:blipFill>
          <a:blip r:embed="rId8">
            <a:alphaModFix/>
          </a:blip>
          <a:stretch>
            <a:fillRect/>
          </a:stretch>
        </p:blipFill>
        <p:spPr>
          <a:xfrm rot="-1213121">
            <a:off x="7593199" y="2578753"/>
            <a:ext cx="442050" cy="602792"/>
          </a:xfrm>
          <a:prstGeom prst="rect">
            <a:avLst/>
          </a:prstGeom>
          <a:noFill/>
          <a:ln>
            <a:noFill/>
          </a:ln>
        </p:spPr>
      </p:pic>
      <p:pic>
        <p:nvPicPr>
          <p:cNvPr id="367" name="Google Shape;367;p36"/>
          <p:cNvPicPr preferRelativeResize="0"/>
          <p:nvPr/>
        </p:nvPicPr>
        <p:blipFill>
          <a:blip r:embed="rId9">
            <a:alphaModFix/>
          </a:blip>
          <a:stretch>
            <a:fillRect/>
          </a:stretch>
        </p:blipFill>
        <p:spPr>
          <a:xfrm>
            <a:off x="103725" y="3082480"/>
            <a:ext cx="2065726" cy="1271196"/>
          </a:xfrm>
          <a:prstGeom prst="rect">
            <a:avLst/>
          </a:prstGeom>
          <a:noFill/>
          <a:ln>
            <a:noFill/>
          </a:ln>
        </p:spPr>
      </p:pic>
      <p:pic>
        <p:nvPicPr>
          <p:cNvPr id="368" name="Google Shape;368;p36"/>
          <p:cNvPicPr preferRelativeResize="0"/>
          <p:nvPr/>
        </p:nvPicPr>
        <p:blipFill>
          <a:blip r:embed="rId10">
            <a:alphaModFix/>
          </a:blip>
          <a:stretch>
            <a:fillRect/>
          </a:stretch>
        </p:blipFill>
        <p:spPr>
          <a:xfrm rot="2124695">
            <a:off x="2354225" y="3849750"/>
            <a:ext cx="936850" cy="936850"/>
          </a:xfrm>
          <a:prstGeom prst="rect">
            <a:avLst/>
          </a:prstGeom>
          <a:noFill/>
          <a:ln>
            <a:noFill/>
          </a:ln>
        </p:spPr>
      </p:pic>
      <p:pic>
        <p:nvPicPr>
          <p:cNvPr id="369" name="Google Shape;369;p36"/>
          <p:cNvPicPr preferRelativeResize="0"/>
          <p:nvPr/>
        </p:nvPicPr>
        <p:blipFill>
          <a:blip r:embed="rId10">
            <a:alphaModFix/>
          </a:blip>
          <a:stretch>
            <a:fillRect/>
          </a:stretch>
        </p:blipFill>
        <p:spPr>
          <a:xfrm rot="-4637683">
            <a:off x="2919425" y="4120675"/>
            <a:ext cx="767001" cy="767001"/>
          </a:xfrm>
          <a:prstGeom prst="rect">
            <a:avLst/>
          </a:prstGeom>
          <a:noFill/>
          <a:ln>
            <a:noFill/>
          </a:ln>
        </p:spPr>
      </p:pic>
      <p:pic>
        <p:nvPicPr>
          <p:cNvPr id="370" name="Google Shape;370;p36"/>
          <p:cNvPicPr preferRelativeResize="0"/>
          <p:nvPr/>
        </p:nvPicPr>
        <p:blipFill>
          <a:blip r:embed="rId10">
            <a:alphaModFix/>
          </a:blip>
          <a:stretch>
            <a:fillRect/>
          </a:stretch>
        </p:blipFill>
        <p:spPr>
          <a:xfrm>
            <a:off x="2541450" y="4036975"/>
            <a:ext cx="934400" cy="934400"/>
          </a:xfrm>
          <a:prstGeom prst="rect">
            <a:avLst/>
          </a:prstGeom>
          <a:noFill/>
          <a:ln>
            <a:noFill/>
          </a:ln>
        </p:spPr>
      </p:pic>
      <p:pic>
        <p:nvPicPr>
          <p:cNvPr id="371" name="Google Shape;371;p36"/>
          <p:cNvPicPr preferRelativeResize="0"/>
          <p:nvPr/>
        </p:nvPicPr>
        <p:blipFill>
          <a:blip r:embed="rId11">
            <a:alphaModFix/>
          </a:blip>
          <a:stretch>
            <a:fillRect/>
          </a:stretch>
        </p:blipFill>
        <p:spPr>
          <a:xfrm>
            <a:off x="3878050" y="2571760"/>
            <a:ext cx="2065725" cy="2145842"/>
          </a:xfrm>
          <a:prstGeom prst="rect">
            <a:avLst/>
          </a:prstGeom>
          <a:noFill/>
          <a:ln>
            <a:noFill/>
          </a:ln>
        </p:spPr>
      </p:pic>
      <p:pic>
        <p:nvPicPr>
          <p:cNvPr id="372" name="Google Shape;372;p36"/>
          <p:cNvPicPr preferRelativeResize="0"/>
          <p:nvPr/>
        </p:nvPicPr>
        <p:blipFill>
          <a:blip r:embed="rId12">
            <a:alphaModFix/>
          </a:blip>
          <a:stretch>
            <a:fillRect/>
          </a:stretch>
        </p:blipFill>
        <p:spPr>
          <a:xfrm>
            <a:off x="216276" y="3414120"/>
            <a:ext cx="2065725" cy="1808119"/>
          </a:xfrm>
          <a:prstGeom prst="rect">
            <a:avLst/>
          </a:prstGeom>
          <a:noFill/>
          <a:ln>
            <a:noFill/>
          </a:ln>
        </p:spPr>
      </p:pic>
      <p:pic>
        <p:nvPicPr>
          <p:cNvPr id="373" name="Google Shape;373;p36"/>
          <p:cNvPicPr preferRelativeResize="0"/>
          <p:nvPr/>
        </p:nvPicPr>
        <p:blipFill>
          <a:blip r:embed="rId6">
            <a:alphaModFix/>
          </a:blip>
          <a:stretch>
            <a:fillRect/>
          </a:stretch>
        </p:blipFill>
        <p:spPr>
          <a:xfrm>
            <a:off x="6589665" y="2225790"/>
            <a:ext cx="1087149" cy="691897"/>
          </a:xfrm>
          <a:prstGeom prst="rect">
            <a:avLst/>
          </a:prstGeom>
          <a:noFill/>
          <a:ln>
            <a:noFill/>
          </a:ln>
        </p:spPr>
      </p:pic>
      <p:sp>
        <p:nvSpPr>
          <p:cNvPr id="374" name="Google Shape;374;p36"/>
          <p:cNvSpPr txBox="1"/>
          <p:nvPr/>
        </p:nvSpPr>
        <p:spPr>
          <a:xfrm>
            <a:off x="216275" y="0"/>
            <a:ext cx="60759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“Τότα, χάρηκα πολύ που σε γνώρισα. Σήμερα έκανα μία καινούρια φίλη. Πρέπει να φύγω τώρα γιατί σε λίγο θα νυχτώσει. Αν χρειαστείς βοήθεια τώρα που πλησιάζει το Πάσχα και όλοι ζητούν τα αυγά σου να μου το πεις να σε βοηθήσω” είπε ο Τζότζο.</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“Σε ευχαριστώ φίλε μου Τζότζο για όλα!” είπε η Τότα.</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“Σ’αγαπάω Τζότζο!” είπε και το μικρό κοτοπουλάκι.</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endParaRPr sz="1500">
              <a:latin typeface="Fira Sans Condensed"/>
              <a:ea typeface="Fira Sans Condensed"/>
              <a:cs typeface="Fira Sans Condensed"/>
              <a:sym typeface="Fira Sans Condensed"/>
            </a:endParaRPr>
          </a:p>
        </p:txBody>
      </p:sp>
      <p:pic>
        <p:nvPicPr>
          <p:cNvPr id="375" name="Google Shape;375;p36"/>
          <p:cNvPicPr preferRelativeResize="0"/>
          <p:nvPr/>
        </p:nvPicPr>
        <p:blipFill>
          <a:blip r:embed="rId13">
            <a:alphaModFix/>
          </a:blip>
          <a:stretch>
            <a:fillRect/>
          </a:stretch>
        </p:blipFill>
        <p:spPr>
          <a:xfrm>
            <a:off x="3736348" y="3976621"/>
            <a:ext cx="697250" cy="9110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455"/>
        <p:cNvGrpSpPr/>
        <p:nvPr/>
      </p:nvGrpSpPr>
      <p:grpSpPr>
        <a:xfrm>
          <a:off x="0" y="0"/>
          <a:ext cx="0" cy="0"/>
          <a:chOff x="0" y="0"/>
          <a:chExt cx="0" cy="0"/>
        </a:xfrm>
      </p:grpSpPr>
      <p:pic>
        <p:nvPicPr>
          <p:cNvPr id="456" name="Google Shape;456;p46"/>
          <p:cNvPicPr preferRelativeResize="0"/>
          <p:nvPr/>
        </p:nvPicPr>
        <p:blipFill>
          <a:blip r:embed="rId3">
            <a:alphaModFix/>
          </a:blip>
          <a:stretch>
            <a:fillRect/>
          </a:stretch>
        </p:blipFill>
        <p:spPr>
          <a:xfrm>
            <a:off x="0" y="0"/>
            <a:ext cx="9144000" cy="5143499"/>
          </a:xfrm>
          <a:prstGeom prst="rect">
            <a:avLst/>
          </a:prstGeom>
          <a:noFill/>
          <a:ln>
            <a:noFill/>
          </a:ln>
        </p:spPr>
      </p:pic>
      <p:sp>
        <p:nvSpPr>
          <p:cNvPr id="457" name="Google Shape;457;p46"/>
          <p:cNvSpPr txBox="1"/>
          <p:nvPr/>
        </p:nvSpPr>
        <p:spPr>
          <a:xfrm>
            <a:off x="2090275" y="317075"/>
            <a:ext cx="47208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3800" b="1">
                <a:solidFill>
                  <a:srgbClr val="274E13"/>
                </a:solidFill>
                <a:latin typeface="Fira Sans Condensed"/>
                <a:ea typeface="Fira Sans Condensed"/>
                <a:cs typeface="Fira Sans Condensed"/>
                <a:sym typeface="Fira Sans Condensed"/>
              </a:rPr>
              <a:t>ΑΛΛΕΣ ΔΡΑΣΤΗΡΙΟΤΗΤΕΣ</a:t>
            </a:r>
            <a:endParaRPr sz="3800" b="1">
              <a:solidFill>
                <a:srgbClr val="274E13"/>
              </a:solidFill>
              <a:latin typeface="Fira Sans Condensed"/>
              <a:ea typeface="Fira Sans Condensed"/>
              <a:cs typeface="Fira Sans Condensed"/>
              <a:sym typeface="Fira Sans Condensed"/>
            </a:endParaRPr>
          </a:p>
        </p:txBody>
      </p:sp>
      <p:sp>
        <p:nvSpPr>
          <p:cNvPr id="458" name="Google Shape;458;p46"/>
          <p:cNvSpPr txBox="1"/>
          <p:nvPr/>
        </p:nvSpPr>
        <p:spPr>
          <a:xfrm>
            <a:off x="2353400" y="1598625"/>
            <a:ext cx="73983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l" sz="1700">
                <a:solidFill>
                  <a:schemeClr val="dk1"/>
                </a:solidFill>
                <a:latin typeface="Fira Sans Condensed"/>
                <a:ea typeface="Fira Sans Condensed"/>
                <a:cs typeface="Fira Sans Condensed"/>
                <a:sym typeface="Fira Sans Condensed"/>
              </a:rPr>
              <a:t>- Ποια πτηνά ρώτησε ο Τζότζο αν είναι το πουλάκι δικό τους;</a:t>
            </a:r>
            <a:endParaRPr sz="1700">
              <a:solidFill>
                <a:schemeClr val="dk1"/>
              </a:solidFill>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solidFill>
                  <a:schemeClr val="dk1"/>
                </a:solidFill>
                <a:latin typeface="Fira Sans Condensed"/>
                <a:ea typeface="Fira Sans Condensed"/>
                <a:cs typeface="Fira Sans Condensed"/>
                <a:sym typeface="Fira Sans Condensed"/>
              </a:rPr>
              <a:t>  Τα θυμάσαι με τη σειρά;</a:t>
            </a:r>
            <a:endParaRPr sz="1700">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latin typeface="Fira Sans Condensed"/>
                <a:ea typeface="Fira Sans Condensed"/>
                <a:cs typeface="Fira Sans Condensed"/>
                <a:sym typeface="Fira Sans Condensed"/>
              </a:rPr>
              <a:t>-Ζωγραφίστε τον κύκλο ζωής της κότας</a:t>
            </a:r>
            <a:endParaRPr sz="1700">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latin typeface="Fira Sans Condensed"/>
                <a:ea typeface="Fira Sans Condensed"/>
                <a:cs typeface="Fira Sans Condensed"/>
                <a:sym typeface="Fira Sans Condensed"/>
              </a:rPr>
              <a:t>-Ζωγραφίστε ότι σας άρεσε από το παραμύθι που διαβάσαμε</a:t>
            </a:r>
            <a:endParaRPr sz="1700">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latin typeface="Fira Sans Condensed"/>
                <a:ea typeface="Fira Sans Condensed"/>
                <a:cs typeface="Fira Sans Condensed"/>
                <a:sym typeface="Fira Sans Condensed"/>
              </a:rPr>
              <a:t>-Τι σχήμα έχει το αυγό; Ζωγράφισέ το</a:t>
            </a:r>
            <a:endParaRPr sz="1700">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latin typeface="Fira Sans Condensed"/>
                <a:ea typeface="Fira Sans Condensed"/>
                <a:cs typeface="Fira Sans Condensed"/>
                <a:sym typeface="Fira Sans Condensed"/>
              </a:rPr>
              <a:t>-Τι έκανε το πουλάκι και χάθηκε; Ήταν σωστό; Εσύ τι θα έκανες;</a:t>
            </a:r>
            <a:endParaRPr sz="1700">
              <a:latin typeface="Fira Sans Condensed"/>
              <a:ea typeface="Fira Sans Condensed"/>
              <a:cs typeface="Fira Sans Condensed"/>
              <a:sym typeface="Fira Sans Condensed"/>
            </a:endParaRPr>
          </a:p>
          <a:p>
            <a:pPr marL="0" lvl="0" indent="0" algn="l" rtl="0">
              <a:spcBef>
                <a:spcPts val="0"/>
              </a:spcBef>
              <a:spcAft>
                <a:spcPts val="0"/>
              </a:spcAft>
              <a:buNone/>
            </a:pPr>
            <a:r>
              <a:rPr lang="el" sz="1700">
                <a:latin typeface="Fira Sans Condensed"/>
                <a:ea typeface="Fira Sans Condensed"/>
                <a:cs typeface="Fira Sans Condensed"/>
                <a:sym typeface="Fira Sans Condensed"/>
              </a:rPr>
              <a:t>-Ακούστε, τραγουδείστε και χορέψτε με το τραγούδι: Η Κότα      </a:t>
            </a:r>
            <a:r>
              <a:rPr lang="el" sz="1700" u="sng">
                <a:solidFill>
                  <a:srgbClr val="FFFFFF"/>
                </a:solidFill>
                <a:latin typeface="Fira Sans Condensed"/>
                <a:ea typeface="Fira Sans Condensed"/>
                <a:cs typeface="Fira Sans Condensed"/>
                <a:sym typeface="Fira Sans Condensed"/>
                <a:hlinkClick r:id="rId4">
                  <a:extLst>
                    <a:ext uri="{A12FA001-AC4F-418D-AE19-62706E023703}">
                      <ahyp:hlinkClr xmlns:ahyp="http://schemas.microsoft.com/office/drawing/2018/hyperlinkcolor" val="tx"/>
                    </a:ext>
                  </a:extLst>
                </a:hlinkClick>
              </a:rPr>
              <a:t>https://youtu.be/MkPS6_StnVs</a:t>
            </a:r>
            <a:endParaRPr sz="1700">
              <a:solidFill>
                <a:srgbClr val="FFFFFF"/>
              </a:solidFill>
              <a:latin typeface="Fira Sans Condensed"/>
              <a:ea typeface="Fira Sans Condensed"/>
              <a:cs typeface="Fira Sans Condensed"/>
              <a:sym typeface="Fira Sans Condensed"/>
            </a:endParaRPr>
          </a:p>
          <a:p>
            <a:pPr marL="0" lvl="0" indent="0" algn="l" rtl="0">
              <a:spcBef>
                <a:spcPts val="0"/>
              </a:spcBef>
              <a:spcAft>
                <a:spcPts val="0"/>
              </a:spcAft>
              <a:buNone/>
            </a:pPr>
            <a:endParaRPr sz="1700">
              <a:latin typeface="Fira Sans Condensed"/>
              <a:ea typeface="Fira Sans Condensed"/>
              <a:cs typeface="Fira Sans Condensed"/>
              <a:sym typeface="Fira Sans Condensed"/>
            </a:endParaRPr>
          </a:p>
        </p:txBody>
      </p:sp>
      <p:pic>
        <p:nvPicPr>
          <p:cNvPr id="459" name="Google Shape;459;p46"/>
          <p:cNvPicPr preferRelativeResize="0"/>
          <p:nvPr/>
        </p:nvPicPr>
        <p:blipFill>
          <a:blip r:embed="rId5">
            <a:alphaModFix/>
          </a:blip>
          <a:stretch>
            <a:fillRect/>
          </a:stretch>
        </p:blipFill>
        <p:spPr>
          <a:xfrm flipH="1">
            <a:off x="-288900" y="1205512"/>
            <a:ext cx="2642300" cy="2732475"/>
          </a:xfrm>
          <a:prstGeom prst="rect">
            <a:avLst/>
          </a:prstGeom>
          <a:noFill/>
          <a:ln>
            <a:noFill/>
          </a:ln>
        </p:spPr>
      </p:pic>
      <p:sp>
        <p:nvSpPr>
          <p:cNvPr id="460" name="Google Shape;460;p46"/>
          <p:cNvSpPr txBox="1"/>
          <p:nvPr/>
        </p:nvSpPr>
        <p:spPr>
          <a:xfrm>
            <a:off x="4156375" y="4270675"/>
            <a:ext cx="1454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2100" b="1"/>
              <a:t>ΤΕΛΟΣ</a:t>
            </a:r>
            <a:endParaRPr sz="2100" b="1"/>
          </a:p>
        </p:txBody>
      </p:sp>
      <p:sp>
        <p:nvSpPr>
          <p:cNvPr id="461" name="Google Shape;461;p46"/>
          <p:cNvSpPr txBox="1"/>
          <p:nvPr/>
        </p:nvSpPr>
        <p:spPr>
          <a:xfrm>
            <a:off x="342900" y="43245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a:t>https://el.wikipedia.org</a:t>
            </a:r>
            <a:endParaRPr b="1"/>
          </a:p>
        </p:txBody>
      </p:sp>
      <p:sp>
        <p:nvSpPr>
          <p:cNvPr id="462" name="Google Shape;462;p46"/>
          <p:cNvSpPr txBox="1"/>
          <p:nvPr/>
        </p:nvSpPr>
        <p:spPr>
          <a:xfrm>
            <a:off x="249375" y="4655850"/>
            <a:ext cx="283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a:t>https://petbirds.gr/threads</a:t>
            </a:r>
            <a:endParaRPr b="1"/>
          </a:p>
        </p:txBody>
      </p:sp>
      <p:sp>
        <p:nvSpPr>
          <p:cNvPr id="463" name="Google Shape;463;p46"/>
          <p:cNvSpPr txBox="1"/>
          <p:nvPr/>
        </p:nvSpPr>
        <p:spPr>
          <a:xfrm>
            <a:off x="249375" y="3782575"/>
            <a:ext cx="185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solidFill>
                  <a:srgbClr val="FFFFFF"/>
                </a:solidFill>
              </a:rPr>
              <a:t>Οι πληροφορίες αντλήθηκαν από:</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0" y="0"/>
            <a:ext cx="9144000" cy="5143501"/>
          </a:xfrm>
          <a:prstGeom prst="rect">
            <a:avLst/>
          </a:prstGeom>
          <a:noFill/>
          <a:ln>
            <a:noFill/>
          </a:ln>
        </p:spPr>
      </p:pic>
      <p:sp>
        <p:nvSpPr>
          <p:cNvPr id="75" name="Google Shape;75;p15"/>
          <p:cNvSpPr txBox="1"/>
          <p:nvPr/>
        </p:nvSpPr>
        <p:spPr>
          <a:xfrm>
            <a:off x="1558625" y="0"/>
            <a:ext cx="71757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Όταν έφτασε στη λίμνη, είδε ένα μικρό πουλάκι να φωνάζει: “ Τσίου, τσίου, μαμά, μαμά που είσαι;” Το πλησίασε. “ Γεια σου μικρό πουλάκι, πως βρέθηκες  μόνο σου εδώ; Που είναι η μαμά σου;” </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“Απομακρύνθηκα από το σπίτι μου και χάθηκα. Η μαμά μου είχε πολύ δουλειά και δεν κατάλαβε ότι έφυγα. Τώρα χάθηκα και δεν μπορώ να γυρίσω πίσω. Θα με βοηθήσεις να βρω τη μαμά μου;” ρώτησε το μικρό πουλάκι.</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“Να σε βοηθήσω αλλά δεν είμαι σίγουρος αν είσαι παπάκι, ή κοτοπουλάκι, ή κάποιο άλλο πουλί. Ας πάμε από την άλλη μεριά της λίμνης να ρωτήσουμε </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 την αγριόπαπια μήπως είναι αυτή η μαμά σου.” είπε ο Τζότζο.</a:t>
            </a:r>
            <a:endParaRPr sz="1500">
              <a:latin typeface="Fira Sans Condensed"/>
              <a:ea typeface="Fira Sans Condensed"/>
              <a:cs typeface="Fira Sans Condensed"/>
              <a:sym typeface="Fira Sans Condensed"/>
            </a:endParaRPr>
          </a:p>
        </p:txBody>
      </p:sp>
      <p:pic>
        <p:nvPicPr>
          <p:cNvPr id="76" name="Google Shape;76;p15"/>
          <p:cNvPicPr preferRelativeResize="0"/>
          <p:nvPr/>
        </p:nvPicPr>
        <p:blipFill>
          <a:blip r:embed="rId4">
            <a:alphaModFix/>
          </a:blip>
          <a:stretch>
            <a:fillRect/>
          </a:stretch>
        </p:blipFill>
        <p:spPr>
          <a:xfrm flipH="1">
            <a:off x="4716249" y="2499025"/>
            <a:ext cx="2830051" cy="2503950"/>
          </a:xfrm>
          <a:prstGeom prst="rect">
            <a:avLst/>
          </a:prstGeom>
          <a:noFill/>
          <a:ln>
            <a:noFill/>
          </a:ln>
        </p:spPr>
      </p:pic>
      <p:pic>
        <p:nvPicPr>
          <p:cNvPr id="77" name="Google Shape;77;p15"/>
          <p:cNvPicPr preferRelativeResize="0"/>
          <p:nvPr/>
        </p:nvPicPr>
        <p:blipFill>
          <a:blip r:embed="rId5">
            <a:alphaModFix/>
          </a:blip>
          <a:stretch>
            <a:fillRect/>
          </a:stretch>
        </p:blipFill>
        <p:spPr>
          <a:xfrm>
            <a:off x="2526425" y="3158850"/>
            <a:ext cx="958503" cy="1391350"/>
          </a:xfrm>
          <a:prstGeom prst="rect">
            <a:avLst/>
          </a:prstGeom>
          <a:noFill/>
          <a:ln>
            <a:noFill/>
          </a:ln>
        </p:spPr>
      </p:pic>
      <p:pic>
        <p:nvPicPr>
          <p:cNvPr id="78" name="Google Shape;78;p15"/>
          <p:cNvPicPr preferRelativeResize="0"/>
          <p:nvPr/>
        </p:nvPicPr>
        <p:blipFill>
          <a:blip r:embed="rId6">
            <a:alphaModFix/>
          </a:blip>
          <a:stretch>
            <a:fillRect/>
          </a:stretch>
        </p:blipFill>
        <p:spPr>
          <a:xfrm>
            <a:off x="7449363" y="3859788"/>
            <a:ext cx="1331824" cy="1238699"/>
          </a:xfrm>
          <a:prstGeom prst="rect">
            <a:avLst/>
          </a:prstGeom>
          <a:noFill/>
          <a:ln>
            <a:noFill/>
          </a:ln>
        </p:spPr>
      </p:pic>
      <p:pic>
        <p:nvPicPr>
          <p:cNvPr id="79" name="Google Shape;79;p15"/>
          <p:cNvPicPr preferRelativeResize="0"/>
          <p:nvPr/>
        </p:nvPicPr>
        <p:blipFill>
          <a:blip r:embed="rId6">
            <a:alphaModFix/>
          </a:blip>
          <a:stretch>
            <a:fillRect/>
          </a:stretch>
        </p:blipFill>
        <p:spPr>
          <a:xfrm>
            <a:off x="7546300" y="3904825"/>
            <a:ext cx="1740576" cy="1238676"/>
          </a:xfrm>
          <a:prstGeom prst="rect">
            <a:avLst/>
          </a:prstGeom>
          <a:noFill/>
          <a:ln>
            <a:noFill/>
          </a:ln>
        </p:spPr>
      </p:pic>
      <p:pic>
        <p:nvPicPr>
          <p:cNvPr id="80" name="Google Shape;80;p15"/>
          <p:cNvPicPr preferRelativeResize="0"/>
          <p:nvPr/>
        </p:nvPicPr>
        <p:blipFill>
          <a:blip r:embed="rId6">
            <a:alphaModFix/>
          </a:blip>
          <a:stretch>
            <a:fillRect/>
          </a:stretch>
        </p:blipFill>
        <p:spPr>
          <a:xfrm>
            <a:off x="6746288" y="3904813"/>
            <a:ext cx="1331824" cy="1238699"/>
          </a:xfrm>
          <a:prstGeom prst="rect">
            <a:avLst/>
          </a:prstGeom>
          <a:noFill/>
          <a:ln>
            <a:noFill/>
          </a:ln>
        </p:spPr>
      </p:pic>
      <p:pic>
        <p:nvPicPr>
          <p:cNvPr id="81" name="Google Shape;81;p15"/>
          <p:cNvPicPr preferRelativeResize="0"/>
          <p:nvPr/>
        </p:nvPicPr>
        <p:blipFill>
          <a:blip r:embed="rId6">
            <a:alphaModFix/>
          </a:blip>
          <a:stretch>
            <a:fillRect/>
          </a:stretch>
        </p:blipFill>
        <p:spPr>
          <a:xfrm>
            <a:off x="5006638" y="3904813"/>
            <a:ext cx="1331824" cy="1238699"/>
          </a:xfrm>
          <a:prstGeom prst="rect">
            <a:avLst/>
          </a:prstGeom>
          <a:noFill/>
          <a:ln>
            <a:noFill/>
          </a:ln>
        </p:spPr>
      </p:pic>
      <p:pic>
        <p:nvPicPr>
          <p:cNvPr id="82" name="Google Shape;82;p15"/>
          <p:cNvPicPr preferRelativeResize="0"/>
          <p:nvPr/>
        </p:nvPicPr>
        <p:blipFill>
          <a:blip r:embed="rId6">
            <a:alphaModFix/>
          </a:blip>
          <a:stretch>
            <a:fillRect/>
          </a:stretch>
        </p:blipFill>
        <p:spPr>
          <a:xfrm>
            <a:off x="5831863" y="3904813"/>
            <a:ext cx="1331824" cy="1238699"/>
          </a:xfrm>
          <a:prstGeom prst="rect">
            <a:avLst/>
          </a:prstGeom>
          <a:noFill/>
          <a:ln>
            <a:noFill/>
          </a:ln>
        </p:spPr>
      </p:pic>
      <p:sp>
        <p:nvSpPr>
          <p:cNvPr id="83" name="Google Shape;83;p15"/>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89" name="Google Shape;89;p16"/>
          <p:cNvPicPr preferRelativeResize="0"/>
          <p:nvPr/>
        </p:nvPicPr>
        <p:blipFill>
          <a:blip r:embed="rId4">
            <a:alphaModFix/>
          </a:blip>
          <a:stretch>
            <a:fillRect/>
          </a:stretch>
        </p:blipFill>
        <p:spPr>
          <a:xfrm flipH="1">
            <a:off x="-82226" y="1395375"/>
            <a:ext cx="5472301" cy="2683150"/>
          </a:xfrm>
          <a:prstGeom prst="rect">
            <a:avLst/>
          </a:prstGeom>
          <a:noFill/>
          <a:ln>
            <a:noFill/>
          </a:ln>
        </p:spPr>
      </p:pic>
      <p:pic>
        <p:nvPicPr>
          <p:cNvPr id="90" name="Google Shape;90;p16"/>
          <p:cNvPicPr preferRelativeResize="0"/>
          <p:nvPr/>
        </p:nvPicPr>
        <p:blipFill>
          <a:blip r:embed="rId5">
            <a:alphaModFix/>
          </a:blip>
          <a:stretch>
            <a:fillRect/>
          </a:stretch>
        </p:blipFill>
        <p:spPr>
          <a:xfrm flipH="1">
            <a:off x="5730650" y="2694450"/>
            <a:ext cx="939450" cy="1209900"/>
          </a:xfrm>
          <a:prstGeom prst="rect">
            <a:avLst/>
          </a:prstGeom>
          <a:noFill/>
          <a:ln>
            <a:noFill/>
          </a:ln>
        </p:spPr>
      </p:pic>
      <p:pic>
        <p:nvPicPr>
          <p:cNvPr id="91" name="Google Shape;91;p16"/>
          <p:cNvPicPr preferRelativeResize="0"/>
          <p:nvPr/>
        </p:nvPicPr>
        <p:blipFill>
          <a:blip r:embed="rId6">
            <a:alphaModFix/>
          </a:blip>
          <a:stretch>
            <a:fillRect/>
          </a:stretch>
        </p:blipFill>
        <p:spPr>
          <a:xfrm flipH="1">
            <a:off x="6670100" y="2094250"/>
            <a:ext cx="2242692" cy="1984275"/>
          </a:xfrm>
          <a:prstGeom prst="rect">
            <a:avLst/>
          </a:prstGeom>
          <a:noFill/>
          <a:ln>
            <a:noFill/>
          </a:ln>
        </p:spPr>
      </p:pic>
      <p:sp>
        <p:nvSpPr>
          <p:cNvPr id="92" name="Google Shape;92;p16"/>
          <p:cNvSpPr txBox="1"/>
          <p:nvPr/>
        </p:nvSpPr>
        <p:spPr>
          <a:xfrm>
            <a:off x="3675600" y="0"/>
            <a:ext cx="5574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latin typeface="Fira Sans Condensed"/>
                <a:ea typeface="Fira Sans Condensed"/>
                <a:cs typeface="Fira Sans Condensed"/>
                <a:sym typeface="Fira Sans Condensed"/>
              </a:rPr>
              <a:t>Από την άλλη μεριά της λίμνης είδαν την αγριόπαπια με τα παπάκια της. Μολίς ετοιμαζόταν να δείξει στα μικρά της πως να κολυμπούν. Θα έκαναν το πρώτο τους μπάνιο. “Γεια σου αγριόπαπια, μήπως αυτό το μικρό πουλάκι είναι δικό σου; Χάθηκε και ψάχνει τη μαμά του” είπε ο Τζότζο. “Οχι Τζότζο μου, δες, τα δικά μου παπάκια έχουν καφετί χρώμα. Δεν είναι δικό μου, αλλά γιατί δεν ρωτάς την ξαδέρφη μου την  πάπια; Ίσως να είναι δικό της. Αν πάτε λίγο γρήγορα θα την προλάβετε. Ετοιμάζεται να πάει εκδρομή με τα μικρά της”..</a:t>
            </a:r>
            <a:endParaRPr>
              <a:latin typeface="Fira Sans Condensed"/>
              <a:ea typeface="Fira Sans Condensed"/>
              <a:cs typeface="Fira Sans Condensed"/>
              <a:sym typeface="Fira Sans Condensed"/>
            </a:endParaRPr>
          </a:p>
        </p:txBody>
      </p:sp>
      <p:sp>
        <p:nvSpPr>
          <p:cNvPr id="93" name="Google Shape;93;p16"/>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9" name="Google Shape;99;p17"/>
          <p:cNvPicPr preferRelativeResize="0"/>
          <p:nvPr/>
        </p:nvPicPr>
        <p:blipFill>
          <a:blip r:embed="rId4">
            <a:alphaModFix/>
          </a:blip>
          <a:stretch>
            <a:fillRect/>
          </a:stretch>
        </p:blipFill>
        <p:spPr>
          <a:xfrm flipH="1">
            <a:off x="0" y="247750"/>
            <a:ext cx="5554500" cy="5842050"/>
          </a:xfrm>
          <a:prstGeom prst="rect">
            <a:avLst/>
          </a:prstGeom>
          <a:noFill/>
          <a:ln>
            <a:noFill/>
          </a:ln>
        </p:spPr>
      </p:pic>
      <p:pic>
        <p:nvPicPr>
          <p:cNvPr id="100" name="Google Shape;100;p17"/>
          <p:cNvPicPr preferRelativeResize="0"/>
          <p:nvPr/>
        </p:nvPicPr>
        <p:blipFill>
          <a:blip r:embed="rId5">
            <a:alphaModFix/>
          </a:blip>
          <a:stretch>
            <a:fillRect/>
          </a:stretch>
        </p:blipFill>
        <p:spPr>
          <a:xfrm flipH="1">
            <a:off x="5202397" y="2407350"/>
            <a:ext cx="2172425" cy="1922101"/>
          </a:xfrm>
          <a:prstGeom prst="rect">
            <a:avLst/>
          </a:prstGeom>
          <a:noFill/>
          <a:ln>
            <a:noFill/>
          </a:ln>
        </p:spPr>
      </p:pic>
      <p:pic>
        <p:nvPicPr>
          <p:cNvPr id="101" name="Google Shape;101;p17"/>
          <p:cNvPicPr preferRelativeResize="0"/>
          <p:nvPr/>
        </p:nvPicPr>
        <p:blipFill>
          <a:blip r:embed="rId6">
            <a:alphaModFix/>
          </a:blip>
          <a:stretch>
            <a:fillRect/>
          </a:stretch>
        </p:blipFill>
        <p:spPr>
          <a:xfrm>
            <a:off x="6842825" y="3036139"/>
            <a:ext cx="989800" cy="1293311"/>
          </a:xfrm>
          <a:prstGeom prst="rect">
            <a:avLst/>
          </a:prstGeom>
          <a:noFill/>
          <a:ln>
            <a:noFill/>
          </a:ln>
        </p:spPr>
      </p:pic>
      <p:sp>
        <p:nvSpPr>
          <p:cNvPr id="102" name="Google Shape;102;p17"/>
          <p:cNvSpPr txBox="1"/>
          <p:nvPr/>
        </p:nvSpPr>
        <p:spPr>
          <a:xfrm>
            <a:off x="3652125" y="998175"/>
            <a:ext cx="3722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Ο Τζότζο και το μικρό πουλάκι έτρεξαν όσο πιο γρήγορα μπορούσαν, και ευτυχώς πρόλαβαν την πάπια όταν κατέβαινε το μονοπάτι. “Ε, πάπια στάσου λίγο!” φώναξε ο Τζότζο.</a:t>
            </a:r>
            <a:endParaRPr sz="1500">
              <a:latin typeface="Fira Sans Condensed"/>
              <a:ea typeface="Fira Sans Condensed"/>
              <a:cs typeface="Fira Sans Condensed"/>
              <a:sym typeface="Fira Sans Condensed"/>
            </a:endParaRPr>
          </a:p>
        </p:txBody>
      </p:sp>
      <p:sp>
        <p:nvSpPr>
          <p:cNvPr id="103" name="Google Shape;103;p17"/>
          <p:cNvSpPr txBox="1"/>
          <p:nvPr/>
        </p:nvSpPr>
        <p:spPr>
          <a:xfrm>
            <a:off x="246625" y="4743300"/>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9" name="Google Shape;109;p18"/>
          <p:cNvPicPr preferRelativeResize="0"/>
          <p:nvPr/>
        </p:nvPicPr>
        <p:blipFill>
          <a:blip r:embed="rId4">
            <a:alphaModFix/>
          </a:blip>
          <a:stretch>
            <a:fillRect/>
          </a:stretch>
        </p:blipFill>
        <p:spPr>
          <a:xfrm>
            <a:off x="-422775" y="707575"/>
            <a:ext cx="5895075" cy="5842050"/>
          </a:xfrm>
          <a:prstGeom prst="rect">
            <a:avLst/>
          </a:prstGeom>
          <a:noFill/>
          <a:ln>
            <a:noFill/>
          </a:ln>
        </p:spPr>
      </p:pic>
      <p:pic>
        <p:nvPicPr>
          <p:cNvPr id="110" name="Google Shape;110;p18"/>
          <p:cNvPicPr preferRelativeResize="0"/>
          <p:nvPr/>
        </p:nvPicPr>
        <p:blipFill>
          <a:blip r:embed="rId5">
            <a:alphaModFix/>
          </a:blip>
          <a:stretch>
            <a:fillRect/>
          </a:stretch>
        </p:blipFill>
        <p:spPr>
          <a:xfrm flipH="1">
            <a:off x="5695597" y="2395600"/>
            <a:ext cx="2172425" cy="1922101"/>
          </a:xfrm>
          <a:prstGeom prst="rect">
            <a:avLst/>
          </a:prstGeom>
          <a:noFill/>
          <a:ln>
            <a:noFill/>
          </a:ln>
        </p:spPr>
      </p:pic>
      <p:pic>
        <p:nvPicPr>
          <p:cNvPr id="111" name="Google Shape;111;p18"/>
          <p:cNvPicPr preferRelativeResize="0"/>
          <p:nvPr/>
        </p:nvPicPr>
        <p:blipFill>
          <a:blip r:embed="rId6">
            <a:alphaModFix/>
          </a:blip>
          <a:stretch>
            <a:fillRect/>
          </a:stretch>
        </p:blipFill>
        <p:spPr>
          <a:xfrm>
            <a:off x="4846450" y="3177039"/>
            <a:ext cx="989800" cy="1293311"/>
          </a:xfrm>
          <a:prstGeom prst="rect">
            <a:avLst/>
          </a:prstGeom>
          <a:noFill/>
          <a:ln>
            <a:noFill/>
          </a:ln>
        </p:spPr>
      </p:pic>
      <p:sp>
        <p:nvSpPr>
          <p:cNvPr id="112" name="Google Shape;112;p18"/>
          <p:cNvSpPr txBox="1"/>
          <p:nvPr/>
        </p:nvSpPr>
        <p:spPr>
          <a:xfrm>
            <a:off x="3616050" y="394875"/>
            <a:ext cx="39174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latin typeface="Fira Sans Condensed"/>
                <a:ea typeface="Fira Sans Condensed"/>
                <a:cs typeface="Fira Sans Condensed"/>
                <a:sym typeface="Fira Sans Condensed"/>
              </a:rPr>
              <a:t>“</a:t>
            </a:r>
            <a:r>
              <a:rPr lang="el">
                <a:latin typeface="Fira Sans Extra Condensed"/>
                <a:ea typeface="Fira Sans Extra Condensed"/>
                <a:cs typeface="Fira Sans Extra Condensed"/>
                <a:sym typeface="Fira Sans Extra Condensed"/>
              </a:rPr>
              <a:t>Α εσένα σε ξέρω!</a:t>
            </a:r>
            <a:endParaRPr>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l">
                <a:latin typeface="Fira Sans Extra Condensed"/>
                <a:ea typeface="Fira Sans Extra Condensed"/>
                <a:cs typeface="Fira Sans Extra Condensed"/>
                <a:sym typeface="Fira Sans Extra Condensed"/>
              </a:rPr>
              <a:t>Είσαι ο Τζότζο, ο καλός </a:t>
            </a:r>
            <a:endParaRPr>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l">
                <a:latin typeface="Fira Sans Extra Condensed"/>
                <a:ea typeface="Fira Sans Extra Condensed"/>
                <a:cs typeface="Fira Sans Extra Condensed"/>
                <a:sym typeface="Fira Sans Extra Condensed"/>
              </a:rPr>
              <a:t>σκαντζόχοιρος. Τι θέλεις Τζότζο;” </a:t>
            </a:r>
            <a:endParaRPr>
              <a:latin typeface="Fira Sans Extra Condensed"/>
              <a:ea typeface="Fira Sans Extra Condensed"/>
              <a:cs typeface="Fira Sans Extra Condensed"/>
              <a:sym typeface="Fira Sans Extra Condensed"/>
            </a:endParaRPr>
          </a:p>
          <a:p>
            <a:pPr marL="0" lvl="0" indent="0" algn="l" rtl="0">
              <a:spcBef>
                <a:spcPts val="0"/>
              </a:spcBef>
              <a:spcAft>
                <a:spcPts val="0"/>
              </a:spcAft>
              <a:buNone/>
            </a:pPr>
            <a:r>
              <a:rPr lang="el">
                <a:latin typeface="Fira Sans Condensed"/>
                <a:ea typeface="Fira Sans Condensed"/>
                <a:cs typeface="Fira Sans Condensed"/>
                <a:sym typeface="Fira Sans Condensed"/>
              </a:rPr>
              <a:t>ρώτησε η πάπια. “ Μήπως αυτό το πουλάκι είναι δικό σου; Έφυγε από το σπίτι του και ψάχνει τη μαμά του.” “Όχι Τζότζο, δεν είναι δικό μου. Τα δικά μου παπάκια είναι πιο μεγάλα και το ράμφος τους είναι πιο πλακουτσερό. Γιατί δεν ρωτάτε τη χήνα, μπορεί να είναι δικό της το πουλάκι” πρότεινε η πάπια.</a:t>
            </a:r>
            <a:endParaRPr>
              <a:latin typeface="Fira Sans Condensed"/>
              <a:ea typeface="Fira Sans Condensed"/>
              <a:cs typeface="Fira Sans Condensed"/>
              <a:sym typeface="Fira Sans Condensed"/>
            </a:endParaRPr>
          </a:p>
        </p:txBody>
      </p:sp>
      <p:sp>
        <p:nvSpPr>
          <p:cNvPr id="113" name="Google Shape;113;p18"/>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119" name="Google Shape;119;p19"/>
          <p:cNvPicPr preferRelativeResize="0"/>
          <p:nvPr/>
        </p:nvPicPr>
        <p:blipFill>
          <a:blip r:embed="rId4">
            <a:alphaModFix/>
          </a:blip>
          <a:stretch>
            <a:fillRect/>
          </a:stretch>
        </p:blipFill>
        <p:spPr>
          <a:xfrm>
            <a:off x="3444650" y="2130100"/>
            <a:ext cx="2935375" cy="2714475"/>
          </a:xfrm>
          <a:prstGeom prst="rect">
            <a:avLst/>
          </a:prstGeom>
          <a:noFill/>
          <a:ln>
            <a:noFill/>
          </a:ln>
        </p:spPr>
      </p:pic>
      <p:pic>
        <p:nvPicPr>
          <p:cNvPr id="120" name="Google Shape;120;p19"/>
          <p:cNvPicPr preferRelativeResize="0"/>
          <p:nvPr/>
        </p:nvPicPr>
        <p:blipFill>
          <a:blip r:embed="rId5">
            <a:alphaModFix/>
          </a:blip>
          <a:stretch>
            <a:fillRect/>
          </a:stretch>
        </p:blipFill>
        <p:spPr>
          <a:xfrm>
            <a:off x="5883300" y="2994525"/>
            <a:ext cx="758675" cy="991325"/>
          </a:xfrm>
          <a:prstGeom prst="rect">
            <a:avLst/>
          </a:prstGeom>
          <a:noFill/>
          <a:ln>
            <a:noFill/>
          </a:ln>
        </p:spPr>
      </p:pic>
      <p:sp>
        <p:nvSpPr>
          <p:cNvPr id="121" name="Google Shape;121;p19"/>
          <p:cNvSpPr txBox="1"/>
          <p:nvPr/>
        </p:nvSpPr>
        <p:spPr>
          <a:xfrm>
            <a:off x="728050" y="199625"/>
            <a:ext cx="7832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Ο Τζότζο και το μικρό πουλάκι αποχαιρέτησαν την πάπια και ξεκίνησαν να πάνε να βρουν την χήνα. “ Μην στεναχωριέσαι μικρό μου θα τη βρούμε τη μαμά σου. Α, να και η χήνα, έλα να την ρωτήσουμε” είπε καθώς ήθελε να το καθησυχάσει. “ Χήνα, χήνα στάσου λίγο!” φώναξε δυνατά.</a:t>
            </a:r>
            <a:endParaRPr sz="1500">
              <a:latin typeface="Fira Sans Condensed"/>
              <a:ea typeface="Fira Sans Condensed"/>
              <a:cs typeface="Fira Sans Condensed"/>
              <a:sym typeface="Fira Sans Condensed"/>
            </a:endParaRPr>
          </a:p>
        </p:txBody>
      </p:sp>
      <p:sp>
        <p:nvSpPr>
          <p:cNvPr id="122" name="Google Shape;122;p19"/>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128" name="Google Shape;128;p20"/>
          <p:cNvPicPr preferRelativeResize="0"/>
          <p:nvPr/>
        </p:nvPicPr>
        <p:blipFill>
          <a:blip r:embed="rId4">
            <a:alphaModFix/>
          </a:blip>
          <a:stretch>
            <a:fillRect/>
          </a:stretch>
        </p:blipFill>
        <p:spPr>
          <a:xfrm>
            <a:off x="6482225" y="2313400"/>
            <a:ext cx="758675" cy="991325"/>
          </a:xfrm>
          <a:prstGeom prst="rect">
            <a:avLst/>
          </a:prstGeom>
          <a:noFill/>
          <a:ln>
            <a:noFill/>
          </a:ln>
        </p:spPr>
      </p:pic>
      <p:pic>
        <p:nvPicPr>
          <p:cNvPr id="129" name="Google Shape;129;p20"/>
          <p:cNvPicPr preferRelativeResize="0"/>
          <p:nvPr/>
        </p:nvPicPr>
        <p:blipFill>
          <a:blip r:embed="rId5">
            <a:alphaModFix/>
          </a:blip>
          <a:stretch>
            <a:fillRect/>
          </a:stretch>
        </p:blipFill>
        <p:spPr>
          <a:xfrm>
            <a:off x="4889075" y="1346525"/>
            <a:ext cx="2472075" cy="2286050"/>
          </a:xfrm>
          <a:prstGeom prst="rect">
            <a:avLst/>
          </a:prstGeom>
          <a:noFill/>
          <a:ln>
            <a:noFill/>
          </a:ln>
        </p:spPr>
      </p:pic>
      <p:sp>
        <p:nvSpPr>
          <p:cNvPr id="130" name="Google Shape;130;p20"/>
          <p:cNvSpPr txBox="1"/>
          <p:nvPr/>
        </p:nvSpPr>
        <p:spPr>
          <a:xfrm>
            <a:off x="857250" y="82200"/>
            <a:ext cx="7233900" cy="61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31" name="Google Shape;131;p20"/>
          <p:cNvPicPr preferRelativeResize="0"/>
          <p:nvPr/>
        </p:nvPicPr>
        <p:blipFill>
          <a:blip r:embed="rId6">
            <a:alphaModFix/>
          </a:blip>
          <a:stretch>
            <a:fillRect/>
          </a:stretch>
        </p:blipFill>
        <p:spPr>
          <a:xfrm>
            <a:off x="-460125" y="534313"/>
            <a:ext cx="6112326" cy="4074875"/>
          </a:xfrm>
          <a:prstGeom prst="rect">
            <a:avLst/>
          </a:prstGeom>
          <a:noFill/>
          <a:ln>
            <a:noFill/>
          </a:ln>
        </p:spPr>
      </p:pic>
      <p:sp>
        <p:nvSpPr>
          <p:cNvPr id="132" name="Google Shape;132;p20"/>
          <p:cNvSpPr txBox="1"/>
          <p:nvPr/>
        </p:nvSpPr>
        <p:spPr>
          <a:xfrm>
            <a:off x="928150" y="57300"/>
            <a:ext cx="76773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a:t>“</a:t>
            </a:r>
            <a:r>
              <a:rPr lang="el" sz="1500">
                <a:latin typeface="Fira Sans Condensed"/>
                <a:ea typeface="Fira Sans Condensed"/>
                <a:cs typeface="Fira Sans Condensed"/>
                <a:sym typeface="Fira Sans Condensed"/>
              </a:rPr>
              <a:t>Ποιος με φωνάζει; Τι θέλετε;” ρώτησε η χήνα που τρόμαξε από τις δυνατές φωνές. “Γεια σου χήνα συγνώμη αν σε τρόμαξα. Είμαι ο Τζότζο και ψάχνω να βρω τη μαμά αυτού του μικρού πουλιού. Μήπως είναι δικό σου;” ρώτησε ο Τζότζο. “ Για να το δω… α, όχι δεν είναι δικό μου . Τα δικά μου παπάκια έχουν πιο ψηλά πόδια και πιο ψηλό λαιμό και πλακουτσερό ράμφος.Γιατί δεν περνάτε και από το ποταμάκι. Είδα κύκνους να κολυμπούν εκεί. Μήπως ο μικρούλης είναι ένα μικρό κυκνάκι;” είπε η χήνα και συνέχισε το δρόμο της.</a:t>
            </a:r>
            <a:endParaRPr sz="1500">
              <a:latin typeface="Fira Sans Condensed"/>
              <a:ea typeface="Fira Sans Condensed"/>
              <a:cs typeface="Fira Sans Condensed"/>
              <a:sym typeface="Fira Sans Condensed"/>
            </a:endParaRPr>
          </a:p>
        </p:txBody>
      </p:sp>
      <p:sp>
        <p:nvSpPr>
          <p:cNvPr id="133" name="Google Shape;133;p20"/>
          <p:cNvSpPr txBox="1"/>
          <p:nvPr/>
        </p:nvSpPr>
        <p:spPr>
          <a:xfrm>
            <a:off x="7135800" y="4568075"/>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139" name="Google Shape;139;p21"/>
          <p:cNvPicPr preferRelativeResize="0"/>
          <p:nvPr/>
        </p:nvPicPr>
        <p:blipFill>
          <a:blip r:embed="rId4">
            <a:alphaModFix/>
          </a:blip>
          <a:stretch>
            <a:fillRect/>
          </a:stretch>
        </p:blipFill>
        <p:spPr>
          <a:xfrm>
            <a:off x="1366825" y="1471200"/>
            <a:ext cx="2625851" cy="2333549"/>
          </a:xfrm>
          <a:prstGeom prst="rect">
            <a:avLst/>
          </a:prstGeom>
          <a:noFill/>
          <a:ln>
            <a:noFill/>
          </a:ln>
        </p:spPr>
      </p:pic>
      <p:pic>
        <p:nvPicPr>
          <p:cNvPr id="140" name="Google Shape;140;p21"/>
          <p:cNvPicPr preferRelativeResize="0"/>
          <p:nvPr/>
        </p:nvPicPr>
        <p:blipFill>
          <a:blip r:embed="rId5">
            <a:alphaModFix/>
          </a:blip>
          <a:stretch>
            <a:fillRect/>
          </a:stretch>
        </p:blipFill>
        <p:spPr>
          <a:xfrm>
            <a:off x="2372125" y="3350775"/>
            <a:ext cx="927675" cy="900225"/>
          </a:xfrm>
          <a:prstGeom prst="rect">
            <a:avLst/>
          </a:prstGeom>
          <a:noFill/>
          <a:ln>
            <a:noFill/>
          </a:ln>
        </p:spPr>
      </p:pic>
      <p:pic>
        <p:nvPicPr>
          <p:cNvPr id="141" name="Google Shape;141;p21"/>
          <p:cNvPicPr preferRelativeResize="0"/>
          <p:nvPr/>
        </p:nvPicPr>
        <p:blipFill>
          <a:blip r:embed="rId5">
            <a:alphaModFix/>
          </a:blip>
          <a:stretch>
            <a:fillRect/>
          </a:stretch>
        </p:blipFill>
        <p:spPr>
          <a:xfrm flipH="1">
            <a:off x="903775" y="3236300"/>
            <a:ext cx="857512" cy="832125"/>
          </a:xfrm>
          <a:prstGeom prst="rect">
            <a:avLst/>
          </a:prstGeom>
          <a:noFill/>
          <a:ln>
            <a:noFill/>
          </a:ln>
        </p:spPr>
      </p:pic>
      <p:pic>
        <p:nvPicPr>
          <p:cNvPr id="142" name="Google Shape;142;p21"/>
          <p:cNvPicPr preferRelativeResize="0"/>
          <p:nvPr/>
        </p:nvPicPr>
        <p:blipFill>
          <a:blip r:embed="rId5">
            <a:alphaModFix/>
          </a:blip>
          <a:stretch>
            <a:fillRect/>
          </a:stretch>
        </p:blipFill>
        <p:spPr>
          <a:xfrm>
            <a:off x="3904763" y="3293535"/>
            <a:ext cx="739522" cy="717650"/>
          </a:xfrm>
          <a:prstGeom prst="rect">
            <a:avLst/>
          </a:prstGeom>
          <a:noFill/>
          <a:ln>
            <a:noFill/>
          </a:ln>
        </p:spPr>
      </p:pic>
      <p:pic>
        <p:nvPicPr>
          <p:cNvPr id="143" name="Google Shape;143;p21"/>
          <p:cNvPicPr preferRelativeResize="0"/>
          <p:nvPr/>
        </p:nvPicPr>
        <p:blipFill>
          <a:blip r:embed="rId6">
            <a:alphaModFix/>
          </a:blip>
          <a:stretch>
            <a:fillRect/>
          </a:stretch>
        </p:blipFill>
        <p:spPr>
          <a:xfrm flipH="1">
            <a:off x="5249250" y="3350775"/>
            <a:ext cx="2242692" cy="1984275"/>
          </a:xfrm>
          <a:prstGeom prst="rect">
            <a:avLst/>
          </a:prstGeom>
          <a:noFill/>
          <a:ln>
            <a:noFill/>
          </a:ln>
        </p:spPr>
      </p:pic>
      <p:pic>
        <p:nvPicPr>
          <p:cNvPr id="144" name="Google Shape;144;p21"/>
          <p:cNvPicPr preferRelativeResize="0"/>
          <p:nvPr/>
        </p:nvPicPr>
        <p:blipFill>
          <a:blip r:embed="rId7">
            <a:alphaModFix/>
          </a:blip>
          <a:stretch>
            <a:fillRect/>
          </a:stretch>
        </p:blipFill>
        <p:spPr>
          <a:xfrm flipH="1">
            <a:off x="4443880" y="3706700"/>
            <a:ext cx="989795" cy="1436800"/>
          </a:xfrm>
          <a:prstGeom prst="rect">
            <a:avLst/>
          </a:prstGeom>
          <a:noFill/>
          <a:ln>
            <a:noFill/>
          </a:ln>
        </p:spPr>
      </p:pic>
      <p:sp>
        <p:nvSpPr>
          <p:cNvPr id="145" name="Google Shape;145;p21"/>
          <p:cNvSpPr txBox="1"/>
          <p:nvPr/>
        </p:nvSpPr>
        <p:spPr>
          <a:xfrm>
            <a:off x="56000" y="83400"/>
            <a:ext cx="59706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500">
                <a:latin typeface="Fira Sans Condensed"/>
                <a:ea typeface="Fira Sans Condensed"/>
                <a:cs typeface="Fira Sans Condensed"/>
                <a:sym typeface="Fira Sans Condensed"/>
              </a:rPr>
              <a:t>Στο ποταμάκι κολυμπούσε ένας πανέμορφος κύκνος με τα μικρά του. Οι μικροί νεοσσοί δεν έμοιαζαν καθόλου με το κίτρινο πουλάκι. Ήταν πιο μεγάλοι και είχαν γκρίζο χρώμα. </a:t>
            </a:r>
            <a:endParaRPr sz="1500">
              <a:latin typeface="Fira Sans Condensed"/>
              <a:ea typeface="Fira Sans Condensed"/>
              <a:cs typeface="Fira Sans Condensed"/>
              <a:sym typeface="Fira Sans Condensed"/>
            </a:endParaRPr>
          </a:p>
          <a:p>
            <a:pPr marL="0" lvl="0" indent="0" algn="l" rtl="0">
              <a:spcBef>
                <a:spcPts val="0"/>
              </a:spcBef>
              <a:spcAft>
                <a:spcPts val="0"/>
              </a:spcAft>
              <a:buNone/>
            </a:pPr>
            <a:r>
              <a:rPr lang="el" sz="1500">
                <a:latin typeface="Fira Sans Condensed"/>
                <a:ea typeface="Fira Sans Condensed"/>
                <a:cs typeface="Fira Sans Condensed"/>
                <a:sym typeface="Fira Sans Condensed"/>
              </a:rPr>
              <a:t>“Αυτή σίγουρα δεν είναι η μαμά μου” είπε το μικρό πουλάκι και έσκυψε το κεφάλι.</a:t>
            </a:r>
            <a:endParaRPr sz="1500">
              <a:latin typeface="Fira Sans Condensed"/>
              <a:ea typeface="Fira Sans Condensed"/>
              <a:cs typeface="Fira Sans Condensed"/>
              <a:sym typeface="Fira Sans Condensed"/>
            </a:endParaRPr>
          </a:p>
        </p:txBody>
      </p:sp>
      <p:sp>
        <p:nvSpPr>
          <p:cNvPr id="146" name="Google Shape;146;p21"/>
          <p:cNvSpPr txBox="1"/>
          <p:nvPr/>
        </p:nvSpPr>
        <p:spPr>
          <a:xfrm>
            <a:off x="0" y="4743300"/>
            <a:ext cx="200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i="1"/>
              <a:t>Ειρήνη Πετρίδου</a:t>
            </a:r>
            <a:endParaRPr b="1" i="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1635</Words>
  <Application>Microsoft Office PowerPoint</Application>
  <PresentationFormat>Προβολή στην οθόνη (16:9)</PresentationFormat>
  <Paragraphs>105</Paragraphs>
  <Slides>25</Slides>
  <Notes>25</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25</vt:i4>
      </vt:variant>
    </vt:vector>
  </HeadingPairs>
  <TitlesOfParts>
    <vt:vector size="29" baseType="lpstr">
      <vt:lpstr>Fira Sans Condensed</vt:lpstr>
      <vt:lpstr>Fira Sans Extra Condensed</vt:lpstr>
      <vt:lpstr>Arial</vt:lpstr>
      <vt:lpstr>Simple Light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cp:lastModifiedBy>ΣΟΦΙΑ ΤΣΙΓΑΡΑ</cp:lastModifiedBy>
  <cp:revision>3</cp:revision>
  <dcterms:modified xsi:type="dcterms:W3CDTF">2021-04-13T09:18:08Z</dcterms:modified>
</cp:coreProperties>
</file>