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02" r:id="rId26"/>
    <p:sldId id="280" r:id="rId27"/>
    <p:sldId id="303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iu1HtEgO0gqDbyYxeDg0pry/yG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1846FE-E290-44BF-AFB2-0580E619DA1F}">
  <a:tblStyle styleId="{521846FE-E290-44BF-AFB2-0580E619DA1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0056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3499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227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ό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5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9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.jp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openxmlformats.org/officeDocument/2006/relationships/image" Target="../media/image87.png"/><Relationship Id="rId4" Type="http://schemas.openxmlformats.org/officeDocument/2006/relationships/image" Target="../media/image78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.jp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91.png"/><Relationship Id="rId4" Type="http://schemas.openxmlformats.org/officeDocument/2006/relationships/image" Target="../media/image78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.jp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80.png"/><Relationship Id="rId10" Type="http://schemas.openxmlformats.org/officeDocument/2006/relationships/image" Target="../media/image95.png"/><Relationship Id="rId4" Type="http://schemas.openxmlformats.org/officeDocument/2006/relationships/image" Target="../media/image78.png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4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99.png"/><Relationship Id="rId4" Type="http://schemas.openxmlformats.org/officeDocument/2006/relationships/image" Target="../media/image78.png"/><Relationship Id="rId9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.jp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80.png"/><Relationship Id="rId4" Type="http://schemas.openxmlformats.org/officeDocument/2006/relationships/image" Target="../media/image78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71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62.png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image" Target="../media/image60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4.jp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png"/><Relationship Id="rId3" Type="http://schemas.openxmlformats.org/officeDocument/2006/relationships/image" Target="../media/image4.jpg"/><Relationship Id="rId7" Type="http://schemas.openxmlformats.org/officeDocument/2006/relationships/image" Target="../media/image64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9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4.jp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70.png"/><Relationship Id="rId4" Type="http://schemas.openxmlformats.org/officeDocument/2006/relationships/image" Target="../media/image61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4.jp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4.jpg"/><Relationship Id="rId7" Type="http://schemas.openxmlformats.org/officeDocument/2006/relationships/image" Target="../media/image15.gif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4.jpg"/><Relationship Id="rId7" Type="http://schemas.openxmlformats.org/officeDocument/2006/relationships/image" Target="../media/image115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0.png"/><Relationship Id="rId5" Type="http://schemas.openxmlformats.org/officeDocument/2006/relationships/image" Target="../media/image113.pn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.jpg"/><Relationship Id="rId7" Type="http://schemas.openxmlformats.org/officeDocument/2006/relationships/image" Target="../media/image122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10.png"/><Relationship Id="rId5" Type="http://schemas.openxmlformats.org/officeDocument/2006/relationships/image" Target="../media/image120.png"/><Relationship Id="rId10" Type="http://schemas.openxmlformats.org/officeDocument/2006/relationships/image" Target="../media/image117.png"/><Relationship Id="rId4" Type="http://schemas.openxmlformats.org/officeDocument/2006/relationships/image" Target="../media/image119.pn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4.jp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13.png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4.jp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13.png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4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Relationship Id="rId14" Type="http://schemas.openxmlformats.org/officeDocument/2006/relationships/image" Target="../media/image33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4.jp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12.png"/><Relationship Id="rId9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png"/><Relationship Id="rId4" Type="http://schemas.openxmlformats.org/officeDocument/2006/relationships/image" Target="../media/image14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jpg"/><Relationship Id="rId7" Type="http://schemas.openxmlformats.org/officeDocument/2006/relationships/image" Target="../media/image38.jp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image" Target="../media/image9.png"/><Relationship Id="rId9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9.png"/><Relationship Id="rId10" Type="http://schemas.openxmlformats.org/officeDocument/2006/relationships/image" Target="../media/image59.png"/><Relationship Id="rId4" Type="http://schemas.openxmlformats.org/officeDocument/2006/relationships/image" Target="../media/image13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93831">
            <a:off x="6861704" y="1335642"/>
            <a:ext cx="4680692" cy="20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724103" y="4968000"/>
            <a:ext cx="1557831" cy="185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996517" y="5400000"/>
            <a:ext cx="1195483" cy="142567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8643925" y="114300"/>
            <a:ext cx="337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>
                <a:latin typeface="Calibri"/>
                <a:ea typeface="Calibri"/>
                <a:cs typeface="Calibri"/>
                <a:sym typeface="Calibri"/>
              </a:rPr>
              <a:t>Δημιουργός παρουσίασης: Λίτσα Γέραλη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992" y="428868"/>
            <a:ext cx="1558055" cy="435768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0"/>
          <p:cNvSpPr/>
          <p:nvPr/>
        </p:nvSpPr>
        <p:spPr>
          <a:xfrm>
            <a:off x="259119" y="4761190"/>
            <a:ext cx="137890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Πέτρος</a:t>
            </a:r>
            <a:endParaRPr/>
          </a:p>
        </p:txBody>
      </p:sp>
      <p:pic>
        <p:nvPicPr>
          <p:cNvPr id="221" name="Google Shape;22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1075" y="1793835"/>
            <a:ext cx="1533711" cy="428465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0"/>
          <p:cNvSpPr/>
          <p:nvPr/>
        </p:nvSpPr>
        <p:spPr>
          <a:xfrm>
            <a:off x="2176058" y="6078486"/>
            <a:ext cx="15580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Αντρέας</a:t>
            </a:r>
            <a:endParaRPr sz="32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4754" y="453213"/>
            <a:ext cx="1533711" cy="428465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0"/>
          <p:cNvSpPr/>
          <p:nvPr/>
        </p:nvSpPr>
        <p:spPr>
          <a:xfrm>
            <a:off x="4094317" y="4761190"/>
            <a:ext cx="15668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Ιωάννης</a:t>
            </a:r>
            <a:endParaRPr/>
          </a:p>
        </p:txBody>
      </p:sp>
      <p:pic>
        <p:nvPicPr>
          <p:cNvPr id="225" name="Google Shape;22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6513" y="1879040"/>
            <a:ext cx="1545883" cy="419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/>
          <p:nvPr/>
        </p:nvSpPr>
        <p:spPr>
          <a:xfrm>
            <a:off x="6180420" y="6078486"/>
            <a:ext cx="17500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Φίλιππος</a:t>
            </a:r>
            <a:endParaRPr sz="32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24005" y="453213"/>
            <a:ext cx="1460677" cy="430899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0"/>
          <p:cNvSpPr/>
          <p:nvPr/>
        </p:nvSpPr>
        <p:spPr>
          <a:xfrm>
            <a:off x="7803995" y="4766872"/>
            <a:ext cx="26360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Βαρ</a:t>
            </a:r>
            <a:r>
              <a:rPr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θολομαίος</a:t>
            </a:r>
            <a:endParaRPr sz="32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40038" y="1757318"/>
            <a:ext cx="1497194" cy="432116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0"/>
          <p:cNvSpPr/>
          <p:nvPr/>
        </p:nvSpPr>
        <p:spPr>
          <a:xfrm>
            <a:off x="10333160" y="6078486"/>
            <a:ext cx="15867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Ιάκωβος</a:t>
            </a:r>
            <a:endParaRPr/>
          </a:p>
        </p:txBody>
      </p:sp>
      <p:pic>
        <p:nvPicPr>
          <p:cNvPr id="231" name="Google Shape;23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5" y="287685"/>
            <a:ext cx="1548845" cy="413451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1"/>
          <p:cNvSpPr/>
          <p:nvPr/>
        </p:nvSpPr>
        <p:spPr>
          <a:xfrm>
            <a:off x="245853" y="4422204"/>
            <a:ext cx="18736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l-G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Ματθαίος</a:t>
            </a:r>
            <a:endParaRPr/>
          </a:p>
        </p:txBody>
      </p:sp>
      <p:sp>
        <p:nvSpPr>
          <p:cNvPr id="241" name="Google Shape;241;p11"/>
          <p:cNvSpPr/>
          <p:nvPr/>
        </p:nvSpPr>
        <p:spPr>
          <a:xfrm>
            <a:off x="2525671" y="5952822"/>
            <a:ext cx="136729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l-G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Θωμάς</a:t>
            </a:r>
            <a:endParaRPr/>
          </a:p>
        </p:txBody>
      </p:sp>
      <p:sp>
        <p:nvSpPr>
          <p:cNvPr id="242" name="Google Shape;242;p11"/>
          <p:cNvSpPr/>
          <p:nvPr/>
        </p:nvSpPr>
        <p:spPr>
          <a:xfrm>
            <a:off x="4249207" y="4451375"/>
            <a:ext cx="157927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l-G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Σίμωνας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/>
          <p:nvPr/>
        </p:nvSpPr>
        <p:spPr>
          <a:xfrm>
            <a:off x="6264494" y="5952822"/>
            <a:ext cx="184339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l-G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Θαδδαίος</a:t>
            </a: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8426018" y="4451375"/>
            <a:ext cx="15867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l-G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Ιάκωβος</a:t>
            </a:r>
            <a:endParaRPr/>
          </a:p>
        </p:txBody>
      </p:sp>
      <p:pic>
        <p:nvPicPr>
          <p:cNvPr id="245" name="Google Shape;24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6616" y="1919526"/>
            <a:ext cx="1459243" cy="4032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9874" y="287685"/>
            <a:ext cx="1382441" cy="416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33677" y="1855524"/>
            <a:ext cx="1420842" cy="409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90565" y="236481"/>
            <a:ext cx="1446442" cy="418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08506" y="1714720"/>
            <a:ext cx="1484843" cy="423692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1"/>
          <p:cNvSpPr/>
          <p:nvPr/>
        </p:nvSpPr>
        <p:spPr>
          <a:xfrm>
            <a:off x="10565615" y="5951643"/>
            <a:ext cx="134363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l-G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Ιούδας</a:t>
            </a:r>
            <a:endParaRPr/>
          </a:p>
        </p:txBody>
      </p:sp>
      <p:pic>
        <p:nvPicPr>
          <p:cNvPr id="251" name="Google Shape;251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0675" y="2545784"/>
            <a:ext cx="3681420" cy="418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30198">
            <a:off x="3327274" y="138669"/>
            <a:ext cx="4560203" cy="38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30198">
            <a:off x="3315833" y="126191"/>
            <a:ext cx="4560203" cy="38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30198">
            <a:off x="3315833" y="113713"/>
            <a:ext cx="4560203" cy="38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630198">
            <a:off x="3306061" y="101235"/>
            <a:ext cx="4560203" cy="3846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3760" y="1624961"/>
            <a:ext cx="6788713" cy="360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9484" y="55484"/>
            <a:ext cx="6802516" cy="6802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328" y="303028"/>
            <a:ext cx="4649235" cy="630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39680" flipH="1">
            <a:off x="355032" y="2529986"/>
            <a:ext cx="919496" cy="268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6323" y="5255212"/>
            <a:ext cx="628738" cy="5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7149652" y="2442004"/>
            <a:ext cx="3345629" cy="537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7149653" y="-903626"/>
            <a:ext cx="3345628" cy="5375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4780" y="1373169"/>
            <a:ext cx="3639627" cy="398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3179" y="275286"/>
            <a:ext cx="4883047" cy="630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59386" y="5245060"/>
            <a:ext cx="628738" cy="5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5"/>
          <p:cNvPicPr preferRelativeResize="0"/>
          <p:nvPr/>
        </p:nvPicPr>
        <p:blipFill rotWithShape="1">
          <a:blip r:embed="rId6">
            <a:alphaModFix/>
          </a:blip>
          <a:srcRect r="4253"/>
          <a:stretch/>
        </p:blipFill>
        <p:spPr>
          <a:xfrm>
            <a:off x="37959" y="936003"/>
            <a:ext cx="6875368" cy="5043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5"/>
          <p:cNvPicPr preferRelativeResize="0"/>
          <p:nvPr/>
        </p:nvPicPr>
        <p:blipFill rotWithShape="1">
          <a:blip r:embed="rId7">
            <a:alphaModFix/>
          </a:blip>
          <a:srcRect l="14708" r="9873"/>
          <a:stretch/>
        </p:blipFill>
        <p:spPr>
          <a:xfrm>
            <a:off x="449708" y="3428521"/>
            <a:ext cx="6160851" cy="342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144" y="-958"/>
            <a:ext cx="6160851" cy="342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97939" y="2492239"/>
            <a:ext cx="917439" cy="268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62246" y="936003"/>
            <a:ext cx="4194412" cy="471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328" y="303028"/>
            <a:ext cx="4798525" cy="630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39680" flipH="1">
            <a:off x="281890" y="2634576"/>
            <a:ext cx="919496" cy="268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5025" y="5287316"/>
            <a:ext cx="628738" cy="5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45822" y="728597"/>
            <a:ext cx="6645076" cy="554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7117450" y="-1340097"/>
            <a:ext cx="3413618" cy="61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7117451" y="2101264"/>
            <a:ext cx="3413618" cy="612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9721" y="1234250"/>
            <a:ext cx="4029805" cy="43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88" y="480310"/>
            <a:ext cx="4857638" cy="630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9281" y="5405642"/>
            <a:ext cx="628738" cy="5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14456" y="2719217"/>
            <a:ext cx="917439" cy="268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577465" y="61791"/>
            <a:ext cx="566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1906163" y="2319594"/>
            <a:ext cx="3429000" cy="564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1890880" y="-1037717"/>
            <a:ext cx="3424920" cy="564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91313" y="1423115"/>
            <a:ext cx="4121253" cy="4554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328" y="303028"/>
            <a:ext cx="4695888" cy="630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39680" flipH="1">
            <a:off x="281890" y="2634576"/>
            <a:ext cx="919496" cy="268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5025" y="5287316"/>
            <a:ext cx="628738" cy="5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8"/>
          <p:cNvPicPr preferRelativeResize="0"/>
          <p:nvPr/>
        </p:nvPicPr>
        <p:blipFill rotWithShape="1">
          <a:blip r:embed="rId7">
            <a:alphaModFix/>
          </a:blip>
          <a:srcRect l="12406"/>
          <a:stretch/>
        </p:blipFill>
        <p:spPr>
          <a:xfrm>
            <a:off x="5389484" y="1278024"/>
            <a:ext cx="6784327" cy="476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33007" y="3637503"/>
            <a:ext cx="6653141" cy="32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33007" y="102170"/>
            <a:ext cx="6653142" cy="335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6431" y="1157733"/>
            <a:ext cx="3907875" cy="4340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5200" y="368342"/>
            <a:ext cx="4717680" cy="630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02849" y="5405642"/>
            <a:ext cx="628738" cy="5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9754" y="2739266"/>
            <a:ext cx="917439" cy="268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620258" y="111967"/>
            <a:ext cx="570325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9"/>
          <p:cNvPicPr preferRelativeResize="0"/>
          <p:nvPr/>
        </p:nvPicPr>
        <p:blipFill rotWithShape="1">
          <a:blip r:embed="rId8">
            <a:alphaModFix/>
          </a:blip>
          <a:srcRect l="27664"/>
          <a:stretch/>
        </p:blipFill>
        <p:spPr>
          <a:xfrm>
            <a:off x="74069" y="847097"/>
            <a:ext cx="6846655" cy="538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29105" y="1159790"/>
            <a:ext cx="3438442" cy="4407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091723" y="2385881"/>
            <a:ext cx="2803386" cy="425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30047" flipH="1">
            <a:off x="5952640" y="4043876"/>
            <a:ext cx="2717323" cy="204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914" y="305639"/>
            <a:ext cx="3818636" cy="269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945587" flipH="1">
            <a:off x="9284848" y="749479"/>
            <a:ext cx="2477067" cy="232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56310">
            <a:off x="4033207" y="371894"/>
            <a:ext cx="4072481" cy="31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988409">
            <a:off x="4036291" y="368846"/>
            <a:ext cx="4066384" cy="316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37372">
            <a:off x="4063341" y="368849"/>
            <a:ext cx="4066384" cy="316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7338" y="1667184"/>
            <a:ext cx="7157324" cy="2956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"/>
          <p:cNvSpPr/>
          <p:nvPr/>
        </p:nvSpPr>
        <p:spPr>
          <a:xfrm>
            <a:off x="1047416" y="100483"/>
            <a:ext cx="1008822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1"/>
          <p:cNvSpPr/>
          <p:nvPr/>
        </p:nvSpPr>
        <p:spPr>
          <a:xfrm>
            <a:off x="1231126" y="100483"/>
            <a:ext cx="9729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800"/>
              <a:buFont typeface="Calibri"/>
              <a:buNone/>
            </a:pP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Τα γράμματα το έσκασαν. Μπορείς να βρεις αυτά που λείπουν;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353" name="Google Shape;35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142249" y="811756"/>
            <a:ext cx="1065848" cy="247384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1"/>
          <p:cNvSpPr/>
          <p:nvPr/>
        </p:nvSpPr>
        <p:spPr>
          <a:xfrm>
            <a:off x="4856627" y="1204204"/>
            <a:ext cx="2206823" cy="8309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l-GR" sz="4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Πέτρος</a:t>
            </a:r>
            <a:endParaRPr/>
          </a:p>
        </p:txBody>
      </p:sp>
      <p:pic>
        <p:nvPicPr>
          <p:cNvPr id="355" name="Google Shape;355;p21"/>
          <p:cNvPicPr preferRelativeResize="0"/>
          <p:nvPr/>
        </p:nvPicPr>
        <p:blipFill rotWithShape="1">
          <a:blip r:embed="rId5">
            <a:alphaModFix/>
          </a:blip>
          <a:srcRect l="8693" t="21549" r="8197" b="31902"/>
          <a:stretch/>
        </p:blipFill>
        <p:spPr>
          <a:xfrm>
            <a:off x="4071449" y="5812843"/>
            <a:ext cx="4040156" cy="935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65314">
            <a:off x="8643138" y="1626827"/>
            <a:ext cx="2743438" cy="120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1"/>
          <p:cNvSpPr/>
          <p:nvPr/>
        </p:nvSpPr>
        <p:spPr>
          <a:xfrm>
            <a:off x="9756000" y="1726214"/>
            <a:ext cx="5604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 b="0" i="0" u="none" strike="noStrike" cap="none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κ</a:t>
            </a:r>
            <a:endParaRPr/>
          </a:p>
        </p:txBody>
      </p:sp>
      <p:pic>
        <p:nvPicPr>
          <p:cNvPr id="358" name="Google Shape;35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88120">
            <a:off x="6317918" y="2766565"/>
            <a:ext cx="2743438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21432">
            <a:off x="2852504" y="3427215"/>
            <a:ext cx="2743438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064178">
            <a:off x="243854" y="2586880"/>
            <a:ext cx="2743438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05012">
            <a:off x="8872682" y="4175470"/>
            <a:ext cx="2743438" cy="120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1"/>
          <p:cNvSpPr/>
          <p:nvPr/>
        </p:nvSpPr>
        <p:spPr>
          <a:xfrm>
            <a:off x="9972289" y="4289406"/>
            <a:ext cx="5604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endParaRPr sz="72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1"/>
          <p:cNvSpPr/>
          <p:nvPr/>
        </p:nvSpPr>
        <p:spPr>
          <a:xfrm>
            <a:off x="1359039" y="2677949"/>
            <a:ext cx="57560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π</a:t>
            </a:r>
            <a:endParaRPr sz="72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1"/>
          <p:cNvSpPr/>
          <p:nvPr/>
        </p:nvSpPr>
        <p:spPr>
          <a:xfrm>
            <a:off x="7343565" y="2828835"/>
            <a:ext cx="5604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 b="0" i="0" u="none" strike="noStrike" cap="none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τ</a:t>
            </a:r>
            <a:endParaRPr/>
          </a:p>
        </p:txBody>
      </p:sp>
      <p:sp>
        <p:nvSpPr>
          <p:cNvPr id="365" name="Google Shape;365;p21"/>
          <p:cNvSpPr/>
          <p:nvPr/>
        </p:nvSpPr>
        <p:spPr>
          <a:xfrm>
            <a:off x="3944023" y="3518859"/>
            <a:ext cx="5604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ο</a:t>
            </a:r>
            <a:endParaRPr sz="72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"/>
          <p:cNvSpPr/>
          <p:nvPr/>
        </p:nvSpPr>
        <p:spPr>
          <a:xfrm>
            <a:off x="1047416" y="100483"/>
            <a:ext cx="1008822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1231126" y="100483"/>
            <a:ext cx="9729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800"/>
              <a:buFont typeface="Calibri"/>
              <a:buNone/>
            </a:pP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Τα γράμματα το έσκασαν. Μπορείς να βρεις αυτά που λείπουν;</a:t>
            </a:r>
            <a:endParaRPr>
              <a:solidFill>
                <a:srgbClr val="1E8369"/>
              </a:solidFill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4882660" y="1204204"/>
            <a:ext cx="2154757" cy="8309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l-GR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Ιούδας</a:t>
            </a:r>
            <a:endParaRPr sz="4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5314">
            <a:off x="8643138" y="1626827"/>
            <a:ext cx="2743438" cy="120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2"/>
          <p:cNvSpPr/>
          <p:nvPr/>
        </p:nvSpPr>
        <p:spPr>
          <a:xfrm>
            <a:off x="9756000" y="1726214"/>
            <a:ext cx="5604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endParaRPr sz="72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88120">
            <a:off x="6317918" y="2766565"/>
            <a:ext cx="2743438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5355" y="3795654"/>
            <a:ext cx="2743438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64178">
            <a:off x="239924" y="2586881"/>
            <a:ext cx="2743438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05012">
            <a:off x="8872682" y="4175470"/>
            <a:ext cx="2743438" cy="120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2"/>
          <p:cNvSpPr/>
          <p:nvPr/>
        </p:nvSpPr>
        <p:spPr>
          <a:xfrm>
            <a:off x="7343565" y="2828835"/>
            <a:ext cx="5604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ν</a:t>
            </a:r>
            <a:endParaRPr sz="72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2"/>
          <p:cNvSpPr/>
          <p:nvPr/>
        </p:nvSpPr>
        <p:spPr>
          <a:xfrm>
            <a:off x="3853977" y="3950076"/>
            <a:ext cx="56040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6600"/>
              <a:buFont typeface="Calibri"/>
              <a:buNone/>
            </a:pPr>
            <a:r>
              <a:rPr lang="el-GR" sz="66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ζ</a:t>
            </a:r>
            <a:endParaRPr sz="66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3318" y="784349"/>
            <a:ext cx="909194" cy="239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/>
          <p:cNvPicPr preferRelativeResize="0"/>
          <p:nvPr/>
        </p:nvPicPr>
        <p:blipFill rotWithShape="1">
          <a:blip r:embed="rId6">
            <a:alphaModFix/>
          </a:blip>
          <a:srcRect l="-1068" t="21141" r="8997" b="32087"/>
          <a:stretch/>
        </p:blipFill>
        <p:spPr>
          <a:xfrm>
            <a:off x="4071449" y="5810709"/>
            <a:ext cx="4040156" cy="93598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2"/>
          <p:cNvSpPr/>
          <p:nvPr/>
        </p:nvSpPr>
        <p:spPr>
          <a:xfrm>
            <a:off x="10008000" y="4356000"/>
            <a:ext cx="5604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Ι</a:t>
            </a:r>
            <a:endParaRPr sz="72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2"/>
          <p:cNvSpPr/>
          <p:nvPr/>
        </p:nvSpPr>
        <p:spPr>
          <a:xfrm>
            <a:off x="1355109" y="2677950"/>
            <a:ext cx="57560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endParaRPr sz="72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"/>
          <p:cNvSpPr/>
          <p:nvPr/>
        </p:nvSpPr>
        <p:spPr>
          <a:xfrm>
            <a:off x="1047416" y="100483"/>
            <a:ext cx="1008822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3"/>
          <p:cNvSpPr/>
          <p:nvPr/>
        </p:nvSpPr>
        <p:spPr>
          <a:xfrm>
            <a:off x="1231126" y="100483"/>
            <a:ext cx="9729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800"/>
              <a:buFont typeface="Calibri"/>
              <a:buNone/>
            </a:pP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Τα γράμματα το έσκασαν. Μπορείς να βρεις αυτά που λείπουν;</a:t>
            </a:r>
            <a:endParaRPr>
              <a:solidFill>
                <a:srgbClr val="1E8369"/>
              </a:solidFill>
            </a:endParaRPr>
          </a:p>
        </p:txBody>
      </p:sp>
      <p:sp>
        <p:nvSpPr>
          <p:cNvPr id="391" name="Google Shape;391;p23"/>
          <p:cNvSpPr/>
          <p:nvPr/>
        </p:nvSpPr>
        <p:spPr>
          <a:xfrm>
            <a:off x="4962870" y="1366696"/>
            <a:ext cx="2524858" cy="8309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l-GR" sz="4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Ιωάννης</a:t>
            </a:r>
            <a:endParaRPr/>
          </a:p>
        </p:txBody>
      </p:sp>
      <p:pic>
        <p:nvPicPr>
          <p:cNvPr id="392" name="Google Shape;39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5314">
            <a:off x="8643138" y="1626827"/>
            <a:ext cx="2743438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88120">
            <a:off x="6317918" y="2766565"/>
            <a:ext cx="2743438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5355" y="3795654"/>
            <a:ext cx="2743438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64178">
            <a:off x="239924" y="2586881"/>
            <a:ext cx="2743438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05012">
            <a:off x="8872682" y="4175470"/>
            <a:ext cx="2743438" cy="120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3"/>
          <p:cNvSpPr/>
          <p:nvPr/>
        </p:nvSpPr>
        <p:spPr>
          <a:xfrm>
            <a:off x="7343565" y="2828835"/>
            <a:ext cx="5604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ο</a:t>
            </a:r>
            <a:endParaRPr sz="72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3"/>
          <p:cNvSpPr/>
          <p:nvPr/>
        </p:nvSpPr>
        <p:spPr>
          <a:xfrm>
            <a:off x="9972000" y="4335904"/>
            <a:ext cx="57291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6600"/>
              <a:buFont typeface="Calibri"/>
              <a:buNone/>
            </a:pPr>
            <a:r>
              <a:rPr lang="el-GR" sz="66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ψ</a:t>
            </a:r>
            <a:endParaRPr sz="66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3"/>
          <p:cNvSpPr/>
          <p:nvPr/>
        </p:nvSpPr>
        <p:spPr>
          <a:xfrm>
            <a:off x="1355109" y="2677950"/>
            <a:ext cx="57560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 b="0" i="0" u="none" strike="noStrike" cap="none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endParaRPr/>
          </a:p>
        </p:txBody>
      </p:sp>
      <p:pic>
        <p:nvPicPr>
          <p:cNvPr id="400" name="Google Shape;40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536343" y="750451"/>
            <a:ext cx="1057870" cy="231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3"/>
          <p:cNvPicPr preferRelativeResize="0"/>
          <p:nvPr/>
        </p:nvPicPr>
        <p:blipFill rotWithShape="1">
          <a:blip r:embed="rId6">
            <a:alphaModFix/>
          </a:blip>
          <a:srcRect l="8231" t="24558" r="-805" b="29007"/>
          <a:stretch/>
        </p:blipFill>
        <p:spPr>
          <a:xfrm>
            <a:off x="3853977" y="5832330"/>
            <a:ext cx="4389984" cy="939522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/>
          <p:cNvSpPr/>
          <p:nvPr/>
        </p:nvSpPr>
        <p:spPr>
          <a:xfrm>
            <a:off x="9756000" y="1726214"/>
            <a:ext cx="5604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7200"/>
              <a:buFont typeface="Calibri"/>
              <a:buNone/>
            </a:pPr>
            <a:r>
              <a:rPr lang="el-GR" sz="72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ν</a:t>
            </a:r>
            <a:endParaRPr sz="72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3"/>
          <p:cNvSpPr/>
          <p:nvPr/>
        </p:nvSpPr>
        <p:spPr>
          <a:xfrm>
            <a:off x="3851826" y="3873656"/>
            <a:ext cx="56040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37E"/>
              </a:buClr>
              <a:buSzPts val="6600"/>
              <a:buFont typeface="Calibri"/>
              <a:buNone/>
            </a:pPr>
            <a:r>
              <a:rPr lang="el-GR" sz="6600">
                <a:solidFill>
                  <a:srgbClr val="15537E"/>
                </a:solidFill>
                <a:latin typeface="Calibri"/>
                <a:ea typeface="Calibri"/>
                <a:cs typeface="Calibri"/>
                <a:sym typeface="Calibri"/>
              </a:rPr>
              <a:t>ς</a:t>
            </a:r>
            <a:endParaRPr sz="6600" b="0" i="0" u="none" strike="noStrike" cap="none">
              <a:solidFill>
                <a:srgbClr val="1553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4"/>
          <p:cNvSpPr/>
          <p:nvPr/>
        </p:nvSpPr>
        <p:spPr>
          <a:xfrm>
            <a:off x="1047416" y="100483"/>
            <a:ext cx="1008822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E83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4"/>
          <p:cNvSpPr/>
          <p:nvPr/>
        </p:nvSpPr>
        <p:spPr>
          <a:xfrm>
            <a:off x="991356" y="100483"/>
            <a:ext cx="102093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800"/>
              <a:buFont typeface="Calibri"/>
              <a:buNone/>
            </a:pPr>
            <a:r>
              <a:rPr lang="el-GR" sz="2800" b="1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Οι μαθητές του Χριστού ήταν 12. Μπορείς να βρεις πόσοι λείπουν;</a:t>
            </a:r>
            <a:endParaRPr sz="2800" b="1" i="0" u="none" strike="noStrike" cap="none">
              <a:solidFill>
                <a:srgbClr val="1E83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759" y="2329189"/>
            <a:ext cx="870150" cy="243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0559" y="2252163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7525" y="2489161"/>
            <a:ext cx="863353" cy="234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9598" y="2427980"/>
            <a:ext cx="815766" cy="240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6403" y="3550814"/>
            <a:ext cx="938520" cy="25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25400" y="3612864"/>
            <a:ext cx="884225" cy="244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59241" y="3593472"/>
            <a:ext cx="860956" cy="248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67607" y="3527543"/>
            <a:ext cx="876469" cy="2536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4"/>
          <p:cNvSpPr/>
          <p:nvPr/>
        </p:nvSpPr>
        <p:spPr>
          <a:xfrm>
            <a:off x="1047416" y="100483"/>
            <a:ext cx="1008822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E83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4"/>
          <p:cNvSpPr/>
          <p:nvPr/>
        </p:nvSpPr>
        <p:spPr>
          <a:xfrm>
            <a:off x="991356" y="100483"/>
            <a:ext cx="102093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800"/>
              <a:buFont typeface="Calibri"/>
              <a:buNone/>
            </a:pPr>
            <a:r>
              <a:rPr lang="el-GR" sz="2800" b="1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Οι μαθητές του Χριστού ήταν 12. Μπορείς να βρεις πόσοι λείπουν;</a:t>
            </a:r>
            <a:endParaRPr sz="2800" b="1" i="0" u="none" strike="noStrike" cap="none">
              <a:solidFill>
                <a:srgbClr val="1E83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759" y="2329189"/>
            <a:ext cx="870150" cy="243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0559" y="2252163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7849" y="2369978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67525" y="2489161"/>
            <a:ext cx="863353" cy="234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99598" y="2427980"/>
            <a:ext cx="815766" cy="240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67631" y="2390158"/>
            <a:ext cx="836161" cy="241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6403" y="3550814"/>
            <a:ext cx="938520" cy="25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25400" y="3612864"/>
            <a:ext cx="884225" cy="244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73527" y="3527543"/>
            <a:ext cx="837687" cy="252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59241" y="3593472"/>
            <a:ext cx="860956" cy="248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167607" y="3527543"/>
            <a:ext cx="876469" cy="253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74547" y="3488763"/>
            <a:ext cx="899738" cy="256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34514" y="1024753"/>
            <a:ext cx="876700" cy="104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90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5"/>
          <p:cNvSpPr/>
          <p:nvPr/>
        </p:nvSpPr>
        <p:spPr>
          <a:xfrm>
            <a:off x="1047416" y="100483"/>
            <a:ext cx="1008822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5"/>
          <p:cNvSpPr/>
          <p:nvPr/>
        </p:nvSpPr>
        <p:spPr>
          <a:xfrm>
            <a:off x="991356" y="100483"/>
            <a:ext cx="102093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800"/>
              <a:buFont typeface="Calibri"/>
              <a:buNone/>
            </a:pP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Οι μαθητές του Χριστού ήταν 12. </a:t>
            </a:r>
            <a:r>
              <a:rPr lang="el-GR" sz="2800" b="1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Μ</a:t>
            </a: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πορείς να βρεις πόσοι λείπουν;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430" name="Google Shape;43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31652" y="2381414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8942" y="2499229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8618" y="2618412"/>
            <a:ext cx="863353" cy="234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60691" y="2557231"/>
            <a:ext cx="815766" cy="240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724" y="2519409"/>
            <a:ext cx="836161" cy="241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7496" y="3680065"/>
            <a:ext cx="938520" cy="25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86493" y="3742115"/>
            <a:ext cx="884225" cy="244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20334" y="3722723"/>
            <a:ext cx="860956" cy="248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128700" y="3656794"/>
            <a:ext cx="876469" cy="253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135640" y="3618014"/>
            <a:ext cx="899738" cy="2567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5"/>
          <p:cNvSpPr/>
          <p:nvPr/>
        </p:nvSpPr>
        <p:spPr>
          <a:xfrm>
            <a:off x="1047416" y="100483"/>
            <a:ext cx="1008822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5"/>
          <p:cNvSpPr/>
          <p:nvPr/>
        </p:nvSpPr>
        <p:spPr>
          <a:xfrm>
            <a:off x="991356" y="100483"/>
            <a:ext cx="102093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800"/>
              <a:buFont typeface="Calibri"/>
              <a:buNone/>
            </a:pP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Οι μαθητές του Χριστού ήταν 12. </a:t>
            </a:r>
            <a:r>
              <a:rPr lang="el-GR" sz="2800" b="1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Μ</a:t>
            </a: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πορείς να βρεις πόσοι λείπουν;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429" name="Google Shape;42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346" y="2439943"/>
            <a:ext cx="870150" cy="243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31652" y="2381414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8942" y="2499229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8618" y="2618412"/>
            <a:ext cx="863353" cy="234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60691" y="2557231"/>
            <a:ext cx="815766" cy="240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724" y="2519409"/>
            <a:ext cx="836161" cy="241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7496" y="3680065"/>
            <a:ext cx="938520" cy="25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86493" y="3742115"/>
            <a:ext cx="884225" cy="244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34620" y="3656794"/>
            <a:ext cx="837687" cy="252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20334" y="3722723"/>
            <a:ext cx="860956" cy="248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128700" y="3656794"/>
            <a:ext cx="876469" cy="253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35640" y="3618014"/>
            <a:ext cx="899738" cy="256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67340" y="1146574"/>
            <a:ext cx="804967" cy="1220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9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6"/>
          <p:cNvSpPr/>
          <p:nvPr/>
        </p:nvSpPr>
        <p:spPr>
          <a:xfrm>
            <a:off x="1047416" y="100483"/>
            <a:ext cx="1008822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6"/>
          <p:cNvSpPr/>
          <p:nvPr/>
        </p:nvSpPr>
        <p:spPr>
          <a:xfrm>
            <a:off x="991356" y="100483"/>
            <a:ext cx="102093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800"/>
              <a:buFont typeface="Calibri"/>
              <a:buNone/>
            </a:pP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Οι μαθητές του Χριστού ήταν 12. </a:t>
            </a:r>
            <a:r>
              <a:rPr lang="el-GR" sz="2800" b="1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Μ</a:t>
            </a: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πορείς να βρεις πόσοι λείπουν;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449" name="Google Shape;44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1796" y="2471849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9086" y="2589664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7416" y="3739954"/>
            <a:ext cx="938520" cy="25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16637" y="3832550"/>
            <a:ext cx="884225" cy="244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64764" y="3747229"/>
            <a:ext cx="837687" cy="252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50478" y="3813158"/>
            <a:ext cx="860956" cy="248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58844" y="3747229"/>
            <a:ext cx="876469" cy="2536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6"/>
          <p:cNvSpPr/>
          <p:nvPr/>
        </p:nvSpPr>
        <p:spPr>
          <a:xfrm>
            <a:off x="1047416" y="100483"/>
            <a:ext cx="1008822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6"/>
          <p:cNvSpPr/>
          <p:nvPr/>
        </p:nvSpPr>
        <p:spPr>
          <a:xfrm>
            <a:off x="991356" y="100483"/>
            <a:ext cx="102093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800"/>
              <a:buFont typeface="Calibri"/>
              <a:buNone/>
            </a:pP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Οι μαθητές του Χριστού ήταν 12. </a:t>
            </a:r>
            <a:r>
              <a:rPr lang="el-GR" sz="2800" b="1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Μ</a:t>
            </a:r>
            <a:r>
              <a:rPr lang="el-GR" sz="28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πορείς να βρεις πόσοι λείπουν;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448" name="Google Shape;44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96" y="2548875"/>
            <a:ext cx="870150" cy="243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61796" y="2471849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9086" y="2589664"/>
            <a:ext cx="856554" cy="239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58762" y="2708847"/>
            <a:ext cx="863353" cy="234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90835" y="2647666"/>
            <a:ext cx="815766" cy="240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58868" y="2609844"/>
            <a:ext cx="836161" cy="241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7416" y="3739954"/>
            <a:ext cx="938520" cy="25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16637" y="3832550"/>
            <a:ext cx="884225" cy="244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64764" y="3747229"/>
            <a:ext cx="837687" cy="252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50478" y="3813158"/>
            <a:ext cx="860956" cy="248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158844" y="3747229"/>
            <a:ext cx="876469" cy="253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65784" y="3708449"/>
            <a:ext cx="899738" cy="256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258313" y="1116539"/>
            <a:ext cx="837687" cy="1134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52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4258" y="2658623"/>
            <a:ext cx="3522172" cy="400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80716">
            <a:off x="2744411" y="497234"/>
            <a:ext cx="4170025" cy="293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 descr="Εικόνα που περιέχει παιχνίδι, κούκλα, ανυσματικά γραφικά&#10;&#10;Περιγραφή που δημιουργήθηκε αυτόματα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48202">
            <a:off x="6581774" y="215752"/>
            <a:ext cx="2843695" cy="240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380716">
            <a:off x="2744411" y="497234"/>
            <a:ext cx="4170025" cy="293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80716">
            <a:off x="2734259" y="480313"/>
            <a:ext cx="4170025" cy="293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80716">
            <a:off x="2734260" y="464668"/>
            <a:ext cx="4170025" cy="293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9474" y="226256"/>
            <a:ext cx="2400953" cy="433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3079" y="699473"/>
            <a:ext cx="1620219" cy="203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 descr="Εικόνα που περιέχει ανυσματικά γραφικά&#10;&#10;Περιγραφή που δημιουργήθηκε αυτόματα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95102" y="3212494"/>
            <a:ext cx="1533410" cy="203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588748" y="4652446"/>
            <a:ext cx="2400953" cy="199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3079" y="3712356"/>
            <a:ext cx="2267266" cy="293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88028">
            <a:off x="2751959" y="482694"/>
            <a:ext cx="4170025" cy="293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380716">
            <a:off x="2742342" y="494281"/>
            <a:ext cx="4170025" cy="2932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7"/>
          <p:cNvSpPr/>
          <p:nvPr/>
        </p:nvSpPr>
        <p:spPr>
          <a:xfrm>
            <a:off x="2723102" y="100483"/>
            <a:ext cx="6699081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7"/>
          <p:cNvSpPr/>
          <p:nvPr/>
        </p:nvSpPr>
        <p:spPr>
          <a:xfrm>
            <a:off x="2729429" y="100483"/>
            <a:ext cx="673319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Δες το στοιχείο και μάντεψε το θαύμα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467" name="Google Shape;46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5187" y="4741980"/>
            <a:ext cx="1021625" cy="197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57539" y="5122822"/>
            <a:ext cx="2786382" cy="123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7" descr="Εικόνα που περιέχει φύση, ηλιοβασίλεμα, σύννεφα&#10;&#10;Περιγραφή που δημιουργήθηκε αυτόματα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471" y="5305530"/>
            <a:ext cx="3046348" cy="9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567" y="1306189"/>
            <a:ext cx="3780096" cy="293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7712" y="1123559"/>
            <a:ext cx="2989860" cy="32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7"/>
          <p:cNvPicPr preferRelativeResize="0"/>
          <p:nvPr/>
        </p:nvPicPr>
        <p:blipFill rotWithShape="1">
          <a:blip r:embed="rId9">
            <a:alphaModFix/>
          </a:blip>
          <a:srcRect l="16798"/>
          <a:stretch/>
        </p:blipFill>
        <p:spPr>
          <a:xfrm>
            <a:off x="8154768" y="1272302"/>
            <a:ext cx="3780095" cy="2935804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27"/>
          <p:cNvSpPr/>
          <p:nvPr/>
        </p:nvSpPr>
        <p:spPr>
          <a:xfrm>
            <a:off x="4999416" y="3771752"/>
            <a:ext cx="219316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γάμος στην Κανά</a:t>
            </a:r>
            <a:endParaRPr/>
          </a:p>
        </p:txBody>
      </p:sp>
      <p:sp>
        <p:nvSpPr>
          <p:cNvPr id="474" name="Google Shape;474;p27"/>
          <p:cNvSpPr/>
          <p:nvPr/>
        </p:nvSpPr>
        <p:spPr>
          <a:xfrm>
            <a:off x="858448" y="3730231"/>
            <a:ext cx="268740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θεραπεία του τυφλού</a:t>
            </a:r>
            <a:endParaRPr sz="20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7"/>
          <p:cNvSpPr/>
          <p:nvPr/>
        </p:nvSpPr>
        <p:spPr>
          <a:xfrm>
            <a:off x="8187973" y="3703082"/>
            <a:ext cx="3757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χορτασμός των 5000 ανθρ</a:t>
            </a:r>
            <a:r>
              <a:rPr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ώπων</a:t>
            </a:r>
            <a:endParaRPr sz="20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7"/>
          <p:cNvSpPr/>
          <p:nvPr/>
        </p:nvSpPr>
        <p:spPr>
          <a:xfrm>
            <a:off x="4205952" y="1116692"/>
            <a:ext cx="3780095" cy="3458489"/>
          </a:xfrm>
          <a:prstGeom prst="roundRect">
            <a:avLst>
              <a:gd name="adj" fmla="val 16667"/>
            </a:avLst>
          </a:prstGeom>
          <a:blipFill rotWithShape="1">
            <a:blip r:embed="rId3">
              <a:alphaModFix amt="99000"/>
            </a:blip>
            <a:tile tx="0" ty="0" sx="100000" sy="100000" flip="none" algn="tl"/>
          </a:blip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7"/>
          <p:cNvSpPr/>
          <p:nvPr/>
        </p:nvSpPr>
        <p:spPr>
          <a:xfrm>
            <a:off x="278518" y="1116692"/>
            <a:ext cx="3780095" cy="3458489"/>
          </a:xfrm>
          <a:prstGeom prst="roundRect">
            <a:avLst>
              <a:gd name="adj" fmla="val 16667"/>
            </a:avLst>
          </a:prstGeom>
          <a:blipFill rotWithShape="1">
            <a:blip r:embed="rId3">
              <a:alphaModFix amt="99000"/>
            </a:blip>
            <a:tile tx="0" ty="0" sx="100000" sy="100000" flip="none" algn="tl"/>
          </a:blip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7"/>
          <p:cNvSpPr/>
          <p:nvPr/>
        </p:nvSpPr>
        <p:spPr>
          <a:xfrm>
            <a:off x="8181718" y="1116691"/>
            <a:ext cx="3780095" cy="3458489"/>
          </a:xfrm>
          <a:prstGeom prst="roundRect">
            <a:avLst>
              <a:gd name="adj" fmla="val 16667"/>
            </a:avLst>
          </a:prstGeom>
          <a:blipFill rotWithShape="1">
            <a:blip r:embed="rId3">
              <a:alphaModFix amt="99000"/>
            </a:blip>
            <a:tile tx="0" ty="0" sx="100000" sy="100000" flip="none" algn="tl"/>
          </a:blip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82991" y="2458645"/>
            <a:ext cx="419158" cy="74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61257" y="2450644"/>
            <a:ext cx="590632" cy="75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28411" y="2519294"/>
            <a:ext cx="676369" cy="75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8412" y="4719186"/>
            <a:ext cx="2978054" cy="190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438171">
            <a:off x="5286518" y="4075316"/>
            <a:ext cx="1572231" cy="310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0613" y="4633702"/>
            <a:ext cx="2786552" cy="208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54641" y="1149783"/>
            <a:ext cx="3635989" cy="3059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77492" y="1078934"/>
            <a:ext cx="3635990" cy="321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8"/>
          <p:cNvPicPr preferRelativeResize="0"/>
          <p:nvPr/>
        </p:nvPicPr>
        <p:blipFill rotWithShape="1">
          <a:blip r:embed="rId9">
            <a:alphaModFix/>
          </a:blip>
          <a:srcRect l="27664"/>
          <a:stretch/>
        </p:blipFill>
        <p:spPr>
          <a:xfrm>
            <a:off x="354763" y="1078933"/>
            <a:ext cx="3386280" cy="321906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28"/>
          <p:cNvSpPr/>
          <p:nvPr/>
        </p:nvSpPr>
        <p:spPr>
          <a:xfrm>
            <a:off x="2723102" y="100483"/>
            <a:ext cx="6699081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8"/>
          <p:cNvSpPr/>
          <p:nvPr/>
        </p:nvSpPr>
        <p:spPr>
          <a:xfrm>
            <a:off x="2729429" y="100483"/>
            <a:ext cx="673319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Δες το στοιχείο και μάντεψε το θαύμα</a:t>
            </a:r>
            <a:endParaRPr>
              <a:solidFill>
                <a:srgbClr val="1E8369"/>
              </a:solidFill>
            </a:endParaRPr>
          </a:p>
        </p:txBody>
      </p:sp>
      <p:sp>
        <p:nvSpPr>
          <p:cNvPr id="494" name="Google Shape;494;p28"/>
          <p:cNvSpPr/>
          <p:nvPr/>
        </p:nvSpPr>
        <p:spPr>
          <a:xfrm>
            <a:off x="4532410" y="3687495"/>
            <a:ext cx="30804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θεραπεία του παράλυτου</a:t>
            </a:r>
            <a:endParaRPr/>
          </a:p>
        </p:txBody>
      </p:sp>
      <p:sp>
        <p:nvSpPr>
          <p:cNvPr id="495" name="Google Shape;495;p28"/>
          <p:cNvSpPr/>
          <p:nvPr/>
        </p:nvSpPr>
        <p:spPr>
          <a:xfrm>
            <a:off x="365138" y="3769005"/>
            <a:ext cx="33655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Χριστός περπατάει στο νερό</a:t>
            </a:r>
            <a:endParaRPr/>
          </a:p>
        </p:txBody>
      </p:sp>
      <p:sp>
        <p:nvSpPr>
          <p:cNvPr id="496" name="Google Shape;496;p28"/>
          <p:cNvSpPr/>
          <p:nvPr/>
        </p:nvSpPr>
        <p:spPr>
          <a:xfrm>
            <a:off x="8667928" y="3810038"/>
            <a:ext cx="28756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ανάσταση του Λαζάρου</a:t>
            </a:r>
            <a:endParaRPr/>
          </a:p>
        </p:txBody>
      </p:sp>
      <p:sp>
        <p:nvSpPr>
          <p:cNvPr id="497" name="Google Shape;497;p28"/>
          <p:cNvSpPr/>
          <p:nvPr/>
        </p:nvSpPr>
        <p:spPr>
          <a:xfrm>
            <a:off x="4189753" y="936126"/>
            <a:ext cx="3780095" cy="3458489"/>
          </a:xfrm>
          <a:prstGeom prst="roundRect">
            <a:avLst>
              <a:gd name="adj" fmla="val 16667"/>
            </a:avLst>
          </a:prstGeom>
          <a:blipFill rotWithShape="1">
            <a:blip r:embed="rId3">
              <a:alphaModFix amt="99000"/>
            </a:blip>
            <a:tile tx="0" ty="0" sx="100000" sy="100000" flip="none" algn="tl"/>
          </a:blip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8"/>
          <p:cNvSpPr/>
          <p:nvPr/>
        </p:nvSpPr>
        <p:spPr>
          <a:xfrm>
            <a:off x="213630" y="936126"/>
            <a:ext cx="3780095" cy="3458489"/>
          </a:xfrm>
          <a:prstGeom prst="roundRect">
            <a:avLst>
              <a:gd name="adj" fmla="val 16667"/>
            </a:avLst>
          </a:prstGeom>
          <a:blipFill rotWithShape="1">
            <a:blip r:embed="rId3">
              <a:alphaModFix amt="99000"/>
            </a:blip>
            <a:tile tx="0" ty="0" sx="100000" sy="100000" flip="none" algn="tl"/>
          </a:blip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28"/>
          <p:cNvSpPr/>
          <p:nvPr/>
        </p:nvSpPr>
        <p:spPr>
          <a:xfrm>
            <a:off x="8189896" y="936126"/>
            <a:ext cx="3780095" cy="3458489"/>
          </a:xfrm>
          <a:prstGeom prst="roundRect">
            <a:avLst>
              <a:gd name="adj" fmla="val 16667"/>
            </a:avLst>
          </a:prstGeom>
          <a:blipFill rotWithShape="1">
            <a:blip r:embed="rId3">
              <a:alphaModFix amt="99000"/>
            </a:blip>
            <a:tile tx="0" ty="0" sx="100000" sy="100000" flip="none" algn="tl"/>
          </a:blip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Google Shape;500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82991" y="2458645"/>
            <a:ext cx="419158" cy="74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61257" y="2450644"/>
            <a:ext cx="590632" cy="75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28411" y="2519294"/>
            <a:ext cx="676369" cy="75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9"/>
          <p:cNvSpPr/>
          <p:nvPr/>
        </p:nvSpPr>
        <p:spPr>
          <a:xfrm>
            <a:off x="2723103" y="100483"/>
            <a:ext cx="6451042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4308117" y="100483"/>
            <a:ext cx="357578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Βρες τις 7 διαφορές</a:t>
            </a:r>
            <a:endParaRPr sz="3200" b="1" i="0" u="none" strike="noStrike">
              <a:solidFill>
                <a:srgbClr val="1E83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29"/>
          <p:cNvPicPr preferRelativeResize="0"/>
          <p:nvPr/>
        </p:nvPicPr>
        <p:blipFill rotWithShape="1">
          <a:blip r:embed="rId4">
            <a:alphaModFix/>
          </a:blip>
          <a:srcRect t="610"/>
          <a:stretch/>
        </p:blipFill>
        <p:spPr>
          <a:xfrm>
            <a:off x="90113" y="1316333"/>
            <a:ext cx="5868560" cy="498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9"/>
          <p:cNvPicPr preferRelativeResize="0"/>
          <p:nvPr/>
        </p:nvPicPr>
        <p:blipFill rotWithShape="1">
          <a:blip r:embed="rId5">
            <a:alphaModFix/>
          </a:blip>
          <a:srcRect l="546" r="546" b="610"/>
          <a:stretch/>
        </p:blipFill>
        <p:spPr>
          <a:xfrm>
            <a:off x="6249913" y="1316333"/>
            <a:ext cx="5868560" cy="4983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0"/>
          <p:cNvSpPr/>
          <p:nvPr/>
        </p:nvSpPr>
        <p:spPr>
          <a:xfrm>
            <a:off x="2447155" y="307544"/>
            <a:ext cx="7300781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0"/>
          <p:cNvSpPr/>
          <p:nvPr/>
        </p:nvSpPr>
        <p:spPr>
          <a:xfrm>
            <a:off x="3416722" y="270124"/>
            <a:ext cx="52543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000"/>
              <a:buFont typeface="Calibri"/>
              <a:buNone/>
            </a:pPr>
            <a:r>
              <a:rPr lang="el-GR" sz="20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Βοήθησε το Χριστούλη να φτάσει στο Λάζαρο, </a:t>
            </a:r>
            <a:endParaRPr>
              <a:solidFill>
                <a:srgbClr val="1E836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000"/>
              <a:buFont typeface="Calibri"/>
              <a:buNone/>
            </a:pPr>
            <a:r>
              <a:rPr lang="el-GR" sz="20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ακολουθώντας τη διαδρομή από το 1 έως το 10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521" name="Google Shape;52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2181" y="1015430"/>
            <a:ext cx="5383349" cy="557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3325483" y="1366731"/>
            <a:ext cx="1821230" cy="121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7071562" y="4792149"/>
            <a:ext cx="1576875" cy="177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1"/>
          <p:cNvSpPr/>
          <p:nvPr/>
        </p:nvSpPr>
        <p:spPr>
          <a:xfrm>
            <a:off x="2401556" y="100483"/>
            <a:ext cx="7259211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1"/>
          <p:cNvSpPr/>
          <p:nvPr/>
        </p:nvSpPr>
        <p:spPr>
          <a:xfrm>
            <a:off x="2531188" y="176829"/>
            <a:ext cx="71295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400"/>
              <a:buFont typeface="Calibri"/>
              <a:buNone/>
            </a:pPr>
            <a:r>
              <a:rPr lang="el-GR" sz="24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Βάλε τα κομμάτια στη σωστή θέση και φτιάξε το ψάρι</a:t>
            </a:r>
            <a:endParaRPr>
              <a:solidFill>
                <a:srgbClr val="1E8369"/>
              </a:solidFill>
            </a:endParaRPr>
          </a:p>
        </p:txBody>
      </p:sp>
      <p:graphicFrame>
        <p:nvGraphicFramePr>
          <p:cNvPr id="530" name="Google Shape;530;p31"/>
          <p:cNvGraphicFramePr/>
          <p:nvPr/>
        </p:nvGraphicFramePr>
        <p:xfrm>
          <a:off x="1075172" y="412657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{521846FE-E290-44BF-AFB2-0580E619DA1F}</a:tableStyleId>
              </a:tblPr>
              <a:tblGrid>
                <a:gridCol w="168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3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31" name="Google Shape;531;p31"/>
          <p:cNvSpPr/>
          <p:nvPr/>
        </p:nvSpPr>
        <p:spPr>
          <a:xfrm>
            <a:off x="1609368" y="5113521"/>
            <a:ext cx="5357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32" name="Google Shape;532;p31"/>
          <p:cNvSpPr/>
          <p:nvPr/>
        </p:nvSpPr>
        <p:spPr>
          <a:xfrm>
            <a:off x="3218778" y="5113521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4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31"/>
          <p:cNvSpPr/>
          <p:nvPr/>
        </p:nvSpPr>
        <p:spPr>
          <a:xfrm>
            <a:off x="4997336" y="5113521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4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31"/>
          <p:cNvSpPr/>
          <p:nvPr/>
        </p:nvSpPr>
        <p:spPr>
          <a:xfrm>
            <a:off x="6606747" y="5113521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535" name="Google Shape;535;p31"/>
          <p:cNvSpPr/>
          <p:nvPr/>
        </p:nvSpPr>
        <p:spPr>
          <a:xfrm>
            <a:off x="8363534" y="5113521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54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1"/>
          <p:cNvSpPr/>
          <p:nvPr/>
        </p:nvSpPr>
        <p:spPr>
          <a:xfrm>
            <a:off x="9972945" y="5113521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pic>
        <p:nvPicPr>
          <p:cNvPr id="537" name="Google Shape;537;p31"/>
          <p:cNvPicPr preferRelativeResize="0"/>
          <p:nvPr/>
        </p:nvPicPr>
        <p:blipFill rotWithShape="1">
          <a:blip r:embed="rId4">
            <a:alphaModFix/>
          </a:blip>
          <a:srcRect l="31626" r="32661"/>
          <a:stretch/>
        </p:blipFill>
        <p:spPr>
          <a:xfrm>
            <a:off x="10214660" y="826753"/>
            <a:ext cx="1731931" cy="263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1"/>
          <p:cNvPicPr preferRelativeResize="0"/>
          <p:nvPr/>
        </p:nvPicPr>
        <p:blipFill rotWithShape="1">
          <a:blip r:embed="rId5">
            <a:alphaModFix/>
          </a:blip>
          <a:srcRect r="68254"/>
          <a:stretch/>
        </p:blipFill>
        <p:spPr>
          <a:xfrm>
            <a:off x="2231999" y="824162"/>
            <a:ext cx="1676809" cy="263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1"/>
          <p:cNvPicPr preferRelativeResize="0"/>
          <p:nvPr/>
        </p:nvPicPr>
        <p:blipFill rotWithShape="1">
          <a:blip r:embed="rId5">
            <a:alphaModFix/>
          </a:blip>
          <a:srcRect l="31746" r="32760"/>
          <a:stretch/>
        </p:blipFill>
        <p:spPr>
          <a:xfrm>
            <a:off x="180000" y="824162"/>
            <a:ext cx="1723400" cy="263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1"/>
          <p:cNvPicPr preferRelativeResize="0"/>
          <p:nvPr/>
        </p:nvPicPr>
        <p:blipFill rotWithShape="1">
          <a:blip r:embed="rId5">
            <a:alphaModFix/>
          </a:blip>
          <a:srcRect l="67065"/>
          <a:stretch/>
        </p:blipFill>
        <p:spPr>
          <a:xfrm>
            <a:off x="6201395" y="869844"/>
            <a:ext cx="1723400" cy="263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1"/>
          <p:cNvPicPr preferRelativeResize="0"/>
          <p:nvPr/>
        </p:nvPicPr>
        <p:blipFill rotWithShape="1">
          <a:blip r:embed="rId4">
            <a:alphaModFix/>
          </a:blip>
          <a:srcRect l="67027"/>
          <a:stretch/>
        </p:blipFill>
        <p:spPr>
          <a:xfrm>
            <a:off x="8239043" y="848298"/>
            <a:ext cx="1661368" cy="263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1"/>
          <p:cNvPicPr preferRelativeResize="0"/>
          <p:nvPr/>
        </p:nvPicPr>
        <p:blipFill rotWithShape="1">
          <a:blip r:embed="rId4">
            <a:alphaModFix/>
          </a:blip>
          <a:srcRect r="68122"/>
          <a:stretch/>
        </p:blipFill>
        <p:spPr>
          <a:xfrm>
            <a:off x="4180379" y="824162"/>
            <a:ext cx="1732313" cy="2630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2"/>
          <p:cNvSpPr/>
          <p:nvPr/>
        </p:nvSpPr>
        <p:spPr>
          <a:xfrm>
            <a:off x="2546798" y="100483"/>
            <a:ext cx="709835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32"/>
          <p:cNvSpPr/>
          <p:nvPr/>
        </p:nvSpPr>
        <p:spPr>
          <a:xfrm>
            <a:off x="2543225" y="100483"/>
            <a:ext cx="7105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Τι θα φάει το πεινασμένο κροκοδειλάκι;</a:t>
            </a:r>
            <a:endParaRPr sz="3200" b="1" i="0" u="none" strike="noStrike" cap="none">
              <a:solidFill>
                <a:srgbClr val="1E83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8993" y="4795399"/>
            <a:ext cx="1350718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305" y="1569788"/>
            <a:ext cx="1710230" cy="63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1115" y="2207780"/>
            <a:ext cx="1873085" cy="698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757" y="2300004"/>
            <a:ext cx="1637416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1922" y="1583369"/>
            <a:ext cx="1637417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6340" y="4048569"/>
            <a:ext cx="1401006" cy="64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6583" y="4737314"/>
            <a:ext cx="1434100" cy="66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0719" y="5442858"/>
            <a:ext cx="1571241" cy="72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668" y="5990533"/>
            <a:ext cx="1350717" cy="62642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2"/>
          <p:cNvSpPr/>
          <p:nvPr/>
        </p:nvSpPr>
        <p:spPr>
          <a:xfrm>
            <a:off x="4456367" y="1663014"/>
            <a:ext cx="1195754" cy="10895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0191" y="1561866"/>
            <a:ext cx="1710230" cy="63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9643" y="2292082"/>
            <a:ext cx="1637416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6856" y="1946790"/>
            <a:ext cx="1637417" cy="61083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2"/>
          <p:cNvSpPr/>
          <p:nvPr/>
        </p:nvSpPr>
        <p:spPr>
          <a:xfrm>
            <a:off x="130629" y="864158"/>
            <a:ext cx="9960256" cy="589335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3" name="Google Shape;563;p32"/>
          <p:cNvCxnSpPr>
            <a:stCxn id="562" idx="1"/>
            <a:endCxn id="562" idx="3"/>
          </p:cNvCxnSpPr>
          <p:nvPr/>
        </p:nvCxnSpPr>
        <p:spPr>
          <a:xfrm>
            <a:off x="130629" y="3810837"/>
            <a:ext cx="9960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564" name="Google Shape;56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676" y="4200682"/>
            <a:ext cx="1350717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357" y="5178496"/>
            <a:ext cx="1350717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7744" y="4459798"/>
            <a:ext cx="1350717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9913" y="5677322"/>
            <a:ext cx="1441062" cy="668319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32"/>
          <p:cNvSpPr/>
          <p:nvPr/>
        </p:nvSpPr>
        <p:spPr>
          <a:xfrm>
            <a:off x="4456367" y="4869132"/>
            <a:ext cx="1195754" cy="10895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1581" y="3128240"/>
            <a:ext cx="1135062" cy="10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91731" y="4617315"/>
            <a:ext cx="1152525" cy="112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94906" y="1750290"/>
            <a:ext cx="1116012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1648" y="4135623"/>
            <a:ext cx="1350718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402" y="1114011"/>
            <a:ext cx="1710230" cy="63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757" y="2802509"/>
            <a:ext cx="1598879" cy="596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521" y="1957182"/>
            <a:ext cx="1637416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8064" y="1191901"/>
            <a:ext cx="1637417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593" y="5958663"/>
            <a:ext cx="1350717" cy="62642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33"/>
          <p:cNvSpPr/>
          <p:nvPr/>
        </p:nvSpPr>
        <p:spPr>
          <a:xfrm>
            <a:off x="4456367" y="1663014"/>
            <a:ext cx="1195754" cy="10895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33"/>
          <p:cNvSpPr/>
          <p:nvPr/>
        </p:nvSpPr>
        <p:spPr>
          <a:xfrm>
            <a:off x="130629" y="864158"/>
            <a:ext cx="9960256" cy="589335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4" name="Google Shape;584;p33"/>
          <p:cNvCxnSpPr>
            <a:stCxn id="583" idx="1"/>
            <a:endCxn id="583" idx="3"/>
          </p:cNvCxnSpPr>
          <p:nvPr/>
        </p:nvCxnSpPr>
        <p:spPr>
          <a:xfrm>
            <a:off x="130629" y="3810837"/>
            <a:ext cx="9960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585" name="Google Shape;585;p33"/>
          <p:cNvSpPr/>
          <p:nvPr/>
        </p:nvSpPr>
        <p:spPr>
          <a:xfrm>
            <a:off x="4456367" y="4869132"/>
            <a:ext cx="1195754" cy="10895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" name="Google Shape;58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1934" y="2874771"/>
            <a:ext cx="1637417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8063" y="2058762"/>
            <a:ext cx="1637417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7505">
            <a:off x="6488109" y="1015958"/>
            <a:ext cx="1710230" cy="63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9785" y="3078339"/>
            <a:ext cx="1598879" cy="596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80066">
            <a:off x="6245643" y="2271366"/>
            <a:ext cx="1637416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68441">
            <a:off x="8330181" y="1085104"/>
            <a:ext cx="1637417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4696" y="3004031"/>
            <a:ext cx="1637417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977622">
            <a:off x="8526776" y="2043100"/>
            <a:ext cx="1637417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76441">
            <a:off x="7260314" y="1988139"/>
            <a:ext cx="1637417" cy="6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3231" y="4195363"/>
            <a:ext cx="1350718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6745" y="4963502"/>
            <a:ext cx="1350718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6046" y="5949943"/>
            <a:ext cx="1350718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0641" y="4060393"/>
            <a:ext cx="1350718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6586" y="5883433"/>
            <a:ext cx="1350717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224" y="4120133"/>
            <a:ext cx="1350718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738" y="4888272"/>
            <a:ext cx="1350718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039" y="5874713"/>
            <a:ext cx="1350718" cy="626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3156" y="3094223"/>
            <a:ext cx="1135062" cy="10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03306" y="4583298"/>
            <a:ext cx="1152525" cy="112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06481" y="1716273"/>
            <a:ext cx="1116012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33"/>
          <p:cNvSpPr/>
          <p:nvPr/>
        </p:nvSpPr>
        <p:spPr>
          <a:xfrm>
            <a:off x="2546798" y="100483"/>
            <a:ext cx="7098353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33"/>
          <p:cNvSpPr/>
          <p:nvPr/>
        </p:nvSpPr>
        <p:spPr>
          <a:xfrm>
            <a:off x="2543225" y="100483"/>
            <a:ext cx="7105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Τι θα φάει το πεινασμένο κροκοδειλάκι;</a:t>
            </a:r>
            <a:endParaRPr sz="3200" b="1" i="0" u="none" strike="noStrike" cap="none">
              <a:solidFill>
                <a:srgbClr val="1E83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4"/>
          <p:cNvSpPr/>
          <p:nvPr/>
        </p:nvSpPr>
        <p:spPr>
          <a:xfrm>
            <a:off x="1827298" y="100483"/>
            <a:ext cx="8537337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34"/>
          <p:cNvSpPr/>
          <p:nvPr/>
        </p:nvSpPr>
        <p:spPr>
          <a:xfrm>
            <a:off x="1827298" y="212619"/>
            <a:ext cx="85373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400"/>
              <a:buFont typeface="Calibri"/>
              <a:buNone/>
            </a:pPr>
            <a:r>
              <a:rPr lang="el-GR" sz="24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Πόσα ψάρια περισσεύουν αν θέλουμε να είναι ίσα με τα ψωμιά;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614" name="Google Shape;61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762" y="1828639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8033" y="4476337"/>
            <a:ext cx="2271886" cy="8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4373" y="4476337"/>
            <a:ext cx="2271886" cy="8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2550" y="5650756"/>
            <a:ext cx="2271886" cy="8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758" y="4626523"/>
            <a:ext cx="2271886" cy="8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5294" y="1828640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6037" y="1732258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3702" y="5650756"/>
            <a:ext cx="2271886" cy="8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2235" y="5650757"/>
            <a:ext cx="2271886" cy="847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5"/>
          <p:cNvSpPr/>
          <p:nvPr/>
        </p:nvSpPr>
        <p:spPr>
          <a:xfrm>
            <a:off x="1827298" y="100483"/>
            <a:ext cx="8537337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35"/>
          <p:cNvSpPr/>
          <p:nvPr/>
        </p:nvSpPr>
        <p:spPr>
          <a:xfrm>
            <a:off x="1827298" y="212619"/>
            <a:ext cx="85373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400"/>
              <a:buFont typeface="Calibri"/>
              <a:buNone/>
            </a:pPr>
            <a:r>
              <a:rPr lang="el-GR" sz="24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Πόσα ψάρια περισσεύουν αν θέλουμε να είναι ίσα με τα ψωμιά;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629" name="Google Shape;62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235" y="1849466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1440" y="4639788"/>
            <a:ext cx="2271886" cy="8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4373" y="4476337"/>
            <a:ext cx="2271886" cy="8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8556" y="5650756"/>
            <a:ext cx="2271886" cy="8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792" y="4803242"/>
            <a:ext cx="2271886" cy="8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98970" y="1631451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558" y="2094691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3051" y="1708700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3477" y="2231477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34475" y="5650757"/>
            <a:ext cx="2271886" cy="8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2235" y="5650757"/>
            <a:ext cx="2271886" cy="847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6"/>
          <p:cNvSpPr/>
          <p:nvPr/>
        </p:nvSpPr>
        <p:spPr>
          <a:xfrm>
            <a:off x="1827298" y="100483"/>
            <a:ext cx="8537337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36"/>
          <p:cNvSpPr/>
          <p:nvPr/>
        </p:nvSpPr>
        <p:spPr>
          <a:xfrm>
            <a:off x="1827298" y="212619"/>
            <a:ext cx="85373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2400"/>
              <a:buFont typeface="Calibri"/>
              <a:buNone/>
            </a:pPr>
            <a:r>
              <a:rPr lang="el-GR" sz="24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Πόσα ψάρια περισσεύουν αν θέλουμε να είναι ίσα με τα ψωμιά;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646" name="Google Shape;64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410" y="1834628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4499" y="4675968"/>
            <a:ext cx="2080965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6174" y="4675969"/>
            <a:ext cx="2080965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0541" y="5623949"/>
            <a:ext cx="2080965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469" y="4547559"/>
            <a:ext cx="2080965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558" y="2128388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2292" y="1644657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35910" y="1779732"/>
            <a:ext cx="1673882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5508" y="5673632"/>
            <a:ext cx="2080965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5428" y="5869088"/>
            <a:ext cx="2080965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83566" y="4897339"/>
            <a:ext cx="2080965" cy="77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9117" y="2384020"/>
            <a:ext cx="1673882" cy="776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19308" y="2607092"/>
            <a:ext cx="3209678" cy="405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55801">
            <a:off x="2237101" y="710312"/>
            <a:ext cx="3212870" cy="253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55801">
            <a:off x="1950537" y="521132"/>
            <a:ext cx="3731075" cy="299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 descr="Εικόνα που περιέχει χάρτης&#10;&#10;Περιγραφή που δημιουργήθηκε αυτόματα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24068" y="1302476"/>
            <a:ext cx="5741290" cy="485378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55801">
            <a:off x="1927337" y="521132"/>
            <a:ext cx="3724979" cy="299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6699875" y="309306"/>
            <a:ext cx="3777087" cy="62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655801">
            <a:off x="1934146" y="521132"/>
            <a:ext cx="3724979" cy="299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12">
            <a:alphaModFix/>
          </a:blip>
          <a:srcRect l="-51" t="5532" r="50" b="5389"/>
          <a:stretch/>
        </p:blipFill>
        <p:spPr>
          <a:xfrm>
            <a:off x="5431074" y="1233166"/>
            <a:ext cx="6504112" cy="53699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655801">
            <a:off x="1911659" y="521132"/>
            <a:ext cx="3724979" cy="299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 descr="Εικόνα που περιέχει αλυσίδα, ανυσματικά γραφικά, παιχνίδι&#10;&#10;Περιγραφή που δημιουργήθηκε αυτόματα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513628" y="1422314"/>
            <a:ext cx="6291018" cy="506018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7"/>
          <p:cNvSpPr/>
          <p:nvPr/>
        </p:nvSpPr>
        <p:spPr>
          <a:xfrm>
            <a:off x="1146673" y="100483"/>
            <a:ext cx="9898606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37"/>
          <p:cNvSpPr/>
          <p:nvPr/>
        </p:nvSpPr>
        <p:spPr>
          <a:xfrm>
            <a:off x="1146720" y="100483"/>
            <a:ext cx="98986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Βάλε τις κανάτες στη σειρά ξεκινώντας από τη μικρότερη</a:t>
            </a:r>
            <a:endParaRPr sz="3200" b="1" i="0" u="none" strike="noStrike" cap="none">
              <a:solidFill>
                <a:srgbClr val="1E83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4" name="Google Shape;66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4223" y="949699"/>
            <a:ext cx="656889" cy="126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324" y="949699"/>
            <a:ext cx="795148" cy="1535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0614" y="949699"/>
            <a:ext cx="914400" cy="176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3417" y="920927"/>
            <a:ext cx="1063451" cy="205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0073" y="920927"/>
            <a:ext cx="1250629" cy="241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6700" y="762468"/>
            <a:ext cx="1414746" cy="27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1914" y="888150"/>
            <a:ext cx="1548726" cy="299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349" y="5694535"/>
            <a:ext cx="1243692" cy="151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84786" y="5694535"/>
            <a:ext cx="1243692" cy="151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5223" y="5694535"/>
            <a:ext cx="1243692" cy="151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25660" y="5694535"/>
            <a:ext cx="1243692" cy="151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96097" y="5694535"/>
            <a:ext cx="1243692" cy="151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766534" y="5694535"/>
            <a:ext cx="1243692" cy="151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436971" y="5694535"/>
            <a:ext cx="1243692" cy="1518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8"/>
          <p:cNvSpPr/>
          <p:nvPr/>
        </p:nvSpPr>
        <p:spPr>
          <a:xfrm>
            <a:off x="2723102" y="100483"/>
            <a:ext cx="6699081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38"/>
          <p:cNvSpPr/>
          <p:nvPr/>
        </p:nvSpPr>
        <p:spPr>
          <a:xfrm>
            <a:off x="2769816" y="100483"/>
            <a:ext cx="66523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Ποια κανάτα έχει περισσότερο κρασί;</a:t>
            </a:r>
            <a:endParaRPr sz="3200" b="1" i="0" u="none" strike="noStrike" cap="none">
              <a:solidFill>
                <a:srgbClr val="1E83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Google Shape;684;p38"/>
          <p:cNvPicPr preferRelativeResize="0"/>
          <p:nvPr/>
        </p:nvPicPr>
        <p:blipFill rotWithShape="1">
          <a:blip r:embed="rId4">
            <a:alphaModFix/>
          </a:blip>
          <a:srcRect l="6830" r="7400"/>
          <a:stretch/>
        </p:blipFill>
        <p:spPr>
          <a:xfrm>
            <a:off x="2365931" y="3768602"/>
            <a:ext cx="7460138" cy="201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7552" y="1682976"/>
            <a:ext cx="1105054" cy="213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9816" y="2432389"/>
            <a:ext cx="1105054" cy="2133898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38"/>
          <p:cNvSpPr/>
          <p:nvPr/>
        </p:nvSpPr>
        <p:spPr>
          <a:xfrm>
            <a:off x="3054481" y="314820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688" name="Google Shape;688;p38"/>
          <p:cNvSpPr/>
          <p:nvPr/>
        </p:nvSpPr>
        <p:spPr>
          <a:xfrm>
            <a:off x="8472217" y="2357491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4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9"/>
          <p:cNvSpPr/>
          <p:nvPr/>
        </p:nvSpPr>
        <p:spPr>
          <a:xfrm>
            <a:off x="2723102" y="100483"/>
            <a:ext cx="6699081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39"/>
          <p:cNvSpPr/>
          <p:nvPr/>
        </p:nvSpPr>
        <p:spPr>
          <a:xfrm>
            <a:off x="2769816" y="100483"/>
            <a:ext cx="66523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Ποια κανάτα έχει περισσότερο κρασί;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696" name="Google Shape;69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9802" y="2000433"/>
            <a:ext cx="1105054" cy="213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9"/>
          <p:cNvPicPr preferRelativeResize="0"/>
          <p:nvPr/>
        </p:nvPicPr>
        <p:blipFill rotWithShape="1">
          <a:blip r:embed="rId5">
            <a:alphaModFix/>
          </a:blip>
          <a:srcRect l="6830" r="7400"/>
          <a:stretch/>
        </p:blipFill>
        <p:spPr>
          <a:xfrm flipH="1">
            <a:off x="2307949" y="4086059"/>
            <a:ext cx="7114234" cy="213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8691" y="2766144"/>
            <a:ext cx="1105054" cy="2133898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39"/>
          <p:cNvSpPr/>
          <p:nvPr/>
        </p:nvSpPr>
        <p:spPr>
          <a:xfrm>
            <a:off x="2954467" y="2605717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00" name="Google Shape;700;p39"/>
          <p:cNvSpPr/>
          <p:nvPr/>
        </p:nvSpPr>
        <p:spPr>
          <a:xfrm>
            <a:off x="8233356" y="3488445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4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0"/>
          <p:cNvSpPr/>
          <p:nvPr/>
        </p:nvSpPr>
        <p:spPr>
          <a:xfrm>
            <a:off x="2723102" y="100483"/>
            <a:ext cx="6699081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40"/>
          <p:cNvSpPr/>
          <p:nvPr/>
        </p:nvSpPr>
        <p:spPr>
          <a:xfrm>
            <a:off x="2769816" y="100483"/>
            <a:ext cx="66523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Ποια κανάτα έχει περισσότερο κρασί;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708" name="Google Shape;708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9816" y="2664000"/>
            <a:ext cx="1105054" cy="213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0"/>
          <p:cNvPicPr preferRelativeResize="0"/>
          <p:nvPr/>
        </p:nvPicPr>
        <p:blipFill rotWithShape="1">
          <a:blip r:embed="rId5">
            <a:alphaModFix/>
          </a:blip>
          <a:srcRect l="6768" r="7376"/>
          <a:stretch/>
        </p:blipFill>
        <p:spPr>
          <a:xfrm>
            <a:off x="2361362" y="4711914"/>
            <a:ext cx="7214717" cy="165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6924" y="2626288"/>
            <a:ext cx="1105054" cy="2133898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40"/>
          <p:cNvSpPr/>
          <p:nvPr/>
        </p:nvSpPr>
        <p:spPr>
          <a:xfrm>
            <a:off x="3045539" y="3429000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12" name="Google Shape;712;p40"/>
          <p:cNvSpPr/>
          <p:nvPr/>
        </p:nvSpPr>
        <p:spPr>
          <a:xfrm>
            <a:off x="8341589" y="3303870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4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1"/>
          <p:cNvSpPr/>
          <p:nvPr/>
        </p:nvSpPr>
        <p:spPr>
          <a:xfrm>
            <a:off x="2723102" y="100483"/>
            <a:ext cx="6699081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41"/>
          <p:cNvSpPr/>
          <p:nvPr/>
        </p:nvSpPr>
        <p:spPr>
          <a:xfrm>
            <a:off x="2769816" y="100483"/>
            <a:ext cx="66523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Ποια κανάτα έχει περισσότερο κρασί;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721" name="Google Shape;721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9816" y="2712561"/>
            <a:ext cx="1105054" cy="213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1"/>
          <p:cNvPicPr preferRelativeResize="0"/>
          <p:nvPr/>
        </p:nvPicPr>
        <p:blipFill rotWithShape="1">
          <a:blip r:embed="rId5">
            <a:alphaModFix/>
          </a:blip>
          <a:srcRect l="6830" r="7400"/>
          <a:stretch/>
        </p:blipFill>
        <p:spPr>
          <a:xfrm>
            <a:off x="2559158" y="4145439"/>
            <a:ext cx="6541478" cy="176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0375" y="2592000"/>
            <a:ext cx="835356" cy="161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5280" y="2592000"/>
            <a:ext cx="835356" cy="1613102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41"/>
          <p:cNvSpPr/>
          <p:nvPr/>
        </p:nvSpPr>
        <p:spPr>
          <a:xfrm>
            <a:off x="3045539" y="3429000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26" name="Google Shape;726;p41"/>
          <p:cNvSpPr/>
          <p:nvPr/>
        </p:nvSpPr>
        <p:spPr>
          <a:xfrm>
            <a:off x="7460191" y="3058886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4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41"/>
          <p:cNvSpPr/>
          <p:nvPr/>
        </p:nvSpPr>
        <p:spPr>
          <a:xfrm>
            <a:off x="8415096" y="3050791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4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2"/>
          <p:cNvSpPr/>
          <p:nvPr/>
        </p:nvSpPr>
        <p:spPr>
          <a:xfrm>
            <a:off x="2723102" y="100483"/>
            <a:ext cx="6699081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42"/>
          <p:cNvSpPr/>
          <p:nvPr/>
        </p:nvSpPr>
        <p:spPr>
          <a:xfrm>
            <a:off x="2769816" y="100483"/>
            <a:ext cx="66523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Ποια κανάτα έχει περισσότερο κρασί;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735" name="Google Shape;73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9802" y="2000433"/>
            <a:ext cx="1105054" cy="213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42"/>
          <p:cNvPicPr preferRelativeResize="0"/>
          <p:nvPr/>
        </p:nvPicPr>
        <p:blipFill rotWithShape="1">
          <a:blip r:embed="rId5">
            <a:alphaModFix/>
          </a:blip>
          <a:srcRect l="6830" r="7400"/>
          <a:stretch/>
        </p:blipFill>
        <p:spPr>
          <a:xfrm flipH="1">
            <a:off x="2307949" y="4086059"/>
            <a:ext cx="7114234" cy="2133898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42"/>
          <p:cNvSpPr/>
          <p:nvPr/>
        </p:nvSpPr>
        <p:spPr>
          <a:xfrm>
            <a:off x="2954467" y="2605717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el-GR" sz="5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pic>
        <p:nvPicPr>
          <p:cNvPr id="738" name="Google Shape;73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1487" y="3305433"/>
            <a:ext cx="835356" cy="161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6392" y="3305433"/>
            <a:ext cx="835356" cy="1613102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42"/>
          <p:cNvSpPr/>
          <p:nvPr/>
        </p:nvSpPr>
        <p:spPr>
          <a:xfrm>
            <a:off x="7691303" y="3772319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4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42"/>
          <p:cNvSpPr/>
          <p:nvPr/>
        </p:nvSpPr>
        <p:spPr>
          <a:xfrm>
            <a:off x="8646208" y="3764224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4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3"/>
          <p:cNvSpPr/>
          <p:nvPr/>
        </p:nvSpPr>
        <p:spPr>
          <a:xfrm>
            <a:off x="2723102" y="100483"/>
            <a:ext cx="6699081" cy="633047"/>
          </a:xfrm>
          <a:prstGeom prst="roundRect">
            <a:avLst>
              <a:gd name="adj" fmla="val 16667"/>
            </a:avLst>
          </a:prstGeom>
          <a:solidFill>
            <a:srgbClr val="CFE6B3"/>
          </a:solidFill>
          <a:ln w="12700" cap="flat" cmpd="sng">
            <a:solidFill>
              <a:srgbClr val="85CF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43"/>
          <p:cNvSpPr/>
          <p:nvPr/>
        </p:nvSpPr>
        <p:spPr>
          <a:xfrm>
            <a:off x="2769816" y="100483"/>
            <a:ext cx="66523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EEB"/>
              </a:buClr>
              <a:buSzPts val="3200"/>
              <a:buFont typeface="Calibri"/>
              <a:buNone/>
            </a:pPr>
            <a:r>
              <a:rPr lang="el-GR" sz="3200" b="1" i="0" u="none" strike="noStrike" cap="none">
                <a:solidFill>
                  <a:srgbClr val="1E8369"/>
                </a:solidFill>
                <a:latin typeface="Calibri"/>
                <a:ea typeface="Calibri"/>
                <a:cs typeface="Calibri"/>
                <a:sym typeface="Calibri"/>
              </a:rPr>
              <a:t>Ποια κανάτα έχει περισσότερο κρασί;</a:t>
            </a:r>
            <a:endParaRPr>
              <a:solidFill>
                <a:srgbClr val="1E8369"/>
              </a:solidFill>
            </a:endParaRPr>
          </a:p>
        </p:txBody>
      </p:sp>
      <p:pic>
        <p:nvPicPr>
          <p:cNvPr id="749" name="Google Shape;74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7737" y="2664000"/>
            <a:ext cx="1105054" cy="213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43"/>
          <p:cNvPicPr preferRelativeResize="0"/>
          <p:nvPr/>
        </p:nvPicPr>
        <p:blipFill rotWithShape="1">
          <a:blip r:embed="rId5">
            <a:alphaModFix/>
          </a:blip>
          <a:srcRect l="6768" r="7376"/>
          <a:stretch/>
        </p:blipFill>
        <p:spPr>
          <a:xfrm>
            <a:off x="1738366" y="4711914"/>
            <a:ext cx="8219550" cy="1653346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43"/>
          <p:cNvSpPr/>
          <p:nvPr/>
        </p:nvSpPr>
        <p:spPr>
          <a:xfrm>
            <a:off x="2613460" y="3391288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el-GR" sz="5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pic>
        <p:nvPicPr>
          <p:cNvPr id="752" name="Google Shape;752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7106" y="3236776"/>
            <a:ext cx="784329" cy="151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0225" y="3236776"/>
            <a:ext cx="784329" cy="1514568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43"/>
          <p:cNvSpPr/>
          <p:nvPr/>
        </p:nvSpPr>
        <p:spPr>
          <a:xfrm>
            <a:off x="7635896" y="3605128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4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43"/>
          <p:cNvSpPr/>
          <p:nvPr/>
        </p:nvSpPr>
        <p:spPr>
          <a:xfrm>
            <a:off x="8519015" y="3597033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4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6" name="Google Shape;75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78947" y="3236776"/>
            <a:ext cx="784329" cy="1514568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43"/>
          <p:cNvSpPr/>
          <p:nvPr/>
        </p:nvSpPr>
        <p:spPr>
          <a:xfrm>
            <a:off x="9377737" y="3597033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7000"/>
          </a:blip>
          <a:stretch>
            <a:fillRect/>
          </a:stretch>
        </a:blip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44" descr="Εικόνα που περιέχει κείμενο&#10;&#10;Περιγραφή που δημιουργήθηκε αυτόματα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607" y="3569065"/>
            <a:ext cx="2882900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0286" y="1795130"/>
            <a:ext cx="8181541" cy="1633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66320" y="2991505"/>
            <a:ext cx="3381249" cy="3671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3263" y="2002898"/>
            <a:ext cx="6937849" cy="2231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593" y="292663"/>
            <a:ext cx="2995602" cy="184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8118" y="327248"/>
            <a:ext cx="4143342" cy="197985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6"/>
          <p:cNvSpPr/>
          <p:nvPr/>
        </p:nvSpPr>
        <p:spPr>
          <a:xfrm>
            <a:off x="5066522" y="3276600"/>
            <a:ext cx="1181878" cy="1181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18118" y="2519648"/>
            <a:ext cx="3758876" cy="375887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9" name="Google Shape;169;p6" descr="Εικόνα που περιέχει παιχνίδι, κούκλα, ανυσματικά γραφικά&#10;&#10;Περιγραφή που δημιουργήθηκε αυτόματα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12791" y="2519648"/>
            <a:ext cx="3092095" cy="3814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 descr="Εικόνα που περιέχει clipart&#10;&#10;Περιγραφή που δημιουργήθηκε αυτόματα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04184" y="2468631"/>
            <a:ext cx="3855891" cy="346943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1" name="Google Shape;171;p6" descr="Εικόνα που περιέχει παιχνίδι, clipart, κούκλα, ανυσματικά γραφικά&#10;&#10;Περιγραφή που δημιουργήθηκε αυτόματα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3063" y="2544546"/>
            <a:ext cx="3827864" cy="38278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28592" y="292663"/>
            <a:ext cx="3012818" cy="182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14676" y="2169847"/>
            <a:ext cx="4458478" cy="445847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8856" y="599993"/>
            <a:ext cx="3012818" cy="182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0871" y="599993"/>
            <a:ext cx="3018557" cy="182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50662" y="2763980"/>
            <a:ext cx="3580216" cy="356032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1122" y="2763980"/>
            <a:ext cx="3756758" cy="356032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614" y="468456"/>
            <a:ext cx="3012818" cy="184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57829" y="468456"/>
            <a:ext cx="3018557" cy="182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34636" y="692304"/>
            <a:ext cx="3018557" cy="182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 descr="Plats High Res Stock Images | Shutterstock"/>
          <p:cNvPicPr preferRelativeResize="0"/>
          <p:nvPr/>
        </p:nvPicPr>
        <p:blipFill rotWithShape="1">
          <a:blip r:embed="rId8">
            <a:alphaModFix/>
          </a:blip>
          <a:srcRect b="8359"/>
          <a:stretch/>
        </p:blipFill>
        <p:spPr>
          <a:xfrm>
            <a:off x="4058557" y="2560707"/>
            <a:ext cx="4077999" cy="402456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8" name="Google Shape;198;p8" descr="Εικόνα που περιέχει κείμενο, clipart&#10;&#10;Περιγραφή που δημιουργήθηκε αυτόματα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82299" y="2789274"/>
            <a:ext cx="3657600" cy="3378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8903" y="2959295"/>
            <a:ext cx="3655170" cy="347511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0" name="Google Shape;200;p8"/>
          <p:cNvPicPr preferRelativeResize="0"/>
          <p:nvPr/>
        </p:nvPicPr>
        <p:blipFill rotWithShape="1">
          <a:blip r:embed="rId11">
            <a:alphaModFix/>
          </a:blip>
          <a:srcRect b="19122"/>
          <a:stretch/>
        </p:blipFill>
        <p:spPr>
          <a:xfrm>
            <a:off x="352101" y="4819706"/>
            <a:ext cx="1103540" cy="1775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095172" y="2607092"/>
            <a:ext cx="3209678" cy="405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80" y="0"/>
            <a:ext cx="12022471" cy="1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49290" y="6663386"/>
            <a:ext cx="11905860" cy="19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-3280298" y="3269788"/>
            <a:ext cx="6858000" cy="3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8610600" y="3276598"/>
            <a:ext cx="6858000" cy="30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31593">
            <a:off x="4171903" y="112307"/>
            <a:ext cx="3828620" cy="380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31593">
            <a:off x="4171903" y="138526"/>
            <a:ext cx="3828620" cy="380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31593">
            <a:off x="4085091" y="114140"/>
            <a:ext cx="4115157" cy="385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31593">
            <a:off x="3918897" y="83250"/>
            <a:ext cx="4334632" cy="389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531593">
            <a:off x="3926460" y="92802"/>
            <a:ext cx="4334632" cy="3895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Θέμα του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Ευρεία οθόνη</PresentationFormat>
  <Paragraphs>86</Paragraphs>
  <Slides>47</Slides>
  <Notes>47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50" baseType="lpstr">
      <vt:lpstr>Arial</vt:lpstr>
      <vt:lpstr>Calibri</vt:lpstr>
      <vt:lpstr>1_Office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Marielle P. Kokosidou</dc:creator>
  <cp:lastModifiedBy>ΣΟΦΙΑ ΤΣΙΓΑΡΑ</cp:lastModifiedBy>
  <cp:revision>1</cp:revision>
  <dcterms:created xsi:type="dcterms:W3CDTF">2020-12-17T21:09:23Z</dcterms:created>
  <dcterms:modified xsi:type="dcterms:W3CDTF">2021-04-12T06:29:52Z</dcterms:modified>
</cp:coreProperties>
</file>