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ce2526ed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ce2526ed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cd6b86ab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cd6b86a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ce2526ed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ce2526ed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cd6b86ab9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cd6b86ab9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ce2526ed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ce2526ed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cd6b86ab9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cd6b86ab9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ce2526ed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ce2526ed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cd6b86ab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cd6b86ab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ce2526ed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ce2526ed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cd6b86a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cd6b86a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cd6b86ab9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cd6b86ab9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ce2526edd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ce2526ed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cd6b86ab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cd6b86ab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ce252755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ce252755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cd6b86ab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cd6b86ab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ce252755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cce252755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cd6b86ab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cd6b86ab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ce252755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ce252755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cd6b86ab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ccd6b86ab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cce252755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cce252755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cd6b86ab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ccd6b86ab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cd6b86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cd6b86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ce252755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cce252755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ccd6b86ab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ccd6b86ab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cf440672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cf440672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ccd6b86ab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ccd6b86ab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cf440672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ccf440672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ccd6b86ab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ccd6b86ab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ccf440672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ccf440672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ccd6b86ab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ccd6b86ab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ccf440672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ccf440672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ccd6b86ab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ccd6b86ab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ce2526ed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ce2526ed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ccf440672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ccf440672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ccf440672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ccf440672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ccf4406727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ccf4406727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cf4406727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cf440672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cf4406727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cf4406727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cd6b86ab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cd6b86ab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ce2526ed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ce2526ed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cd6b86ab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cd6b86ab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ce2526ed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ce2526ed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cd6b86a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cd6b86a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Relationship Id="rId4" Type="http://schemas.openxmlformats.org/officeDocument/2006/relationships/image" Target="../media/image35.png"/><Relationship Id="rId5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750" y="1824625"/>
            <a:ext cx="4624925" cy="2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246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Ο Σταμάτης το σαλιγκάρι μας μαθαίνει τα αντίθετα</a:t>
            </a:r>
            <a:endParaRPr sz="48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FFFFFF"/>
                </a:solidFill>
              </a:rPr>
              <a:t>Γερμανού ελισάβετ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925" y="3507178"/>
            <a:ext cx="2274150" cy="163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 rotWithShape="1">
          <a:blip r:embed="rId5">
            <a:alphaModFix/>
          </a:blip>
          <a:srcRect b="70097" l="0" r="0" t="0"/>
          <a:stretch/>
        </p:blipFill>
        <p:spPr>
          <a:xfrm rot="297151">
            <a:off x="6301649" y="1928575"/>
            <a:ext cx="1036950" cy="2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>
            <p:ph type="title"/>
          </p:nvPr>
        </p:nvSpPr>
        <p:spPr>
          <a:xfrm>
            <a:off x="180025" y="2594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FF"/>
                </a:solidFill>
              </a:rPr>
              <a:t>                                 Απόγευμα - Βράδυ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925" y="3507178"/>
            <a:ext cx="2274150" cy="163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775" y="206875"/>
            <a:ext cx="1589101" cy="129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175375" y="246975"/>
            <a:ext cx="87765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Η μέρα είναι ζεστή. Αν δεν ήταν ζεστή τι θα ήταν;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07178"/>
            <a:ext cx="2274150" cy="163632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>
            <p:ph type="title"/>
          </p:nvPr>
        </p:nvSpPr>
        <p:spPr>
          <a:xfrm>
            <a:off x="48095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</a:t>
            </a:r>
            <a:r>
              <a:rPr lang="el">
                <a:solidFill>
                  <a:srgbClr val="FF0000"/>
                </a:solidFill>
              </a:rPr>
              <a:t>Κρύα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113400" y="4274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έξω  μέσα</a:t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925" y="3507178"/>
            <a:ext cx="2274150" cy="163632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173525" y="222200"/>
            <a:ext cx="87972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Βγαίνω λοιπόν έξω από το καβούκι μου για να ζεσταθώ. Αν δεν είχα βγει έξω που θα ήμουν;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975" y="3639000"/>
            <a:ext cx="1467200" cy="11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2410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Μέσα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116400" y="308925"/>
            <a:ext cx="89112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Ρίχνω και μια ματιά στο καβούκι μου να δω αν είναι καθαρό. Αν δεν είναι καθαρό τι μπορεί να είναι; 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925" y="3507178"/>
            <a:ext cx="2274150" cy="163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>
            <p:ph type="title"/>
          </p:nvPr>
        </p:nvSpPr>
        <p:spPr>
          <a:xfrm>
            <a:off x="396300" y="2682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Λερωμένο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9050" y="3733025"/>
            <a:ext cx="2354950" cy="141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6200" y="658200"/>
            <a:ext cx="868401" cy="81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/>
        </p:nvSpPr>
        <p:spPr>
          <a:xfrm>
            <a:off x="116400" y="42600"/>
            <a:ext cx="8911200" cy="61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Ξεκινάω τη βόλτα μου. Βλέπω κάποια χελιδόνια να πετάνε ψηλά στον ουρανό. Αν δεν πετούσαν ψηλά που θα πετούσαν;</a:t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0350" y="323600"/>
            <a:ext cx="868401" cy="7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800" y="323600"/>
            <a:ext cx="868401" cy="7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3150" y="488950"/>
            <a:ext cx="868401" cy="72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8750" y="3808250"/>
            <a:ext cx="2345251" cy="133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9375" y="2571750"/>
            <a:ext cx="868401" cy="7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7775" y="2298225"/>
            <a:ext cx="868401" cy="7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4975" y="2403600"/>
            <a:ext cx="868401" cy="81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6175" y="2101575"/>
            <a:ext cx="868401" cy="72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>
            <p:ph type="title"/>
          </p:nvPr>
        </p:nvSpPr>
        <p:spPr>
          <a:xfrm>
            <a:off x="368100" y="3378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Χαμηλά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/>
          <p:nvPr/>
        </p:nvSpPr>
        <p:spPr>
          <a:xfrm>
            <a:off x="116400" y="168300"/>
            <a:ext cx="89112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Βλέπω μακριά ένα δέντρο και σκέφτομαι να πάω μέχρι εκεί. Αν δεν ήταν μακριά που θα ήταν;</a:t>
            </a:r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8750" y="3733025"/>
            <a:ext cx="2345251" cy="141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8475" y="2981053"/>
            <a:ext cx="2274150" cy="163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21700" y="260300"/>
            <a:ext cx="8700600" cy="61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Γειά σας παιδιά. Είμαι ο Σταμάτης το σαλιγκάρι. Θέλετε να παίξουμε ένα παιχνίδι; Εγώ θα σας λέω μια λέξη και εσείς πρέπει να μου βρείτε την αντίθετη της. Είσαστε έτοιμοι; Πάμε!!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3675" y="3696167"/>
            <a:ext cx="2270326" cy="14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6238" y="190500"/>
            <a:ext cx="420052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305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Κοντά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3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 txBox="1"/>
          <p:nvPr/>
        </p:nvSpPr>
        <p:spPr>
          <a:xfrm>
            <a:off x="162975" y="209800"/>
            <a:ext cx="88077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Στο δρόμο μου βλέπω πολλά λουλουδάκια. Αν δεν ήταν πολλά πόσα θα ήταν;</a:t>
            </a:r>
            <a:endParaRPr/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9300" y="3648400"/>
            <a:ext cx="2414701" cy="14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7863" y="2944275"/>
            <a:ext cx="583675" cy="12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1750" y="2436463"/>
            <a:ext cx="675500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90038" y="3476213"/>
            <a:ext cx="1021275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8">
            <a:alphaModFix/>
          </a:blip>
          <a:srcRect b="6454" l="0" r="0" t="0"/>
          <a:stretch/>
        </p:blipFill>
        <p:spPr>
          <a:xfrm>
            <a:off x="3568025" y="2689238"/>
            <a:ext cx="1069525" cy="10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28325" y="3648400"/>
            <a:ext cx="1510175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7975" y="2257800"/>
            <a:ext cx="1510175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84938" y="3735575"/>
            <a:ext cx="1510175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3363" y="2772075"/>
            <a:ext cx="1021275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3"/>
          <p:cNvPicPr preferRelativeResize="0"/>
          <p:nvPr/>
        </p:nvPicPr>
        <p:blipFill rotWithShape="1">
          <a:blip r:embed="rId8">
            <a:alphaModFix/>
          </a:blip>
          <a:srcRect b="6454" l="0" r="0" t="0"/>
          <a:stretch/>
        </p:blipFill>
        <p:spPr>
          <a:xfrm>
            <a:off x="7270550" y="2526450"/>
            <a:ext cx="1069525" cy="10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838" y="2040575"/>
            <a:ext cx="1021275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3062" y="3170900"/>
            <a:ext cx="1021275" cy="12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4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7050" y="3535550"/>
            <a:ext cx="2414701" cy="14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7638" y="2938463"/>
            <a:ext cx="583675" cy="12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9463" y="2653575"/>
            <a:ext cx="1510175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8838" y="2537850"/>
            <a:ext cx="1021275" cy="12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 txBox="1"/>
          <p:nvPr>
            <p:ph type="title"/>
          </p:nvPr>
        </p:nvSpPr>
        <p:spPr>
          <a:xfrm>
            <a:off x="219075" y="1780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Λίγα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5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9300" y="3648400"/>
            <a:ext cx="2414701" cy="14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/>
          <p:nvPr/>
        </p:nvSpPr>
        <p:spPr>
          <a:xfrm>
            <a:off x="173525" y="246975"/>
            <a:ext cx="87783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Βλέπω και πολλές άσπρες μαργαρίτες. Αν δεν ήταν άσπρες τι θα ήταν;</a:t>
            </a:r>
            <a:endParaRPr/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300" y="3383850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7750" y="2938000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525" y="4160450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8525" y="4242775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1000" y="3648400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5025" y="3172725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9525" y="4346525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8900" y="3642263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6200" y="3037175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4050" y="3995075"/>
            <a:ext cx="669226" cy="61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6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9300" y="3648400"/>
            <a:ext cx="2414701" cy="14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300" y="3383850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7750" y="2938000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525" y="4160450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8525" y="4242775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1000" y="3648400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5025" y="3172725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9525" y="4346525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8900" y="3642263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6200" y="3037175"/>
            <a:ext cx="669226" cy="6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4050" y="3995075"/>
            <a:ext cx="669226" cy="61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/>
          <p:cNvSpPr txBox="1"/>
          <p:nvPr>
            <p:ph type="title"/>
          </p:nvPr>
        </p:nvSpPr>
        <p:spPr>
          <a:xfrm>
            <a:off x="219075" y="1780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Μαύρες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7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-190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9300" y="3648400"/>
            <a:ext cx="2414701" cy="14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7863" y="2944275"/>
            <a:ext cx="583675" cy="12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1750" y="2436463"/>
            <a:ext cx="675500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90038" y="3476213"/>
            <a:ext cx="1021275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7"/>
          <p:cNvPicPr preferRelativeResize="0"/>
          <p:nvPr/>
        </p:nvPicPr>
        <p:blipFill rotWithShape="1">
          <a:blip r:embed="rId8">
            <a:alphaModFix/>
          </a:blip>
          <a:srcRect b="6454" l="0" r="0" t="0"/>
          <a:stretch/>
        </p:blipFill>
        <p:spPr>
          <a:xfrm>
            <a:off x="3568025" y="2689238"/>
            <a:ext cx="1069525" cy="10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28325" y="3648400"/>
            <a:ext cx="1510175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7975" y="2257800"/>
            <a:ext cx="1510175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84938" y="3735575"/>
            <a:ext cx="1510175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3363" y="2772075"/>
            <a:ext cx="1021275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7"/>
          <p:cNvPicPr preferRelativeResize="0"/>
          <p:nvPr/>
        </p:nvPicPr>
        <p:blipFill rotWithShape="1">
          <a:blip r:embed="rId8">
            <a:alphaModFix/>
          </a:blip>
          <a:srcRect b="6454" l="0" r="0" t="0"/>
          <a:stretch/>
        </p:blipFill>
        <p:spPr>
          <a:xfrm>
            <a:off x="7270550" y="2526450"/>
            <a:ext cx="1069525" cy="10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838" y="2040575"/>
            <a:ext cx="1021275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3062" y="3170900"/>
            <a:ext cx="1021275" cy="12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/>
        </p:nvSpPr>
        <p:spPr>
          <a:xfrm>
            <a:off x="213725" y="259375"/>
            <a:ext cx="87003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Στέκομαι λίγο για να μυρίσω τα λουλούδια. Ποιο είναι το αντίθετο του στέκομαι;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8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-190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863" y="2944275"/>
            <a:ext cx="583675" cy="12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1750" y="2436463"/>
            <a:ext cx="675500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0038" y="3476213"/>
            <a:ext cx="1021275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8"/>
          <p:cNvPicPr preferRelativeResize="0"/>
          <p:nvPr/>
        </p:nvPicPr>
        <p:blipFill rotWithShape="1">
          <a:blip r:embed="rId7">
            <a:alphaModFix/>
          </a:blip>
          <a:srcRect b="6454" l="0" r="0" t="0"/>
          <a:stretch/>
        </p:blipFill>
        <p:spPr>
          <a:xfrm>
            <a:off x="3568025" y="2689238"/>
            <a:ext cx="1069525" cy="10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8325" y="3648400"/>
            <a:ext cx="1510175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67975" y="2257800"/>
            <a:ext cx="1510175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84938" y="3735575"/>
            <a:ext cx="1510175" cy="1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3363" y="2772075"/>
            <a:ext cx="1021275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8"/>
          <p:cNvPicPr preferRelativeResize="0"/>
          <p:nvPr/>
        </p:nvPicPr>
        <p:blipFill rotWithShape="1">
          <a:blip r:embed="rId7">
            <a:alphaModFix/>
          </a:blip>
          <a:srcRect b="6454" l="0" r="0" t="0"/>
          <a:stretch/>
        </p:blipFill>
        <p:spPr>
          <a:xfrm>
            <a:off x="7270550" y="2526450"/>
            <a:ext cx="1069525" cy="10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838" y="2040575"/>
            <a:ext cx="1021275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062" y="3170900"/>
            <a:ext cx="1021275" cy="1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125" y="3648400"/>
            <a:ext cx="2414701" cy="14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8"/>
          <p:cNvSpPr txBox="1"/>
          <p:nvPr>
            <p:ph type="title"/>
          </p:nvPr>
        </p:nvSpPr>
        <p:spPr>
          <a:xfrm>
            <a:off x="219075" y="1780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Κινούμαι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9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50" y="41664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600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 txBox="1"/>
          <p:nvPr/>
        </p:nvSpPr>
        <p:spPr>
          <a:xfrm>
            <a:off x="232800" y="296550"/>
            <a:ext cx="86814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Φτάνω στο δέντρο. Είναι μεγάλο. Αν δεν ήταν μεγάλο τι θα ήταν;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250" y="41570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0850" y="2219125"/>
            <a:ext cx="2579299" cy="29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0"/>
          <p:cNvSpPr txBox="1"/>
          <p:nvPr>
            <p:ph type="title"/>
          </p:nvPr>
        </p:nvSpPr>
        <p:spPr>
          <a:xfrm>
            <a:off x="219075" y="1780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Μικρό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1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50" y="41664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600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1"/>
          <p:cNvSpPr txBox="1"/>
          <p:nvPr/>
        </p:nvSpPr>
        <p:spPr>
          <a:xfrm>
            <a:off x="237325" y="246975"/>
            <a:ext cx="86769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Έχει και πολλά χοντρά κλαδιά. Αν δεν ήταν χοντρά τι θα ήταν;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68825" y="4473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</a:t>
            </a:r>
            <a:r>
              <a:rPr lang="el"/>
              <a:t>καλοκαίρι                                      </a:t>
            </a:r>
            <a:r>
              <a:rPr lang="el"/>
              <a:t>χειμώνας                                          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173525" y="267075"/>
            <a:ext cx="87783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Μια μέρα του καλοκαιριού, αποφάσισα να πάω μια βολτίτσα. Αν δεν ήταν καλοκαίρι τι θα ήταν;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8475" y="2981053"/>
            <a:ext cx="2274150" cy="163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2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50" y="41664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600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2"/>
          <p:cNvPicPr preferRelativeResize="0"/>
          <p:nvPr/>
        </p:nvPicPr>
        <p:blipFill rotWithShape="1">
          <a:blip r:embed="rId6">
            <a:alphaModFix/>
          </a:blip>
          <a:srcRect b="12056" l="15333" r="0" t="0"/>
          <a:stretch/>
        </p:blipFill>
        <p:spPr>
          <a:xfrm rot="988517">
            <a:off x="780450" y="2888601"/>
            <a:ext cx="2491822" cy="177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3675" y="3755375"/>
            <a:ext cx="2237901" cy="84275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2"/>
          <p:cNvSpPr txBox="1"/>
          <p:nvPr>
            <p:ph type="title"/>
          </p:nvPr>
        </p:nvSpPr>
        <p:spPr>
          <a:xfrm>
            <a:off x="311700" y="244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Λεπτά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>
            <p:ph type="title"/>
          </p:nvPr>
        </p:nvSpPr>
        <p:spPr>
          <a:xfrm>
            <a:off x="113400" y="417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</a:t>
            </a:r>
            <a:endParaRPr/>
          </a:p>
        </p:txBody>
      </p:sp>
      <p:pic>
        <p:nvPicPr>
          <p:cNvPr id="342" name="Google Shape;342;p43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50" y="41664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600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 txBox="1"/>
          <p:nvPr/>
        </p:nvSpPr>
        <p:spPr>
          <a:xfrm>
            <a:off x="232800" y="259375"/>
            <a:ext cx="86721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Πάνω στα κλαδιά κάθονται πουλάκια. Αν δεν ήταν πάνω που θα ήταν;</a:t>
            </a:r>
            <a:endParaRPr/>
          </a:p>
        </p:txBody>
      </p:sp>
      <p:pic>
        <p:nvPicPr>
          <p:cNvPr id="346" name="Google Shape;34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6850" y="479550"/>
            <a:ext cx="1703099" cy="21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"/>
          <p:cNvSpPr txBox="1"/>
          <p:nvPr>
            <p:ph type="title"/>
          </p:nvPr>
        </p:nvSpPr>
        <p:spPr>
          <a:xfrm>
            <a:off x="113400" y="417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</a:t>
            </a:r>
            <a:endParaRPr/>
          </a:p>
        </p:txBody>
      </p:sp>
      <p:pic>
        <p:nvPicPr>
          <p:cNvPr id="352" name="Google Shape;352;p44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9475" y="41756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4575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5525" y="3403925"/>
            <a:ext cx="1579325" cy="173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4"/>
          <p:cNvSpPr txBox="1"/>
          <p:nvPr>
            <p:ph type="title"/>
          </p:nvPr>
        </p:nvSpPr>
        <p:spPr>
          <a:xfrm>
            <a:off x="311700" y="244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Κάτω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5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5"/>
          <p:cNvSpPr txBox="1"/>
          <p:nvPr/>
        </p:nvSpPr>
        <p:spPr>
          <a:xfrm>
            <a:off x="162975" y="234575"/>
            <a:ext cx="88077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Έχουν υπέροχα απαλά φτερά. Αν δεν ήταν απαλά τι θα ήταν;</a:t>
            </a:r>
            <a:endParaRPr/>
          </a:p>
        </p:txBody>
      </p:sp>
      <p:pic>
        <p:nvPicPr>
          <p:cNvPr id="363" name="Google Shape;36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724625" y="2388375"/>
            <a:ext cx="1809750" cy="2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3100" y="3300475"/>
            <a:ext cx="1908826" cy="14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6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100" y="3300475"/>
            <a:ext cx="1908826" cy="14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6425" y="3381675"/>
            <a:ext cx="3573350" cy="13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6"/>
          <p:cNvSpPr txBox="1"/>
          <p:nvPr>
            <p:ph type="title"/>
          </p:nvPr>
        </p:nvSpPr>
        <p:spPr>
          <a:xfrm>
            <a:off x="311700" y="244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Σκληρά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7"/>
          <p:cNvSpPr txBox="1"/>
          <p:nvPr>
            <p:ph type="title"/>
          </p:nvPr>
        </p:nvSpPr>
        <p:spPr>
          <a:xfrm>
            <a:off x="113400" y="417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</a:t>
            </a:r>
            <a:endParaRPr/>
          </a:p>
        </p:txBody>
      </p:sp>
      <p:pic>
        <p:nvPicPr>
          <p:cNvPr id="378" name="Google Shape;378;p47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50" y="41664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600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9375" y="1034350"/>
            <a:ext cx="1703099" cy="21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7"/>
          <p:cNvSpPr txBox="1"/>
          <p:nvPr/>
        </p:nvSpPr>
        <p:spPr>
          <a:xfrm>
            <a:off x="173525" y="296550"/>
            <a:ext cx="8768700" cy="61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Είναι άγρια όμως. Μπορούν να σε τσιμπήσουν με το ράμφος τους. Πως ονομάζονται τα ζώα που δεν είναι άγρια;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/>
          <p:nvPr>
            <p:ph type="title"/>
          </p:nvPr>
        </p:nvSpPr>
        <p:spPr>
          <a:xfrm>
            <a:off x="113400" y="417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</a:t>
            </a:r>
            <a:endParaRPr/>
          </a:p>
        </p:txBody>
      </p:sp>
      <p:pic>
        <p:nvPicPr>
          <p:cNvPr id="388" name="Google Shape;388;p48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50" y="41664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600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6850" y="479550"/>
            <a:ext cx="1703099" cy="21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5150" y="2822875"/>
            <a:ext cx="2021601" cy="23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7550" y="3620200"/>
            <a:ext cx="1703101" cy="132584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8"/>
          <p:cNvSpPr txBox="1"/>
          <p:nvPr>
            <p:ph type="title"/>
          </p:nvPr>
        </p:nvSpPr>
        <p:spPr>
          <a:xfrm>
            <a:off x="311700" y="244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Ήμερα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"/>
          <p:cNvSpPr txBox="1"/>
          <p:nvPr>
            <p:ph type="title"/>
          </p:nvPr>
        </p:nvSpPr>
        <p:spPr>
          <a:xfrm>
            <a:off x="113400" y="417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</a:t>
            </a:r>
            <a:endParaRPr/>
          </a:p>
        </p:txBody>
      </p:sp>
      <p:pic>
        <p:nvPicPr>
          <p:cNvPr id="400" name="Google Shape;400;p49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50" y="41664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600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9"/>
          <p:cNvSpPr txBox="1"/>
          <p:nvPr/>
        </p:nvSpPr>
        <p:spPr>
          <a:xfrm>
            <a:off x="203175" y="234575"/>
            <a:ext cx="87579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Έχουν σκληρό ράμφος. Αν δεν ήταν σκληρό τι θα ήταν;</a:t>
            </a:r>
            <a:endParaRPr/>
          </a:p>
        </p:txBody>
      </p:sp>
      <p:pic>
        <p:nvPicPr>
          <p:cNvPr id="404" name="Google Shape;40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4275" y="2966675"/>
            <a:ext cx="1335425" cy="13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"/>
          <p:cNvSpPr txBox="1"/>
          <p:nvPr>
            <p:ph type="title"/>
          </p:nvPr>
        </p:nvSpPr>
        <p:spPr>
          <a:xfrm>
            <a:off x="113400" y="417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</a:t>
            </a:r>
            <a:endParaRPr/>
          </a:p>
        </p:txBody>
      </p:sp>
      <p:pic>
        <p:nvPicPr>
          <p:cNvPr id="410" name="Google Shape;410;p50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50" y="41664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2800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0"/>
          <p:cNvSpPr txBox="1"/>
          <p:nvPr>
            <p:ph type="title"/>
          </p:nvPr>
        </p:nvSpPr>
        <p:spPr>
          <a:xfrm>
            <a:off x="349325" y="1799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Μαλακό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"/>
          <p:cNvSpPr txBox="1"/>
          <p:nvPr>
            <p:ph type="title"/>
          </p:nvPr>
        </p:nvSpPr>
        <p:spPr>
          <a:xfrm>
            <a:off x="113400" y="417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</a:t>
            </a:r>
            <a:endParaRPr/>
          </a:p>
        </p:txBody>
      </p:sp>
      <p:pic>
        <p:nvPicPr>
          <p:cNvPr id="419" name="Google Shape;419;p51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50" y="41664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600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7600" y="752225"/>
            <a:ext cx="1703099" cy="21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1"/>
          <p:cNvSpPr txBox="1"/>
          <p:nvPr/>
        </p:nvSpPr>
        <p:spPr>
          <a:xfrm>
            <a:off x="203175" y="234575"/>
            <a:ext cx="87297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Τιτιβίζουν και κάνουν πολλή φασαρία. Αν δεν έκαναν φασαρία τι θα έκαναν;</a:t>
            </a:r>
            <a:endParaRPr/>
          </a:p>
        </p:txBody>
      </p:sp>
      <p:pic>
        <p:nvPicPr>
          <p:cNvPr id="424" name="Google Shape;424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04875" y="752225"/>
            <a:ext cx="2436925" cy="15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7975" y="752225"/>
            <a:ext cx="2436925" cy="15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title"/>
          </p:nvPr>
        </p:nvSpPr>
        <p:spPr>
          <a:xfrm>
            <a:off x="433925" y="4450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Χειμώνας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9575" y="3460603"/>
            <a:ext cx="2274150" cy="163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2"/>
          <p:cNvSpPr txBox="1"/>
          <p:nvPr>
            <p:ph type="title"/>
          </p:nvPr>
        </p:nvSpPr>
        <p:spPr>
          <a:xfrm>
            <a:off x="113400" y="417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</a:t>
            </a:r>
            <a:endParaRPr/>
          </a:p>
        </p:txBody>
      </p:sp>
      <p:pic>
        <p:nvPicPr>
          <p:cNvPr id="431" name="Google Shape;431;p52"/>
          <p:cNvPicPr preferRelativeResize="0"/>
          <p:nvPr/>
        </p:nvPicPr>
        <p:blipFill rotWithShape="1">
          <a:blip r:embed="rId3">
            <a:alphaModFix/>
          </a:blip>
          <a:srcRect b="911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50" y="4166437"/>
            <a:ext cx="1414650" cy="90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600" y="0"/>
            <a:ext cx="4200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9400" y="949700"/>
            <a:ext cx="1703099" cy="21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2"/>
          <p:cNvSpPr txBox="1"/>
          <p:nvPr>
            <p:ph type="title"/>
          </p:nvPr>
        </p:nvSpPr>
        <p:spPr>
          <a:xfrm>
            <a:off x="397725" y="377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Ησυχία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3"/>
          <p:cNvSpPr txBox="1"/>
          <p:nvPr/>
        </p:nvSpPr>
        <p:spPr>
          <a:xfrm>
            <a:off x="116400" y="178175"/>
            <a:ext cx="89112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Βλέπω μια λίμνη εδώ κοντά. Λέω να πάω να δροσιστώ. Ελπίζω να είναι ρηχά. Αν δεν είναι ρηχά τι θα είναι; </a:t>
            </a:r>
            <a:endParaRPr/>
          </a:p>
        </p:txBody>
      </p:sp>
      <p:pic>
        <p:nvPicPr>
          <p:cNvPr id="442" name="Google Shape;44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100" y="3300475"/>
            <a:ext cx="1908826" cy="14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0975" y="3723825"/>
            <a:ext cx="1908826" cy="141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4"/>
          <p:cNvSpPr txBox="1"/>
          <p:nvPr>
            <p:ph type="title"/>
          </p:nvPr>
        </p:nvSpPr>
        <p:spPr>
          <a:xfrm>
            <a:off x="397725" y="377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Βαθιά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5"/>
          <p:cNvSpPr txBox="1"/>
          <p:nvPr/>
        </p:nvSpPr>
        <p:spPr>
          <a:xfrm>
            <a:off x="116400" y="178175"/>
            <a:ext cx="89112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Νιώθω κουρασμένος όμως τώρα</a:t>
            </a:r>
            <a:r>
              <a:rPr lang="el"/>
              <a:t>. Τι να κάνω; Αν δεν ένιωθα κουρασμένος πως θα ένιωθα;</a:t>
            </a:r>
            <a:endParaRPr/>
          </a:p>
        </p:txBody>
      </p:sp>
      <p:pic>
        <p:nvPicPr>
          <p:cNvPr id="456" name="Google Shape;456;p55"/>
          <p:cNvPicPr preferRelativeResize="0"/>
          <p:nvPr/>
        </p:nvPicPr>
        <p:blipFill rotWithShape="1">
          <a:blip r:embed="rId4">
            <a:alphaModFix/>
          </a:blip>
          <a:srcRect b="49073" l="0" r="53416" t="0"/>
          <a:stretch/>
        </p:blipFill>
        <p:spPr>
          <a:xfrm>
            <a:off x="310325" y="2924350"/>
            <a:ext cx="3112426" cy="22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275" y="2783128"/>
            <a:ext cx="2274150" cy="163632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6"/>
          <p:cNvSpPr txBox="1"/>
          <p:nvPr>
            <p:ph type="title"/>
          </p:nvPr>
        </p:nvSpPr>
        <p:spPr>
          <a:xfrm>
            <a:off x="378925" y="221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Ξεκούραστος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116400" y="209800"/>
            <a:ext cx="89112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 δεν ήταν μέρα τι θα ήταν;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925" y="3507178"/>
            <a:ext cx="2274150" cy="163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5675" y="3507178"/>
            <a:ext cx="2274150" cy="16363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257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</a:t>
            </a:r>
            <a:r>
              <a:rPr lang="el">
                <a:solidFill>
                  <a:srgbClr val="FFFFFF"/>
                </a:solidFill>
              </a:rPr>
              <a:t>Νύχτα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116400" y="334150"/>
            <a:ext cx="89112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FF"/>
                </a:solidFill>
              </a:rPr>
              <a:t>Ξυπνάω λοιπόν το πρωί και ετοιμάζομαι. Ποιο είναι το αντίθετο του ξυπνάω;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8155" l="0" r="0" t="0"/>
          <a:stretch/>
        </p:blipFill>
        <p:spPr>
          <a:xfrm>
            <a:off x="2486700" y="2614075"/>
            <a:ext cx="3869802" cy="2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9100" y="2505928"/>
            <a:ext cx="2274150" cy="163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8155" l="0" r="0" t="0"/>
          <a:stretch/>
        </p:blipFill>
        <p:spPr>
          <a:xfrm>
            <a:off x="2486700" y="2614075"/>
            <a:ext cx="3869802" cy="2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6450" y="2571750"/>
            <a:ext cx="2587250" cy="15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>
            <p:ph type="title"/>
          </p:nvPr>
        </p:nvSpPr>
        <p:spPr>
          <a:xfrm>
            <a:off x="239775" y="1817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Κοιμάμαι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925" y="3507178"/>
            <a:ext cx="2274150" cy="163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50" y="66750"/>
            <a:ext cx="1036950" cy="94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232800" y="211925"/>
            <a:ext cx="86907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             Αν δεν ήταν πρωί τι θα ήταν;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