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5/10/2025</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5/10/2025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488794"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56025" y="2821491"/>
            <a:ext cx="4488794"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5/10/2025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5/10/2025</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C34DF1-8995-F770-6374-D72CAA739239}"/>
              </a:ext>
            </a:extLst>
          </p:cNvPr>
          <p:cNvSpPr>
            <a:spLocks noGrp="1"/>
          </p:cNvSpPr>
          <p:nvPr>
            <p:ph type="ctrTitle"/>
          </p:nvPr>
        </p:nvSpPr>
        <p:spPr/>
        <p:txBody>
          <a:bodyPr/>
          <a:lstStyle/>
          <a:p>
            <a:r>
              <a:rPr lang="el-GR" dirty="0"/>
              <a:t>Η </a:t>
            </a:r>
            <a:r>
              <a:rPr lang="el-GR" dirty="0" err="1"/>
              <a:t>εξοδοσ</a:t>
            </a:r>
            <a:r>
              <a:rPr lang="el-GR" dirty="0"/>
              <a:t> του </a:t>
            </a:r>
            <a:r>
              <a:rPr lang="el-GR" dirty="0" err="1"/>
              <a:t>μεσολογγιου</a:t>
            </a:r>
            <a:endParaRPr lang="el-GR" dirty="0"/>
          </a:p>
        </p:txBody>
      </p:sp>
      <p:sp>
        <p:nvSpPr>
          <p:cNvPr id="3" name="Υπότιτλος 2">
            <a:extLst>
              <a:ext uri="{FF2B5EF4-FFF2-40B4-BE49-F238E27FC236}">
                <a16:creationId xmlns:a16="http://schemas.microsoft.com/office/drawing/2014/main" id="{287F5384-A00F-169C-0DA4-51B7ECDA3C1B}"/>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6450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AEFA9B8-2225-9D5A-9748-5064932DC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75" y="0"/>
            <a:ext cx="9339263" cy="641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2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49BD9-BFD6-0FF8-EFE6-876BF82CAF1C}"/>
              </a:ext>
            </a:extLst>
          </p:cNvPr>
          <p:cNvSpPr txBox="1"/>
          <p:nvPr/>
        </p:nvSpPr>
        <p:spPr>
          <a:xfrm>
            <a:off x="112542" y="141212"/>
            <a:ext cx="11971606" cy="4103688"/>
          </a:xfrm>
          <a:prstGeom prst="rect">
            <a:avLst/>
          </a:prstGeom>
          <a:noFill/>
        </p:spPr>
        <p:txBody>
          <a:bodyPr wrap="square">
            <a:spAutoFit/>
          </a:bodyPr>
          <a:lstStyle/>
          <a:p>
            <a:pPr algn="l">
              <a:spcAft>
                <a:spcPts val="750"/>
              </a:spcAft>
            </a:pPr>
            <a:r>
              <a:rPr lang="el-GR" b="1" i="0" dirty="0">
                <a:solidFill>
                  <a:srgbClr val="FFC000"/>
                </a:solidFill>
                <a:effectLst/>
                <a:latin typeface="Helvetica Neue"/>
              </a:rPr>
              <a:t>Η υποδοχή του Λόρδου Βύρωνα στο Μεσολόγγι</a:t>
            </a:r>
            <a:endParaRPr lang="el-GR" b="0" i="0" dirty="0">
              <a:solidFill>
                <a:srgbClr val="FFC000"/>
              </a:solidFill>
              <a:effectLst/>
              <a:latin typeface="Helvetica Neue"/>
            </a:endParaRPr>
          </a:p>
          <a:p>
            <a:pPr algn="l">
              <a:spcAft>
                <a:spcPts val="750"/>
              </a:spcAft>
            </a:pPr>
            <a:r>
              <a:rPr lang="el-GR" b="1" i="0" dirty="0">
                <a:solidFill>
                  <a:srgbClr val="FFC000"/>
                </a:solidFill>
                <a:effectLst/>
                <a:latin typeface="Helvetica Neue"/>
              </a:rPr>
              <a:t>Θεόδωρος Βρυζάκης (1861)</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Εθνική Πινακοθήκη – Παράρτημα Ναυπλίου</a:t>
            </a:r>
          </a:p>
          <a:p>
            <a:pPr algn="l">
              <a:spcAft>
                <a:spcPts val="750"/>
              </a:spcAft>
            </a:pPr>
            <a:r>
              <a:rPr lang="el-GR" b="0" i="0" dirty="0">
                <a:solidFill>
                  <a:srgbClr val="FFC000"/>
                </a:solidFill>
                <a:effectLst/>
                <a:latin typeface="Helvetica Neue"/>
              </a:rPr>
              <a:t>Ο πίνακας απεικονίζει την άφιξη του Άγγλου ποιητή και φιλέλληνα Λόρδου Μπάιρον στο Μεσολόγγι, στης 5 Ιανουαρίου του 1824. Ο ήδη διάσημος σε όλη την Ευρώπη ρομαντικός ποιητής, συνοδευόμενος από τον φίλο του </a:t>
            </a:r>
            <a:r>
              <a:rPr lang="el-GR" b="0" i="0" dirty="0" err="1">
                <a:solidFill>
                  <a:srgbClr val="FFC000"/>
                </a:solidFill>
                <a:effectLst/>
                <a:latin typeface="Helvetica Neue"/>
              </a:rPr>
              <a:t>Edward</a:t>
            </a:r>
            <a:r>
              <a:rPr lang="el-GR" b="0" i="0" dirty="0">
                <a:solidFill>
                  <a:srgbClr val="FFC000"/>
                </a:solidFill>
                <a:effectLst/>
                <a:latin typeface="Helvetica Neue"/>
              </a:rPr>
              <a:t> </a:t>
            </a:r>
            <a:r>
              <a:rPr lang="el-GR" b="0" i="0" dirty="0" err="1">
                <a:solidFill>
                  <a:srgbClr val="FFC000"/>
                </a:solidFill>
                <a:effectLst/>
                <a:latin typeface="Helvetica Neue"/>
              </a:rPr>
              <a:t>John</a:t>
            </a:r>
            <a:r>
              <a:rPr lang="el-GR" b="0" i="0" dirty="0">
                <a:solidFill>
                  <a:srgbClr val="FFC000"/>
                </a:solidFill>
                <a:effectLst/>
                <a:latin typeface="Helvetica Neue"/>
              </a:rPr>
              <a:t> </a:t>
            </a:r>
            <a:r>
              <a:rPr lang="el-GR" b="0" i="0" dirty="0" err="1">
                <a:solidFill>
                  <a:srgbClr val="FFC000"/>
                </a:solidFill>
                <a:effectLst/>
                <a:latin typeface="Helvetica Neue"/>
              </a:rPr>
              <a:t>Trelawny</a:t>
            </a:r>
            <a:r>
              <a:rPr lang="el-GR" b="0" i="0" dirty="0">
                <a:solidFill>
                  <a:srgbClr val="FFC000"/>
                </a:solidFill>
                <a:effectLst/>
                <a:latin typeface="Helvetica Neue"/>
              </a:rPr>
              <a:t>, γίνεται δεκτός ως </a:t>
            </a:r>
            <a:r>
              <a:rPr lang="el-GR" b="0" i="0" dirty="0" err="1">
                <a:solidFill>
                  <a:srgbClr val="FFC000"/>
                </a:solidFill>
                <a:effectLst/>
                <a:latin typeface="Helvetica Neue"/>
              </a:rPr>
              <a:t>μεσίας</a:t>
            </a:r>
            <a:r>
              <a:rPr lang="el-GR" b="0" i="0" dirty="0">
                <a:solidFill>
                  <a:srgbClr val="FFC000"/>
                </a:solidFill>
                <a:effectLst/>
                <a:latin typeface="Helvetica Neue"/>
              </a:rPr>
              <a:t> από τους κατοίκους “μετά βαΐων και κλάδων”. Τον Μπάιρον υποδέχονται οι προεστοί, ο κλήρος, αλλά και πλήθος στρατιωτών και κόσμου. Ανάμεσά τους ξεχωρίζει η μορφή του Αλέξανδρου Μαυροκορδάτου, ο οποίος και είχε καλέσει τον ποιητή στο Μεσολόγγι, όπου ο Μπάιρον </a:t>
            </a:r>
            <a:r>
              <a:rPr lang="el-GR" b="0" i="0" dirty="0" err="1">
                <a:solidFill>
                  <a:srgbClr val="FFC000"/>
                </a:solidFill>
                <a:effectLst/>
                <a:latin typeface="Helvetica Neue"/>
              </a:rPr>
              <a:t>έμελε</a:t>
            </a:r>
            <a:r>
              <a:rPr lang="el-GR" b="0" i="0" dirty="0">
                <a:solidFill>
                  <a:srgbClr val="FFC000"/>
                </a:solidFill>
                <a:effectLst/>
                <a:latin typeface="Helvetica Neue"/>
              </a:rPr>
              <a:t> να πεθάνει λίγο αργότερα, στις 19 Απριλίου. Στο πίσω μέρος διακρίνεται η πόλη του Μεσολογγίου με το βουνό </a:t>
            </a:r>
            <a:r>
              <a:rPr lang="el-GR" b="0" i="0" dirty="0" err="1">
                <a:solidFill>
                  <a:srgbClr val="FFC000"/>
                </a:solidFill>
                <a:effectLst/>
                <a:latin typeface="Helvetica Neue"/>
              </a:rPr>
              <a:t>Βαράσοβα</a:t>
            </a:r>
            <a:r>
              <a:rPr lang="el-GR" b="0" i="0" dirty="0">
                <a:solidFill>
                  <a:srgbClr val="FFC000"/>
                </a:solidFill>
                <a:effectLst/>
                <a:latin typeface="Helvetica Neue"/>
              </a:rPr>
              <a:t>, που δεσπόζει στο κέντρο σαν ένα επιβλητικό σκηνικό.</a:t>
            </a:r>
          </a:p>
          <a:p>
            <a:pPr algn="l">
              <a:spcAft>
                <a:spcPts val="750"/>
              </a:spcAft>
            </a:pPr>
            <a:r>
              <a:rPr lang="el-GR" b="0" i="0" dirty="0">
                <a:solidFill>
                  <a:srgbClr val="FFC000"/>
                </a:solidFill>
                <a:effectLst/>
                <a:latin typeface="Helvetica Neue"/>
              </a:rPr>
              <a:t>Το έργο ανήκει στη συλλογή Εθνικής Πινακοθήκης, είναι δωρεά του Πανεπιστημίου Αθηνών κι </a:t>
            </a:r>
            <a:r>
              <a:rPr lang="el-GR" b="0" i="0" dirty="0" err="1">
                <a:solidFill>
                  <a:srgbClr val="FFC000"/>
                </a:solidFill>
                <a:effectLst/>
                <a:latin typeface="Helvetica Neue"/>
              </a:rPr>
              <a:t>εκτείθεται</a:t>
            </a:r>
            <a:r>
              <a:rPr lang="el-GR" b="0" i="0" dirty="0">
                <a:solidFill>
                  <a:srgbClr val="FFC000"/>
                </a:solidFill>
                <a:effectLst/>
                <a:latin typeface="Helvetica Neue"/>
              </a:rPr>
              <a:t> στο Παράρτημα Ναυπλίου. Αντίγραφο του Γιάννη </a:t>
            </a:r>
            <a:r>
              <a:rPr lang="el-GR" b="0" i="0" dirty="0" err="1">
                <a:solidFill>
                  <a:srgbClr val="FFC000"/>
                </a:solidFill>
                <a:effectLst/>
                <a:latin typeface="Helvetica Neue"/>
              </a:rPr>
              <a:t>Κασόλα</a:t>
            </a:r>
            <a:r>
              <a:rPr lang="el-GR" b="0" i="0" dirty="0">
                <a:solidFill>
                  <a:srgbClr val="FFC000"/>
                </a:solidFill>
                <a:effectLst/>
                <a:latin typeface="Helvetica Neue"/>
              </a:rPr>
              <a:t> υπάρχει στη Δημοτική Πινακοθήκη Ιεράς Πόλεως Μεσολογγίου.</a:t>
            </a:r>
          </a:p>
        </p:txBody>
      </p:sp>
    </p:spTree>
    <p:extLst>
      <p:ext uri="{BB962C8B-B14F-4D97-AF65-F5344CB8AC3E}">
        <p14:creationId xmlns:p14="http://schemas.microsoft.com/office/powerpoint/2010/main" val="362931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E7C1C232-5E45-791C-8DD2-F64F5524F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83" y="211015"/>
            <a:ext cx="10199077" cy="561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9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1FC9CC-C9CC-55CA-24AA-9AB81CE6CBDA}"/>
              </a:ext>
            </a:extLst>
          </p:cNvPr>
          <p:cNvSpPr txBox="1"/>
          <p:nvPr/>
        </p:nvSpPr>
        <p:spPr>
          <a:xfrm>
            <a:off x="236806" y="1200645"/>
            <a:ext cx="11718388" cy="4103688"/>
          </a:xfrm>
          <a:prstGeom prst="rect">
            <a:avLst/>
          </a:prstGeom>
          <a:noFill/>
        </p:spPr>
        <p:txBody>
          <a:bodyPr wrap="square">
            <a:spAutoFit/>
          </a:bodyPr>
          <a:lstStyle/>
          <a:p>
            <a:pPr algn="l">
              <a:spcAft>
                <a:spcPts val="750"/>
              </a:spcAft>
            </a:pPr>
            <a:r>
              <a:rPr lang="el-GR" b="1" i="0" dirty="0">
                <a:solidFill>
                  <a:srgbClr val="FFC000"/>
                </a:solidFill>
                <a:effectLst/>
                <a:latin typeface="Helvetica Neue"/>
              </a:rPr>
              <a:t>Η ανατίναξη του Χρήστου Καψάλη</a:t>
            </a:r>
            <a:endParaRPr lang="el-GR" b="0" i="0" dirty="0">
              <a:solidFill>
                <a:srgbClr val="FFC000"/>
              </a:solidFill>
              <a:effectLst/>
              <a:latin typeface="Helvetica Neue"/>
            </a:endParaRPr>
          </a:p>
          <a:p>
            <a:pPr algn="l">
              <a:spcAft>
                <a:spcPts val="750"/>
              </a:spcAft>
            </a:pPr>
            <a:r>
              <a:rPr lang="el-GR" b="1" i="0" dirty="0">
                <a:solidFill>
                  <a:srgbClr val="FFC000"/>
                </a:solidFill>
                <a:effectLst/>
                <a:latin typeface="Helvetica Neue"/>
              </a:rPr>
              <a:t>Θεόδωρος Βρυζάκης</a:t>
            </a:r>
            <a:r>
              <a:rPr lang="el-GR" b="0" i="0" dirty="0">
                <a:solidFill>
                  <a:srgbClr val="FFC000"/>
                </a:solidFill>
                <a:effectLst/>
                <a:latin typeface="Helvetica Neue"/>
              </a:rPr>
              <a:t> (*σύμφωνα με προσωπικές μαρτυρίες)</a:t>
            </a:r>
          </a:p>
          <a:p>
            <a:pPr algn="l">
              <a:spcAft>
                <a:spcPts val="750"/>
              </a:spcAft>
            </a:pPr>
            <a:r>
              <a:rPr lang="el-GR" b="0" i="0" dirty="0">
                <a:solidFill>
                  <a:srgbClr val="FFC000"/>
                </a:solidFill>
                <a:effectLst/>
                <a:latin typeface="Helvetica Neue"/>
              </a:rPr>
              <a:t>Δημοτική Πινακοθήκη Μεσολογγίου</a:t>
            </a:r>
          </a:p>
          <a:p>
            <a:pPr algn="l">
              <a:spcAft>
                <a:spcPts val="750"/>
              </a:spcAft>
            </a:pPr>
            <a:r>
              <a:rPr lang="el-GR" b="0" i="0" dirty="0">
                <a:solidFill>
                  <a:srgbClr val="FFC000"/>
                </a:solidFill>
                <a:effectLst/>
                <a:latin typeface="Helvetica Neue"/>
              </a:rPr>
              <a:t>Ο Χρήστος Καψάλης ήταν ένας σεβαστός δημογέροντας, που είχε προσφέρει μεγάλα ποσά για το χτίσιμο του τείχους του Μεσολογγίου. Όταν αποφασίστηκε η Έξοδος, μια και η ηλικία του τον εμπόδιζε να ακολουθήσει τους άλλους, μάζεψε τους αρρώστους, κάποια γυναίκες και παιδιά και τους γέρους και κλείστηκαν στο σπίτι του, που χρησίμευε τότε σαν </a:t>
            </a:r>
            <a:r>
              <a:rPr lang="el-GR" b="0" i="0" dirty="0" err="1">
                <a:solidFill>
                  <a:srgbClr val="FFC000"/>
                </a:solidFill>
                <a:effectLst/>
                <a:latin typeface="Helvetica Neue"/>
              </a:rPr>
              <a:t>μπαρουταποθήκη</a:t>
            </a:r>
            <a:r>
              <a:rPr lang="el-GR" b="0" i="0" dirty="0">
                <a:solidFill>
                  <a:srgbClr val="FFC000"/>
                </a:solidFill>
                <a:effectLst/>
                <a:latin typeface="Helvetica Neue"/>
              </a:rPr>
              <a:t>. Ο Καψάλης το πρωί είχε θάψει τη γυναίκα του. Όλοι μαζί έψαλαν τη νεκρώσιμη ακολουθία, οι γυναίκες πότισαν αφιόνι τα παιδιά κι όταν υπολόγισαν ότι είχαν μαζευτεί πολλοί Τούρκοι, γύρω από το σπίτι, ο έβαλε φωτιά στο μπαρούτι. Η </a:t>
            </a:r>
            <a:r>
              <a:rPr lang="el-GR" b="0" i="0" dirty="0" err="1">
                <a:solidFill>
                  <a:srgbClr val="FFC000"/>
                </a:solidFill>
                <a:effectLst/>
                <a:latin typeface="Helvetica Neue"/>
              </a:rPr>
              <a:t>αντίναξη</a:t>
            </a:r>
            <a:r>
              <a:rPr lang="el-GR" b="0" i="0" dirty="0">
                <a:solidFill>
                  <a:srgbClr val="FFC000"/>
                </a:solidFill>
                <a:effectLst/>
                <a:latin typeface="Helvetica Neue"/>
              </a:rPr>
              <a:t> έγινε ανήμερα της 10ης Απριλίου 1826. Ο Καψάλης και οι συμπατριώτες του προτίμησαν να πεθάνουν παρά να γίνουν σκλάβοι των Οθωμανών. Ο καλλιτέχνης προσπαθεί να αποδώσει με ρεαλισμό την ένταση της στιγμής. Στο βάθος στο παράθυρο ο εχθρός παραμονεύει. [Πηγή: </a:t>
            </a:r>
            <a:r>
              <a:rPr lang="el-GR" b="0" i="0" dirty="0" err="1">
                <a:solidFill>
                  <a:srgbClr val="FFC000"/>
                </a:solidFill>
                <a:effectLst/>
                <a:latin typeface="Helvetica Neue"/>
              </a:rPr>
              <a:t>Ελένα</a:t>
            </a:r>
            <a:r>
              <a:rPr lang="el-GR" b="0" i="0" dirty="0">
                <a:solidFill>
                  <a:srgbClr val="FFC000"/>
                </a:solidFill>
                <a:effectLst/>
                <a:latin typeface="Helvetica Neue"/>
              </a:rPr>
              <a:t> </a:t>
            </a:r>
            <a:r>
              <a:rPr lang="el-GR" b="0" i="0" dirty="0" err="1">
                <a:solidFill>
                  <a:srgbClr val="FFC000"/>
                </a:solidFill>
                <a:effectLst/>
                <a:latin typeface="Helvetica Neue"/>
              </a:rPr>
              <a:t>Σπίνουλα</a:t>
            </a:r>
            <a:r>
              <a:rPr lang="el-GR" b="0" i="0" dirty="0">
                <a:solidFill>
                  <a:srgbClr val="FFC000"/>
                </a:solidFill>
                <a:effectLst/>
                <a:latin typeface="Helvetica Neue"/>
              </a:rPr>
              <a:t> – </a:t>
            </a:r>
            <a:r>
              <a:rPr lang="el-GR" b="0" i="0" dirty="0" err="1">
                <a:solidFill>
                  <a:srgbClr val="FFC000"/>
                </a:solidFill>
                <a:effectLst/>
                <a:latin typeface="Helvetica Neue"/>
              </a:rPr>
              <a:t>Ζαβιτσανάκη</a:t>
            </a:r>
            <a:r>
              <a:rPr lang="el-GR" b="0" i="0" dirty="0">
                <a:solidFill>
                  <a:srgbClr val="FFC000"/>
                </a:solidFill>
                <a:effectLst/>
                <a:latin typeface="Helvetica Neue"/>
              </a:rPr>
              <a:t>, από κατάλογο της </a:t>
            </a:r>
            <a:r>
              <a:rPr lang="el-GR" b="0" i="0" dirty="0" err="1">
                <a:solidFill>
                  <a:srgbClr val="FFC000"/>
                </a:solidFill>
                <a:effectLst/>
                <a:latin typeface="Helvetica Neue"/>
              </a:rPr>
              <a:t>Βυρωνικής</a:t>
            </a:r>
            <a:r>
              <a:rPr lang="el-GR" b="0" i="0" dirty="0">
                <a:solidFill>
                  <a:srgbClr val="FFC000"/>
                </a:solidFill>
                <a:effectLst/>
                <a:latin typeface="Helvetica Neue"/>
              </a:rPr>
              <a:t> Εταιρείας Ιεράς Πόλεως Μεσολογγίου]</a:t>
            </a:r>
          </a:p>
          <a:p>
            <a:pPr algn="l">
              <a:spcAft>
                <a:spcPts val="750"/>
              </a:spcAft>
            </a:pPr>
            <a:r>
              <a:rPr lang="el-GR" b="0" i="0" dirty="0">
                <a:solidFill>
                  <a:srgbClr val="FFC000"/>
                </a:solidFill>
                <a:effectLst/>
                <a:latin typeface="Helvetica Neue"/>
              </a:rPr>
              <a:t> </a:t>
            </a:r>
          </a:p>
        </p:txBody>
      </p:sp>
    </p:spTree>
    <p:extLst>
      <p:ext uri="{BB962C8B-B14F-4D97-AF65-F5344CB8AC3E}">
        <p14:creationId xmlns:p14="http://schemas.microsoft.com/office/powerpoint/2010/main" val="137753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0E58D0-CCF9-863C-C08A-FD93B89BDFA6}"/>
              </a:ext>
            </a:extLst>
          </p:cNvPr>
          <p:cNvSpPr>
            <a:spLocks noGrp="1"/>
          </p:cNvSpPr>
          <p:nvPr>
            <p:ph type="title"/>
          </p:nvPr>
        </p:nvSpPr>
        <p:spPr/>
        <p:txBody>
          <a:bodyPr/>
          <a:lstStyle/>
          <a:p>
            <a:endParaRPr lang="el-GR"/>
          </a:p>
        </p:txBody>
      </p:sp>
      <p:sp>
        <p:nvSpPr>
          <p:cNvPr id="4" name="Θέση κειμένου 3">
            <a:extLst>
              <a:ext uri="{FF2B5EF4-FFF2-40B4-BE49-F238E27FC236}">
                <a16:creationId xmlns:a16="http://schemas.microsoft.com/office/drawing/2014/main" id="{71A6CC3A-3DC7-B0DB-E0C0-EAD36585EAAD}"/>
              </a:ext>
            </a:extLst>
          </p:cNvPr>
          <p:cNvSpPr>
            <a:spLocks noGrp="1"/>
          </p:cNvSpPr>
          <p:nvPr>
            <p:ph type="body" sz="half" idx="2"/>
          </p:nvPr>
        </p:nvSpPr>
        <p:spPr/>
        <p:txBody>
          <a:bodyPr/>
          <a:lstStyle/>
          <a:p>
            <a:pPr algn="l">
              <a:spcAft>
                <a:spcPts val="750"/>
              </a:spcAft>
            </a:pPr>
            <a:r>
              <a:rPr lang="el-GR" b="1" i="0" dirty="0">
                <a:solidFill>
                  <a:srgbClr val="FFC000"/>
                </a:solidFill>
                <a:effectLst/>
                <a:latin typeface="Helvetica Neue"/>
              </a:rPr>
              <a:t>Μεσολογγίτισσα μητέρα με το παιδί της</a:t>
            </a:r>
            <a:endParaRPr lang="el-GR" b="0" i="0" dirty="0">
              <a:solidFill>
                <a:srgbClr val="FFC000"/>
              </a:solidFill>
              <a:effectLst/>
              <a:latin typeface="Helvetica Neue"/>
            </a:endParaRPr>
          </a:p>
          <a:p>
            <a:pPr algn="l">
              <a:spcAft>
                <a:spcPts val="750"/>
              </a:spcAft>
            </a:pPr>
            <a:r>
              <a:rPr lang="el-GR" b="1" i="0" dirty="0" err="1">
                <a:solidFill>
                  <a:srgbClr val="FFC000"/>
                </a:solidFill>
                <a:effectLst/>
                <a:latin typeface="Helvetica Neue"/>
              </a:rPr>
              <a:t>Pietro</a:t>
            </a:r>
            <a:r>
              <a:rPr lang="el-GR" b="1" i="0" dirty="0">
                <a:solidFill>
                  <a:srgbClr val="FFC000"/>
                </a:solidFill>
                <a:effectLst/>
                <a:latin typeface="Helvetica Neue"/>
              </a:rPr>
              <a:t> </a:t>
            </a:r>
            <a:r>
              <a:rPr lang="el-GR" b="1" i="0" dirty="0" err="1">
                <a:solidFill>
                  <a:srgbClr val="FFC000"/>
                </a:solidFill>
                <a:effectLst/>
                <a:latin typeface="Helvetica Neue"/>
              </a:rPr>
              <a:t>Narducci</a:t>
            </a:r>
            <a:r>
              <a:rPr lang="el-GR" b="0" i="0" dirty="0">
                <a:solidFill>
                  <a:srgbClr val="FFC000"/>
                </a:solidFill>
                <a:effectLst/>
                <a:latin typeface="Helvetica Neue"/>
              </a:rPr>
              <a:t> (1837)</a:t>
            </a:r>
          </a:p>
          <a:p>
            <a:pPr algn="l">
              <a:spcAft>
                <a:spcPts val="750"/>
              </a:spcAft>
            </a:pPr>
            <a:r>
              <a:rPr lang="el-GR" b="0" i="0" dirty="0">
                <a:solidFill>
                  <a:srgbClr val="333333"/>
                </a:solidFill>
                <a:effectLst/>
                <a:latin typeface="Helvetica Neue"/>
              </a:rPr>
              <a:t>Ελαιογραφία</a:t>
            </a:r>
          </a:p>
          <a:p>
            <a:endParaRPr lang="el-GR" dirty="0"/>
          </a:p>
        </p:txBody>
      </p:sp>
      <p:pic>
        <p:nvPicPr>
          <p:cNvPr id="12290" name="Picture 2">
            <a:extLst>
              <a:ext uri="{FF2B5EF4-FFF2-40B4-BE49-F238E27FC236}">
                <a16:creationId xmlns:a16="http://schemas.microsoft.com/office/drawing/2014/main" id="{61EA96B6-811A-CE32-D434-24847EF643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1489" y="112542"/>
            <a:ext cx="4994031" cy="600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50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7E3683-216F-44AE-DBE4-1D6934FF3A62}"/>
              </a:ext>
            </a:extLst>
          </p:cNvPr>
          <p:cNvSpPr>
            <a:spLocks noGrp="1"/>
          </p:cNvSpPr>
          <p:nvPr>
            <p:ph type="title"/>
          </p:nvPr>
        </p:nvSpPr>
        <p:spPr>
          <a:xfrm>
            <a:off x="1449217" y="804889"/>
            <a:ext cx="9293577" cy="207985"/>
          </a:xfrm>
        </p:spPr>
        <p:txBody>
          <a:bodyPr>
            <a:normAutofit fontScale="90000"/>
          </a:bodyPr>
          <a:lstStyle/>
          <a:p>
            <a:endParaRPr lang="el-GR" dirty="0"/>
          </a:p>
        </p:txBody>
      </p:sp>
      <p:pic>
        <p:nvPicPr>
          <p:cNvPr id="13314" name="Picture 2">
            <a:extLst>
              <a:ext uri="{FF2B5EF4-FFF2-40B4-BE49-F238E27FC236}">
                <a16:creationId xmlns:a16="http://schemas.microsoft.com/office/drawing/2014/main" id="{E60B59C9-842B-EC29-DC1F-4900F4A9254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8806" y="1012874"/>
            <a:ext cx="4006147" cy="504023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546014E4-E40A-7D93-8C36-2FCC5F4F1B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55365" y="1012874"/>
            <a:ext cx="4814050" cy="504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72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FCAB93DC-F283-BBE3-04E4-17D71B510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66" y="253218"/>
            <a:ext cx="9664505" cy="555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4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3F0BA0-B8D8-028B-D089-0ED7A89B037E}"/>
              </a:ext>
            </a:extLst>
          </p:cNvPr>
          <p:cNvSpPr txBox="1"/>
          <p:nvPr/>
        </p:nvSpPr>
        <p:spPr>
          <a:xfrm>
            <a:off x="520506" y="1993001"/>
            <a:ext cx="11015002" cy="2062103"/>
          </a:xfrm>
          <a:prstGeom prst="rect">
            <a:avLst/>
          </a:prstGeom>
          <a:noFill/>
        </p:spPr>
        <p:txBody>
          <a:bodyPr wrap="square">
            <a:spAutoFit/>
          </a:bodyPr>
          <a:lstStyle/>
          <a:p>
            <a:pPr algn="l">
              <a:spcAft>
                <a:spcPts val="750"/>
              </a:spcAft>
            </a:pPr>
            <a:r>
              <a:rPr lang="el-GR" b="1" i="0" dirty="0">
                <a:solidFill>
                  <a:srgbClr val="FFC000"/>
                </a:solidFill>
                <a:effectLst/>
                <a:latin typeface="Helvetica Neue"/>
              </a:rPr>
              <a:t>O όρκος του λόρδου </a:t>
            </a:r>
            <a:r>
              <a:rPr lang="el-GR" b="1" i="0" dirty="0" err="1">
                <a:solidFill>
                  <a:srgbClr val="FFC000"/>
                </a:solidFill>
                <a:effectLst/>
                <a:latin typeface="Helvetica Neue"/>
              </a:rPr>
              <a:t>Bύρωνα</a:t>
            </a:r>
            <a:r>
              <a:rPr lang="el-GR" b="1" i="0" dirty="0">
                <a:solidFill>
                  <a:srgbClr val="FFC000"/>
                </a:solidFill>
                <a:effectLst/>
                <a:latin typeface="Helvetica Neue"/>
              </a:rPr>
              <a:t> στο </a:t>
            </a:r>
            <a:r>
              <a:rPr lang="el-GR" b="1" i="0" dirty="0" err="1">
                <a:solidFill>
                  <a:srgbClr val="FFC000"/>
                </a:solidFill>
                <a:effectLst/>
                <a:latin typeface="Helvetica Neue"/>
              </a:rPr>
              <a:t>Mεσολόγγι</a:t>
            </a:r>
            <a:endParaRPr lang="el-GR" b="0" i="0" dirty="0">
              <a:solidFill>
                <a:srgbClr val="FFC000"/>
              </a:solidFill>
              <a:effectLst/>
              <a:latin typeface="Helvetica Neue"/>
            </a:endParaRPr>
          </a:p>
          <a:p>
            <a:pPr algn="l">
              <a:spcAft>
                <a:spcPts val="750"/>
              </a:spcAft>
            </a:pPr>
            <a:r>
              <a:rPr lang="el-GR" b="1" i="0" dirty="0" err="1">
                <a:solidFill>
                  <a:srgbClr val="FFC000"/>
                </a:solidFill>
                <a:effectLst/>
                <a:latin typeface="Helvetica Neue"/>
              </a:rPr>
              <a:t>Ludovico</a:t>
            </a:r>
            <a:r>
              <a:rPr lang="el-GR" b="1" i="0" dirty="0">
                <a:solidFill>
                  <a:srgbClr val="FFC000"/>
                </a:solidFill>
                <a:effectLst/>
                <a:latin typeface="Helvetica Neue"/>
              </a:rPr>
              <a:t> </a:t>
            </a:r>
            <a:r>
              <a:rPr lang="el-GR" b="1" i="0" dirty="0" err="1">
                <a:solidFill>
                  <a:srgbClr val="FFC000"/>
                </a:solidFill>
                <a:effectLst/>
                <a:latin typeface="Helvetica Neue"/>
              </a:rPr>
              <a:t>Lipparini</a:t>
            </a:r>
            <a:r>
              <a:rPr lang="el-GR" b="1" i="0" dirty="0">
                <a:solidFill>
                  <a:srgbClr val="FFC000"/>
                </a:solidFill>
                <a:effectLst/>
                <a:latin typeface="Helvetica Neue"/>
              </a:rPr>
              <a:t> (1850)</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Μουσείο Μπενάκη</a:t>
            </a:r>
          </a:p>
          <a:p>
            <a:pPr algn="l">
              <a:spcAft>
                <a:spcPts val="750"/>
              </a:spcAft>
            </a:pPr>
            <a:r>
              <a:rPr lang="el-GR" b="0" i="0" dirty="0">
                <a:solidFill>
                  <a:srgbClr val="FFC000"/>
                </a:solidFill>
                <a:effectLst/>
                <a:latin typeface="Helvetica Neue"/>
              </a:rPr>
              <a:t>Πρόκειται για μικρογραφική επανάληψη της ομώνυμης μνημειακής σύνθεσης του ίδιου ζωγράφου, η οποία χρονολογείται περί τα 1850 και αποδίδει ένα φανταστικό γεγονός. Το έργο συνδέεται με την απήχηση που είχε ο θάνατος του ποιητή στο ιταλικό φιλελληνικό κίνημα. [Από τον </a:t>
            </a:r>
            <a:r>
              <a:rPr lang="el-GR" b="0" i="0" dirty="0" err="1">
                <a:solidFill>
                  <a:srgbClr val="FFC000"/>
                </a:solidFill>
                <a:effectLst/>
                <a:latin typeface="Helvetica Neue"/>
              </a:rPr>
              <a:t>ιστότοπο</a:t>
            </a:r>
            <a:r>
              <a:rPr lang="el-GR" b="0" i="0" dirty="0">
                <a:solidFill>
                  <a:srgbClr val="FFC000"/>
                </a:solidFill>
                <a:effectLst/>
                <a:latin typeface="Helvetica Neue"/>
              </a:rPr>
              <a:t> του Μουσείου Μπενάκη]</a:t>
            </a:r>
          </a:p>
        </p:txBody>
      </p:sp>
    </p:spTree>
    <p:extLst>
      <p:ext uri="{BB962C8B-B14F-4D97-AF65-F5344CB8AC3E}">
        <p14:creationId xmlns:p14="http://schemas.microsoft.com/office/powerpoint/2010/main" val="128870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A3AC04D-DD28-B5B9-76D4-992FD0EDB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347663"/>
            <a:ext cx="8572500"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A71138-D839-66D1-C870-2D7EEC7727D1}"/>
              </a:ext>
            </a:extLst>
          </p:cNvPr>
          <p:cNvSpPr txBox="1"/>
          <p:nvPr/>
        </p:nvSpPr>
        <p:spPr>
          <a:xfrm>
            <a:off x="281354" y="806129"/>
            <a:ext cx="11910646" cy="4278094"/>
          </a:xfrm>
          <a:prstGeom prst="rect">
            <a:avLst/>
          </a:prstGeom>
          <a:noFill/>
        </p:spPr>
        <p:txBody>
          <a:bodyPr wrap="square">
            <a:spAutoFit/>
          </a:bodyPr>
          <a:lstStyle/>
          <a:p>
            <a:pPr algn="l">
              <a:spcAft>
                <a:spcPts val="750"/>
              </a:spcAft>
            </a:pPr>
            <a:r>
              <a:rPr lang="el-GR" b="1" i="0" dirty="0">
                <a:solidFill>
                  <a:srgbClr val="FFC000"/>
                </a:solidFill>
                <a:effectLst/>
                <a:latin typeface="Helvetica Neue"/>
              </a:rPr>
              <a:t>Το τέλος του Μεσολογγίου»</a:t>
            </a:r>
            <a:endParaRPr lang="el-GR" b="0" i="0" dirty="0">
              <a:solidFill>
                <a:srgbClr val="FFC000"/>
              </a:solidFill>
              <a:effectLst/>
              <a:latin typeface="Helvetica Neue"/>
            </a:endParaRPr>
          </a:p>
          <a:p>
            <a:pPr algn="l">
              <a:spcAft>
                <a:spcPts val="750"/>
              </a:spcAft>
            </a:pPr>
            <a:r>
              <a:rPr lang="el-GR" b="1" i="0" dirty="0" err="1">
                <a:solidFill>
                  <a:srgbClr val="FFC000"/>
                </a:solidFill>
                <a:effectLst/>
                <a:latin typeface="Helvetica Neue"/>
              </a:rPr>
              <a:t>Alexis</a:t>
            </a:r>
            <a:r>
              <a:rPr lang="el-GR" b="1" i="0" dirty="0">
                <a:solidFill>
                  <a:srgbClr val="FFC000"/>
                </a:solidFill>
                <a:effectLst/>
                <a:latin typeface="Helvetica Neue"/>
              </a:rPr>
              <a:t> </a:t>
            </a:r>
            <a:r>
              <a:rPr lang="el-GR" b="1" i="0" dirty="0" err="1">
                <a:solidFill>
                  <a:srgbClr val="FFC000"/>
                </a:solidFill>
                <a:effectLst/>
                <a:latin typeface="Helvetica Neue"/>
              </a:rPr>
              <a:t>Nicholas</a:t>
            </a:r>
            <a:r>
              <a:rPr lang="el-GR" b="1" i="0" dirty="0">
                <a:solidFill>
                  <a:srgbClr val="FFC000"/>
                </a:solidFill>
                <a:effectLst/>
                <a:latin typeface="Helvetica Neue"/>
              </a:rPr>
              <a:t> </a:t>
            </a:r>
            <a:r>
              <a:rPr lang="el-GR" b="1" i="0" dirty="0" err="1">
                <a:solidFill>
                  <a:srgbClr val="FFC000"/>
                </a:solidFill>
                <a:effectLst/>
                <a:latin typeface="Helvetica Neue"/>
              </a:rPr>
              <a:t>Perignon</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Αθήνα, Ιδιωτική συλλογή</a:t>
            </a:r>
          </a:p>
          <a:p>
            <a:pPr algn="l">
              <a:spcAft>
                <a:spcPts val="750"/>
              </a:spcAft>
            </a:pPr>
            <a:r>
              <a:rPr lang="el-GR" b="0" i="0" dirty="0">
                <a:solidFill>
                  <a:srgbClr val="FFC000"/>
                </a:solidFill>
                <a:effectLst/>
                <a:latin typeface="Helvetica Neue"/>
              </a:rPr>
              <a:t>“Οι Τούρκοι ετοιμάζονται να καταλάβουν την πόλη μετά από μια μακρά πολιορκία. Οι Έλληνες αποφάσισαν να πεθάνουν παρά να υποφέρουν τη σκλαβιά. Απελπισμένοι αλλά εμψυχωμένοι από τον πατριωτικό τους ενθουσιασμό και την θρησκευτική τους αποφασιστικότητα, γυναίκες, γέροι και παιδιά συγκεντρώθηκαν σε μια πλατεία. Αυτοί που είναι ακόμη ικανοί να κρατούν όπλα, σχημάτισαν ένα τάγμα, το οποίο θα πολεμήσει μια απεγνωσμένη μάχη ενάντια στους εχθρούς της χώρας τους. Οι άλλοι θα παραμείνουν με τις γυναίκες και τα παιδιά και θα μοιραστούν το πεπρωμένο τους. Η στιγμή που αναπαριστά ο πίνακας είναι αυτή του χωρισμού. Αυτοί που πρόκειται να βαδίσουν στη μάχη αποχωρίζονται τις γυναίκες και τα παιδιά τους. Ένας Έλληνας ιερέας υψώνει το σταυρό στους κατοίκους που τον περιβάλλουν. Στο πρώτο επίπεδο ένας πληγωμένος και ανήμπορος πολεμιστής, θα πυροδοτήσει το φυτίλι το οποίο θα μεταφέρει τη φλόγα στα αποθηκευμένα </a:t>
            </a:r>
            <a:r>
              <a:rPr lang="el-GR" b="0" i="0" dirty="0" err="1">
                <a:solidFill>
                  <a:srgbClr val="FFC000"/>
                </a:solidFill>
                <a:effectLst/>
                <a:latin typeface="Helvetica Neue"/>
              </a:rPr>
              <a:t>πυρομαχικά</a:t>
            </a:r>
            <a:r>
              <a:rPr lang="el-GR" b="0" i="0" dirty="0">
                <a:solidFill>
                  <a:srgbClr val="FFC000"/>
                </a:solidFill>
                <a:effectLst/>
                <a:latin typeface="Helvetica Neue"/>
              </a:rPr>
              <a:t>. Τα μάτια του είναι καρφωμένα στον αρχηγό, που καλεί τους συμπατριώτες του στην τελευταία μάχη, περιμένοντάς τον να αναχωρήσει.” [Πηγή: </a:t>
            </a:r>
            <a:r>
              <a:rPr lang="el-GR" b="0" i="0" dirty="0" err="1">
                <a:solidFill>
                  <a:srgbClr val="FFC000"/>
                </a:solidFill>
                <a:effectLst/>
                <a:latin typeface="Helvetica Neue"/>
              </a:rPr>
              <a:t>Ελένα</a:t>
            </a:r>
            <a:r>
              <a:rPr lang="el-GR" b="0" i="0" dirty="0">
                <a:solidFill>
                  <a:srgbClr val="FFC000"/>
                </a:solidFill>
                <a:effectLst/>
                <a:latin typeface="Helvetica Neue"/>
              </a:rPr>
              <a:t> </a:t>
            </a:r>
            <a:r>
              <a:rPr lang="el-GR" b="0" i="0" dirty="0" err="1">
                <a:solidFill>
                  <a:srgbClr val="FFC000"/>
                </a:solidFill>
                <a:effectLst/>
                <a:latin typeface="Helvetica Neue"/>
              </a:rPr>
              <a:t>Σπίνουλα</a:t>
            </a:r>
            <a:r>
              <a:rPr lang="el-GR" b="0" i="0" dirty="0">
                <a:solidFill>
                  <a:srgbClr val="FFC000"/>
                </a:solidFill>
                <a:effectLst/>
                <a:latin typeface="Helvetica Neue"/>
              </a:rPr>
              <a:t> – </a:t>
            </a:r>
            <a:r>
              <a:rPr lang="el-GR" b="0" i="0" dirty="0" err="1">
                <a:solidFill>
                  <a:srgbClr val="FFC000"/>
                </a:solidFill>
                <a:effectLst/>
                <a:latin typeface="Helvetica Neue"/>
              </a:rPr>
              <a:t>Ζαβιτσανάκη</a:t>
            </a:r>
            <a:r>
              <a:rPr lang="el-GR" b="0" i="0" dirty="0">
                <a:solidFill>
                  <a:srgbClr val="FFC000"/>
                </a:solidFill>
                <a:effectLst/>
                <a:latin typeface="Helvetica Neue"/>
              </a:rPr>
              <a:t>, από κατάλογο της </a:t>
            </a:r>
            <a:r>
              <a:rPr lang="el-GR" b="0" i="0" dirty="0" err="1">
                <a:solidFill>
                  <a:srgbClr val="FFC000"/>
                </a:solidFill>
                <a:effectLst/>
                <a:latin typeface="Helvetica Neue"/>
              </a:rPr>
              <a:t>Βυρωνικής</a:t>
            </a:r>
            <a:r>
              <a:rPr lang="el-GR" b="0" i="0" dirty="0">
                <a:solidFill>
                  <a:srgbClr val="FFC000"/>
                </a:solidFill>
                <a:effectLst/>
                <a:latin typeface="Helvetica Neue"/>
              </a:rPr>
              <a:t> Εταιρείας Ιεράς Πόλεως Μεσολογγίου]</a:t>
            </a:r>
          </a:p>
        </p:txBody>
      </p:sp>
    </p:spTree>
    <p:extLst>
      <p:ext uri="{BB962C8B-B14F-4D97-AF65-F5344CB8AC3E}">
        <p14:creationId xmlns:p14="http://schemas.microsoft.com/office/powerpoint/2010/main" val="318856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3AC8B6-D4C4-D0E7-FF20-303B20DC0591}"/>
              </a:ext>
            </a:extLst>
          </p:cNvPr>
          <p:cNvSpPr>
            <a:spLocks noGrp="1"/>
          </p:cNvSpPr>
          <p:nvPr>
            <p:ph type="ctrTitle"/>
          </p:nvPr>
        </p:nvSpPr>
        <p:spPr/>
        <p:txBody>
          <a:bodyPr/>
          <a:lstStyle/>
          <a:p>
            <a:endParaRPr lang="el-GR" dirty="0"/>
          </a:p>
        </p:txBody>
      </p:sp>
      <p:sp>
        <p:nvSpPr>
          <p:cNvPr id="3" name="Υπότιτλος 2">
            <a:extLst>
              <a:ext uri="{FF2B5EF4-FFF2-40B4-BE49-F238E27FC236}">
                <a16:creationId xmlns:a16="http://schemas.microsoft.com/office/drawing/2014/main" id="{6A14B119-AD81-37CD-CF41-AAEF15AB4463}"/>
              </a:ext>
            </a:extLst>
          </p:cNvPr>
          <p:cNvSpPr>
            <a:spLocks noGrp="1"/>
          </p:cNvSpPr>
          <p:nvPr>
            <p:ph type="subTitle" idx="1"/>
          </p:nvPr>
        </p:nvSpPr>
        <p:spPr/>
        <p:txBody>
          <a:bodyPr/>
          <a:lstStyle/>
          <a:p>
            <a:endParaRPr lang="el-GR"/>
          </a:p>
        </p:txBody>
      </p:sp>
      <p:pic>
        <p:nvPicPr>
          <p:cNvPr id="4" name="Picture 2" descr="undefined">
            <a:extLst>
              <a:ext uri="{FF2B5EF4-FFF2-40B4-BE49-F238E27FC236}">
                <a16:creationId xmlns:a16="http://schemas.microsoft.com/office/drawing/2014/main" id="{26421528-2ABB-8138-1D37-69547AB6D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635" y="0"/>
            <a:ext cx="92706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1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B656A433-16B2-27F6-1CC5-5016D88DD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9050"/>
            <a:ext cx="7886700" cy="68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26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54E85-EAC0-CEF6-AFD3-9A81ECA2F8F4}"/>
              </a:ext>
            </a:extLst>
          </p:cNvPr>
          <p:cNvSpPr txBox="1"/>
          <p:nvPr/>
        </p:nvSpPr>
        <p:spPr>
          <a:xfrm>
            <a:off x="295422" y="1948117"/>
            <a:ext cx="11465169" cy="2151871"/>
          </a:xfrm>
          <a:prstGeom prst="rect">
            <a:avLst/>
          </a:prstGeom>
          <a:noFill/>
        </p:spPr>
        <p:txBody>
          <a:bodyPr wrap="square">
            <a:spAutoFit/>
          </a:bodyPr>
          <a:lstStyle/>
          <a:p>
            <a:pPr algn="l">
              <a:spcAft>
                <a:spcPts val="750"/>
              </a:spcAft>
            </a:pPr>
            <a:r>
              <a:rPr lang="el-GR" b="1" i="0" dirty="0">
                <a:solidFill>
                  <a:srgbClr val="FFC000"/>
                </a:solidFill>
                <a:effectLst/>
                <a:latin typeface="Helvetica Neue"/>
              </a:rPr>
              <a:t>Ο  όρκος των </a:t>
            </a:r>
            <a:r>
              <a:rPr lang="el-GR" b="1" i="0" dirty="0" err="1">
                <a:solidFill>
                  <a:srgbClr val="FFC000"/>
                </a:solidFill>
                <a:effectLst/>
                <a:latin typeface="Helvetica Neue"/>
              </a:rPr>
              <a:t>Μεσολογγίων</a:t>
            </a:r>
            <a:endParaRPr lang="el-GR" b="0" i="0" dirty="0">
              <a:solidFill>
                <a:srgbClr val="FFC000"/>
              </a:solidFill>
              <a:effectLst/>
              <a:latin typeface="Helvetica Neue"/>
            </a:endParaRPr>
          </a:p>
          <a:p>
            <a:pPr algn="l">
              <a:spcAft>
                <a:spcPts val="1500"/>
              </a:spcAft>
            </a:pPr>
            <a:r>
              <a:rPr lang="el-GR" b="1" i="0" dirty="0" err="1">
                <a:solidFill>
                  <a:srgbClr val="FFC000"/>
                </a:solidFill>
                <a:effectLst/>
                <a:latin typeface="Helvetica Neue"/>
              </a:rPr>
              <a:t>Louis</a:t>
            </a:r>
            <a:r>
              <a:rPr lang="el-GR" b="1" i="0" dirty="0">
                <a:solidFill>
                  <a:srgbClr val="FFC000"/>
                </a:solidFill>
                <a:effectLst/>
                <a:latin typeface="Helvetica Neue"/>
              </a:rPr>
              <a:t> </a:t>
            </a:r>
            <a:r>
              <a:rPr lang="el-GR" b="1" i="0" dirty="0" err="1">
                <a:solidFill>
                  <a:srgbClr val="FFC000"/>
                </a:solidFill>
                <a:effectLst/>
                <a:latin typeface="Helvetica Neue"/>
              </a:rPr>
              <a:t>Benjamin</a:t>
            </a:r>
            <a:r>
              <a:rPr lang="el-GR" b="1" i="0" dirty="0">
                <a:solidFill>
                  <a:srgbClr val="FFC000"/>
                </a:solidFill>
                <a:effectLst/>
                <a:latin typeface="Helvetica Neue"/>
              </a:rPr>
              <a:t> </a:t>
            </a:r>
            <a:r>
              <a:rPr lang="el-GR" b="1" i="0" dirty="0" err="1">
                <a:solidFill>
                  <a:srgbClr val="FFC000"/>
                </a:solidFill>
                <a:effectLst/>
                <a:latin typeface="Helvetica Neue"/>
              </a:rPr>
              <a:t>Marie</a:t>
            </a:r>
            <a:r>
              <a:rPr lang="el-GR" b="1" i="0" dirty="0">
                <a:solidFill>
                  <a:srgbClr val="FFC000"/>
                </a:solidFill>
                <a:effectLst/>
                <a:latin typeface="Helvetica Neue"/>
              </a:rPr>
              <a:t> </a:t>
            </a:r>
            <a:r>
              <a:rPr lang="el-GR" b="1" i="0" dirty="0" err="1">
                <a:solidFill>
                  <a:srgbClr val="FFC000"/>
                </a:solidFill>
                <a:effectLst/>
                <a:latin typeface="Helvetica Neue"/>
              </a:rPr>
              <a:t>Devouges</a:t>
            </a:r>
            <a:r>
              <a:rPr lang="el-GR" b="1" i="0" dirty="0">
                <a:solidFill>
                  <a:srgbClr val="FFC000"/>
                </a:solidFill>
                <a:effectLst/>
                <a:latin typeface="Helvetica Neue"/>
              </a:rPr>
              <a:t> (1828)</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Από τη συλλογή του Αντώνη Μπενάκη.</a:t>
            </a:r>
          </a:p>
          <a:p>
            <a:pPr algn="l">
              <a:spcAft>
                <a:spcPts val="750"/>
              </a:spcAft>
            </a:pPr>
            <a:r>
              <a:rPr lang="el-GR" b="0" i="0" dirty="0">
                <a:solidFill>
                  <a:srgbClr val="FFC000"/>
                </a:solidFill>
                <a:effectLst/>
                <a:latin typeface="Helvetica Neue"/>
              </a:rPr>
              <a:t>Έχοντας μόλις δώσει τον ιερό όρκο, άνδρες και γυναίκες ορμούν </a:t>
            </a:r>
            <a:r>
              <a:rPr lang="el-GR" b="0" i="0" dirty="0" err="1">
                <a:solidFill>
                  <a:srgbClr val="FFC000"/>
                </a:solidFill>
                <a:effectLst/>
                <a:latin typeface="Helvetica Neue"/>
              </a:rPr>
              <a:t>αγκαλιασμένoi</a:t>
            </a:r>
            <a:r>
              <a:rPr lang="el-GR" b="0" i="0" dirty="0">
                <a:solidFill>
                  <a:srgbClr val="FFC000"/>
                </a:solidFill>
                <a:effectLst/>
                <a:latin typeface="Helvetica Neue"/>
              </a:rPr>
              <a:t> στη μάχη με προτροπή του ιερέα. Η παράσταση έχει ένα δοξαστικό τόνο που ωστόσο διασώζει τη συγκίνηση της στιγμής. [Πηγή: </a:t>
            </a:r>
            <a:r>
              <a:rPr lang="el-GR" b="0" i="0" dirty="0" err="1">
                <a:solidFill>
                  <a:srgbClr val="FFC000"/>
                </a:solidFill>
                <a:effectLst/>
                <a:latin typeface="Helvetica Neue"/>
              </a:rPr>
              <a:t>Ελένα</a:t>
            </a:r>
            <a:r>
              <a:rPr lang="el-GR" b="0" i="0" dirty="0">
                <a:solidFill>
                  <a:srgbClr val="FFC000"/>
                </a:solidFill>
                <a:effectLst/>
                <a:latin typeface="Helvetica Neue"/>
              </a:rPr>
              <a:t> </a:t>
            </a:r>
            <a:r>
              <a:rPr lang="el-GR" b="0" i="0" dirty="0" err="1">
                <a:solidFill>
                  <a:srgbClr val="FFC000"/>
                </a:solidFill>
                <a:effectLst/>
                <a:latin typeface="Helvetica Neue"/>
              </a:rPr>
              <a:t>Σπίνουλα</a:t>
            </a:r>
            <a:r>
              <a:rPr lang="el-GR" b="0" i="0" dirty="0">
                <a:solidFill>
                  <a:srgbClr val="FFC000"/>
                </a:solidFill>
                <a:effectLst/>
                <a:latin typeface="Helvetica Neue"/>
              </a:rPr>
              <a:t> – </a:t>
            </a:r>
            <a:r>
              <a:rPr lang="el-GR" b="0" i="0" dirty="0" err="1">
                <a:solidFill>
                  <a:srgbClr val="FFC000"/>
                </a:solidFill>
                <a:effectLst/>
                <a:latin typeface="Helvetica Neue"/>
              </a:rPr>
              <a:t>Ζαβιτσανάκη</a:t>
            </a:r>
            <a:r>
              <a:rPr lang="el-GR" b="0" i="0" dirty="0">
                <a:solidFill>
                  <a:srgbClr val="FFC000"/>
                </a:solidFill>
                <a:effectLst/>
                <a:latin typeface="Helvetica Neue"/>
              </a:rPr>
              <a:t>, από κατάλογο της </a:t>
            </a:r>
            <a:r>
              <a:rPr lang="el-GR" b="0" i="0" dirty="0" err="1">
                <a:solidFill>
                  <a:srgbClr val="FFC000"/>
                </a:solidFill>
                <a:effectLst/>
                <a:latin typeface="Helvetica Neue"/>
              </a:rPr>
              <a:t>Βυρωνικής</a:t>
            </a:r>
            <a:r>
              <a:rPr lang="el-GR" b="0" i="0" dirty="0">
                <a:solidFill>
                  <a:srgbClr val="FFC000"/>
                </a:solidFill>
                <a:effectLst/>
                <a:latin typeface="Helvetica Neue"/>
              </a:rPr>
              <a:t> Εταιρείας Ιεράς Πόλεως Μεσολογγίου]</a:t>
            </a:r>
          </a:p>
        </p:txBody>
      </p:sp>
    </p:spTree>
    <p:extLst>
      <p:ext uri="{BB962C8B-B14F-4D97-AF65-F5344CB8AC3E}">
        <p14:creationId xmlns:p14="http://schemas.microsoft.com/office/powerpoint/2010/main" val="25814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16305257-5693-93F0-ABE2-F5CD02ED5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0"/>
            <a:ext cx="9620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71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6A317-357D-CD2E-32DA-76A50880E0D9}"/>
              </a:ext>
            </a:extLst>
          </p:cNvPr>
          <p:cNvSpPr txBox="1"/>
          <p:nvPr/>
        </p:nvSpPr>
        <p:spPr>
          <a:xfrm>
            <a:off x="478302" y="1577503"/>
            <a:ext cx="11479236" cy="2616101"/>
          </a:xfrm>
          <a:prstGeom prst="rect">
            <a:avLst/>
          </a:prstGeom>
          <a:noFill/>
        </p:spPr>
        <p:txBody>
          <a:bodyPr wrap="square">
            <a:spAutoFit/>
          </a:bodyPr>
          <a:lstStyle/>
          <a:p>
            <a:pPr algn="l">
              <a:spcAft>
                <a:spcPts val="750"/>
              </a:spcAft>
            </a:pPr>
            <a:r>
              <a:rPr lang="el-GR" b="1" i="0" dirty="0">
                <a:solidFill>
                  <a:srgbClr val="FFC000"/>
                </a:solidFill>
                <a:effectLst/>
                <a:latin typeface="Helvetica Neue"/>
              </a:rPr>
              <a:t>Η επίθεση του Ιμπραήμ</a:t>
            </a:r>
            <a:endParaRPr lang="el-GR" b="0" i="0" dirty="0">
              <a:solidFill>
                <a:srgbClr val="FFC000"/>
              </a:solidFill>
              <a:effectLst/>
              <a:latin typeface="Helvetica Neue"/>
            </a:endParaRPr>
          </a:p>
          <a:p>
            <a:pPr algn="l">
              <a:spcAft>
                <a:spcPts val="750"/>
              </a:spcAft>
            </a:pPr>
            <a:r>
              <a:rPr lang="el-GR" b="1" i="0" dirty="0" err="1">
                <a:solidFill>
                  <a:srgbClr val="FFC000"/>
                </a:solidFill>
                <a:effectLst/>
                <a:latin typeface="Helvetica Neue"/>
              </a:rPr>
              <a:t>Giuseppe</a:t>
            </a:r>
            <a:r>
              <a:rPr lang="el-GR" b="1" i="0" dirty="0">
                <a:solidFill>
                  <a:srgbClr val="FFC000"/>
                </a:solidFill>
                <a:effectLst/>
                <a:latin typeface="Helvetica Neue"/>
              </a:rPr>
              <a:t> </a:t>
            </a:r>
            <a:r>
              <a:rPr lang="el-GR" b="1" i="0" dirty="0" err="1">
                <a:solidFill>
                  <a:srgbClr val="FFC000"/>
                </a:solidFill>
                <a:effectLst/>
                <a:latin typeface="Helvetica Neue"/>
              </a:rPr>
              <a:t>Pietro</a:t>
            </a:r>
            <a:r>
              <a:rPr lang="el-GR" b="1" i="0" dirty="0">
                <a:solidFill>
                  <a:srgbClr val="FFC000"/>
                </a:solidFill>
                <a:effectLst/>
                <a:latin typeface="Helvetica Neue"/>
              </a:rPr>
              <a:t> </a:t>
            </a:r>
            <a:r>
              <a:rPr lang="el-GR" b="1" i="0" dirty="0" err="1">
                <a:solidFill>
                  <a:srgbClr val="FFC000"/>
                </a:solidFill>
                <a:effectLst/>
                <a:latin typeface="Helvetica Neue"/>
              </a:rPr>
              <a:t>Mazzola</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Το πρωτότυπο βρίσκεται στην Αρχιεπισκοπή Κύπρου και αντίγραφο του Ιωάννη </a:t>
            </a:r>
            <a:r>
              <a:rPr lang="el-GR" b="0" i="0" dirty="0" err="1">
                <a:solidFill>
                  <a:srgbClr val="FFC000"/>
                </a:solidFill>
                <a:effectLst/>
                <a:latin typeface="Helvetica Neue"/>
              </a:rPr>
              <a:t>Κασόλα</a:t>
            </a:r>
            <a:r>
              <a:rPr lang="el-GR" b="0" i="0" dirty="0">
                <a:solidFill>
                  <a:srgbClr val="FFC000"/>
                </a:solidFill>
                <a:effectLst/>
                <a:latin typeface="Helvetica Neue"/>
              </a:rPr>
              <a:t> στην Πινακοθήκη Ιεράς Πόλεως Μεσολογγίου.</a:t>
            </a:r>
          </a:p>
          <a:p>
            <a:pPr algn="l">
              <a:spcAft>
                <a:spcPts val="750"/>
              </a:spcAft>
            </a:pPr>
            <a:r>
              <a:rPr lang="el-GR" b="0" i="0" dirty="0">
                <a:solidFill>
                  <a:srgbClr val="FFC000"/>
                </a:solidFill>
                <a:effectLst/>
                <a:latin typeface="Helvetica Neue"/>
              </a:rPr>
              <a:t>O πίνακας του Ματσόλα, είναι βασισμένος σε παλιά χαλκογραφία του </a:t>
            </a:r>
            <a:r>
              <a:rPr lang="el-GR" b="0" i="0" dirty="0" err="1">
                <a:solidFill>
                  <a:srgbClr val="FFC000"/>
                </a:solidFill>
                <a:effectLst/>
                <a:latin typeface="Helvetica Neue"/>
              </a:rPr>
              <a:t>Λαγκλουά</a:t>
            </a:r>
            <a:r>
              <a:rPr lang="el-GR" b="0" i="0" dirty="0">
                <a:solidFill>
                  <a:srgbClr val="FFC000"/>
                </a:solidFill>
                <a:effectLst/>
                <a:latin typeface="Helvetica Neue"/>
              </a:rPr>
              <a:t>.</a:t>
            </a:r>
            <a:br>
              <a:rPr lang="el-GR" b="0" i="0" dirty="0">
                <a:solidFill>
                  <a:srgbClr val="FFC000"/>
                </a:solidFill>
                <a:effectLst/>
                <a:latin typeface="Helvetica Neue"/>
              </a:rPr>
            </a:br>
            <a:r>
              <a:rPr lang="el-GR" b="0" i="0" dirty="0">
                <a:solidFill>
                  <a:srgbClr val="FFC000"/>
                </a:solidFill>
                <a:effectLst/>
                <a:latin typeface="Helvetica Neue"/>
              </a:rPr>
              <a:t>Ο Ιμπραήμ και οι άντρες του συγκλονίζονται από την ανατίναξη της πυριτιδαποθήκης του Μεσολογγίου από τον Καψάλη. [Πηγή: </a:t>
            </a:r>
            <a:r>
              <a:rPr lang="el-GR" b="0" i="0" dirty="0" err="1">
                <a:solidFill>
                  <a:srgbClr val="FFC000"/>
                </a:solidFill>
                <a:effectLst/>
                <a:latin typeface="Helvetica Neue"/>
              </a:rPr>
              <a:t>Ελένα</a:t>
            </a:r>
            <a:r>
              <a:rPr lang="el-GR" b="0" i="0" dirty="0">
                <a:solidFill>
                  <a:srgbClr val="FFC000"/>
                </a:solidFill>
                <a:effectLst/>
                <a:latin typeface="Helvetica Neue"/>
              </a:rPr>
              <a:t> </a:t>
            </a:r>
            <a:r>
              <a:rPr lang="el-GR" b="0" i="0" dirty="0" err="1">
                <a:solidFill>
                  <a:srgbClr val="FFC000"/>
                </a:solidFill>
                <a:effectLst/>
                <a:latin typeface="Helvetica Neue"/>
              </a:rPr>
              <a:t>Σπίνουλα</a:t>
            </a:r>
            <a:r>
              <a:rPr lang="el-GR" b="0" i="0" dirty="0">
                <a:solidFill>
                  <a:srgbClr val="FFC000"/>
                </a:solidFill>
                <a:effectLst/>
                <a:latin typeface="Helvetica Neue"/>
              </a:rPr>
              <a:t> – </a:t>
            </a:r>
            <a:r>
              <a:rPr lang="el-GR" b="0" i="0" dirty="0" err="1">
                <a:solidFill>
                  <a:srgbClr val="FFC000"/>
                </a:solidFill>
                <a:effectLst/>
                <a:latin typeface="Helvetica Neue"/>
              </a:rPr>
              <a:t>Ζαβιτσανάκη</a:t>
            </a:r>
            <a:r>
              <a:rPr lang="el-GR" b="0" i="0" dirty="0">
                <a:solidFill>
                  <a:srgbClr val="FFC000"/>
                </a:solidFill>
                <a:effectLst/>
                <a:latin typeface="Helvetica Neue"/>
              </a:rPr>
              <a:t>, από κατάλογο της </a:t>
            </a:r>
            <a:r>
              <a:rPr lang="el-GR" b="0" i="0" dirty="0" err="1">
                <a:solidFill>
                  <a:srgbClr val="FFC000"/>
                </a:solidFill>
                <a:effectLst/>
                <a:latin typeface="Helvetica Neue"/>
              </a:rPr>
              <a:t>Βυρωνικής</a:t>
            </a:r>
            <a:r>
              <a:rPr lang="el-GR" b="0" i="0" dirty="0">
                <a:solidFill>
                  <a:srgbClr val="FFC000"/>
                </a:solidFill>
                <a:effectLst/>
                <a:latin typeface="Helvetica Neue"/>
              </a:rPr>
              <a:t> Εταιρείας Ιεράς Πόλεως Μεσολογγίου]</a:t>
            </a:r>
          </a:p>
        </p:txBody>
      </p:sp>
    </p:spTree>
    <p:extLst>
      <p:ext uri="{BB962C8B-B14F-4D97-AF65-F5344CB8AC3E}">
        <p14:creationId xmlns:p14="http://schemas.microsoft.com/office/powerpoint/2010/main" val="154204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EFD3BCEF-04D1-5E8A-D9BE-F4EADEA21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675" y="0"/>
            <a:ext cx="7918303" cy="647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47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88E9C3-ED9B-E1D8-5DA0-596001B482FF}"/>
              </a:ext>
            </a:extLst>
          </p:cNvPr>
          <p:cNvSpPr txBox="1"/>
          <p:nvPr/>
        </p:nvSpPr>
        <p:spPr>
          <a:xfrm>
            <a:off x="464234" y="1300504"/>
            <a:ext cx="11254153" cy="2893100"/>
          </a:xfrm>
          <a:prstGeom prst="rect">
            <a:avLst/>
          </a:prstGeom>
          <a:noFill/>
        </p:spPr>
        <p:txBody>
          <a:bodyPr wrap="square">
            <a:spAutoFit/>
          </a:bodyPr>
          <a:lstStyle/>
          <a:p>
            <a:pPr algn="l">
              <a:spcAft>
                <a:spcPts val="750"/>
              </a:spcAft>
            </a:pPr>
            <a:r>
              <a:rPr lang="el-GR" b="1" i="0" dirty="0">
                <a:solidFill>
                  <a:srgbClr val="FFC000"/>
                </a:solidFill>
                <a:effectLst/>
                <a:latin typeface="Helvetica Neue"/>
              </a:rPr>
              <a:t>Η μάχη του </a:t>
            </a:r>
            <a:r>
              <a:rPr lang="el-GR" b="1" i="0" dirty="0" err="1">
                <a:solidFill>
                  <a:srgbClr val="FFC000"/>
                </a:solidFill>
                <a:effectLst/>
                <a:latin typeface="Helvetica Neue"/>
              </a:rPr>
              <a:t>Χασάν</a:t>
            </a:r>
            <a:r>
              <a:rPr lang="el-GR" b="1" i="0" dirty="0">
                <a:solidFill>
                  <a:srgbClr val="FFC000"/>
                </a:solidFill>
                <a:effectLst/>
                <a:latin typeface="Helvetica Neue"/>
              </a:rPr>
              <a:t> και του Γκιαούρ </a:t>
            </a:r>
            <a:endParaRPr lang="el-GR" b="0" i="0" dirty="0">
              <a:solidFill>
                <a:srgbClr val="FFC000"/>
              </a:solidFill>
              <a:effectLst/>
              <a:latin typeface="Helvetica Neue"/>
            </a:endParaRPr>
          </a:p>
          <a:p>
            <a:pPr algn="l">
              <a:spcAft>
                <a:spcPts val="750"/>
              </a:spcAft>
            </a:pPr>
            <a:r>
              <a:rPr lang="el-GR" b="1" i="0" dirty="0" err="1">
                <a:solidFill>
                  <a:srgbClr val="FFC000"/>
                </a:solidFill>
                <a:effectLst/>
                <a:latin typeface="Helvetica Neue"/>
              </a:rPr>
              <a:t>Eugène</a:t>
            </a:r>
            <a:r>
              <a:rPr lang="el-GR" b="1" i="0" dirty="0">
                <a:solidFill>
                  <a:srgbClr val="FFC000"/>
                </a:solidFill>
                <a:effectLst/>
                <a:latin typeface="Helvetica Neue"/>
              </a:rPr>
              <a:t> </a:t>
            </a:r>
            <a:r>
              <a:rPr lang="el-GR" b="1" i="0" dirty="0" err="1">
                <a:solidFill>
                  <a:srgbClr val="FFC000"/>
                </a:solidFill>
                <a:effectLst/>
                <a:latin typeface="Helvetica Neue"/>
              </a:rPr>
              <a:t>Delacroix</a:t>
            </a:r>
            <a:r>
              <a:rPr lang="el-GR" b="1" i="0" dirty="0">
                <a:solidFill>
                  <a:srgbClr val="FFC000"/>
                </a:solidFill>
                <a:effectLst/>
                <a:latin typeface="Helvetica Neue"/>
              </a:rPr>
              <a:t> (1826)</a:t>
            </a:r>
            <a:endParaRPr lang="el-GR" b="0" i="0" dirty="0">
              <a:solidFill>
                <a:srgbClr val="FFC000"/>
              </a:solidFill>
              <a:effectLst/>
              <a:latin typeface="Helvetica Neue"/>
            </a:endParaRPr>
          </a:p>
          <a:p>
            <a:pPr algn="l">
              <a:spcAft>
                <a:spcPts val="750"/>
              </a:spcAft>
            </a:pPr>
            <a:r>
              <a:rPr lang="el-GR" b="0" i="0" dirty="0" err="1">
                <a:solidFill>
                  <a:srgbClr val="FFC000"/>
                </a:solidFill>
                <a:effectLst/>
                <a:latin typeface="Helvetica Neue"/>
              </a:rPr>
              <a:t>Art</a:t>
            </a:r>
            <a:r>
              <a:rPr lang="el-GR" b="0" i="0" dirty="0">
                <a:solidFill>
                  <a:srgbClr val="FFC000"/>
                </a:solidFill>
                <a:effectLst/>
                <a:latin typeface="Helvetica Neue"/>
              </a:rPr>
              <a:t> </a:t>
            </a:r>
            <a:r>
              <a:rPr lang="el-GR" b="0" i="0" dirty="0" err="1">
                <a:solidFill>
                  <a:srgbClr val="FFC000"/>
                </a:solidFill>
                <a:effectLst/>
                <a:latin typeface="Helvetica Neue"/>
              </a:rPr>
              <a:t>Institute</a:t>
            </a:r>
            <a:r>
              <a:rPr lang="el-GR" b="0" i="0" dirty="0">
                <a:solidFill>
                  <a:srgbClr val="FFC000"/>
                </a:solidFill>
                <a:effectLst/>
                <a:latin typeface="Helvetica Neue"/>
              </a:rPr>
              <a:t> of </a:t>
            </a:r>
            <a:r>
              <a:rPr lang="el-GR" b="0" i="0" dirty="0" err="1">
                <a:solidFill>
                  <a:srgbClr val="FFC000"/>
                </a:solidFill>
                <a:effectLst/>
                <a:latin typeface="Helvetica Neue"/>
              </a:rPr>
              <a:t>Chicago</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Το έργο είναι εμπνευσμένο από το ποίημα του Βύρωνα «Γκιαούρ» 1813. Η υπόθεσή του: Ο Γκιαούρ, Βενετός πολεμιστής στην υπηρεσία του </a:t>
            </a:r>
            <a:r>
              <a:rPr lang="el-GR" b="0" i="0" dirty="0" err="1">
                <a:solidFill>
                  <a:srgbClr val="FFC000"/>
                </a:solidFill>
                <a:effectLst/>
                <a:latin typeface="Helvetica Neue"/>
              </a:rPr>
              <a:t>Χασάν</a:t>
            </a:r>
            <a:r>
              <a:rPr lang="el-GR" b="0" i="0" dirty="0">
                <a:solidFill>
                  <a:srgbClr val="FFC000"/>
                </a:solidFill>
                <a:effectLst/>
                <a:latin typeface="Helvetica Neue"/>
              </a:rPr>
              <a:t>, ερωτεύεται μια από τις γυναίκες του Τούρκου, τη </a:t>
            </a:r>
            <a:r>
              <a:rPr lang="el-GR" b="0" i="0" dirty="0" err="1">
                <a:solidFill>
                  <a:srgbClr val="FFC000"/>
                </a:solidFill>
                <a:effectLst/>
                <a:latin typeface="Helvetica Neue"/>
              </a:rPr>
              <a:t>Πεϊλά</a:t>
            </a:r>
            <a:r>
              <a:rPr lang="el-GR" b="0" i="0" dirty="0">
                <a:solidFill>
                  <a:srgbClr val="FFC000"/>
                </a:solidFill>
                <a:effectLst/>
                <a:latin typeface="Helvetica Neue"/>
              </a:rPr>
              <a:t>. Εκείνη θανατώνεται για την απιστία της και εκείνος εκδικείται σκοτώνοντας το </a:t>
            </a:r>
            <a:r>
              <a:rPr lang="el-GR" b="0" i="0" dirty="0" err="1">
                <a:solidFill>
                  <a:srgbClr val="FFC000"/>
                </a:solidFill>
                <a:effectLst/>
                <a:latin typeface="Helvetica Neue"/>
              </a:rPr>
              <a:t>Χασάν</a:t>
            </a:r>
            <a:r>
              <a:rPr lang="el-GR" b="0" i="0" dirty="0">
                <a:solidFill>
                  <a:srgbClr val="FFC000"/>
                </a:solidFill>
                <a:effectLst/>
                <a:latin typeface="Helvetica Neue"/>
              </a:rPr>
              <a:t>.</a:t>
            </a:r>
            <a:br>
              <a:rPr lang="el-GR" b="0" i="0" dirty="0">
                <a:solidFill>
                  <a:srgbClr val="FFC000"/>
                </a:solidFill>
                <a:effectLst/>
                <a:latin typeface="Helvetica Neue"/>
              </a:rPr>
            </a:br>
            <a:r>
              <a:rPr lang="el-GR" b="0" i="0" dirty="0">
                <a:solidFill>
                  <a:srgbClr val="FFC000"/>
                </a:solidFill>
                <a:effectLst/>
                <a:latin typeface="Helvetica Neue"/>
              </a:rPr>
              <a:t>Η σύνθεση μετατρέπεται σε αλληγορία της θριαμβευτικής εκδίκησης της Ελλάδας, για τα δεινά που έχει υποστεί από τους τυράννους της. [Πηγή: </a:t>
            </a:r>
            <a:r>
              <a:rPr lang="el-GR" b="0" i="0" dirty="0" err="1">
                <a:solidFill>
                  <a:srgbClr val="FFC000"/>
                </a:solidFill>
                <a:effectLst/>
                <a:latin typeface="Helvetica Neue"/>
              </a:rPr>
              <a:t>Ελένα</a:t>
            </a:r>
            <a:r>
              <a:rPr lang="el-GR" b="0" i="0" dirty="0">
                <a:solidFill>
                  <a:srgbClr val="FFC000"/>
                </a:solidFill>
                <a:effectLst/>
                <a:latin typeface="Helvetica Neue"/>
              </a:rPr>
              <a:t> </a:t>
            </a:r>
            <a:r>
              <a:rPr lang="el-GR" b="0" i="0" dirty="0" err="1">
                <a:solidFill>
                  <a:srgbClr val="FFC000"/>
                </a:solidFill>
                <a:effectLst/>
                <a:latin typeface="Helvetica Neue"/>
              </a:rPr>
              <a:t>Σπίνουλα</a:t>
            </a:r>
            <a:r>
              <a:rPr lang="el-GR" b="0" i="0" dirty="0">
                <a:solidFill>
                  <a:srgbClr val="FFC000"/>
                </a:solidFill>
                <a:effectLst/>
                <a:latin typeface="Helvetica Neue"/>
              </a:rPr>
              <a:t> – </a:t>
            </a:r>
            <a:r>
              <a:rPr lang="el-GR" b="0" i="0" dirty="0" err="1">
                <a:solidFill>
                  <a:srgbClr val="FFC000"/>
                </a:solidFill>
                <a:effectLst/>
                <a:latin typeface="Helvetica Neue"/>
              </a:rPr>
              <a:t>Ζαβιτσανάκη</a:t>
            </a:r>
            <a:r>
              <a:rPr lang="el-GR" b="0" i="0" dirty="0">
                <a:solidFill>
                  <a:srgbClr val="FFC000"/>
                </a:solidFill>
                <a:effectLst/>
                <a:latin typeface="Helvetica Neue"/>
              </a:rPr>
              <a:t>, από κατάλογο της </a:t>
            </a:r>
            <a:r>
              <a:rPr lang="el-GR" b="0" i="0" dirty="0" err="1">
                <a:solidFill>
                  <a:srgbClr val="FFC000"/>
                </a:solidFill>
                <a:effectLst/>
                <a:latin typeface="Helvetica Neue"/>
              </a:rPr>
              <a:t>Βυρωνικής</a:t>
            </a:r>
            <a:r>
              <a:rPr lang="el-GR" b="0" i="0" dirty="0">
                <a:solidFill>
                  <a:srgbClr val="FFC000"/>
                </a:solidFill>
                <a:effectLst/>
                <a:latin typeface="Helvetica Neue"/>
              </a:rPr>
              <a:t> Εταιρείας Ιεράς Πόλεως Μεσολογγίου]</a:t>
            </a:r>
          </a:p>
        </p:txBody>
      </p:sp>
    </p:spTree>
    <p:extLst>
      <p:ext uri="{BB962C8B-B14F-4D97-AF65-F5344CB8AC3E}">
        <p14:creationId xmlns:p14="http://schemas.microsoft.com/office/powerpoint/2010/main" val="22450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741ADD-3EBD-5C21-CA7B-B03F0CD0B1BB}"/>
              </a:ext>
            </a:extLst>
          </p:cNvPr>
          <p:cNvSpPr>
            <a:spLocks noGrp="1"/>
          </p:cNvSpPr>
          <p:nvPr>
            <p:ph type="title"/>
          </p:nvPr>
        </p:nvSpPr>
        <p:spPr>
          <a:xfrm>
            <a:off x="393896" y="717452"/>
            <a:ext cx="10860014" cy="1814733"/>
          </a:xfrm>
        </p:spPr>
        <p:txBody>
          <a:bodyPr>
            <a:normAutofit/>
          </a:bodyPr>
          <a:lstStyle/>
          <a:p>
            <a:r>
              <a:rPr lang="el-GR" b="0" i="1" dirty="0">
                <a:solidFill>
                  <a:srgbClr val="FFC000"/>
                </a:solidFill>
                <a:effectLst/>
                <a:latin typeface="sofia-pro"/>
              </a:rPr>
              <a:t> Έξοδος του Μεσολογγίου</a:t>
            </a:r>
            <a:r>
              <a:rPr lang="el-GR" b="0" i="0" dirty="0">
                <a:solidFill>
                  <a:srgbClr val="FFC000"/>
                </a:solidFill>
                <a:effectLst/>
                <a:latin typeface="sofia-pro"/>
              </a:rPr>
              <a:t> </a:t>
            </a:r>
            <a:br>
              <a:rPr lang="el-GR" b="0" i="0" dirty="0">
                <a:solidFill>
                  <a:srgbClr val="FFC000"/>
                </a:solidFill>
                <a:effectLst/>
                <a:latin typeface="sofia-pro"/>
              </a:rPr>
            </a:br>
            <a:r>
              <a:rPr lang="el-GR" b="0" i="0" dirty="0">
                <a:solidFill>
                  <a:srgbClr val="FFC000"/>
                </a:solidFill>
                <a:effectLst/>
                <a:latin typeface="sofia-pro"/>
              </a:rPr>
              <a:t>του Σπύρου Παπανικολάου </a:t>
            </a:r>
            <a:br>
              <a:rPr lang="el-GR" b="0" i="0" dirty="0">
                <a:solidFill>
                  <a:srgbClr val="FFC000"/>
                </a:solidFill>
                <a:effectLst/>
                <a:latin typeface="sofia-pro"/>
              </a:rPr>
            </a:br>
            <a:r>
              <a:rPr lang="el-GR" sz="1300" b="0" i="0" dirty="0">
                <a:solidFill>
                  <a:srgbClr val="FFC000"/>
                </a:solidFill>
                <a:effectLst/>
                <a:latin typeface="sofia-pro"/>
              </a:rPr>
              <a:t>απεικονίζεται μέσα από τα μάτια ενός παρατηρητή που βρίσκεται μέσα στα τείχη. Το έργο είναι ενδεικτικό της ανησυχίας του καλλιτέχνη για πρωτοτυπία στην απόδοση του γνωστού ιστορικού θέματος, η συνοπτική όμως απεικόνιση των μορφών και των χρωμάτων, που δεν συμβαδίζουν με τις γνώσεις του, οδηγούν στη σκέψη ότι πρόκειται μάλλον για πίνακα που είναι ατελείωτος ή ότι πρόκειται για ένα χρωματικό σκίτσο κάποιας έμπνευσής του.</a:t>
            </a:r>
            <a:endParaRPr lang="el-GR" sz="1300" dirty="0">
              <a:solidFill>
                <a:srgbClr val="FFC000"/>
              </a:solidFill>
            </a:endParaRPr>
          </a:p>
        </p:txBody>
      </p:sp>
      <p:pic>
        <p:nvPicPr>
          <p:cNvPr id="2050" name="Picture 2" descr="Η έξοδος του Μεσολογγίου">
            <a:extLst>
              <a:ext uri="{FF2B5EF4-FFF2-40B4-BE49-F238E27FC236}">
                <a16:creationId xmlns:a16="http://schemas.microsoft.com/office/drawing/2014/main" id="{3649F3A4-DBF3-60D7-AF8C-D7174693B9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9547" y="2799470"/>
            <a:ext cx="4622083" cy="334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55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98DBA8-448A-5866-3447-EE1154F9C1D2}"/>
              </a:ext>
            </a:extLst>
          </p:cNvPr>
          <p:cNvSpPr>
            <a:spLocks noGrp="1"/>
          </p:cNvSpPr>
          <p:nvPr>
            <p:ph type="title"/>
          </p:nvPr>
        </p:nvSpPr>
        <p:spPr>
          <a:xfrm flipH="1">
            <a:off x="1405487" y="1129512"/>
            <a:ext cx="45719" cy="1922299"/>
          </a:xfrm>
        </p:spPr>
        <p:txBody>
          <a:bodyPr/>
          <a:lstStyle/>
          <a:p>
            <a:endParaRPr lang="el-GR" dirty="0"/>
          </a:p>
        </p:txBody>
      </p:sp>
      <p:sp>
        <p:nvSpPr>
          <p:cNvPr id="4" name="Θέση κειμένου 3">
            <a:extLst>
              <a:ext uri="{FF2B5EF4-FFF2-40B4-BE49-F238E27FC236}">
                <a16:creationId xmlns:a16="http://schemas.microsoft.com/office/drawing/2014/main" id="{B38D9E1F-BB56-AE69-118C-E9E874F76EDB}"/>
              </a:ext>
            </a:extLst>
          </p:cNvPr>
          <p:cNvSpPr>
            <a:spLocks noGrp="1"/>
          </p:cNvSpPr>
          <p:nvPr>
            <p:ph type="body" sz="half" idx="2"/>
          </p:nvPr>
        </p:nvSpPr>
        <p:spPr>
          <a:xfrm>
            <a:off x="1450329" y="717452"/>
            <a:ext cx="3877814" cy="4432282"/>
          </a:xfrm>
        </p:spPr>
        <p:txBody>
          <a:bodyPr>
            <a:normAutofit fontScale="85000" lnSpcReduction="10000"/>
          </a:bodyPr>
          <a:lstStyle/>
          <a:p>
            <a:pPr algn="l">
              <a:spcAft>
                <a:spcPts val="750"/>
              </a:spcAft>
            </a:pPr>
            <a:r>
              <a:rPr lang="el-GR" b="1" i="0" dirty="0" err="1">
                <a:solidFill>
                  <a:srgbClr val="FFC000"/>
                </a:solidFill>
                <a:effectLst/>
                <a:latin typeface="Helvetica Neue"/>
              </a:rPr>
              <a:t>La</a:t>
            </a:r>
            <a:r>
              <a:rPr lang="el-GR" b="1" i="0" dirty="0">
                <a:solidFill>
                  <a:srgbClr val="FFC000"/>
                </a:solidFill>
                <a:effectLst/>
                <a:latin typeface="Helvetica Neue"/>
              </a:rPr>
              <a:t> </a:t>
            </a:r>
            <a:r>
              <a:rPr lang="el-GR" b="1" i="0" dirty="0" err="1">
                <a:solidFill>
                  <a:srgbClr val="FFC000"/>
                </a:solidFill>
                <a:effectLst/>
                <a:latin typeface="Helvetica Neue"/>
              </a:rPr>
              <a:t>grèce</a:t>
            </a:r>
            <a:r>
              <a:rPr lang="el-GR" b="1" i="0" dirty="0">
                <a:solidFill>
                  <a:srgbClr val="FFC000"/>
                </a:solidFill>
                <a:effectLst/>
                <a:latin typeface="Helvetica Neue"/>
              </a:rPr>
              <a:t> </a:t>
            </a:r>
            <a:r>
              <a:rPr lang="el-GR" b="1" i="0" dirty="0" err="1">
                <a:solidFill>
                  <a:srgbClr val="FFC000"/>
                </a:solidFill>
                <a:effectLst/>
                <a:latin typeface="Helvetica Neue"/>
              </a:rPr>
              <a:t>sur</a:t>
            </a:r>
            <a:r>
              <a:rPr lang="el-GR" b="1" i="0" dirty="0">
                <a:solidFill>
                  <a:srgbClr val="FFC000"/>
                </a:solidFill>
                <a:effectLst/>
                <a:latin typeface="Helvetica Neue"/>
              </a:rPr>
              <a:t> </a:t>
            </a:r>
            <a:r>
              <a:rPr lang="el-GR" b="1" i="0" dirty="0" err="1">
                <a:solidFill>
                  <a:srgbClr val="FFC000"/>
                </a:solidFill>
                <a:effectLst/>
                <a:latin typeface="Helvetica Neue"/>
              </a:rPr>
              <a:t>les</a:t>
            </a:r>
            <a:r>
              <a:rPr lang="el-GR" b="1" i="0" dirty="0">
                <a:solidFill>
                  <a:srgbClr val="FFC000"/>
                </a:solidFill>
                <a:effectLst/>
                <a:latin typeface="Helvetica Neue"/>
              </a:rPr>
              <a:t> </a:t>
            </a:r>
            <a:r>
              <a:rPr lang="el-GR" b="1" i="0" dirty="0" err="1">
                <a:solidFill>
                  <a:srgbClr val="FFC000"/>
                </a:solidFill>
                <a:effectLst/>
                <a:latin typeface="Helvetica Neue"/>
              </a:rPr>
              <a:t>ruines</a:t>
            </a:r>
            <a:r>
              <a:rPr lang="el-GR" b="1" i="0" dirty="0">
                <a:solidFill>
                  <a:srgbClr val="FFC000"/>
                </a:solidFill>
                <a:effectLst/>
                <a:latin typeface="Helvetica Neue"/>
              </a:rPr>
              <a:t> de </a:t>
            </a:r>
            <a:r>
              <a:rPr lang="el-GR" b="1" i="0" dirty="0" err="1">
                <a:solidFill>
                  <a:srgbClr val="FFC000"/>
                </a:solidFill>
                <a:effectLst/>
                <a:latin typeface="Helvetica Neue"/>
              </a:rPr>
              <a:t>Missolonghi</a:t>
            </a:r>
            <a:r>
              <a:rPr lang="el-GR" b="1" i="0" dirty="0">
                <a:solidFill>
                  <a:srgbClr val="FFC000"/>
                </a:solidFill>
                <a:effectLst/>
                <a:latin typeface="Helvetica Neue"/>
              </a:rPr>
              <a:t> (Η Ελλάδα στα ερείπια του </a:t>
            </a:r>
            <a:r>
              <a:rPr lang="el-GR" b="1" i="0" dirty="0" err="1">
                <a:solidFill>
                  <a:srgbClr val="FFC000"/>
                </a:solidFill>
                <a:effectLst/>
                <a:latin typeface="Helvetica Neue"/>
              </a:rPr>
              <a:t>Μεσολλογγίου</a:t>
            </a:r>
            <a:r>
              <a:rPr lang="el-GR" b="1" i="0" dirty="0">
                <a:solidFill>
                  <a:srgbClr val="FFC000"/>
                </a:solidFill>
                <a:effectLst/>
                <a:latin typeface="Helvetica Neue"/>
              </a:rPr>
              <a:t>)</a:t>
            </a:r>
            <a:endParaRPr lang="el-GR" b="0" i="0" dirty="0">
              <a:solidFill>
                <a:srgbClr val="FFC000"/>
              </a:solidFill>
              <a:effectLst/>
              <a:latin typeface="Helvetica Neue"/>
            </a:endParaRPr>
          </a:p>
          <a:p>
            <a:pPr algn="l">
              <a:spcAft>
                <a:spcPts val="750"/>
              </a:spcAft>
            </a:pPr>
            <a:r>
              <a:rPr lang="el-GR" b="1" i="0" dirty="0">
                <a:solidFill>
                  <a:srgbClr val="FFC000"/>
                </a:solidFill>
                <a:effectLst/>
                <a:latin typeface="Helvetica Neue"/>
              </a:rPr>
              <a:t> </a:t>
            </a:r>
            <a:r>
              <a:rPr lang="el-GR" b="1" i="0" dirty="0" err="1">
                <a:solidFill>
                  <a:srgbClr val="FFC000"/>
                </a:solidFill>
                <a:effectLst/>
                <a:latin typeface="Helvetica Neue"/>
              </a:rPr>
              <a:t>Eugène</a:t>
            </a:r>
            <a:r>
              <a:rPr lang="el-GR" b="1" i="0" dirty="0">
                <a:solidFill>
                  <a:srgbClr val="FFC000"/>
                </a:solidFill>
                <a:effectLst/>
                <a:latin typeface="Helvetica Neue"/>
              </a:rPr>
              <a:t> </a:t>
            </a:r>
            <a:r>
              <a:rPr lang="el-GR" b="1" i="0" dirty="0" err="1">
                <a:solidFill>
                  <a:srgbClr val="FFC000"/>
                </a:solidFill>
                <a:effectLst/>
                <a:latin typeface="Helvetica Neue"/>
              </a:rPr>
              <a:t>Delacroix</a:t>
            </a:r>
            <a:r>
              <a:rPr lang="el-GR" b="1" i="0" dirty="0">
                <a:solidFill>
                  <a:srgbClr val="FFC000"/>
                </a:solidFill>
                <a:effectLst/>
                <a:latin typeface="Helvetica Neue"/>
              </a:rPr>
              <a:t> (1826)</a:t>
            </a:r>
            <a:endParaRPr lang="el-GR" b="0" i="0" dirty="0">
              <a:solidFill>
                <a:srgbClr val="FFC000"/>
              </a:solidFill>
              <a:effectLst/>
              <a:latin typeface="Helvetica Neue"/>
            </a:endParaRPr>
          </a:p>
          <a:p>
            <a:pPr algn="l">
              <a:spcAft>
                <a:spcPts val="750"/>
              </a:spcAft>
            </a:pPr>
            <a:r>
              <a:rPr lang="el-GR" b="0" i="0" dirty="0" err="1">
                <a:solidFill>
                  <a:srgbClr val="FFC000"/>
                </a:solidFill>
                <a:effectLst/>
                <a:latin typeface="Helvetica Neue"/>
              </a:rPr>
              <a:t>Musée</a:t>
            </a:r>
            <a:r>
              <a:rPr lang="el-GR" b="0" i="0" dirty="0">
                <a:solidFill>
                  <a:srgbClr val="FFC000"/>
                </a:solidFill>
                <a:effectLst/>
                <a:latin typeface="Helvetica Neue"/>
              </a:rPr>
              <a:t> des </a:t>
            </a:r>
            <a:r>
              <a:rPr lang="el-GR" b="0" i="0" dirty="0" err="1">
                <a:solidFill>
                  <a:srgbClr val="FFC000"/>
                </a:solidFill>
                <a:effectLst/>
                <a:latin typeface="Helvetica Neue"/>
              </a:rPr>
              <a:t>Beaux-Arts</a:t>
            </a:r>
            <a:r>
              <a:rPr lang="el-GR" b="0" i="0" dirty="0">
                <a:solidFill>
                  <a:srgbClr val="FFC000"/>
                </a:solidFill>
                <a:effectLst/>
                <a:latin typeface="Helvetica Neue"/>
              </a:rPr>
              <a:t> de </a:t>
            </a:r>
            <a:r>
              <a:rPr lang="el-GR" b="0" i="0" dirty="0" err="1">
                <a:solidFill>
                  <a:srgbClr val="FFC000"/>
                </a:solidFill>
                <a:effectLst/>
                <a:latin typeface="Helvetica Neue"/>
              </a:rPr>
              <a:t>Bordeaux</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Το έργο είναι εμπνευσμένο από την μάχη των Ελλήνων στην τρίτη πολιορκία του Μεσολογγίου. Σε πρώτο επίπεδο η Ελλάδα </a:t>
            </a:r>
            <a:r>
              <a:rPr lang="el-GR" b="0" i="0" dirty="0" err="1">
                <a:solidFill>
                  <a:srgbClr val="FFC000"/>
                </a:solidFill>
                <a:effectLst/>
                <a:latin typeface="Helvetica Neue"/>
              </a:rPr>
              <a:t>συμβολοποιείται</a:t>
            </a:r>
            <a:r>
              <a:rPr lang="el-GR" b="0" i="0" dirty="0">
                <a:solidFill>
                  <a:srgbClr val="FFC000"/>
                </a:solidFill>
                <a:effectLst/>
                <a:latin typeface="Helvetica Neue"/>
              </a:rPr>
              <a:t> στο πρόσωπο μιας νεαρής γυναίκας, η οποία ανοίγει τα χέρια σε μία κίνηση απόγνωσης, καθώς στέκεται πάνω σε συντρίμμια και νεκρούς. Στο βάθος ο εχθρός καρφώνει μία σημαία στο έδαφος.</a:t>
            </a:r>
          </a:p>
          <a:p>
            <a:endParaRPr lang="el-GR" sz="2800" dirty="0">
              <a:solidFill>
                <a:srgbClr val="FFC000"/>
              </a:solidFill>
              <a:latin typeface="Arial Black" panose="020B0A04020102020204" pitchFamily="34" charset="0"/>
            </a:endParaRPr>
          </a:p>
        </p:txBody>
      </p:sp>
      <p:pic>
        <p:nvPicPr>
          <p:cNvPr id="3074" name="Picture 2">
            <a:extLst>
              <a:ext uri="{FF2B5EF4-FFF2-40B4-BE49-F238E27FC236}">
                <a16:creationId xmlns:a16="http://schemas.microsoft.com/office/drawing/2014/main" id="{1FC313DF-081F-641B-7BE6-AFC34207BB0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992" b="3992"/>
          <a:stretch>
            <a:fillRect/>
          </a:stretch>
        </p:blipFill>
        <p:spPr bwMode="auto">
          <a:xfrm>
            <a:off x="6358597" y="140677"/>
            <a:ext cx="5833403" cy="602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6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425F0D-CC48-5CFA-D96B-306BB6165680}"/>
              </a:ext>
            </a:extLst>
          </p:cNvPr>
          <p:cNvSpPr>
            <a:spLocks noGrp="1"/>
          </p:cNvSpPr>
          <p:nvPr>
            <p:ph type="title"/>
          </p:nvPr>
        </p:nvSpPr>
        <p:spPr/>
        <p:txBody>
          <a:bodyPr/>
          <a:lstStyle/>
          <a:p>
            <a:endParaRPr lang="el-GR"/>
          </a:p>
        </p:txBody>
      </p:sp>
      <p:sp>
        <p:nvSpPr>
          <p:cNvPr id="4" name="Θέση κειμένου 3">
            <a:extLst>
              <a:ext uri="{FF2B5EF4-FFF2-40B4-BE49-F238E27FC236}">
                <a16:creationId xmlns:a16="http://schemas.microsoft.com/office/drawing/2014/main" id="{A59EABB3-7102-832F-3A6F-BF7C9678ABD0}"/>
              </a:ext>
            </a:extLst>
          </p:cNvPr>
          <p:cNvSpPr>
            <a:spLocks noGrp="1"/>
          </p:cNvSpPr>
          <p:nvPr>
            <p:ph type="body" sz="half" idx="2"/>
          </p:nvPr>
        </p:nvSpPr>
        <p:spPr>
          <a:xfrm>
            <a:off x="1450329" y="3059600"/>
            <a:ext cx="2617283" cy="2090134"/>
          </a:xfrm>
        </p:spPr>
        <p:txBody>
          <a:bodyPr>
            <a:normAutofit fontScale="92500"/>
          </a:bodyPr>
          <a:lstStyle/>
          <a:p>
            <a:r>
              <a:rPr lang="el-GR" b="0" i="0" dirty="0">
                <a:solidFill>
                  <a:srgbClr val="FFC000"/>
                </a:solidFill>
                <a:effectLst/>
                <a:latin typeface="Helvetica Neue"/>
              </a:rPr>
              <a:t>Το πρώτο σχέδιο του </a:t>
            </a:r>
            <a:r>
              <a:rPr lang="el-GR" b="0" i="0" dirty="0" err="1">
                <a:solidFill>
                  <a:srgbClr val="FFC000"/>
                </a:solidFill>
                <a:effectLst/>
                <a:latin typeface="Helvetica Neue"/>
              </a:rPr>
              <a:t>Delacroix</a:t>
            </a:r>
            <a:r>
              <a:rPr lang="el-GR" b="0" i="0" dirty="0">
                <a:solidFill>
                  <a:srgbClr val="FFC000"/>
                </a:solidFill>
                <a:effectLst/>
                <a:latin typeface="Helvetica Neue"/>
              </a:rPr>
              <a:t> για το έργο Η Ελλάδα στα ερείπια του </a:t>
            </a:r>
            <a:r>
              <a:rPr lang="el-GR" b="0" i="0" dirty="0" err="1">
                <a:solidFill>
                  <a:srgbClr val="FFC000"/>
                </a:solidFill>
                <a:effectLst/>
                <a:latin typeface="Helvetica Neue"/>
              </a:rPr>
              <a:t>Μεσολλογγίου</a:t>
            </a:r>
            <a:r>
              <a:rPr lang="el-GR" b="0" i="0" dirty="0">
                <a:solidFill>
                  <a:srgbClr val="FFC000"/>
                </a:solidFill>
                <a:effectLst/>
                <a:latin typeface="Helvetica Neue"/>
              </a:rPr>
              <a:t> με μολύβι και καφέ </a:t>
            </a:r>
            <a:r>
              <a:rPr lang="el-GR" b="0" i="0" dirty="0" err="1">
                <a:solidFill>
                  <a:srgbClr val="FFC000"/>
                </a:solidFill>
                <a:effectLst/>
                <a:latin typeface="Helvetica Neue"/>
              </a:rPr>
              <a:t>υδατόχρωμα</a:t>
            </a:r>
            <a:r>
              <a:rPr lang="el-GR" b="0" i="0" dirty="0">
                <a:solidFill>
                  <a:srgbClr val="FFC000"/>
                </a:solidFill>
                <a:effectLst/>
                <a:latin typeface="Helvetica Neue"/>
              </a:rPr>
              <a:t>. (1826) [Πηγή: </a:t>
            </a:r>
            <a:r>
              <a:rPr lang="el-GR" b="0" i="0" dirty="0" err="1">
                <a:solidFill>
                  <a:srgbClr val="FFC000"/>
                </a:solidFill>
                <a:effectLst/>
                <a:latin typeface="Helvetica Neue"/>
              </a:rPr>
              <a:t>Sotheby’s</a:t>
            </a:r>
            <a:r>
              <a:rPr lang="el-GR" b="0" i="0" dirty="0">
                <a:solidFill>
                  <a:srgbClr val="FFC000"/>
                </a:solidFill>
                <a:effectLst/>
                <a:latin typeface="Helvetica Neue"/>
              </a:rPr>
              <a:t>]</a:t>
            </a:r>
            <a:endParaRPr lang="el-GR" dirty="0">
              <a:solidFill>
                <a:srgbClr val="FFC000"/>
              </a:solidFill>
            </a:endParaRPr>
          </a:p>
        </p:txBody>
      </p:sp>
      <p:pic>
        <p:nvPicPr>
          <p:cNvPr id="6146" name="Picture 2">
            <a:extLst>
              <a:ext uri="{FF2B5EF4-FFF2-40B4-BE49-F238E27FC236}">
                <a16:creationId xmlns:a16="http://schemas.microsoft.com/office/drawing/2014/main" id="{14FDC264-DF58-7A06-6530-1B2F54EFEA1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652" r="2365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4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2148798F-4384-C65D-B045-F34C09DCB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0975"/>
            <a:ext cx="9753600" cy="64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7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43540-DA29-E9E0-369A-90425834ECA4}"/>
              </a:ext>
            </a:extLst>
          </p:cNvPr>
          <p:cNvSpPr txBox="1"/>
          <p:nvPr/>
        </p:nvSpPr>
        <p:spPr>
          <a:xfrm>
            <a:off x="250874" y="173557"/>
            <a:ext cx="11690251" cy="5519460"/>
          </a:xfrm>
          <a:prstGeom prst="rect">
            <a:avLst/>
          </a:prstGeom>
          <a:noFill/>
        </p:spPr>
        <p:txBody>
          <a:bodyPr wrap="square">
            <a:spAutoFit/>
          </a:bodyPr>
          <a:lstStyle/>
          <a:p>
            <a:pPr algn="l">
              <a:spcAft>
                <a:spcPts val="750"/>
              </a:spcAft>
            </a:pPr>
            <a:r>
              <a:rPr lang="el-GR" b="1" i="0" dirty="0">
                <a:solidFill>
                  <a:srgbClr val="FFC000"/>
                </a:solidFill>
                <a:effectLst/>
                <a:latin typeface="Helvetica Neue"/>
              </a:rPr>
              <a:t>Επεισόδιο από την πολιορκία του Μεσολογγίου – Η Αυτοθυσία</a:t>
            </a:r>
            <a:endParaRPr lang="el-GR" b="0" i="0" dirty="0">
              <a:solidFill>
                <a:srgbClr val="FFC000"/>
              </a:solidFill>
              <a:effectLst/>
              <a:latin typeface="Helvetica Neue"/>
            </a:endParaRPr>
          </a:p>
          <a:p>
            <a:pPr algn="l">
              <a:spcAft>
                <a:spcPts val="750"/>
              </a:spcAft>
            </a:pPr>
            <a:r>
              <a:rPr lang="el-GR" b="1" i="0" dirty="0" err="1">
                <a:solidFill>
                  <a:srgbClr val="FFC000"/>
                </a:solidFill>
                <a:effectLst/>
                <a:latin typeface="Helvetica Neue"/>
              </a:rPr>
              <a:t>François-Émile</a:t>
            </a:r>
            <a:r>
              <a:rPr lang="el-GR" b="1" i="0" dirty="0">
                <a:solidFill>
                  <a:srgbClr val="FFC000"/>
                </a:solidFill>
                <a:effectLst/>
                <a:latin typeface="Helvetica Neue"/>
              </a:rPr>
              <a:t> de </a:t>
            </a:r>
            <a:r>
              <a:rPr lang="el-GR" b="1" i="0" dirty="0" err="1">
                <a:solidFill>
                  <a:srgbClr val="FFC000"/>
                </a:solidFill>
                <a:effectLst/>
                <a:latin typeface="Helvetica Neue"/>
              </a:rPr>
              <a:t>Lansac</a:t>
            </a:r>
            <a:r>
              <a:rPr lang="el-GR" b="1" i="0" dirty="0">
                <a:solidFill>
                  <a:srgbClr val="FFC000"/>
                </a:solidFill>
                <a:effectLst/>
                <a:latin typeface="Helvetica Neue"/>
              </a:rPr>
              <a:t> (1827)</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Δημοτική Πινακοθήκη Μεσολογγίου</a:t>
            </a:r>
          </a:p>
          <a:p>
            <a:pPr algn="l">
              <a:spcAft>
                <a:spcPts val="750"/>
              </a:spcAft>
            </a:pPr>
            <a:r>
              <a:rPr lang="el-GR" b="0" i="0" dirty="0">
                <a:solidFill>
                  <a:srgbClr val="FFC000"/>
                </a:solidFill>
                <a:effectLst/>
                <a:latin typeface="Helvetica Neue"/>
              </a:rPr>
              <a:t>Ο de </a:t>
            </a:r>
            <a:r>
              <a:rPr lang="el-GR" b="0" i="0" dirty="0" err="1">
                <a:solidFill>
                  <a:srgbClr val="FFC000"/>
                </a:solidFill>
                <a:effectLst/>
                <a:latin typeface="Helvetica Neue"/>
              </a:rPr>
              <a:t>Lansan</a:t>
            </a:r>
            <a:r>
              <a:rPr lang="el-GR" b="0" i="0" dirty="0">
                <a:solidFill>
                  <a:srgbClr val="FFC000"/>
                </a:solidFill>
                <a:effectLst/>
                <a:latin typeface="Helvetica Neue"/>
              </a:rPr>
              <a:t> ήταν μαθητής του </a:t>
            </a:r>
            <a:r>
              <a:rPr lang="el-GR" b="0" i="0" dirty="0" err="1">
                <a:solidFill>
                  <a:srgbClr val="FFC000"/>
                </a:solidFill>
                <a:effectLst/>
                <a:latin typeface="Helvetica Neue"/>
              </a:rPr>
              <a:t>Eugène</a:t>
            </a:r>
            <a:r>
              <a:rPr lang="el-GR" b="0" i="0" dirty="0">
                <a:solidFill>
                  <a:srgbClr val="FFC000"/>
                </a:solidFill>
                <a:effectLst/>
                <a:latin typeface="Helvetica Neue"/>
              </a:rPr>
              <a:t> </a:t>
            </a:r>
            <a:r>
              <a:rPr lang="el-GR" b="0" i="0" dirty="0" err="1">
                <a:solidFill>
                  <a:srgbClr val="FFC000"/>
                </a:solidFill>
                <a:effectLst/>
                <a:latin typeface="Helvetica Neue"/>
              </a:rPr>
              <a:t>Delacroix</a:t>
            </a:r>
            <a:r>
              <a:rPr lang="el-GR" b="0" i="0" dirty="0">
                <a:solidFill>
                  <a:srgbClr val="FFC000"/>
                </a:solidFill>
                <a:effectLst/>
                <a:latin typeface="Helvetica Neue"/>
              </a:rPr>
              <a:t> κι ένας από τους ζωγράφους που ευαισθητοποιήθηκε από τις σφαγές στο Μεσολόγγι το 1825-1826. Όπως διαβάζουμε σε άρθρο του CNN </a:t>
            </a:r>
            <a:r>
              <a:rPr lang="el-GR" b="0" i="0" dirty="0" err="1">
                <a:solidFill>
                  <a:srgbClr val="FFC000"/>
                </a:solidFill>
                <a:effectLst/>
                <a:latin typeface="Helvetica Neue"/>
              </a:rPr>
              <a:t>Greece</a:t>
            </a:r>
            <a:r>
              <a:rPr lang="el-GR" b="0" i="0" dirty="0">
                <a:solidFill>
                  <a:srgbClr val="FFC000"/>
                </a:solidFill>
                <a:effectLst/>
                <a:latin typeface="Helvetica Neue"/>
              </a:rPr>
              <a:t>, </a:t>
            </a:r>
            <a:r>
              <a:rPr lang="el-GR" b="0" i="1" dirty="0">
                <a:solidFill>
                  <a:srgbClr val="FFC000"/>
                </a:solidFill>
                <a:effectLst/>
                <a:latin typeface="Helvetica Neue"/>
              </a:rPr>
              <a:t>με</a:t>
            </a:r>
            <a:r>
              <a:rPr lang="el-GR" b="0" i="0" dirty="0">
                <a:solidFill>
                  <a:srgbClr val="FFC000"/>
                </a:solidFill>
                <a:effectLst/>
                <a:latin typeface="Helvetica Neue"/>
              </a:rPr>
              <a:t> </a:t>
            </a:r>
            <a:r>
              <a:rPr lang="el-GR" b="0" i="1" dirty="0">
                <a:solidFill>
                  <a:srgbClr val="FFC000"/>
                </a:solidFill>
                <a:effectLst/>
                <a:latin typeface="Helvetica Neue"/>
              </a:rPr>
              <a:t>τη συνδρομή της Εταιρείας Ελλήνων Ιστορικών Τέχνης:</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“Οι σφαγές στο Μεσολόγγι το 1825-1826 είχαν ευαισθητοποιήσει ιδιαίτερα το γαλλικό κοινό και τους διανοούμενους, που διοργάνωσαν αρκετές επιτροπές και εκδηλώσεις για την υποστήριξη των πληγέντων.</a:t>
            </a:r>
          </a:p>
          <a:p>
            <a:pPr algn="l">
              <a:spcAft>
                <a:spcPts val="750"/>
              </a:spcAft>
            </a:pPr>
            <a:r>
              <a:rPr lang="el-GR" b="0" i="0" dirty="0">
                <a:solidFill>
                  <a:srgbClr val="FFC000"/>
                </a:solidFill>
                <a:effectLst/>
                <a:latin typeface="Helvetica Neue"/>
              </a:rPr>
              <a:t>Όλη τη δεκαετία του 1820, μέσα από τα παρισινά </a:t>
            </a:r>
            <a:r>
              <a:rPr lang="el-GR" b="0" i="0" dirty="0" err="1">
                <a:solidFill>
                  <a:srgbClr val="FFC000"/>
                </a:solidFill>
                <a:effectLst/>
                <a:latin typeface="Helvetica Neue"/>
              </a:rPr>
              <a:t>Σαλόν</a:t>
            </a:r>
            <a:r>
              <a:rPr lang="el-GR" b="0" i="0" dirty="0">
                <a:solidFill>
                  <a:srgbClr val="FFC000"/>
                </a:solidFill>
                <a:effectLst/>
                <a:latin typeface="Helvetica Neue"/>
              </a:rPr>
              <a:t> αλλά και άλλες εκθέσεις το θέμα του φιλελληνισμού ήταν κυρίαρχο, με αποκορύφωμα την έκθεση στην γκαλερί </a:t>
            </a:r>
            <a:r>
              <a:rPr lang="el-GR" b="0" i="0" dirty="0" err="1">
                <a:solidFill>
                  <a:srgbClr val="FFC000"/>
                </a:solidFill>
                <a:effectLst/>
                <a:latin typeface="Helvetica Neue"/>
              </a:rPr>
              <a:t>Lebrun</a:t>
            </a:r>
            <a:r>
              <a:rPr lang="el-GR" b="0" i="0" dirty="0">
                <a:solidFill>
                  <a:srgbClr val="FFC000"/>
                </a:solidFill>
                <a:effectLst/>
                <a:latin typeface="Helvetica Neue"/>
              </a:rPr>
              <a:t> το 1826 προκειμένου να μαζευτούν έσοδα για την υποστήριξη των επιζώντων από τις μάχες. Μεταξύ άλλων, o </a:t>
            </a:r>
            <a:r>
              <a:rPr lang="el-GR" b="0" i="0" dirty="0" err="1">
                <a:solidFill>
                  <a:srgbClr val="FFC000"/>
                </a:solidFill>
                <a:effectLst/>
                <a:latin typeface="Helvetica Neue"/>
              </a:rPr>
              <a:t>Delacroix</a:t>
            </a:r>
            <a:r>
              <a:rPr lang="el-GR" b="0" i="0" dirty="0">
                <a:solidFill>
                  <a:srgbClr val="FFC000"/>
                </a:solidFill>
                <a:effectLst/>
                <a:latin typeface="Helvetica Neue"/>
              </a:rPr>
              <a:t> παρουσίασε στην γκαλερί </a:t>
            </a:r>
            <a:r>
              <a:rPr lang="el-GR" b="0" i="0" dirty="0" err="1">
                <a:solidFill>
                  <a:srgbClr val="FFC000"/>
                </a:solidFill>
                <a:effectLst/>
                <a:latin typeface="Helvetica Neue"/>
              </a:rPr>
              <a:t>Lebrun</a:t>
            </a:r>
            <a:r>
              <a:rPr lang="el-GR" b="0" i="0" dirty="0">
                <a:solidFill>
                  <a:srgbClr val="FFC000"/>
                </a:solidFill>
                <a:effectLst/>
                <a:latin typeface="Helvetica Neue"/>
              </a:rPr>
              <a:t> το έργο η </a:t>
            </a:r>
            <a:r>
              <a:rPr lang="el-GR" b="0" i="1" dirty="0">
                <a:solidFill>
                  <a:srgbClr val="FFC000"/>
                </a:solidFill>
                <a:effectLst/>
                <a:latin typeface="Helvetica Neue"/>
              </a:rPr>
              <a:t>Ελλάδα στα ερείπια του Μεσολογγίου </a:t>
            </a:r>
            <a:r>
              <a:rPr lang="el-GR" b="0" i="0" dirty="0">
                <a:solidFill>
                  <a:srgbClr val="FFC000"/>
                </a:solidFill>
                <a:effectLst/>
                <a:latin typeface="Helvetica Neue"/>
              </a:rPr>
              <a:t>(1826, </a:t>
            </a:r>
            <a:r>
              <a:rPr lang="el-GR" b="0" i="0" dirty="0" err="1">
                <a:solidFill>
                  <a:srgbClr val="FFC000"/>
                </a:solidFill>
                <a:effectLst/>
                <a:latin typeface="Helvetica Neue"/>
              </a:rPr>
              <a:t>Bordeaux</a:t>
            </a:r>
            <a:r>
              <a:rPr lang="el-GR" b="0" i="0" dirty="0">
                <a:solidFill>
                  <a:srgbClr val="FFC000"/>
                </a:solidFill>
                <a:effectLst/>
                <a:latin typeface="Helvetica Neue"/>
              </a:rPr>
              <a:t>, </a:t>
            </a:r>
            <a:r>
              <a:rPr lang="el-GR" b="0" i="0" dirty="0" err="1">
                <a:solidFill>
                  <a:srgbClr val="FFC000"/>
                </a:solidFill>
                <a:effectLst/>
                <a:latin typeface="Helvetica Neue"/>
              </a:rPr>
              <a:t>musée</a:t>
            </a:r>
            <a:r>
              <a:rPr lang="el-GR" b="0" i="0" dirty="0">
                <a:solidFill>
                  <a:srgbClr val="FFC000"/>
                </a:solidFill>
                <a:effectLst/>
                <a:latin typeface="Helvetica Neue"/>
              </a:rPr>
              <a:t> des </a:t>
            </a:r>
            <a:r>
              <a:rPr lang="el-GR" b="0" i="0" dirty="0" err="1">
                <a:solidFill>
                  <a:srgbClr val="FFC000"/>
                </a:solidFill>
                <a:effectLst/>
                <a:latin typeface="Helvetica Neue"/>
              </a:rPr>
              <a:t>Beaux-Arts</a:t>
            </a:r>
            <a:r>
              <a:rPr lang="el-GR" b="0" i="0" dirty="0">
                <a:solidFill>
                  <a:srgbClr val="FFC000"/>
                </a:solidFill>
                <a:effectLst/>
                <a:latin typeface="Helvetica Neue"/>
              </a:rPr>
              <a:t>).</a:t>
            </a:r>
          </a:p>
          <a:p>
            <a:pPr algn="l">
              <a:spcAft>
                <a:spcPts val="750"/>
              </a:spcAft>
            </a:pPr>
            <a:r>
              <a:rPr lang="el-GR" b="0" i="0" dirty="0">
                <a:solidFill>
                  <a:srgbClr val="FFC000"/>
                </a:solidFill>
                <a:effectLst/>
                <a:latin typeface="Helvetica Neue"/>
              </a:rPr>
              <a:t>H σκηνή που απεικονίζει στο έργο του ο </a:t>
            </a:r>
            <a:r>
              <a:rPr lang="el-GR" b="0" i="0" dirty="0" err="1">
                <a:solidFill>
                  <a:srgbClr val="FFC000"/>
                </a:solidFill>
                <a:effectLst/>
                <a:latin typeface="Helvetica Neue"/>
              </a:rPr>
              <a:t>François-Émile</a:t>
            </a:r>
            <a:r>
              <a:rPr lang="el-GR" b="0" i="0" dirty="0">
                <a:solidFill>
                  <a:srgbClr val="FFC000"/>
                </a:solidFill>
                <a:effectLst/>
                <a:latin typeface="Helvetica Neue"/>
              </a:rPr>
              <a:t> de </a:t>
            </a:r>
            <a:r>
              <a:rPr lang="el-GR" b="0" i="0" dirty="0" err="1">
                <a:solidFill>
                  <a:srgbClr val="FFC000"/>
                </a:solidFill>
                <a:effectLst/>
                <a:latin typeface="Helvetica Neue"/>
              </a:rPr>
              <a:t>Lansac</a:t>
            </a:r>
            <a:r>
              <a:rPr lang="el-GR" b="0" i="0" dirty="0">
                <a:solidFill>
                  <a:srgbClr val="FFC000"/>
                </a:solidFill>
                <a:effectLst/>
                <a:latin typeface="Helvetica Neue"/>
              </a:rPr>
              <a:t>, φέρει όλη τη δραματικότητα του ρομαντικού κινήματος μέσα από την απεικόνιση των νεκρών αλλά και το κόκκινο χρώμα που νοερά συνδέει τα μέλη της οικογένειας. Πέρα από τον ηρωισμό της αυτοθυσίας της γυναίκας, η σκηνή αποπνέει την απόγνωσή της μπροστά στο αναπόφευκτο του θανάτου.”</a:t>
            </a:r>
          </a:p>
          <a:p>
            <a:pPr algn="l">
              <a:spcAft>
                <a:spcPts val="750"/>
              </a:spcAft>
            </a:pPr>
            <a:r>
              <a:rPr lang="el-GR" b="0" i="0" dirty="0">
                <a:solidFill>
                  <a:srgbClr val="FFC000"/>
                </a:solidFill>
                <a:effectLst/>
                <a:latin typeface="Helvetica Neue"/>
              </a:rPr>
              <a:t>Η Έλενα Βενιζέλου αγόρασε τον πίνακα από το Λούβρο και τον χάρισε στο Μεσολόγγι.</a:t>
            </a:r>
          </a:p>
        </p:txBody>
      </p:sp>
    </p:spTree>
    <p:extLst>
      <p:ext uri="{BB962C8B-B14F-4D97-AF65-F5344CB8AC3E}">
        <p14:creationId xmlns:p14="http://schemas.microsoft.com/office/powerpoint/2010/main" val="429328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72EEE67E-2B33-B46C-5770-E9E7FF916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37" y="281355"/>
            <a:ext cx="9284677" cy="531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37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C5D55-B7D1-9946-88C1-D0CEDAEF8F76}"/>
              </a:ext>
            </a:extLst>
          </p:cNvPr>
          <p:cNvSpPr txBox="1"/>
          <p:nvPr/>
        </p:nvSpPr>
        <p:spPr>
          <a:xfrm>
            <a:off x="309490" y="782969"/>
            <a:ext cx="12070080" cy="4380686"/>
          </a:xfrm>
          <a:prstGeom prst="rect">
            <a:avLst/>
          </a:prstGeom>
          <a:noFill/>
        </p:spPr>
        <p:txBody>
          <a:bodyPr wrap="square">
            <a:spAutoFit/>
          </a:bodyPr>
          <a:lstStyle/>
          <a:p>
            <a:pPr algn="l">
              <a:spcAft>
                <a:spcPts val="750"/>
              </a:spcAft>
            </a:pPr>
            <a:r>
              <a:rPr lang="el-GR" b="1" i="0" dirty="0">
                <a:solidFill>
                  <a:srgbClr val="FFC000"/>
                </a:solidFill>
                <a:effectLst/>
                <a:latin typeface="Helvetica Neue"/>
              </a:rPr>
              <a:t>Η πολιορκία του Μεσολογγίου 1825-1826</a:t>
            </a:r>
            <a:endParaRPr lang="el-GR" b="0" i="0" dirty="0">
              <a:solidFill>
                <a:srgbClr val="FFC000"/>
              </a:solidFill>
              <a:effectLst/>
              <a:latin typeface="Helvetica Neue"/>
            </a:endParaRPr>
          </a:p>
          <a:p>
            <a:pPr algn="l">
              <a:spcAft>
                <a:spcPts val="750"/>
              </a:spcAft>
            </a:pPr>
            <a:r>
              <a:rPr lang="el-GR" b="1" i="0" dirty="0">
                <a:solidFill>
                  <a:srgbClr val="FFC000"/>
                </a:solidFill>
                <a:effectLst/>
                <a:latin typeface="Helvetica Neue"/>
              </a:rPr>
              <a:t>Πίνακας του Παναγιώτη Ζωγράφου σε σκέψεις του Ι. Μακρυγιάννη (1836-1839)</a:t>
            </a:r>
            <a:endParaRPr lang="el-GR" b="0" i="0" dirty="0">
              <a:solidFill>
                <a:srgbClr val="FFC000"/>
              </a:solidFill>
              <a:effectLst/>
              <a:latin typeface="Helvetica Neue"/>
            </a:endParaRPr>
          </a:p>
          <a:p>
            <a:pPr algn="l">
              <a:spcAft>
                <a:spcPts val="750"/>
              </a:spcAft>
            </a:pPr>
            <a:r>
              <a:rPr lang="el-GR" b="0" i="0" dirty="0">
                <a:solidFill>
                  <a:srgbClr val="FFC000"/>
                </a:solidFill>
                <a:effectLst/>
                <a:latin typeface="Helvetica Neue"/>
              </a:rPr>
              <a:t>Το 1836, ο Μακρυγιάννης καλεί τον Παναγιώτη Ζωγράφο για να εικονογραφήσει τα </a:t>
            </a:r>
            <a:r>
              <a:rPr lang="el-GR" b="0" i="0" dirty="0" err="1">
                <a:solidFill>
                  <a:srgbClr val="FFC000"/>
                </a:solidFill>
                <a:effectLst/>
                <a:latin typeface="Helvetica Neue"/>
              </a:rPr>
              <a:t>Αποµνηµονεύµατά</a:t>
            </a:r>
            <a:r>
              <a:rPr lang="el-GR" b="0" i="0" dirty="0">
                <a:solidFill>
                  <a:srgbClr val="FFC000"/>
                </a:solidFill>
                <a:effectLst/>
                <a:latin typeface="Helvetica Neue"/>
              </a:rPr>
              <a:t> του. Το µόνο που ξέρει γι’ αυτόν ο στρατηγός είναι πως ο ζωγράφος υπήρξε αγωνιστής της ελληνικής επανάστασης.</a:t>
            </a:r>
          </a:p>
          <a:p>
            <a:pPr algn="l">
              <a:spcAft>
                <a:spcPts val="750"/>
              </a:spcAft>
            </a:pPr>
            <a:r>
              <a:rPr lang="el-GR" b="0" i="0" dirty="0">
                <a:solidFill>
                  <a:srgbClr val="FFC000"/>
                </a:solidFill>
                <a:effectLst/>
                <a:latin typeface="Helvetica Neue"/>
              </a:rPr>
              <a:t>«…έστειλα και έφεραν από την Σπάρτη έναν αγωνιστή, Παναγιώτη </a:t>
            </a:r>
            <a:r>
              <a:rPr lang="el-GR" b="0" i="0" dirty="0" err="1">
                <a:solidFill>
                  <a:srgbClr val="FFC000"/>
                </a:solidFill>
                <a:effectLst/>
                <a:latin typeface="Helvetica Neue"/>
              </a:rPr>
              <a:t>Ζωγράφον</a:t>
            </a:r>
            <a:r>
              <a:rPr lang="el-GR" b="0" i="0" dirty="0">
                <a:solidFill>
                  <a:srgbClr val="FFC000"/>
                </a:solidFill>
                <a:effectLst/>
                <a:latin typeface="Helvetica Neue"/>
              </a:rPr>
              <a:t> τον έλεγαν˙ έφεραν αυτόν και </a:t>
            </a:r>
            <a:r>
              <a:rPr lang="el-GR" b="0" i="0" dirty="0" err="1">
                <a:solidFill>
                  <a:srgbClr val="FFC000"/>
                </a:solidFill>
                <a:effectLst/>
                <a:latin typeface="Helvetica Neue"/>
              </a:rPr>
              <a:t>μιλήσαμεν</a:t>
            </a:r>
            <a:r>
              <a:rPr lang="el-GR" b="0" i="0" dirty="0">
                <a:solidFill>
                  <a:srgbClr val="FFC000"/>
                </a:solidFill>
                <a:effectLst/>
                <a:latin typeface="Helvetica Neue"/>
              </a:rPr>
              <a:t> και </a:t>
            </a:r>
            <a:r>
              <a:rPr lang="el-GR" b="0" i="0" dirty="0" err="1">
                <a:solidFill>
                  <a:srgbClr val="FFC000"/>
                </a:solidFill>
                <a:effectLst/>
                <a:latin typeface="Helvetica Neue"/>
              </a:rPr>
              <a:t>συνφωνήσαμεν</a:t>
            </a:r>
            <a:r>
              <a:rPr lang="el-GR" b="0" i="0" dirty="0">
                <a:solidFill>
                  <a:srgbClr val="FFC000"/>
                </a:solidFill>
                <a:effectLst/>
                <a:latin typeface="Helvetica Neue"/>
              </a:rPr>
              <a:t> το κάθε </a:t>
            </a:r>
            <a:r>
              <a:rPr lang="el-GR" b="0" i="0" dirty="0" err="1">
                <a:solidFill>
                  <a:srgbClr val="FFC000"/>
                </a:solidFill>
                <a:effectLst/>
                <a:latin typeface="Helvetica Neue"/>
              </a:rPr>
              <a:t>κάδρον</a:t>
            </a:r>
            <a:r>
              <a:rPr lang="el-GR" b="0" i="0" dirty="0">
                <a:solidFill>
                  <a:srgbClr val="FFC000"/>
                </a:solidFill>
                <a:effectLst/>
                <a:latin typeface="Helvetica Neue"/>
              </a:rPr>
              <a:t> την τιμήν του˙ κι έστειλε κι </a:t>
            </a:r>
            <a:r>
              <a:rPr lang="el-GR" b="0" i="0" dirty="0" err="1">
                <a:solidFill>
                  <a:srgbClr val="FFC000"/>
                </a:solidFill>
                <a:effectLst/>
                <a:latin typeface="Helvetica Neue"/>
              </a:rPr>
              <a:t>ήφερε</a:t>
            </a:r>
            <a:r>
              <a:rPr lang="el-GR" b="0" i="0" dirty="0">
                <a:solidFill>
                  <a:srgbClr val="FFC000"/>
                </a:solidFill>
                <a:effectLst/>
                <a:latin typeface="Helvetica Neue"/>
              </a:rPr>
              <a:t> και δύο του παιδιά˙ και τους είχα εις το σπίτι μου όταν εργάζονταν. Κι αυτό άρχισε από τα 1836 και τέλειωσε τα 1839. Έπαιρνα τον Ζωγράφο και </a:t>
            </a:r>
            <a:r>
              <a:rPr lang="el-GR" b="0" i="0" dirty="0" err="1">
                <a:solidFill>
                  <a:srgbClr val="FFC000"/>
                </a:solidFill>
                <a:effectLst/>
                <a:latin typeface="Helvetica Neue"/>
              </a:rPr>
              <a:t>βγαίναμεν</a:t>
            </a:r>
            <a:r>
              <a:rPr lang="el-GR" b="0" i="0" dirty="0">
                <a:solidFill>
                  <a:srgbClr val="FFC000"/>
                </a:solidFill>
                <a:effectLst/>
                <a:latin typeface="Helvetica Neue"/>
              </a:rPr>
              <a:t> εις τους λόφους και </a:t>
            </a:r>
            <a:r>
              <a:rPr lang="el-GR" b="0" i="0" dirty="0" err="1">
                <a:solidFill>
                  <a:srgbClr val="FFC000"/>
                </a:solidFill>
                <a:effectLst/>
                <a:latin typeface="Helvetica Neue"/>
              </a:rPr>
              <a:t>τόλεγα</a:t>
            </a:r>
            <a:r>
              <a:rPr lang="el-GR" b="0" i="0" dirty="0">
                <a:solidFill>
                  <a:srgbClr val="FFC000"/>
                </a:solidFill>
                <a:effectLst/>
                <a:latin typeface="Helvetica Neue"/>
              </a:rPr>
              <a:t>: </a:t>
            </a:r>
            <a:r>
              <a:rPr lang="el-GR" b="0" i="0" dirty="0" err="1">
                <a:solidFill>
                  <a:srgbClr val="FFC000"/>
                </a:solidFill>
                <a:effectLst/>
                <a:latin typeface="Helvetica Neue"/>
              </a:rPr>
              <a:t>Έτζι</a:t>
            </a:r>
            <a:r>
              <a:rPr lang="el-GR" b="0" i="0" dirty="0">
                <a:solidFill>
                  <a:srgbClr val="FFC000"/>
                </a:solidFill>
                <a:effectLst/>
                <a:latin typeface="Helvetica Neue"/>
              </a:rPr>
              <a:t> είναι εκείνη η θέση, </a:t>
            </a:r>
            <a:r>
              <a:rPr lang="el-GR" b="0" i="0" dirty="0" err="1">
                <a:solidFill>
                  <a:srgbClr val="FFC000"/>
                </a:solidFill>
                <a:effectLst/>
                <a:latin typeface="Helvetica Neue"/>
              </a:rPr>
              <a:t>έτζι</a:t>
            </a:r>
            <a:r>
              <a:rPr lang="el-GR" b="0" i="0" dirty="0">
                <a:solidFill>
                  <a:srgbClr val="FFC000"/>
                </a:solidFill>
                <a:effectLst/>
                <a:latin typeface="Helvetica Neue"/>
              </a:rPr>
              <a:t> εκείνη, αυτός ο πόλεμος </a:t>
            </a:r>
            <a:r>
              <a:rPr lang="el-GR" b="0" i="0" dirty="0" err="1">
                <a:solidFill>
                  <a:srgbClr val="FFC000"/>
                </a:solidFill>
                <a:effectLst/>
                <a:latin typeface="Helvetica Neue"/>
              </a:rPr>
              <a:t>έτζι</a:t>
            </a:r>
            <a:r>
              <a:rPr lang="el-GR" b="0" i="0" dirty="0">
                <a:solidFill>
                  <a:srgbClr val="FFC000"/>
                </a:solidFill>
                <a:effectLst/>
                <a:latin typeface="Helvetica Neue"/>
              </a:rPr>
              <a:t> έγινε, αρχηγός ήταν των Ελλήνων εκείνος, των Τούρκων εκείνος».</a:t>
            </a:r>
          </a:p>
          <a:p>
            <a:pPr algn="l">
              <a:spcAft>
                <a:spcPts val="750"/>
              </a:spcAft>
            </a:pPr>
            <a:r>
              <a:rPr lang="el-GR" b="0" i="0" dirty="0">
                <a:solidFill>
                  <a:srgbClr val="FFC000"/>
                </a:solidFill>
                <a:effectLst/>
                <a:latin typeface="Helvetica Neue"/>
              </a:rPr>
              <a:t>«Ο Παναγιώτης Ζωγράφος ήταν λαϊκός ζωγράφος, αγιογράφος της μεταβυζαντινής λαϊκής παράδοσης, αγωνιστής και ο ίδιος, ιδανικά προικισμένος για να αισθητοποιήσει τα οράματα του Στρατηγού. Οι αρχέτυπες εικόνες που είχαν στο πνεύμα τους κατάγονταν απ’ τον ίδιο πολιτισμό: έναν πολιτισμό λαϊκό αλλά αυτάρκη, ζωογονημένο από ένα πλούσιο παρελθόν που είχε περάσει μέσα στους φορείς του, όχι σαν ξηρή ιστορική μνήμη, αλλά σαν ύφος ζωής, σαν παραδομένη τεχνική και καλαισθησία».</a:t>
            </a:r>
          </a:p>
        </p:txBody>
      </p:sp>
    </p:spTree>
    <p:extLst>
      <p:ext uri="{BB962C8B-B14F-4D97-AF65-F5344CB8AC3E}">
        <p14:creationId xmlns:p14="http://schemas.microsoft.com/office/powerpoint/2010/main" val="1762719226"/>
      </p:ext>
    </p:extLst>
  </p:cSld>
  <p:clrMapOvr>
    <a:masterClrMapping/>
  </p:clrMapOvr>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TM10001114[[fn=Συλλογη]]</Template>
  <TotalTime>60</TotalTime>
  <Words>1533</Words>
  <Application>Microsoft Office PowerPoint</Application>
  <PresentationFormat>Ευρεία οθόνη</PresentationFormat>
  <Paragraphs>53</Paragraphs>
  <Slides>25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25</vt:i4>
      </vt:variant>
    </vt:vector>
  </HeadingPairs>
  <TitlesOfParts>
    <vt:vector size="31" baseType="lpstr">
      <vt:lpstr>Arial</vt:lpstr>
      <vt:lpstr>Arial Black</vt:lpstr>
      <vt:lpstr>Helvetica Neue</vt:lpstr>
      <vt:lpstr>Rockwell</vt:lpstr>
      <vt:lpstr>sofia-pro</vt:lpstr>
      <vt:lpstr>Συλλογη</vt:lpstr>
      <vt:lpstr>Η εξοδοσ του μεσολογγιου</vt:lpstr>
      <vt:lpstr>Παρουσίαση του PowerPoint</vt:lpstr>
      <vt:lpstr> Έξοδος του Μεσολογγίου  του Σπύρου Παπανικολάου  απεικονίζεται μέσα από τα μάτια ενός παρατηρητή που βρίσκεται μέσα στα τείχη. Το έργο είναι ενδεικτικό της ανησυχίας του καλλιτέχνη για πρωτοτυπία στην απόδοση του γνωστού ιστορικού θέματος, η συνοπτική όμως απεικόνιση των μορφών και των χρωμάτων, που δεν συμβαδίζουν με τις γνώσεις του, οδηγούν στη σκέψη ότι πρόκειται μάλλον για πίνακα που είναι ατελείωτος ή ότι πρόκειται για ένα χρωματικό σκίτσο κάποιας έμπνευσής του.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ΦΩΤΗΣ ΣΠΑΝΟΣ</dc:creator>
  <cp:lastModifiedBy>ΦΩΤΗΣ ΣΠΑΝΟΣ</cp:lastModifiedBy>
  <cp:revision>2</cp:revision>
  <dcterms:created xsi:type="dcterms:W3CDTF">2025-01-20T15:02:53Z</dcterms:created>
  <dcterms:modified xsi:type="dcterms:W3CDTF">2025-05-10T14:44:20Z</dcterms:modified>
</cp:coreProperties>
</file>