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3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581DE-C7C7-427A-9AD4-501519DCA72E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11BA-3D2D-4E6D-B28A-2C4984A7F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endParaRPr lang="el-GR" b="1" dirty="0"/>
          </a:p>
          <a:p>
            <a:pPr algn="ctr">
              <a:buNone/>
            </a:pPr>
            <a:r>
              <a:rPr lang="el-GR" b="1" dirty="0" smtClean="0">
                <a:solidFill>
                  <a:srgbClr val="00B050"/>
                </a:solidFill>
              </a:rPr>
              <a:t>Το Ελληνικό Σύνταγμα</a:t>
            </a:r>
          </a:p>
          <a:p>
            <a:pPr algn="ctr">
              <a:buNone/>
            </a:pPr>
            <a:r>
              <a:rPr lang="el-GR" b="1" dirty="0" smtClean="0">
                <a:solidFill>
                  <a:srgbClr val="00B050"/>
                </a:solidFill>
              </a:rPr>
              <a:t>3 Σεπτεμβρίου 1843</a:t>
            </a:r>
            <a:endParaRPr lang="el-G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994" y="404813"/>
            <a:ext cx="7122012" cy="572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7920880" cy="5328592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3 - Εικόνα" descr="https://cdn.ethnos.gr/imgHandler/875/80989555-2eaf-4261-929c-bad9f672f97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478391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Η Συνταγματική Μοναρχία του </a:t>
            </a:r>
            <a:r>
              <a:rPr lang="el-GR" b="1" dirty="0" err="1" smtClean="0">
                <a:solidFill>
                  <a:srgbClr val="0070C0"/>
                </a:solidFill>
              </a:rPr>
              <a:t>Όθωνα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Η </a:t>
            </a:r>
            <a:r>
              <a:rPr lang="el-GR" b="1" dirty="0" smtClean="0">
                <a:solidFill>
                  <a:srgbClr val="FF0000"/>
                </a:solidFill>
              </a:rPr>
              <a:t>πρώτη Βουλή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που συγκροτήθηκε μετά το </a:t>
            </a:r>
            <a:r>
              <a:rPr lang="el-GR" b="1" dirty="0" smtClean="0">
                <a:solidFill>
                  <a:srgbClr val="0070C0"/>
                </a:solidFill>
              </a:rPr>
              <a:t>Σύνταγμα του 1844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αριθμούσε </a:t>
            </a:r>
            <a:r>
              <a:rPr lang="el-GR" b="1" dirty="0" smtClean="0">
                <a:solidFill>
                  <a:srgbClr val="FF0000"/>
                </a:solidFill>
              </a:rPr>
              <a:t>127 βουλευτές</a:t>
            </a:r>
            <a:r>
              <a:rPr lang="el-GR" dirty="0" smtClean="0"/>
              <a:t>, οι οποίοι εκλέγονταν από τον λαό για </a:t>
            </a:r>
            <a:r>
              <a:rPr lang="el-GR" b="1" dirty="0" smtClean="0"/>
              <a:t>τριετή θητεία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</a:t>
            </a:r>
            <a:r>
              <a:rPr lang="el-GR" b="1" dirty="0" smtClean="0">
                <a:solidFill>
                  <a:srgbClr val="FF0000"/>
                </a:solidFill>
              </a:rPr>
              <a:t>Γερουσία</a:t>
            </a:r>
            <a:r>
              <a:rPr lang="el-GR" dirty="0" smtClean="0"/>
              <a:t>, που επίσης θεσπίστηκε με το ίδιο Σύνταγμα, αποτελούνταν από </a:t>
            </a:r>
            <a:r>
              <a:rPr lang="el-GR" b="1" dirty="0" smtClean="0">
                <a:solidFill>
                  <a:srgbClr val="FF0000"/>
                </a:solidFill>
              </a:rPr>
              <a:t>27 ισόβια μέλη</a:t>
            </a:r>
            <a:r>
              <a:rPr lang="el-GR" dirty="0" smtClean="0">
                <a:solidFill>
                  <a:srgbClr val="FF0000"/>
                </a:solidFill>
              </a:rPr>
              <a:t>, </a:t>
            </a:r>
            <a:r>
              <a:rPr lang="el-GR" dirty="0" smtClean="0"/>
              <a:t>τα οποία </a:t>
            </a:r>
            <a:r>
              <a:rPr lang="el-GR" b="1" dirty="0" smtClean="0"/>
              <a:t>διορίζονταν από τον βασιλιά </a:t>
            </a:r>
            <a:r>
              <a:rPr lang="el-GR" b="1" dirty="0" err="1" smtClean="0"/>
              <a:t>Όθωνα</a:t>
            </a:r>
            <a:r>
              <a:rPr lang="el-GR" dirty="0" smtClean="0"/>
              <a:t>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 smtClean="0"/>
              <a:t>αριθμός των γερουσιαστών μπορούσε να αυξηθεί έως </a:t>
            </a:r>
            <a:r>
              <a:rPr lang="el-GR" b="1" dirty="0" smtClean="0"/>
              <a:t>50</a:t>
            </a:r>
            <a:r>
              <a:rPr lang="el-GR" dirty="0" smtClean="0"/>
              <a:t>, ανάλογα με τις ανάγκες του κράτους.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332656"/>
            <a:ext cx="8496944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'</a:t>
            </a:r>
            <a:r>
              <a:rPr lang="el-GR" b="1" dirty="0" err="1" smtClean="0">
                <a:solidFill>
                  <a:srgbClr val="FF0000"/>
                </a:solidFill>
              </a:rPr>
              <a:t>Αρθρο</a:t>
            </a:r>
            <a:r>
              <a:rPr lang="el-GR" b="1" dirty="0" smtClean="0">
                <a:solidFill>
                  <a:srgbClr val="FF0000"/>
                </a:solidFill>
              </a:rPr>
              <a:t> 1: (Μορφή του πολιτεύματος)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1. </a:t>
            </a:r>
            <a:r>
              <a:rPr lang="el-GR" dirty="0" err="1" smtClean="0"/>
              <a:t>Tο</a:t>
            </a:r>
            <a:r>
              <a:rPr lang="el-GR" dirty="0" smtClean="0"/>
              <a:t> πολίτευμα της </a:t>
            </a:r>
            <a:r>
              <a:rPr lang="el-GR" dirty="0" err="1" smtClean="0"/>
              <a:t>Eλλάδας</a:t>
            </a:r>
            <a:r>
              <a:rPr lang="el-GR" dirty="0" smtClean="0"/>
              <a:t> είναι </a:t>
            </a:r>
            <a:r>
              <a:rPr lang="el-GR" b="1" dirty="0" smtClean="0">
                <a:solidFill>
                  <a:srgbClr val="00B050"/>
                </a:solidFill>
              </a:rPr>
              <a:t>Προεδρευόμενη </a:t>
            </a:r>
            <a:r>
              <a:rPr lang="el-GR" b="1" dirty="0" err="1" smtClean="0">
                <a:solidFill>
                  <a:srgbClr val="00B050"/>
                </a:solidFill>
              </a:rPr>
              <a:t>Kοινοβουλευτική</a:t>
            </a:r>
            <a:r>
              <a:rPr lang="el-GR" b="1" dirty="0" smtClean="0">
                <a:solidFill>
                  <a:srgbClr val="00B050"/>
                </a:solidFill>
              </a:rPr>
              <a:t> Δημοκρατία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dirty="0" smtClean="0"/>
              <a:t>2. Θεμέλιο του πολιτεύματος είναι η </a:t>
            </a:r>
            <a:r>
              <a:rPr lang="el-GR" b="1" dirty="0" smtClean="0">
                <a:solidFill>
                  <a:srgbClr val="00B050"/>
                </a:solidFill>
              </a:rPr>
              <a:t>λαϊκή κυριαρχία.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3. Όλες οι εξουσίες πηγάζουν από το Λαό, υπάρχουν υπέρ αυτού και του Έθνους και ασκούνται όπως ορίζει το Σύνταγμα.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'</a:t>
            </a:r>
            <a:r>
              <a:rPr lang="el-GR" b="1" dirty="0" err="1" smtClean="0">
                <a:solidFill>
                  <a:srgbClr val="FF0000"/>
                </a:solidFill>
              </a:rPr>
              <a:t>Αρθρο</a:t>
            </a:r>
            <a:r>
              <a:rPr lang="el-GR" b="1" dirty="0" smtClean="0">
                <a:solidFill>
                  <a:srgbClr val="FF0000"/>
                </a:solidFill>
              </a:rPr>
              <a:t> 26: (Διάκριση των εξουσιών)</a:t>
            </a:r>
          </a:p>
          <a:p>
            <a:r>
              <a:rPr lang="el-GR" dirty="0" smtClean="0"/>
              <a:t>1. H </a:t>
            </a:r>
            <a:r>
              <a:rPr lang="el-GR" b="1" dirty="0" smtClean="0">
                <a:solidFill>
                  <a:srgbClr val="00B050"/>
                </a:solidFill>
              </a:rPr>
              <a:t>νομοθετική λειτουργία </a:t>
            </a:r>
            <a:r>
              <a:rPr lang="el-GR" dirty="0" smtClean="0"/>
              <a:t>ασκείται από τη </a:t>
            </a:r>
            <a:r>
              <a:rPr lang="el-GR" dirty="0" err="1" smtClean="0"/>
              <a:t>Bουλή</a:t>
            </a:r>
            <a:r>
              <a:rPr lang="el-GR" dirty="0" smtClean="0"/>
              <a:t> και τον Πρόεδρο της Δημοκρατίας.</a:t>
            </a:r>
            <a:br>
              <a:rPr lang="el-GR" dirty="0" smtClean="0"/>
            </a:br>
            <a:r>
              <a:rPr lang="el-GR" dirty="0" smtClean="0"/>
              <a:t>2. H </a:t>
            </a:r>
            <a:r>
              <a:rPr lang="el-GR" b="1" dirty="0" smtClean="0">
                <a:solidFill>
                  <a:srgbClr val="00B050"/>
                </a:solidFill>
              </a:rPr>
              <a:t>εκτελεστική λειτουργία </a:t>
            </a:r>
            <a:r>
              <a:rPr lang="el-GR" dirty="0" smtClean="0"/>
              <a:t>ασκείται από τον Πρόεδρο της Δημοκρατίας και την </a:t>
            </a:r>
            <a:r>
              <a:rPr lang="el-GR" dirty="0" err="1" smtClean="0"/>
              <a:t>Kυβέρνηση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dirty="0" smtClean="0"/>
              <a:t>3. H </a:t>
            </a:r>
            <a:r>
              <a:rPr lang="el-GR" b="1" dirty="0" smtClean="0">
                <a:solidFill>
                  <a:srgbClr val="00B050"/>
                </a:solidFill>
              </a:rPr>
              <a:t>δικαστική λειτουργία </a:t>
            </a:r>
            <a:r>
              <a:rPr lang="el-GR" dirty="0" smtClean="0"/>
              <a:t>ασκείται από τα δικαστήρια· οι αποφάσεις τους εκτελούνται στο όνομα του </a:t>
            </a:r>
            <a:r>
              <a:rPr lang="el-GR" dirty="0" err="1" smtClean="0"/>
              <a:t>Eλληνικού</a:t>
            </a:r>
            <a:r>
              <a:rPr lang="el-GR" dirty="0" smtClean="0"/>
              <a:t> Λαού.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'</a:t>
            </a:r>
            <a:r>
              <a:rPr lang="el-GR" b="1" dirty="0" err="1" smtClean="0">
                <a:solidFill>
                  <a:srgbClr val="FF0000"/>
                </a:solidFill>
              </a:rPr>
              <a:t>Αρθρο</a:t>
            </a:r>
            <a:r>
              <a:rPr lang="el-GR" b="1" dirty="0" smtClean="0">
                <a:solidFill>
                  <a:srgbClr val="FF0000"/>
                </a:solidFill>
              </a:rPr>
              <a:t> 16: (Παιδεία, τέχνη, επιστήμη)</a:t>
            </a:r>
          </a:p>
          <a:p>
            <a:pPr>
              <a:buNone/>
            </a:pPr>
            <a:r>
              <a:rPr lang="el-GR" b="1" dirty="0" smtClean="0"/>
              <a:t>2. </a:t>
            </a:r>
            <a:r>
              <a:rPr lang="el-GR" sz="3300" dirty="0" smtClean="0"/>
              <a:t>H παιδεία αποτελεί βασική αποστολή του </a:t>
            </a:r>
            <a:r>
              <a:rPr lang="el-GR" sz="3300" dirty="0" err="1" smtClean="0"/>
              <a:t>Kράτους</a:t>
            </a:r>
            <a:r>
              <a:rPr lang="el-GR" sz="3300" dirty="0" smtClean="0"/>
              <a:t> και έχει σκοπό την ηθική, πνευματική, επαγγελματική και φυσική αγωγή των </a:t>
            </a:r>
            <a:r>
              <a:rPr lang="el-GR" sz="3300" dirty="0" err="1" smtClean="0"/>
              <a:t>Eλλήνων</a:t>
            </a:r>
            <a:r>
              <a:rPr lang="el-GR" sz="3300" dirty="0" smtClean="0"/>
              <a:t>, την ανάπτυξη της εθνικής και θρησκευτικής συνείδησης και τη διάπλασή τους σε ελεύθερους και υπεύθυνους πολίτες.</a:t>
            </a:r>
          </a:p>
          <a:p>
            <a:pPr>
              <a:buNone/>
            </a:pPr>
            <a:r>
              <a:rPr lang="el-GR" sz="3300" dirty="0" smtClean="0"/>
              <a:t>3. </a:t>
            </a:r>
            <a:r>
              <a:rPr lang="el-GR" sz="3300" dirty="0" err="1" smtClean="0">
                <a:solidFill>
                  <a:srgbClr val="00B050"/>
                </a:solidFill>
              </a:rPr>
              <a:t>Tα</a:t>
            </a:r>
            <a:r>
              <a:rPr lang="el-GR" sz="3300" dirty="0" smtClean="0">
                <a:solidFill>
                  <a:srgbClr val="00B050"/>
                </a:solidFill>
              </a:rPr>
              <a:t> έτη υποχρεωτικής φοίτησης δεν μπορεί να είναι λιγότερα από εννέα.</a:t>
            </a:r>
            <a:r>
              <a:rPr lang="el-GR" sz="3300" dirty="0" smtClean="0"/>
              <a:t/>
            </a:r>
            <a:br>
              <a:rPr lang="el-GR" sz="3300" dirty="0" smtClean="0"/>
            </a:br>
            <a:r>
              <a:rPr lang="el-GR" sz="3300" dirty="0" smtClean="0"/>
              <a:t>4. Όλοι οι Έλληνες έχουν δικαίωμα δωρεάν παιδείας, σε όλες τις βαθμίδες της, στα κρατικά εκπαιδευτήρια. </a:t>
            </a:r>
            <a:r>
              <a:rPr lang="el-GR" sz="3300" dirty="0" err="1" smtClean="0"/>
              <a:t>Tο</a:t>
            </a:r>
            <a:r>
              <a:rPr lang="el-GR" sz="3300" dirty="0" smtClean="0"/>
              <a:t> </a:t>
            </a:r>
            <a:r>
              <a:rPr lang="el-GR" sz="3300" dirty="0" err="1" smtClean="0"/>
              <a:t>Kράτος</a:t>
            </a:r>
            <a:r>
              <a:rPr lang="el-GR" sz="3300" dirty="0" smtClean="0"/>
              <a:t> ενισχύει τους σπουδαστές που διακρίνονται, καθώς και αυτούς που έχουν ανάγκη από βοήθεια ή ειδική προστασία, ανάλογα με τις ικανότητές τους.</a:t>
            </a:r>
            <a:br>
              <a:rPr lang="el-GR" sz="3300" dirty="0" smtClean="0"/>
            </a:br>
            <a:endParaRPr lang="el-GR" sz="3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0"/>
            <a:ext cx="8712968" cy="66693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'</a:t>
            </a:r>
            <a:r>
              <a:rPr lang="el-GR" b="1" dirty="0" err="1" smtClean="0">
                <a:solidFill>
                  <a:srgbClr val="FF0000"/>
                </a:solidFill>
              </a:rPr>
              <a:t>Αρθρο</a:t>
            </a:r>
            <a:r>
              <a:rPr lang="el-GR" b="1" dirty="0" smtClean="0">
                <a:solidFill>
                  <a:srgbClr val="FF0000"/>
                </a:solidFill>
              </a:rPr>
              <a:t> 120: (Ακροτελεύτια διάταξη)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>
                <a:solidFill>
                  <a:srgbClr val="002060"/>
                </a:solidFill>
              </a:rPr>
              <a:t>2. O σεβασμός στο Σύνταγμα και τους νόμους που συμφωνούν με αυτό και η αφοσίωση στην Πατρίδα και τη Δημοκρατία αποτελούν θεμελιώδη υποχρέωση όλων των Ελλήνων.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4</a:t>
            </a:r>
            <a:r>
              <a:rPr lang="el-GR" b="1" dirty="0" smtClean="0">
                <a:solidFill>
                  <a:srgbClr val="002060"/>
                </a:solidFill>
              </a:rPr>
              <a:t>. H τήρηση του Συντάγματος επαφίεται στον πατριωτισμό των Ελλήνων, που δικαιούνται και υποχρεούνται να αντιστέκονται με κάθε μέσο εναντίον οποιουδήποτε επιχειρεί να το καταλύσει με τη βία.»</a:t>
            </a:r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250</Words>
  <Application>Microsoft Office PowerPoint</Application>
  <PresentationFormat>Προβολή στην οθόνη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Η Συνταγματική Μοναρχία του Όθωνα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21</cp:revision>
  <dcterms:created xsi:type="dcterms:W3CDTF">2025-02-28T18:21:00Z</dcterms:created>
  <dcterms:modified xsi:type="dcterms:W3CDTF">2025-03-10T19:37:51Z</dcterms:modified>
</cp:coreProperties>
</file>