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10" r:id="rId2"/>
    <p:sldId id="256" r:id="rId3"/>
    <p:sldId id="301" r:id="rId4"/>
    <p:sldId id="257" r:id="rId5"/>
    <p:sldId id="260" r:id="rId6"/>
    <p:sldId id="258" r:id="rId7"/>
    <p:sldId id="261" r:id="rId8"/>
    <p:sldId id="281" r:id="rId9"/>
    <p:sldId id="348" r:id="rId10"/>
    <p:sldId id="282" r:id="rId11"/>
    <p:sldId id="259" r:id="rId12"/>
    <p:sldId id="264" r:id="rId13"/>
    <p:sldId id="349" r:id="rId14"/>
    <p:sldId id="353" r:id="rId15"/>
    <p:sldId id="268" r:id="rId16"/>
    <p:sldId id="272" r:id="rId17"/>
    <p:sldId id="271" r:id="rId18"/>
    <p:sldId id="273" r:id="rId19"/>
    <p:sldId id="315" r:id="rId20"/>
    <p:sldId id="296" r:id="rId21"/>
    <p:sldId id="283" r:id="rId22"/>
    <p:sldId id="297" r:id="rId23"/>
    <p:sldId id="278" r:id="rId24"/>
    <p:sldId id="284" r:id="rId25"/>
    <p:sldId id="298" r:id="rId26"/>
    <p:sldId id="352" r:id="rId27"/>
    <p:sldId id="277" r:id="rId28"/>
    <p:sldId id="274" r:id="rId29"/>
    <p:sldId id="275" r:id="rId30"/>
    <p:sldId id="267" r:id="rId31"/>
    <p:sldId id="287" r:id="rId32"/>
    <p:sldId id="300" r:id="rId33"/>
    <p:sldId id="354" r:id="rId34"/>
    <p:sldId id="280" r:id="rId35"/>
    <p:sldId id="299" r:id="rId36"/>
    <p:sldId id="288" r:id="rId37"/>
    <p:sldId id="294" r:id="rId38"/>
    <p:sldId id="290" r:id="rId39"/>
    <p:sldId id="262" r:id="rId40"/>
    <p:sldId id="350" r:id="rId41"/>
    <p:sldId id="341" r:id="rId42"/>
    <p:sldId id="351" r:id="rId43"/>
    <p:sldId id="291"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CC"/>
    <a:srgbClr val="CC66FF"/>
    <a:srgbClr val="005C2A"/>
    <a:srgbClr val="00A44A"/>
    <a:srgbClr val="CC99FF"/>
    <a:srgbClr val="CCFF99"/>
    <a:srgbClr val="FFFF99"/>
    <a:srgbClr val="FF66CC"/>
    <a:srgbClr val="FF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13F48-7D4C-425A-9734-127B526A3E39}" type="datetimeFigureOut">
              <a:rPr lang="el-GR" smtClean="0"/>
              <a:pPr/>
              <a:t>5/3/2020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845E9F-A48C-4922-B6D5-F34454BC0F0F}"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0845E9F-A48C-4922-B6D5-F34454BC0F0F}" type="slidenum">
              <a:rPr lang="el-GR" smtClean="0"/>
              <a:pPr/>
              <a:t>23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pPr/>
              <a:t>5/3/2020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pPr/>
              <a:t>5/3/2020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Αποτέλεσμα εικόνας για αλκη ζεη"/>
          <p:cNvPicPr>
            <a:picLocks noChangeAspect="1" noChangeArrowheads="1"/>
          </p:cNvPicPr>
          <p:nvPr/>
        </p:nvPicPr>
        <p:blipFill>
          <a:blip r:embed="rId2" cstate="print"/>
          <a:srcRect r="-3957" b="6250"/>
          <a:stretch>
            <a:fillRect/>
          </a:stretch>
        </p:blipFill>
        <p:spPr bwMode="auto">
          <a:xfrm>
            <a:off x="4067944" y="188640"/>
            <a:ext cx="5076056" cy="3240360"/>
          </a:xfrm>
          <a:prstGeom prst="rect">
            <a:avLst/>
          </a:prstGeom>
          <a:noFill/>
        </p:spPr>
      </p:pic>
      <p:pic>
        <p:nvPicPr>
          <p:cNvPr id="3" name="Picture 4" descr="https://4.bp.blogspot.com/-xX0RlAFfgcw/W0Tc5q1DEuI/AAAAAAAASBg/sNj8r2UEd6oW_PaczEJ1NsRzq56O8oL-QCLcBGAs/s1600/%25CE%2597-%25CE%25A3%25CF%2585%25CE%25B3%25CE%25B3%25CF%2581%25CE%25B1%25CF%2586%25CE%25AD%25CE%25B1%25CF%2582-%25CE%2586%25CE%25BB%25CE%25BA%25CE%25B7-%25CE%2596%25CE%25AD%25CE%25B7.png"/>
          <p:cNvPicPr>
            <a:picLocks noChangeAspect="1" noChangeArrowheads="1"/>
          </p:cNvPicPr>
          <p:nvPr/>
        </p:nvPicPr>
        <p:blipFill>
          <a:blip r:embed="rId3" cstate="print"/>
          <a:srcRect l="9450" t="5906" r="10226" b="5501"/>
          <a:stretch>
            <a:fillRect/>
          </a:stretch>
        </p:blipFill>
        <p:spPr bwMode="auto">
          <a:xfrm>
            <a:off x="179512" y="188640"/>
            <a:ext cx="3672408" cy="5400600"/>
          </a:xfrm>
          <a:prstGeom prst="rect">
            <a:avLst/>
          </a:prstGeom>
          <a:noFill/>
        </p:spPr>
      </p:pic>
      <p:sp>
        <p:nvSpPr>
          <p:cNvPr id="4" name="3 - TextBox"/>
          <p:cNvSpPr txBox="1"/>
          <p:nvPr/>
        </p:nvSpPr>
        <p:spPr>
          <a:xfrm>
            <a:off x="4067944" y="3441680"/>
            <a:ext cx="4896544" cy="3416320"/>
          </a:xfrm>
          <a:prstGeom prst="rect">
            <a:avLst/>
          </a:prstGeom>
          <a:noFill/>
        </p:spPr>
        <p:txBody>
          <a:bodyPr wrap="square" rtlCol="0">
            <a:spAutoFit/>
          </a:bodyPr>
          <a:lstStyle/>
          <a:p>
            <a:pPr algn="just"/>
            <a:r>
              <a:rPr lang="el-GR" sz="2000" b="1" i="1" dirty="0" smtClean="0"/>
              <a:t>"</a:t>
            </a:r>
            <a:r>
              <a:rPr lang="el-GR" sz="2400" b="1" i="1" dirty="0" err="1" smtClean="0">
                <a:solidFill>
                  <a:srgbClr val="C00000"/>
                </a:solidFill>
              </a:rPr>
              <a:t>Λυ</a:t>
            </a:r>
            <a:r>
              <a:rPr lang="el-GR" sz="2400" b="1" i="1" dirty="0" smtClean="0">
                <a:solidFill>
                  <a:srgbClr val="C00000"/>
                </a:solidFill>
              </a:rPr>
              <a:t>-</a:t>
            </a:r>
            <a:r>
              <a:rPr lang="el-GR" sz="2400" b="1" i="1" dirty="0" err="1" smtClean="0">
                <a:solidFill>
                  <a:srgbClr val="C00000"/>
                </a:solidFill>
              </a:rPr>
              <a:t>πο</a:t>
            </a:r>
            <a:r>
              <a:rPr lang="el-GR" sz="2000" b="1" i="1" dirty="0" smtClean="0"/>
              <a:t>"</a:t>
            </a:r>
            <a:r>
              <a:rPr lang="el-GR" sz="2000" b="1" dirty="0" smtClean="0"/>
              <a:t>, όπως θα έλεγε η ίδια, νιώσαμε όλοι όταν μάθαμε πως η αγαπημένη μας συγγραφέας Άλκη Ζέη δεν ζει πια…</a:t>
            </a:r>
          </a:p>
          <a:p>
            <a:pPr algn="just"/>
            <a:r>
              <a:rPr lang="el-GR" sz="2000" b="1" dirty="0" smtClean="0"/>
              <a:t>"</a:t>
            </a:r>
            <a:r>
              <a:rPr lang="el-GR" sz="2400" b="1" i="1" dirty="0" err="1" smtClean="0">
                <a:solidFill>
                  <a:srgbClr val="C00000"/>
                </a:solidFill>
              </a:rPr>
              <a:t>Λυ</a:t>
            </a:r>
            <a:r>
              <a:rPr lang="el-GR" sz="2400" b="1" i="1" dirty="0" smtClean="0">
                <a:solidFill>
                  <a:srgbClr val="C00000"/>
                </a:solidFill>
              </a:rPr>
              <a:t>-</a:t>
            </a:r>
            <a:r>
              <a:rPr lang="el-GR" sz="2400" b="1" i="1" dirty="0" err="1" smtClean="0">
                <a:solidFill>
                  <a:srgbClr val="C00000"/>
                </a:solidFill>
              </a:rPr>
              <a:t>πο</a:t>
            </a:r>
            <a:r>
              <a:rPr lang="el-GR" sz="2000" b="1" dirty="0" smtClean="0"/>
              <a:t>", ήταν ο "κωδικός" που χρησιμοποιούσαν με την αδερφή της, όταν ήταν μικρές, για να πουν η μία στην άλλη ότι ένιωθαν "</a:t>
            </a:r>
            <a:r>
              <a:rPr lang="el-GR" sz="2400" b="1" i="1" dirty="0" smtClean="0">
                <a:solidFill>
                  <a:srgbClr val="C00000"/>
                </a:solidFill>
              </a:rPr>
              <a:t>λυπημένες πολύ</a:t>
            </a:r>
            <a:r>
              <a:rPr lang="el-GR" sz="2000" b="1" dirty="0" smtClean="0"/>
              <a:t>". (Το είχε γράψει στο </a:t>
            </a:r>
            <a:r>
              <a:rPr lang="el-GR" sz="2000" b="1" u="sng" dirty="0" smtClean="0">
                <a:solidFill>
                  <a:srgbClr val="005C2A"/>
                </a:solidFill>
              </a:rPr>
              <a:t>«Καπλάνι της βιτρίνας»,</a:t>
            </a:r>
            <a:r>
              <a:rPr lang="el-GR" sz="2000" b="1" dirty="0" smtClean="0">
                <a:solidFill>
                  <a:srgbClr val="005C2A"/>
                </a:solidFill>
              </a:rPr>
              <a:t> </a:t>
            </a:r>
            <a:r>
              <a:rPr lang="el-GR" sz="2000" b="1" dirty="0" smtClean="0"/>
              <a:t>το πρώτο της βιβλίο, όπου μιλούσε για τα παιδικά της χρόνια στη Σάμο).</a:t>
            </a:r>
            <a:endParaRPr lang="el-GR" sz="2000" b="1" dirty="0"/>
          </a:p>
        </p:txBody>
      </p:sp>
      <p:sp>
        <p:nvSpPr>
          <p:cNvPr id="5" name="4 - TextBox"/>
          <p:cNvSpPr txBox="1"/>
          <p:nvPr/>
        </p:nvSpPr>
        <p:spPr>
          <a:xfrm>
            <a:off x="323528" y="5517232"/>
            <a:ext cx="3528392" cy="1200329"/>
          </a:xfrm>
          <a:prstGeom prst="rect">
            <a:avLst/>
          </a:prstGeom>
          <a:noFill/>
        </p:spPr>
        <p:txBody>
          <a:bodyPr wrap="square" rtlCol="0">
            <a:spAutoFit/>
          </a:bodyPr>
          <a:lstStyle/>
          <a:p>
            <a:pPr algn="ctr"/>
            <a:r>
              <a:rPr lang="el-GR" sz="2400" b="1" i="1" dirty="0" smtClean="0">
                <a:solidFill>
                  <a:schemeClr val="accent2">
                    <a:lumMod val="75000"/>
                  </a:schemeClr>
                </a:solidFill>
              </a:rPr>
              <a:t>(15 Δεκεμβρίου 1923 -  </a:t>
            </a:r>
          </a:p>
          <a:p>
            <a:pPr algn="ctr"/>
            <a:endParaRPr lang="el-GR" sz="2400" b="1" i="1" dirty="0" smtClean="0">
              <a:solidFill>
                <a:schemeClr val="accent2">
                  <a:lumMod val="75000"/>
                </a:schemeClr>
              </a:solidFill>
            </a:endParaRPr>
          </a:p>
          <a:p>
            <a:pPr algn="ctr"/>
            <a:r>
              <a:rPr lang="el-GR" sz="2400" b="1" i="1" dirty="0" smtClean="0">
                <a:solidFill>
                  <a:schemeClr val="accent2">
                    <a:lumMod val="75000"/>
                  </a:schemeClr>
                </a:solidFill>
              </a:rPr>
              <a:t>27 Φεβρουαρίου 2020)</a:t>
            </a:r>
            <a:endParaRPr lang="el-GR" sz="2400" b="1" i="1" dirty="0">
              <a:solidFill>
                <a:schemeClr val="accent2">
                  <a:lumMod val="75000"/>
                </a:schemeClr>
              </a:solidFill>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Ε</a:t>
            </a:r>
            <a:r>
              <a:rPr lang="el-GR" sz="5400" b="1" i="1" dirty="0" smtClean="0"/>
              <a:t> … όπως …</a:t>
            </a:r>
            <a:endParaRPr lang="el-GR" sz="5400" b="1" i="1" dirty="0"/>
          </a:p>
        </p:txBody>
      </p:sp>
      <p:sp>
        <p:nvSpPr>
          <p:cNvPr id="3" name="Θέση κειμένου 2"/>
          <p:cNvSpPr>
            <a:spLocks noGrp="1"/>
          </p:cNvSpPr>
          <p:nvPr>
            <p:ph type="body" idx="1"/>
          </p:nvPr>
        </p:nvSpPr>
        <p:spPr>
          <a:solidFill>
            <a:srgbClr val="FFCC66"/>
          </a:solidFill>
        </p:spPr>
        <p:txBody>
          <a:bodyPr>
            <a:noAutofit/>
          </a:bodyPr>
          <a:lstStyle/>
          <a:p>
            <a:pPr algn="ctr"/>
            <a:r>
              <a:rPr lang="el-GR" sz="3600" dirty="0" smtClean="0">
                <a:solidFill>
                  <a:srgbClr val="FF0000"/>
                </a:solidFill>
              </a:rPr>
              <a:t>έ</a:t>
            </a:r>
            <a:r>
              <a:rPr lang="el-GR" sz="3600" dirty="0" smtClean="0"/>
              <a:t>μπνευση</a:t>
            </a:r>
            <a:endParaRPr lang="el-GR" sz="3600" dirty="0"/>
          </a:p>
        </p:txBody>
      </p:sp>
      <p:sp>
        <p:nvSpPr>
          <p:cNvPr id="4" name="Θέση περιεχομένου 3"/>
          <p:cNvSpPr>
            <a:spLocks noGrp="1"/>
          </p:cNvSpPr>
          <p:nvPr>
            <p:ph sz="half" idx="2"/>
          </p:nvPr>
        </p:nvSpPr>
        <p:spPr>
          <a:xfrm>
            <a:off x="457200" y="2174874"/>
            <a:ext cx="4040188" cy="4206453"/>
          </a:xfrm>
          <a:solidFill>
            <a:schemeClr val="tx2">
              <a:lumMod val="40000"/>
              <a:lumOff val="60000"/>
            </a:schemeClr>
          </a:solidFill>
        </p:spPr>
        <p:txBody>
          <a:bodyPr>
            <a:noAutofit/>
          </a:bodyPr>
          <a:lstStyle/>
          <a:p>
            <a:pPr marL="0" indent="0">
              <a:buNone/>
            </a:pPr>
            <a:r>
              <a:rPr lang="el-GR" sz="2800" b="1" dirty="0" smtClean="0">
                <a:solidFill>
                  <a:srgbClr val="FF0000"/>
                </a:solidFill>
              </a:rPr>
              <a:t>Ε</a:t>
            </a:r>
            <a:r>
              <a:rPr lang="el-GR" sz="2800" b="1" dirty="0" smtClean="0"/>
              <a:t>υρηματικότητα</a:t>
            </a:r>
          </a:p>
          <a:p>
            <a:pPr marL="0" indent="0">
              <a:buNone/>
            </a:pPr>
            <a:r>
              <a:rPr lang="el-GR" sz="2800" b="1" dirty="0" smtClean="0">
                <a:solidFill>
                  <a:srgbClr val="FF0000"/>
                </a:solidFill>
              </a:rPr>
              <a:t>Μ</a:t>
            </a:r>
            <a:r>
              <a:rPr lang="el-GR" sz="2800" b="1" dirty="0" smtClean="0"/>
              <a:t>υστήριο</a:t>
            </a:r>
          </a:p>
          <a:p>
            <a:pPr marL="0" indent="0">
              <a:buNone/>
            </a:pPr>
            <a:r>
              <a:rPr lang="el-GR" sz="2800" b="1" dirty="0" smtClean="0">
                <a:solidFill>
                  <a:srgbClr val="FF0000"/>
                </a:solidFill>
              </a:rPr>
              <a:t>Π</a:t>
            </a:r>
            <a:r>
              <a:rPr lang="el-GR" sz="2800" b="1" dirty="0" smtClean="0"/>
              <a:t>λοκή</a:t>
            </a:r>
          </a:p>
          <a:p>
            <a:pPr marL="0" indent="0">
              <a:buNone/>
            </a:pPr>
            <a:r>
              <a:rPr lang="el-GR" sz="2800" b="1" dirty="0" smtClean="0">
                <a:solidFill>
                  <a:srgbClr val="FF0000"/>
                </a:solidFill>
              </a:rPr>
              <a:t>Ν</a:t>
            </a:r>
            <a:r>
              <a:rPr lang="el-GR" sz="2800" b="1" dirty="0" smtClean="0"/>
              <a:t>έες ιδέες</a:t>
            </a:r>
          </a:p>
          <a:p>
            <a:pPr marL="0" indent="0">
              <a:buNone/>
            </a:pPr>
            <a:r>
              <a:rPr lang="el-GR" sz="2800" b="1" dirty="0" smtClean="0">
                <a:solidFill>
                  <a:srgbClr val="FF0000"/>
                </a:solidFill>
              </a:rPr>
              <a:t>Ε</a:t>
            </a:r>
            <a:r>
              <a:rPr lang="el-GR" sz="2800" b="1" dirty="0" smtClean="0"/>
              <a:t>κπλήξεις</a:t>
            </a:r>
          </a:p>
          <a:p>
            <a:pPr marL="0" indent="0">
              <a:buNone/>
            </a:pPr>
            <a:r>
              <a:rPr lang="el-GR" sz="2800" b="1" dirty="0" err="1" smtClean="0">
                <a:solidFill>
                  <a:srgbClr val="FF0000"/>
                </a:solidFill>
              </a:rPr>
              <a:t>Υ</a:t>
            </a:r>
            <a:r>
              <a:rPr lang="el-GR" sz="2800" b="1" dirty="0" err="1" smtClean="0"/>
              <a:t>φος</a:t>
            </a:r>
            <a:endParaRPr lang="el-GR" sz="2800" b="1" dirty="0" smtClean="0"/>
          </a:p>
          <a:p>
            <a:pPr marL="0" indent="0">
              <a:buNone/>
            </a:pPr>
            <a:r>
              <a:rPr lang="el-GR" sz="2800" b="1" dirty="0" smtClean="0">
                <a:solidFill>
                  <a:srgbClr val="FF0000"/>
                </a:solidFill>
              </a:rPr>
              <a:t>Σ</a:t>
            </a:r>
            <a:r>
              <a:rPr lang="el-GR" sz="2800" b="1" dirty="0" smtClean="0"/>
              <a:t>χεδιασμός</a:t>
            </a:r>
          </a:p>
          <a:p>
            <a:pPr marL="0" indent="0">
              <a:buNone/>
            </a:pPr>
            <a:r>
              <a:rPr lang="el-GR" sz="2800" b="1" dirty="0" err="1" smtClean="0">
                <a:solidFill>
                  <a:srgbClr val="FF0000"/>
                </a:solidFill>
              </a:rPr>
              <a:t>Η</a:t>
            </a:r>
            <a:r>
              <a:rPr lang="el-GR" sz="2800" b="1" dirty="0" err="1" smtClean="0"/>
              <a:t>ρωες</a:t>
            </a:r>
            <a:endParaRPr lang="el-GR" sz="2800" b="1" dirty="0"/>
          </a:p>
        </p:txBody>
      </p:sp>
      <p:sp>
        <p:nvSpPr>
          <p:cNvPr id="5" name="Θέση κειμένου 4"/>
          <p:cNvSpPr>
            <a:spLocks noGrp="1"/>
          </p:cNvSpPr>
          <p:nvPr>
            <p:ph type="body" sz="quarter" idx="3"/>
          </p:nvPr>
        </p:nvSpPr>
        <p:spPr/>
        <p:txBody>
          <a:bodyPr>
            <a:noAutofit/>
          </a:bodyPr>
          <a:lstStyle/>
          <a:p>
            <a:pPr algn="ctr"/>
            <a:r>
              <a:rPr lang="el-GR" sz="3600" dirty="0">
                <a:solidFill>
                  <a:srgbClr val="FF0000"/>
                </a:solidFill>
              </a:rPr>
              <a:t>ε</a:t>
            </a:r>
            <a:r>
              <a:rPr lang="el-GR" sz="3600" dirty="0" smtClean="0"/>
              <a:t>ικονογράφος</a:t>
            </a:r>
            <a:endParaRPr lang="el-GR" sz="3600" dirty="0"/>
          </a:p>
        </p:txBody>
      </p:sp>
      <p:sp>
        <p:nvSpPr>
          <p:cNvPr id="6" name="Θέση περιεχομένου 5"/>
          <p:cNvSpPr>
            <a:spLocks noGrp="1"/>
          </p:cNvSpPr>
          <p:nvPr>
            <p:ph sz="quarter" idx="4"/>
          </p:nvPr>
        </p:nvSpPr>
        <p:spPr/>
        <p:txBody>
          <a:bodyPr/>
          <a:lstStyle/>
          <a:p>
            <a:endParaRPr lang="el-GR" dirty="0" smtClean="0"/>
          </a:p>
          <a:p>
            <a:endParaRPr lang="el-GR" dirty="0"/>
          </a:p>
          <a:p>
            <a:endParaRPr lang="el-GR" dirty="0" smtClean="0"/>
          </a:p>
          <a:p>
            <a:endParaRPr lang="el-GR" dirty="0"/>
          </a:p>
          <a:p>
            <a:pPr marL="0" indent="0">
              <a:buNone/>
            </a:pPr>
            <a:r>
              <a:rPr lang="el-GR" i="1" dirty="0" smtClean="0"/>
              <a:t>           </a:t>
            </a:r>
            <a:endParaRPr lang="el-GR" b="1" i="1" dirty="0"/>
          </a:p>
        </p:txBody>
      </p:sp>
      <p:pic>
        <p:nvPicPr>
          <p:cNvPr id="276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2276872"/>
            <a:ext cx="3046709" cy="18512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082" name="Picture 2" descr="Αποτέλεσμα εικόνας για εικονογράφος παιδικών βιβλίων"/>
          <p:cNvPicPr>
            <a:picLocks noChangeAspect="1" noChangeArrowheads="1"/>
          </p:cNvPicPr>
          <p:nvPr/>
        </p:nvPicPr>
        <p:blipFill>
          <a:blip r:embed="rId4" cstate="print"/>
          <a:srcRect/>
          <a:stretch>
            <a:fillRect/>
          </a:stretch>
        </p:blipFill>
        <p:spPr bwMode="auto">
          <a:xfrm>
            <a:off x="5220072" y="4221088"/>
            <a:ext cx="3024336" cy="2157377"/>
          </a:xfrm>
          <a:prstGeom prst="rect">
            <a:avLst/>
          </a:prstGeom>
          <a:noFill/>
        </p:spPr>
      </p:pic>
    </p:spTree>
    <p:extLst>
      <p:ext uri="{BB962C8B-B14F-4D97-AF65-F5344CB8AC3E}">
        <p14:creationId xmlns="" xmlns:p14="http://schemas.microsoft.com/office/powerpoint/2010/main" val="104668420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45191" y="260648"/>
            <a:ext cx="8229600" cy="1008112"/>
          </a:xfrm>
        </p:spPr>
        <p:txBody>
          <a:bodyPr>
            <a:normAutofit/>
          </a:bodyPr>
          <a:lstStyle/>
          <a:p>
            <a:r>
              <a:rPr lang="el-GR" sz="5400" b="1" i="1" dirty="0" smtClean="0">
                <a:solidFill>
                  <a:srgbClr val="FF0000"/>
                </a:solidFill>
              </a:rPr>
              <a:t>Ζ</a:t>
            </a:r>
            <a:r>
              <a:rPr lang="el-GR" sz="5400" b="1" i="1" dirty="0" smtClean="0"/>
              <a:t> … όπως …</a:t>
            </a:r>
            <a:endParaRPr lang="el-GR" sz="5400" b="1" i="1" dirty="0"/>
          </a:p>
        </p:txBody>
      </p:sp>
      <p:sp>
        <p:nvSpPr>
          <p:cNvPr id="3" name="Θέση κειμένου 2"/>
          <p:cNvSpPr>
            <a:spLocks noGrp="1"/>
          </p:cNvSpPr>
          <p:nvPr>
            <p:ph type="body" idx="1"/>
          </p:nvPr>
        </p:nvSpPr>
        <p:spPr>
          <a:xfrm>
            <a:off x="179512" y="1196752"/>
            <a:ext cx="4040188" cy="720080"/>
          </a:xfrm>
        </p:spPr>
        <p:txBody>
          <a:bodyPr>
            <a:noAutofit/>
          </a:bodyPr>
          <a:lstStyle/>
          <a:p>
            <a:pPr algn="ctr"/>
            <a:r>
              <a:rPr lang="el-GR" sz="3600" dirty="0" smtClean="0"/>
              <a:t>(Άλκη)  </a:t>
            </a:r>
            <a:r>
              <a:rPr lang="el-GR" sz="3600" dirty="0" smtClean="0">
                <a:solidFill>
                  <a:srgbClr val="FF0000"/>
                </a:solidFill>
              </a:rPr>
              <a:t>Ζ</a:t>
            </a:r>
            <a:r>
              <a:rPr lang="el-GR" sz="3600" dirty="0" smtClean="0"/>
              <a:t>έη</a:t>
            </a:r>
            <a:endParaRPr lang="el-GR" sz="3600" dirty="0"/>
          </a:p>
        </p:txBody>
      </p:sp>
      <p:sp>
        <p:nvSpPr>
          <p:cNvPr id="4" name="Θέση περιεχομένου 3"/>
          <p:cNvSpPr>
            <a:spLocks noGrp="1"/>
          </p:cNvSpPr>
          <p:nvPr>
            <p:ph sz="half" idx="2"/>
          </p:nvPr>
        </p:nvSpPr>
        <p:spPr/>
        <p:txBody>
          <a:bodyPr/>
          <a:lstStyle/>
          <a:p>
            <a:endParaRPr lang="el-GR" dirty="0"/>
          </a:p>
        </p:txBody>
      </p:sp>
      <p:sp>
        <p:nvSpPr>
          <p:cNvPr id="5" name="Θέση κειμένου 4"/>
          <p:cNvSpPr>
            <a:spLocks noGrp="1"/>
          </p:cNvSpPr>
          <p:nvPr>
            <p:ph type="body" sz="quarter" idx="3"/>
          </p:nvPr>
        </p:nvSpPr>
        <p:spPr>
          <a:xfrm>
            <a:off x="4785916" y="1052736"/>
            <a:ext cx="4041775" cy="864096"/>
          </a:xfrm>
        </p:spPr>
        <p:txBody>
          <a:bodyPr>
            <a:normAutofit/>
          </a:bodyPr>
          <a:lstStyle/>
          <a:p>
            <a:pPr algn="ctr"/>
            <a:r>
              <a:rPr lang="el-GR" sz="3600" dirty="0" smtClean="0">
                <a:solidFill>
                  <a:srgbClr val="FF0000"/>
                </a:solidFill>
              </a:rPr>
              <a:t>Ζ</a:t>
            </a:r>
            <a:r>
              <a:rPr lang="el-GR" sz="3600" dirty="0" smtClean="0"/>
              <a:t>ωρζ (</a:t>
            </a:r>
            <a:r>
              <a:rPr lang="el-GR" sz="3600" dirty="0" err="1" smtClean="0"/>
              <a:t>Σαρή</a:t>
            </a:r>
            <a:r>
              <a:rPr lang="el-GR" sz="3600" dirty="0" smtClean="0"/>
              <a:t>)</a:t>
            </a:r>
            <a:endParaRPr lang="el-GR" sz="3600" dirty="0"/>
          </a:p>
        </p:txBody>
      </p:sp>
      <p:sp>
        <p:nvSpPr>
          <p:cNvPr id="6" name="Θέση περιεχομένου 5"/>
          <p:cNvSpPr>
            <a:spLocks noGrp="1"/>
          </p:cNvSpPr>
          <p:nvPr>
            <p:ph sz="quarter" idx="4"/>
          </p:nvPr>
        </p:nvSpPr>
        <p:spPr/>
        <p:txBody>
          <a:bodyPr/>
          <a:lstStyle/>
          <a:p>
            <a:endParaRPr lang="el-GR" dirty="0"/>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85184" y="2099393"/>
            <a:ext cx="3029449" cy="44797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2132856"/>
            <a:ext cx="4326367" cy="44463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9288006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8157592" cy="648072"/>
          </a:xfrm>
        </p:spPr>
        <p:txBody>
          <a:bodyPr>
            <a:noAutofit/>
          </a:bodyPr>
          <a:lstStyle/>
          <a:p>
            <a:r>
              <a:rPr lang="el-GR" sz="5400" b="1" i="1" dirty="0">
                <a:solidFill>
                  <a:srgbClr val="C00000"/>
                </a:solidFill>
              </a:rPr>
              <a:t>Η</a:t>
            </a:r>
            <a:r>
              <a:rPr lang="el-GR" sz="5400" b="1" i="1" dirty="0" smtClean="0"/>
              <a:t> … όπως …</a:t>
            </a:r>
            <a:endParaRPr lang="el-GR" sz="5400" b="1" i="1" dirty="0"/>
          </a:p>
        </p:txBody>
      </p:sp>
      <p:sp>
        <p:nvSpPr>
          <p:cNvPr id="3" name="Θέση κειμένου 2"/>
          <p:cNvSpPr>
            <a:spLocks noGrp="1"/>
          </p:cNvSpPr>
          <p:nvPr>
            <p:ph type="body" idx="1"/>
          </p:nvPr>
        </p:nvSpPr>
        <p:spPr>
          <a:xfrm>
            <a:off x="467544" y="836712"/>
            <a:ext cx="8208912" cy="792088"/>
          </a:xfrm>
          <a:solidFill>
            <a:srgbClr val="CCFF99"/>
          </a:solidFill>
        </p:spPr>
        <p:txBody>
          <a:bodyPr>
            <a:noAutofit/>
          </a:bodyPr>
          <a:lstStyle/>
          <a:p>
            <a:pPr algn="ctr"/>
            <a:r>
              <a:rPr lang="el-GR" sz="4800" dirty="0" smtClean="0">
                <a:solidFill>
                  <a:srgbClr val="C00000"/>
                </a:solidFill>
              </a:rPr>
              <a:t>Ή</a:t>
            </a:r>
            <a:r>
              <a:rPr lang="el-GR" sz="4800" dirty="0" smtClean="0"/>
              <a:t>ρωες</a:t>
            </a:r>
            <a:endParaRPr lang="el-GR" sz="4800" dirty="0"/>
          </a:p>
        </p:txBody>
      </p:sp>
      <p:sp>
        <p:nvSpPr>
          <p:cNvPr id="4" name="Θέση περιεχομένου 3"/>
          <p:cNvSpPr>
            <a:spLocks noGrp="1"/>
          </p:cNvSpPr>
          <p:nvPr>
            <p:ph sz="half" idx="2"/>
          </p:nvPr>
        </p:nvSpPr>
        <p:spPr>
          <a:xfrm>
            <a:off x="457200" y="1844824"/>
            <a:ext cx="4040188" cy="4752528"/>
          </a:xfrm>
          <a:solidFill>
            <a:srgbClr val="92D050"/>
          </a:solidFill>
        </p:spPr>
        <p:txBody>
          <a:bodyPr>
            <a:normAutofit lnSpcReduction="10000"/>
          </a:bodyPr>
          <a:lstStyle/>
          <a:p>
            <a:pPr>
              <a:buFont typeface="Wingdings" panose="05000000000000000000" pitchFamily="2" charset="2"/>
              <a:buChar char="ü"/>
            </a:pPr>
            <a:r>
              <a:rPr lang="el-GR" b="1" smtClean="0">
                <a:solidFill>
                  <a:schemeClr val="tx2">
                    <a:lumMod val="75000"/>
                  </a:schemeClr>
                </a:solidFill>
              </a:rPr>
              <a:t>Μέλια</a:t>
            </a:r>
            <a:endParaRPr lang="el-GR" b="1" dirty="0" smtClean="0">
              <a:solidFill>
                <a:schemeClr val="tx2">
                  <a:lumMod val="75000"/>
                </a:schemeClr>
              </a:solidFill>
            </a:endParaRPr>
          </a:p>
          <a:p>
            <a:pPr>
              <a:buFont typeface="Wingdings" panose="05000000000000000000" pitchFamily="2" charset="2"/>
              <a:buChar char="ü"/>
            </a:pPr>
            <a:endParaRPr lang="el-GR" b="1" dirty="0" smtClean="0"/>
          </a:p>
          <a:p>
            <a:pPr>
              <a:buFont typeface="Wingdings" panose="05000000000000000000" pitchFamily="2" charset="2"/>
              <a:buChar char="ü"/>
            </a:pPr>
            <a:r>
              <a:rPr lang="el-GR" b="1" dirty="0" smtClean="0">
                <a:solidFill>
                  <a:srgbClr val="FF0000"/>
                </a:solidFill>
              </a:rPr>
              <a:t>Κωνσταντίνα</a:t>
            </a:r>
          </a:p>
          <a:p>
            <a:pPr>
              <a:buFont typeface="Wingdings" panose="05000000000000000000" pitchFamily="2" charset="2"/>
              <a:buChar char="ü"/>
            </a:pPr>
            <a:endParaRPr lang="el-GR" b="1" dirty="0"/>
          </a:p>
          <a:p>
            <a:pPr>
              <a:buFont typeface="Wingdings" panose="05000000000000000000" pitchFamily="2" charset="2"/>
              <a:buChar char="ü"/>
            </a:pPr>
            <a:r>
              <a:rPr lang="el-GR" b="1" dirty="0" smtClean="0">
                <a:solidFill>
                  <a:srgbClr val="005C2A"/>
                </a:solidFill>
              </a:rPr>
              <a:t>Θείος Πλάτων</a:t>
            </a:r>
          </a:p>
          <a:p>
            <a:pPr>
              <a:buFont typeface="Wingdings" panose="05000000000000000000" pitchFamily="2" charset="2"/>
              <a:buChar char="ü"/>
            </a:pPr>
            <a:endParaRPr lang="el-GR" b="1" dirty="0"/>
          </a:p>
          <a:p>
            <a:pPr>
              <a:buFont typeface="Wingdings" panose="05000000000000000000" pitchFamily="2" charset="2"/>
              <a:buChar char="ü"/>
            </a:pPr>
            <a:r>
              <a:rPr lang="el-GR" b="1" dirty="0" smtClean="0">
                <a:solidFill>
                  <a:schemeClr val="accent6">
                    <a:lumMod val="50000"/>
                  </a:schemeClr>
                </a:solidFill>
              </a:rPr>
              <a:t>Κυρία </a:t>
            </a:r>
            <a:r>
              <a:rPr lang="el-GR" b="1" dirty="0" err="1" smtClean="0">
                <a:solidFill>
                  <a:schemeClr val="accent6">
                    <a:lumMod val="50000"/>
                  </a:schemeClr>
                </a:solidFill>
              </a:rPr>
              <a:t>Μηδεγκάνη</a:t>
            </a:r>
            <a:r>
              <a:rPr lang="el-GR" b="1" dirty="0" smtClean="0">
                <a:solidFill>
                  <a:schemeClr val="accent6">
                    <a:lumMod val="50000"/>
                  </a:schemeClr>
                </a:solidFill>
              </a:rPr>
              <a:t> </a:t>
            </a:r>
            <a:r>
              <a:rPr lang="el-GR" b="1" dirty="0" smtClean="0">
                <a:solidFill>
                  <a:schemeClr val="accent1">
                    <a:lumMod val="75000"/>
                  </a:schemeClr>
                </a:solidFill>
              </a:rPr>
              <a:t>(!)</a:t>
            </a:r>
          </a:p>
          <a:p>
            <a:pPr>
              <a:buFont typeface="Wingdings" panose="05000000000000000000" pitchFamily="2" charset="2"/>
              <a:buChar char="ü"/>
            </a:pPr>
            <a:endParaRPr lang="el-GR" b="1" dirty="0"/>
          </a:p>
          <a:p>
            <a:pPr>
              <a:buFont typeface="Wingdings" panose="05000000000000000000" pitchFamily="2" charset="2"/>
              <a:buChar char="ü"/>
            </a:pPr>
            <a:r>
              <a:rPr lang="el-GR" b="1" dirty="0" err="1" smtClean="0">
                <a:solidFill>
                  <a:srgbClr val="7030A0"/>
                </a:solidFill>
              </a:rPr>
              <a:t>Στίκης</a:t>
            </a:r>
            <a:r>
              <a:rPr lang="el-GR" b="1" dirty="0" smtClean="0"/>
              <a:t> </a:t>
            </a:r>
          </a:p>
          <a:p>
            <a:pPr>
              <a:buFont typeface="Wingdings" panose="05000000000000000000" pitchFamily="2" charset="2"/>
              <a:buChar char="ü"/>
            </a:pPr>
            <a:endParaRPr lang="el-GR" b="1" dirty="0"/>
          </a:p>
          <a:p>
            <a:pPr>
              <a:buFont typeface="Wingdings" panose="05000000000000000000" pitchFamily="2" charset="2"/>
              <a:buChar char="ü"/>
            </a:pPr>
            <a:r>
              <a:rPr lang="el-GR" b="1" dirty="0" smtClean="0">
                <a:solidFill>
                  <a:srgbClr val="C00000"/>
                </a:solidFill>
              </a:rPr>
              <a:t>Αννίβας</a:t>
            </a:r>
            <a:endParaRPr lang="el-GR" b="1" dirty="0">
              <a:solidFill>
                <a:srgbClr val="C00000"/>
              </a:solidFill>
            </a:endParaRPr>
          </a:p>
        </p:txBody>
      </p:sp>
      <p:sp>
        <p:nvSpPr>
          <p:cNvPr id="6" name="Θέση περιεχομένου 5"/>
          <p:cNvSpPr>
            <a:spLocks noGrp="1"/>
          </p:cNvSpPr>
          <p:nvPr>
            <p:ph sz="quarter" idx="4"/>
          </p:nvPr>
        </p:nvSpPr>
        <p:spPr>
          <a:xfrm>
            <a:off x="4645025" y="1844824"/>
            <a:ext cx="4041775" cy="4752528"/>
          </a:xfrm>
          <a:solidFill>
            <a:srgbClr val="FFCC66"/>
          </a:solidFill>
        </p:spPr>
        <p:txBody>
          <a:bodyPr>
            <a:normAutofit fontScale="92500" lnSpcReduction="10000"/>
          </a:bodyPr>
          <a:lstStyle/>
          <a:p>
            <a:pPr>
              <a:buFont typeface="Wingdings" panose="05000000000000000000" pitchFamily="2" charset="2"/>
              <a:buChar char="ü"/>
            </a:pPr>
            <a:r>
              <a:rPr lang="el-GR" sz="2600" b="1" dirty="0" err="1" smtClean="0">
                <a:solidFill>
                  <a:schemeClr val="accent2">
                    <a:lumMod val="75000"/>
                  </a:schemeClr>
                </a:solidFill>
              </a:rPr>
              <a:t>Ματίας</a:t>
            </a:r>
            <a:r>
              <a:rPr lang="el-GR" sz="2600" b="1" dirty="0" smtClean="0">
                <a:solidFill>
                  <a:schemeClr val="accent2">
                    <a:lumMod val="75000"/>
                  </a:schemeClr>
                </a:solidFill>
              </a:rPr>
              <a:t> </a:t>
            </a:r>
          </a:p>
          <a:p>
            <a:pPr>
              <a:buFont typeface="Wingdings" panose="05000000000000000000" pitchFamily="2" charset="2"/>
              <a:buChar char="ü"/>
            </a:pPr>
            <a:endParaRPr lang="el-GR" sz="2600" b="1" dirty="0"/>
          </a:p>
          <a:p>
            <a:pPr>
              <a:buFont typeface="Wingdings" panose="05000000000000000000" pitchFamily="2" charset="2"/>
              <a:buChar char="ü"/>
            </a:pPr>
            <a:r>
              <a:rPr lang="el-GR" sz="2600" b="1" dirty="0" smtClean="0">
                <a:solidFill>
                  <a:schemeClr val="tx2">
                    <a:lumMod val="75000"/>
                  </a:schemeClr>
                </a:solidFill>
              </a:rPr>
              <a:t>Κλούβιος </a:t>
            </a:r>
          </a:p>
          <a:p>
            <a:pPr marL="0" indent="0">
              <a:buNone/>
            </a:pPr>
            <a:endParaRPr lang="el-GR" sz="2600" b="1" dirty="0"/>
          </a:p>
          <a:p>
            <a:pPr>
              <a:buFont typeface="Wingdings" panose="05000000000000000000" pitchFamily="2" charset="2"/>
              <a:buChar char="ü"/>
            </a:pPr>
            <a:r>
              <a:rPr lang="el-GR" sz="2600" b="1" dirty="0" smtClean="0">
                <a:solidFill>
                  <a:srgbClr val="660033"/>
                </a:solidFill>
              </a:rPr>
              <a:t>Μπενουά και </a:t>
            </a:r>
            <a:r>
              <a:rPr lang="el-GR" sz="2600" b="1" dirty="0" err="1" smtClean="0">
                <a:solidFill>
                  <a:srgbClr val="660033"/>
                </a:solidFill>
              </a:rPr>
              <a:t>Μαρσέλ</a:t>
            </a:r>
            <a:endParaRPr lang="el-GR" sz="2600" b="1" dirty="0" smtClean="0">
              <a:solidFill>
                <a:srgbClr val="00B050"/>
              </a:solidFill>
            </a:endParaRPr>
          </a:p>
          <a:p>
            <a:pPr>
              <a:buFont typeface="Wingdings" panose="05000000000000000000" pitchFamily="2" charset="2"/>
              <a:buChar char="ü"/>
            </a:pPr>
            <a:endParaRPr lang="el-GR" sz="2600" b="1" dirty="0"/>
          </a:p>
          <a:p>
            <a:pPr>
              <a:buFont typeface="Wingdings" panose="05000000000000000000" pitchFamily="2" charset="2"/>
              <a:buChar char="ü"/>
            </a:pPr>
            <a:r>
              <a:rPr lang="el-GR" sz="2600" b="1" dirty="0" smtClean="0">
                <a:solidFill>
                  <a:srgbClr val="FF0066"/>
                </a:solidFill>
              </a:rPr>
              <a:t>Δροσούλα</a:t>
            </a:r>
            <a:endParaRPr lang="el-GR" sz="2600" b="1" dirty="0" smtClean="0"/>
          </a:p>
          <a:p>
            <a:pPr>
              <a:buFont typeface="Wingdings" panose="05000000000000000000" pitchFamily="2" charset="2"/>
              <a:buChar char="ü"/>
            </a:pPr>
            <a:endParaRPr lang="el-GR" sz="2600" b="1" dirty="0"/>
          </a:p>
          <a:p>
            <a:pPr>
              <a:buFont typeface="Wingdings" panose="05000000000000000000" pitchFamily="2" charset="2"/>
              <a:buChar char="ü"/>
            </a:pPr>
            <a:r>
              <a:rPr lang="el-GR" sz="2600" b="1" dirty="0" smtClean="0">
                <a:solidFill>
                  <a:srgbClr val="008000"/>
                </a:solidFill>
              </a:rPr>
              <a:t>Πέτρος</a:t>
            </a:r>
            <a:endParaRPr lang="el-GR" sz="2600" b="1" dirty="0" smtClean="0">
              <a:solidFill>
                <a:srgbClr val="008000"/>
              </a:solidFill>
            </a:endParaRPr>
          </a:p>
          <a:p>
            <a:pPr>
              <a:buFont typeface="Wingdings" panose="05000000000000000000" pitchFamily="2" charset="2"/>
              <a:buChar char="ü"/>
            </a:pPr>
            <a:endParaRPr lang="el-GR" b="1" dirty="0" smtClean="0"/>
          </a:p>
          <a:p>
            <a:pPr>
              <a:buFont typeface="Wingdings" panose="05000000000000000000" pitchFamily="2" charset="2"/>
              <a:buChar char="ü"/>
            </a:pPr>
            <a:r>
              <a:rPr lang="el-GR" b="1" i="1" dirty="0" smtClean="0"/>
              <a:t>… κι άλλοι χίλιοι δυο…!!!</a:t>
            </a:r>
            <a:endParaRPr lang="el-GR" b="1" i="1" dirty="0"/>
          </a:p>
          <a:p>
            <a:endParaRPr lang="el-GR" dirty="0"/>
          </a:p>
        </p:txBody>
      </p:sp>
    </p:spTree>
    <p:extLst>
      <p:ext uri="{BB962C8B-B14F-4D97-AF65-F5344CB8AC3E}">
        <p14:creationId xmlns="" xmlns:p14="http://schemas.microsoft.com/office/powerpoint/2010/main" val="355903868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Αποτέλεσμα εικόνας για αλκη ζεη"/>
          <p:cNvPicPr>
            <a:picLocks noChangeAspect="1" noChangeArrowheads="1"/>
          </p:cNvPicPr>
          <p:nvPr/>
        </p:nvPicPr>
        <p:blipFill>
          <a:blip r:embed="rId3" cstate="print"/>
          <a:srcRect l="1944" t="2634" r="3751" b="19157"/>
          <a:stretch>
            <a:fillRect/>
          </a:stretch>
        </p:blipFill>
        <p:spPr bwMode="auto">
          <a:xfrm>
            <a:off x="971600" y="692696"/>
            <a:ext cx="6984776" cy="5067944"/>
          </a:xfrm>
          <a:prstGeom prst="rect">
            <a:avLst/>
          </a:prstGeom>
          <a:noFill/>
        </p:spPr>
      </p:pic>
      <p:sp>
        <p:nvSpPr>
          <p:cNvPr id="3" name="2 - Ορθογώνιο"/>
          <p:cNvSpPr/>
          <p:nvPr/>
        </p:nvSpPr>
        <p:spPr>
          <a:xfrm>
            <a:off x="1043608" y="0"/>
            <a:ext cx="6840760" cy="769441"/>
          </a:xfrm>
          <a:prstGeom prst="rect">
            <a:avLst/>
          </a:prstGeom>
        </p:spPr>
        <p:txBody>
          <a:bodyPr wrap="square">
            <a:spAutoFit/>
          </a:bodyPr>
          <a:lstStyle/>
          <a:p>
            <a:pPr algn="ctr"/>
            <a:r>
              <a:rPr lang="el-GR" sz="4400" b="1" i="1" dirty="0" smtClean="0">
                <a:solidFill>
                  <a:srgbClr val="FF0000"/>
                </a:solidFill>
              </a:rPr>
              <a:t>Η</a:t>
            </a:r>
            <a:r>
              <a:rPr lang="el-GR" sz="4400" b="1" i="1" dirty="0" smtClean="0"/>
              <a:t> … όπως … </a:t>
            </a:r>
            <a:r>
              <a:rPr lang="el-GR" sz="4400" b="1" i="1" dirty="0" smtClean="0">
                <a:solidFill>
                  <a:srgbClr val="FF0000"/>
                </a:solidFill>
              </a:rPr>
              <a:t>η</a:t>
            </a:r>
            <a:r>
              <a:rPr lang="el-GR" sz="4400" b="1" i="1" dirty="0" smtClean="0"/>
              <a:t>θοποιός</a:t>
            </a:r>
            <a:endParaRPr lang="el-GR" sz="4400" dirty="0"/>
          </a:p>
        </p:txBody>
      </p:sp>
      <p:sp>
        <p:nvSpPr>
          <p:cNvPr id="4" name="3 - TextBox"/>
          <p:cNvSpPr txBox="1"/>
          <p:nvPr/>
        </p:nvSpPr>
        <p:spPr>
          <a:xfrm>
            <a:off x="179512" y="5842337"/>
            <a:ext cx="8964488" cy="1015663"/>
          </a:xfrm>
          <a:prstGeom prst="rect">
            <a:avLst/>
          </a:prstGeom>
          <a:noFill/>
        </p:spPr>
        <p:txBody>
          <a:bodyPr wrap="square" rtlCol="0">
            <a:spAutoFit/>
          </a:bodyPr>
          <a:lstStyle/>
          <a:p>
            <a:pPr algn="just"/>
            <a:r>
              <a:rPr lang="el-GR" sz="2000" b="1" dirty="0" smtClean="0"/>
              <a:t>Η Άλκη Ζέη μετά τη Φιλοσοφική Σχολή σπούδασε στη Δραματική Σχολή του Ωδείου Αθηνών. Το 1953 παίζει στη Νάπολη της Ιταλίας (όπου έζησε δύο χρόνια) στην παράσταση </a:t>
            </a:r>
            <a:r>
              <a:rPr lang="el-GR" sz="2000" b="1" i="1" dirty="0" smtClean="0">
                <a:solidFill>
                  <a:srgbClr val="C00000"/>
                </a:solidFill>
              </a:rPr>
              <a:t>«Αντιγόνη», </a:t>
            </a:r>
            <a:r>
              <a:rPr lang="el-GR" sz="2000" b="1" dirty="0" smtClean="0"/>
              <a:t>που σκηνοθέτησε ο Εντουάρντο ντε Φίλιππο.</a:t>
            </a:r>
            <a:endParaRPr lang="el-GR" sz="2000" b="1" dirty="0"/>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21_alki-elli_labeti"/>
          <p:cNvPicPr>
            <a:picLocks noChangeAspect="1" noChangeArrowheads="1"/>
          </p:cNvPicPr>
          <p:nvPr/>
        </p:nvPicPr>
        <p:blipFill>
          <a:blip r:embed="rId2" cstate="print"/>
          <a:srcRect/>
          <a:stretch>
            <a:fillRect/>
          </a:stretch>
        </p:blipFill>
        <p:spPr bwMode="auto">
          <a:xfrm>
            <a:off x="179512" y="908720"/>
            <a:ext cx="4905207" cy="5576004"/>
          </a:xfrm>
          <a:prstGeom prst="rect">
            <a:avLst/>
          </a:prstGeom>
          <a:noFill/>
        </p:spPr>
      </p:pic>
      <p:sp>
        <p:nvSpPr>
          <p:cNvPr id="3" name="2 - Ορθογώνιο"/>
          <p:cNvSpPr/>
          <p:nvPr/>
        </p:nvSpPr>
        <p:spPr>
          <a:xfrm>
            <a:off x="1043608" y="0"/>
            <a:ext cx="6840760" cy="769441"/>
          </a:xfrm>
          <a:prstGeom prst="rect">
            <a:avLst/>
          </a:prstGeom>
        </p:spPr>
        <p:txBody>
          <a:bodyPr wrap="square">
            <a:spAutoFit/>
          </a:bodyPr>
          <a:lstStyle/>
          <a:p>
            <a:pPr algn="ctr"/>
            <a:r>
              <a:rPr lang="el-GR" sz="4400" b="1" i="1" dirty="0" smtClean="0">
                <a:solidFill>
                  <a:srgbClr val="FF0000"/>
                </a:solidFill>
              </a:rPr>
              <a:t>Η</a:t>
            </a:r>
            <a:r>
              <a:rPr lang="el-GR" sz="4400" b="1" i="1" dirty="0" smtClean="0"/>
              <a:t> … όπως … </a:t>
            </a:r>
            <a:r>
              <a:rPr lang="el-GR" sz="4400" b="1" i="1" dirty="0" smtClean="0">
                <a:solidFill>
                  <a:srgbClr val="FF0000"/>
                </a:solidFill>
              </a:rPr>
              <a:t>η</a:t>
            </a:r>
            <a:r>
              <a:rPr lang="el-GR" sz="4400" b="1" i="1" dirty="0" smtClean="0"/>
              <a:t>θοποιός</a:t>
            </a:r>
            <a:endParaRPr lang="el-GR" sz="4400" dirty="0"/>
          </a:p>
        </p:txBody>
      </p:sp>
      <p:pic>
        <p:nvPicPr>
          <p:cNvPr id="58372" name="Picture 4" descr="20_alki-mousouris-1950"/>
          <p:cNvPicPr>
            <a:picLocks noChangeAspect="1" noChangeArrowheads="1"/>
          </p:cNvPicPr>
          <p:nvPr/>
        </p:nvPicPr>
        <p:blipFill>
          <a:blip r:embed="rId3" cstate="print"/>
          <a:srcRect/>
          <a:stretch>
            <a:fillRect/>
          </a:stretch>
        </p:blipFill>
        <p:spPr bwMode="auto">
          <a:xfrm>
            <a:off x="5220072" y="908720"/>
            <a:ext cx="3781425" cy="2943225"/>
          </a:xfrm>
          <a:prstGeom prst="rect">
            <a:avLst/>
          </a:prstGeom>
          <a:noFill/>
        </p:spPr>
      </p:pic>
      <p:sp>
        <p:nvSpPr>
          <p:cNvPr id="5" name="4 - TextBox"/>
          <p:cNvSpPr txBox="1"/>
          <p:nvPr/>
        </p:nvSpPr>
        <p:spPr>
          <a:xfrm>
            <a:off x="5220072" y="3789040"/>
            <a:ext cx="3923928" cy="2862322"/>
          </a:xfrm>
          <a:prstGeom prst="rect">
            <a:avLst/>
          </a:prstGeom>
          <a:noFill/>
        </p:spPr>
        <p:txBody>
          <a:bodyPr wrap="square" rtlCol="0">
            <a:spAutoFit/>
          </a:bodyPr>
          <a:lstStyle/>
          <a:p>
            <a:pPr algn="just"/>
            <a:r>
              <a:rPr lang="el-GR" sz="2000" b="1" dirty="0" smtClean="0"/>
              <a:t>Με την Έλλη Λαμπέτη</a:t>
            </a:r>
            <a:r>
              <a:rPr lang="el-GR" sz="2000" dirty="0" smtClean="0"/>
              <a:t> </a:t>
            </a:r>
            <a:r>
              <a:rPr lang="el-GR" sz="2000" b="1" dirty="0" smtClean="0"/>
              <a:t>παίξανε </a:t>
            </a:r>
            <a:r>
              <a:rPr lang="el-GR" sz="2000" b="1" dirty="0" smtClean="0"/>
              <a:t>μαζί στο θέατρο </a:t>
            </a:r>
            <a:r>
              <a:rPr lang="el-GR" sz="2000" b="1" dirty="0" err="1" smtClean="0"/>
              <a:t>Μουσούρη</a:t>
            </a:r>
            <a:r>
              <a:rPr lang="el-GR" sz="2000" b="1" dirty="0" smtClean="0"/>
              <a:t>. Η Λαμπέτη ήταν πρωταγωνίστρια </a:t>
            </a:r>
            <a:r>
              <a:rPr lang="el-GR" sz="2000" b="1" dirty="0" smtClean="0"/>
              <a:t>στο: </a:t>
            </a:r>
            <a:r>
              <a:rPr lang="el-GR" sz="2000" b="1" i="1" dirty="0" smtClean="0">
                <a:solidFill>
                  <a:srgbClr val="C00000"/>
                </a:solidFill>
              </a:rPr>
              <a:t>«</a:t>
            </a:r>
            <a:r>
              <a:rPr lang="el-GR" sz="2000" b="1" i="1" dirty="0" err="1" smtClean="0">
                <a:solidFill>
                  <a:srgbClr val="C00000"/>
                </a:solidFill>
              </a:rPr>
              <a:t>Πεγκ</a:t>
            </a:r>
            <a:r>
              <a:rPr lang="el-GR" sz="2000" b="1" i="1" dirty="0" smtClean="0">
                <a:solidFill>
                  <a:srgbClr val="C00000"/>
                </a:solidFill>
              </a:rPr>
              <a:t> καρδούλα μου»</a:t>
            </a:r>
            <a:r>
              <a:rPr lang="el-GR" sz="2000" b="1" dirty="0" smtClean="0"/>
              <a:t> κι η Άλκη Ζέη είχε ένα μικρό ρόλο καμαριέρας.</a:t>
            </a:r>
          </a:p>
          <a:p>
            <a:pPr algn="just"/>
            <a:r>
              <a:rPr lang="el-GR" sz="2000" b="1" dirty="0" smtClean="0"/>
              <a:t>…………………………………………………….</a:t>
            </a:r>
          </a:p>
          <a:p>
            <a:pPr algn="just"/>
            <a:r>
              <a:rPr lang="el-GR" sz="2000" b="1" dirty="0" smtClean="0"/>
              <a:t>Με τον Κώστα </a:t>
            </a:r>
            <a:r>
              <a:rPr lang="el-GR" sz="2000" b="1" dirty="0" err="1" smtClean="0"/>
              <a:t>Μουσούρη</a:t>
            </a:r>
            <a:r>
              <a:rPr lang="el-GR" sz="2000" b="1" dirty="0" smtClean="0"/>
              <a:t>, ηθοποιό, σκηνοθέτη και θεατρικό επιχειρηματία.</a:t>
            </a:r>
            <a:endParaRPr lang="el-GR" sz="2000" b="1" dirty="0"/>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Θ</a:t>
            </a:r>
            <a:r>
              <a:rPr lang="el-GR" sz="5400" b="1" i="1" dirty="0" smtClean="0"/>
              <a:t> … όπως ...</a:t>
            </a:r>
            <a:endParaRPr lang="el-GR" sz="5400" b="1" i="1" dirty="0"/>
          </a:p>
        </p:txBody>
      </p:sp>
      <p:sp>
        <p:nvSpPr>
          <p:cNvPr id="3" name="Θέση κειμένου 2"/>
          <p:cNvSpPr>
            <a:spLocks noGrp="1"/>
          </p:cNvSpPr>
          <p:nvPr>
            <p:ph type="body" idx="1"/>
          </p:nvPr>
        </p:nvSpPr>
        <p:spPr/>
        <p:txBody>
          <a:bodyPr>
            <a:noAutofit/>
          </a:bodyPr>
          <a:lstStyle/>
          <a:p>
            <a:pPr algn="ctr"/>
            <a:r>
              <a:rPr lang="el-GR" sz="3600" dirty="0" smtClean="0">
                <a:solidFill>
                  <a:srgbClr val="FF0000"/>
                </a:solidFill>
              </a:rPr>
              <a:t>Θ</a:t>
            </a:r>
            <a:r>
              <a:rPr lang="el-GR" sz="3600" dirty="0" smtClean="0"/>
              <a:t>έατρο</a:t>
            </a:r>
            <a:endParaRPr lang="el-GR" sz="3600" dirty="0"/>
          </a:p>
        </p:txBody>
      </p:sp>
      <p:sp>
        <p:nvSpPr>
          <p:cNvPr id="5" name="Θέση κειμένου 4"/>
          <p:cNvSpPr>
            <a:spLocks noGrp="1"/>
          </p:cNvSpPr>
          <p:nvPr>
            <p:ph type="body" sz="quarter" idx="3"/>
          </p:nvPr>
        </p:nvSpPr>
        <p:spPr/>
        <p:txBody>
          <a:bodyPr>
            <a:normAutofit lnSpcReduction="10000"/>
          </a:bodyPr>
          <a:lstStyle/>
          <a:p>
            <a:pPr algn="ctr"/>
            <a:r>
              <a:rPr lang="el-GR" sz="3600" dirty="0" smtClean="0"/>
              <a:t> </a:t>
            </a:r>
            <a:r>
              <a:rPr lang="el-GR" sz="3600" dirty="0" smtClean="0">
                <a:solidFill>
                  <a:srgbClr val="FF0000"/>
                </a:solidFill>
              </a:rPr>
              <a:t>θ</a:t>
            </a:r>
            <a:r>
              <a:rPr lang="el-GR" sz="3600" dirty="0" smtClean="0"/>
              <a:t>είος Πλάτων</a:t>
            </a:r>
            <a:endParaRPr lang="el-GR" sz="3600" dirty="0"/>
          </a:p>
        </p:txBody>
      </p:sp>
      <p:pic>
        <p:nvPicPr>
          <p:cNvPr id="9" name="Picture 2" descr="https://assets.gy.digital/tqQvfAcy8zY_oh2Fs03Aon0JOPE=/fit-in/500x700/filters:fill(white)/s3.gy.digital/metaixmio/uploads/asset/data/8516/978-960-501-158-1.jpg"/>
          <p:cNvPicPr>
            <a:picLocks noGrp="1" noChangeAspect="1" noChangeArrowheads="1"/>
          </p:cNvPicPr>
          <p:nvPr>
            <p:ph sz="half" idx="2"/>
          </p:nvPr>
        </p:nvPicPr>
        <p:blipFill>
          <a:blip r:embed="rId3" cstate="print"/>
          <a:srcRect/>
          <a:stretch>
            <a:fillRect/>
          </a:stretch>
        </p:blipFill>
        <p:spPr bwMode="auto">
          <a:xfrm>
            <a:off x="1066119" y="2174875"/>
            <a:ext cx="3001825" cy="4202554"/>
          </a:xfrm>
          <a:prstGeom prst="rect">
            <a:avLst/>
          </a:prstGeom>
          <a:noFill/>
        </p:spPr>
      </p:pic>
      <p:pic>
        <p:nvPicPr>
          <p:cNvPr id="10" name="Picture 2" descr="https://www.infokids.gr/wp-content/uploads/2020/02/%CE%98%CE%B5%CE%AF%CE%BF%CF%82-%CE%A0%CE%BB%CE%AC%CF%84%CF%89%CE%BD.jpg"/>
          <p:cNvPicPr>
            <a:picLocks noGrp="1" noChangeAspect="1" noChangeArrowheads="1"/>
          </p:cNvPicPr>
          <p:nvPr>
            <p:ph sz="quarter" idx="4"/>
          </p:nvPr>
        </p:nvPicPr>
        <p:blipFill>
          <a:blip r:embed="rId4" cstate="print"/>
          <a:srcRect/>
          <a:stretch>
            <a:fillRect/>
          </a:stretch>
        </p:blipFill>
        <p:spPr bwMode="auto">
          <a:xfrm>
            <a:off x="5292080" y="2204864"/>
            <a:ext cx="2915837" cy="4206453"/>
          </a:xfrm>
          <a:prstGeom prst="rect">
            <a:avLst/>
          </a:prstGeom>
          <a:noFill/>
        </p:spPr>
      </p:pic>
    </p:spTree>
    <p:extLst>
      <p:ext uri="{BB962C8B-B14F-4D97-AF65-F5344CB8AC3E}">
        <p14:creationId xmlns="" xmlns:p14="http://schemas.microsoft.com/office/powerpoint/2010/main" val="4149487320"/>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Ι</a:t>
            </a:r>
            <a:r>
              <a:rPr lang="el-GR" sz="5400" b="1" i="1" dirty="0" smtClean="0"/>
              <a:t> … όπως … </a:t>
            </a:r>
            <a:r>
              <a:rPr lang="el-GR" sz="5400" b="1" i="1" dirty="0" smtClean="0">
                <a:solidFill>
                  <a:srgbClr val="FF0000"/>
                </a:solidFill>
              </a:rPr>
              <a:t>ι</a:t>
            </a:r>
            <a:r>
              <a:rPr lang="el-GR" sz="5400" b="1" i="1" dirty="0" smtClean="0"/>
              <a:t>δέες</a:t>
            </a:r>
            <a:endParaRPr lang="el-GR" sz="5400" b="1" i="1" dirty="0"/>
          </a:p>
        </p:txBody>
      </p:sp>
      <p:sp>
        <p:nvSpPr>
          <p:cNvPr id="3" name="Θέση περιεχομένου 2"/>
          <p:cNvSpPr>
            <a:spLocks noGrp="1"/>
          </p:cNvSpPr>
          <p:nvPr>
            <p:ph idx="1"/>
          </p:nvPr>
        </p:nvSpPr>
        <p:spPr>
          <a:xfrm>
            <a:off x="457200" y="1600200"/>
            <a:ext cx="8229600" cy="4853136"/>
          </a:xfrm>
          <a:solidFill>
            <a:schemeClr val="tx2">
              <a:lumMod val="40000"/>
              <a:lumOff val="60000"/>
            </a:schemeClr>
          </a:solidFill>
        </p:spPr>
        <p:txBody>
          <a:bodyPr>
            <a:noAutofit/>
          </a:bodyPr>
          <a:lstStyle/>
          <a:p>
            <a:pPr marL="0" indent="0">
              <a:buNone/>
            </a:pPr>
            <a:r>
              <a:rPr lang="el-GR" sz="5400" b="1" dirty="0" smtClean="0">
                <a:solidFill>
                  <a:srgbClr val="C00000"/>
                </a:solidFill>
              </a:rPr>
              <a:t>Ιδέες                               Ι</a:t>
            </a:r>
          </a:p>
          <a:p>
            <a:pPr marL="0" indent="0">
              <a:buNone/>
            </a:pPr>
            <a:r>
              <a:rPr lang="el-GR" sz="5400" b="1" dirty="0" smtClean="0">
                <a:solidFill>
                  <a:schemeClr val="accent3">
                    <a:lumMod val="50000"/>
                  </a:schemeClr>
                </a:solidFill>
              </a:rPr>
              <a:t>Δημιουργικές               Δ</a:t>
            </a:r>
          </a:p>
          <a:p>
            <a:pPr marL="0" indent="0">
              <a:buNone/>
            </a:pPr>
            <a:r>
              <a:rPr lang="el-GR" sz="5400" b="1" dirty="0" smtClean="0">
                <a:solidFill>
                  <a:schemeClr val="accent6">
                    <a:lumMod val="75000"/>
                  </a:schemeClr>
                </a:solidFill>
              </a:rPr>
              <a:t>Ενδιαφέρουσες           Ε</a:t>
            </a:r>
          </a:p>
          <a:p>
            <a:pPr marL="0" indent="0">
              <a:buNone/>
            </a:pPr>
            <a:r>
              <a:rPr lang="el-GR" sz="5400" b="1" dirty="0" smtClean="0">
                <a:solidFill>
                  <a:schemeClr val="tx2">
                    <a:lumMod val="75000"/>
                  </a:schemeClr>
                </a:solidFill>
              </a:rPr>
              <a:t>Εμπνευσμένες             Ε</a:t>
            </a:r>
          </a:p>
          <a:p>
            <a:pPr marL="0" indent="0">
              <a:buNone/>
            </a:pPr>
            <a:r>
              <a:rPr lang="el-GR" sz="5400" b="1" dirty="0" smtClean="0">
                <a:solidFill>
                  <a:srgbClr val="008000"/>
                </a:solidFill>
              </a:rPr>
              <a:t>Συναρπαστικές            Σ</a:t>
            </a:r>
            <a:endParaRPr lang="el-GR" sz="5400" b="1" dirty="0">
              <a:solidFill>
                <a:srgbClr val="008000"/>
              </a:solidFill>
            </a:endParaRPr>
          </a:p>
        </p:txBody>
      </p:sp>
    </p:spTree>
    <p:extLst>
      <p:ext uri="{BB962C8B-B14F-4D97-AF65-F5344CB8AC3E}">
        <p14:creationId xmlns="" xmlns:p14="http://schemas.microsoft.com/office/powerpoint/2010/main" val="362861497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94122"/>
          </a:xfrm>
        </p:spPr>
        <p:txBody>
          <a:bodyPr>
            <a:normAutofit/>
          </a:bodyPr>
          <a:lstStyle/>
          <a:p>
            <a:r>
              <a:rPr lang="el-GR" sz="5400" b="1" dirty="0" smtClean="0">
                <a:solidFill>
                  <a:srgbClr val="FF0000"/>
                </a:solidFill>
              </a:rPr>
              <a:t>Ι</a:t>
            </a:r>
            <a:r>
              <a:rPr lang="el-GR" sz="5400" b="1" dirty="0" smtClean="0"/>
              <a:t> … όπως … </a:t>
            </a:r>
            <a:r>
              <a:rPr lang="el-GR" sz="5400" b="1" dirty="0" smtClean="0">
                <a:solidFill>
                  <a:srgbClr val="FF0000"/>
                </a:solidFill>
              </a:rPr>
              <a:t>Ι</a:t>
            </a:r>
            <a:r>
              <a:rPr lang="el-GR" sz="5400" b="1" dirty="0" smtClean="0"/>
              <a:t>στορία</a:t>
            </a:r>
            <a:endParaRPr lang="el-GR" sz="5400" b="1" dirty="0"/>
          </a:p>
        </p:txBody>
      </p:sp>
      <p:sp>
        <p:nvSpPr>
          <p:cNvPr id="3" name="Θέση περιεχομένου 2"/>
          <p:cNvSpPr>
            <a:spLocks noGrp="1"/>
          </p:cNvSpPr>
          <p:nvPr>
            <p:ph idx="1"/>
          </p:nvPr>
        </p:nvSpPr>
        <p:spPr>
          <a:xfrm>
            <a:off x="457200" y="1124744"/>
            <a:ext cx="8229600" cy="5256584"/>
          </a:xfrm>
          <a:solidFill>
            <a:srgbClr val="FFFF99"/>
          </a:solidFill>
        </p:spPr>
        <p:txBody>
          <a:bodyPr>
            <a:noAutofit/>
          </a:bodyPr>
          <a:lstStyle/>
          <a:p>
            <a:pPr marL="0" lvl="0" indent="0" algn="just">
              <a:buNone/>
            </a:pPr>
            <a:r>
              <a:rPr lang="el-GR" sz="2800" b="1" i="1" dirty="0">
                <a:solidFill>
                  <a:schemeClr val="accent6">
                    <a:lumMod val="75000"/>
                  </a:schemeClr>
                </a:solidFill>
              </a:rPr>
              <a:t>«Από τα μικρά μου χρόνια ως </a:t>
            </a:r>
            <a:r>
              <a:rPr lang="el-GR" sz="2800" b="1" i="1" dirty="0" smtClean="0">
                <a:solidFill>
                  <a:schemeClr val="accent6">
                    <a:lumMod val="75000"/>
                  </a:schemeClr>
                </a:solidFill>
              </a:rPr>
              <a:t>σήμερα -ας </a:t>
            </a:r>
            <a:r>
              <a:rPr lang="el-GR" sz="2800" b="1" i="1" dirty="0">
                <a:solidFill>
                  <a:schemeClr val="accent6">
                    <a:lumMod val="75000"/>
                  </a:schemeClr>
                </a:solidFill>
              </a:rPr>
              <a:t>μην πω με ακρίβεια πόσα είναι γιατί θα τρομάξω κι εγώ η </a:t>
            </a:r>
            <a:r>
              <a:rPr lang="el-GR" sz="2800" b="1" i="1" dirty="0" smtClean="0">
                <a:solidFill>
                  <a:schemeClr val="accent6">
                    <a:lumMod val="75000"/>
                  </a:schemeClr>
                </a:solidFill>
              </a:rPr>
              <a:t>ίδια- </a:t>
            </a:r>
            <a:r>
              <a:rPr lang="el-GR" sz="2800" b="1" i="1" dirty="0">
                <a:solidFill>
                  <a:schemeClr val="accent6">
                    <a:lumMod val="75000"/>
                  </a:schemeClr>
                </a:solidFill>
              </a:rPr>
              <a:t>έζησα έναν </a:t>
            </a:r>
            <a:r>
              <a:rPr lang="el-GR" sz="2800" b="1" i="1" dirty="0" smtClean="0">
                <a:solidFill>
                  <a:schemeClr val="accent6">
                    <a:lumMod val="75000"/>
                  </a:schemeClr>
                </a:solidFill>
              </a:rPr>
              <a:t>παγκόσμιο πόλεμο</a:t>
            </a:r>
            <a:r>
              <a:rPr lang="el-GR" sz="2800" b="1" i="1" dirty="0">
                <a:solidFill>
                  <a:schemeClr val="accent6">
                    <a:lumMod val="75000"/>
                  </a:schemeClr>
                </a:solidFill>
              </a:rPr>
              <a:t>, </a:t>
            </a:r>
            <a:r>
              <a:rPr lang="el-GR" sz="2800" b="1" i="1" dirty="0" smtClean="0">
                <a:solidFill>
                  <a:schemeClr val="accent6">
                    <a:lumMod val="75000"/>
                  </a:schemeClr>
                </a:solidFill>
              </a:rPr>
              <a:t>δύο εμφύλιους πολέμους, δύο δικτατορίες και δυο προσφυγιές. Δεν τα έζησα σαν απλός παρατηρητής, αλλά παίρνοντας ενεργό μέρος κάθε φορά κι έτσι, και να ήθελα, δεν θα μπορούσε το συγγραφικό μου έργο να μην επηρεαστεί από τα γεγονότα αυτά που συγκλόνισαν τον τόπο μας. Άθελά μου η ζωή μου μπλέχτηκε μέσα στην </a:t>
            </a:r>
            <a:r>
              <a:rPr lang="el-GR" sz="2800" b="1" i="1" u="sng" dirty="0" smtClean="0">
                <a:solidFill>
                  <a:srgbClr val="FF0000"/>
                </a:solidFill>
              </a:rPr>
              <a:t>Ιστορία</a:t>
            </a:r>
            <a:r>
              <a:rPr lang="el-GR" sz="2800" b="1" i="1" dirty="0" smtClean="0">
                <a:solidFill>
                  <a:schemeClr val="accent6">
                    <a:lumMod val="75000"/>
                  </a:schemeClr>
                </a:solidFill>
              </a:rPr>
              <a:t> κι έγινα κι εγώ ένα κομμάτι της. Το συγγραφικό μου λοιπόν έργο, θέλω δεν θέλω, είναι γεμάτο </a:t>
            </a:r>
            <a:r>
              <a:rPr lang="el-GR" sz="2800" b="1" i="1" u="sng" dirty="0" smtClean="0">
                <a:solidFill>
                  <a:srgbClr val="FF0000"/>
                </a:solidFill>
              </a:rPr>
              <a:t>Ιστορία</a:t>
            </a:r>
            <a:r>
              <a:rPr lang="el-GR" sz="2800" b="1" i="1" dirty="0" smtClean="0">
                <a:solidFill>
                  <a:schemeClr val="accent6">
                    <a:lumMod val="75000"/>
                  </a:schemeClr>
                </a:solidFill>
              </a:rPr>
              <a:t>».</a:t>
            </a:r>
          </a:p>
          <a:p>
            <a:pPr marL="0" lvl="0" indent="0" algn="r">
              <a:buNone/>
            </a:pPr>
            <a:r>
              <a:rPr lang="el-GR" sz="2800" b="1" dirty="0" smtClean="0">
                <a:solidFill>
                  <a:srgbClr val="C00000"/>
                </a:solidFill>
              </a:rPr>
              <a:t>Άλκη Ζέη</a:t>
            </a:r>
            <a:endParaRPr lang="el-GR" sz="2800" b="1" dirty="0">
              <a:solidFill>
                <a:srgbClr val="C00000"/>
              </a:solidFill>
            </a:endParaRPr>
          </a:p>
          <a:p>
            <a:pPr marL="0" indent="0">
              <a:buNone/>
            </a:pPr>
            <a:endParaRPr lang="el-GR" sz="2800" dirty="0"/>
          </a:p>
        </p:txBody>
      </p:sp>
    </p:spTree>
    <p:extLst>
      <p:ext uri="{BB962C8B-B14F-4D97-AF65-F5344CB8AC3E}">
        <p14:creationId xmlns="" xmlns:p14="http://schemas.microsoft.com/office/powerpoint/2010/main" val="133655012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Κ</a:t>
            </a:r>
            <a:r>
              <a:rPr lang="el-GR" sz="5400" b="1" i="1" dirty="0" smtClean="0"/>
              <a:t> … όπως …</a:t>
            </a:r>
            <a:endParaRPr lang="el-GR" sz="5400" b="1" i="1" dirty="0"/>
          </a:p>
        </p:txBody>
      </p:sp>
      <p:sp>
        <p:nvSpPr>
          <p:cNvPr id="3" name="Θέση κειμένου 2"/>
          <p:cNvSpPr>
            <a:spLocks noGrp="1"/>
          </p:cNvSpPr>
          <p:nvPr>
            <p:ph type="body" idx="1"/>
          </p:nvPr>
        </p:nvSpPr>
        <p:spPr/>
        <p:txBody>
          <a:bodyPr>
            <a:normAutofit lnSpcReduction="10000"/>
          </a:bodyPr>
          <a:lstStyle/>
          <a:p>
            <a:pPr algn="ctr"/>
            <a:r>
              <a:rPr lang="el-GR" sz="3600" dirty="0" smtClean="0">
                <a:solidFill>
                  <a:srgbClr val="FF0000"/>
                </a:solidFill>
              </a:rPr>
              <a:t>κ</a:t>
            </a:r>
            <a:r>
              <a:rPr lang="el-GR" sz="3600" dirty="0" smtClean="0"/>
              <a:t>απλάνι </a:t>
            </a:r>
            <a:endParaRPr lang="el-GR" sz="3600" dirty="0"/>
          </a:p>
        </p:txBody>
      </p:sp>
      <p:sp>
        <p:nvSpPr>
          <p:cNvPr id="5" name="Θέση κειμένου 4"/>
          <p:cNvSpPr>
            <a:spLocks noGrp="1"/>
          </p:cNvSpPr>
          <p:nvPr>
            <p:ph type="body" sz="quarter" idx="3"/>
          </p:nvPr>
        </p:nvSpPr>
        <p:spPr/>
        <p:txBody>
          <a:bodyPr>
            <a:noAutofit/>
          </a:bodyPr>
          <a:lstStyle/>
          <a:p>
            <a:pPr algn="ctr"/>
            <a:r>
              <a:rPr lang="el-GR" sz="3600" dirty="0" smtClean="0">
                <a:solidFill>
                  <a:srgbClr val="FF0000"/>
                </a:solidFill>
              </a:rPr>
              <a:t>Κ</a:t>
            </a:r>
            <a:r>
              <a:rPr lang="el-GR" sz="3600" dirty="0" smtClean="0"/>
              <a:t>ωνσταντίνα</a:t>
            </a:r>
            <a:endParaRPr lang="el-GR" sz="3600" dirty="0"/>
          </a:p>
        </p:txBody>
      </p:sp>
      <p:pic>
        <p:nvPicPr>
          <p:cNvPr id="9" name="Picture 2" descr="https://www.infokids.gr/wp-content/uploads/2020/02/%CE%BA%CE%B1%CF%80%CE%BB%CE%AC%CE%BD%CE%B9-%CF%84%CE%B7%CF%82-%CE%B2%CE%B9%CF%84%CF%81%CE%AF%CE%BD%CE%B1%CF%82.jpg"/>
          <p:cNvPicPr>
            <a:picLocks noGrp="1" noChangeAspect="1" noChangeArrowheads="1"/>
          </p:cNvPicPr>
          <p:nvPr>
            <p:ph sz="half" idx="2"/>
          </p:nvPr>
        </p:nvPicPr>
        <p:blipFill>
          <a:blip r:embed="rId3" cstate="print"/>
          <a:srcRect/>
          <a:stretch>
            <a:fillRect/>
          </a:stretch>
        </p:blipFill>
        <p:spPr bwMode="auto">
          <a:xfrm>
            <a:off x="1187624" y="2132856"/>
            <a:ext cx="3015666" cy="4350469"/>
          </a:xfrm>
          <a:prstGeom prst="rect">
            <a:avLst/>
          </a:prstGeom>
          <a:noFill/>
        </p:spPr>
      </p:pic>
      <p:pic>
        <p:nvPicPr>
          <p:cNvPr id="10" name="Picture 2" descr="https://assets.gy.digital/-gcuZZtlbK4YsDJsWGWG-OA1PSw=/fit-in/500x700/filters:fill(white)/s3.gy.digital/metaixmio/uploads/asset/data/13257/978-960-501-152-9_2.jpg"/>
          <p:cNvPicPr>
            <a:picLocks noGrp="1" noChangeAspect="1" noChangeArrowheads="1"/>
          </p:cNvPicPr>
          <p:nvPr>
            <p:ph sz="quarter" idx="4"/>
          </p:nvPr>
        </p:nvPicPr>
        <p:blipFill>
          <a:blip r:embed="rId4" cstate="print"/>
          <a:srcRect l="2778" r="1674"/>
          <a:stretch>
            <a:fillRect/>
          </a:stretch>
        </p:blipFill>
        <p:spPr bwMode="auto">
          <a:xfrm>
            <a:off x="5148064" y="2132856"/>
            <a:ext cx="2969133" cy="4350469"/>
          </a:xfrm>
          <a:prstGeom prst="rect">
            <a:avLst/>
          </a:prstGeom>
          <a:noFill/>
        </p:spPr>
      </p:pic>
    </p:spTree>
    <p:extLst>
      <p:ext uri="{BB962C8B-B14F-4D97-AF65-F5344CB8AC3E}">
        <p14:creationId xmlns="" xmlns:p14="http://schemas.microsoft.com/office/powerpoint/2010/main" val="278281100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Αποτέλεσμα εικόνας για αλκη ζεη"/>
          <p:cNvPicPr>
            <a:picLocks noChangeAspect="1" noChangeArrowheads="1"/>
          </p:cNvPicPr>
          <p:nvPr/>
        </p:nvPicPr>
        <p:blipFill>
          <a:blip r:embed="rId3" cstate="print"/>
          <a:srcRect/>
          <a:stretch>
            <a:fillRect/>
          </a:stretch>
        </p:blipFill>
        <p:spPr bwMode="auto">
          <a:xfrm>
            <a:off x="251520" y="2060848"/>
            <a:ext cx="8572500" cy="4495800"/>
          </a:xfrm>
          <a:prstGeom prst="rect">
            <a:avLst/>
          </a:prstGeom>
          <a:noFill/>
        </p:spPr>
      </p:pic>
      <p:sp>
        <p:nvSpPr>
          <p:cNvPr id="3" name="Τίτλος 1"/>
          <p:cNvSpPr txBox="1">
            <a:spLocks/>
          </p:cNvSpPr>
          <p:nvPr/>
        </p:nvSpPr>
        <p:spPr>
          <a:xfrm>
            <a:off x="467544" y="188640"/>
            <a:ext cx="8229600" cy="792088"/>
          </a:xfrm>
          <a:prstGeom prst="rect">
            <a:avLst/>
          </a:prstGeom>
        </p:spPr>
        <p:txBody>
          <a:bodyP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400" b="1" i="1" u="none" strike="noStrike" kern="1200" cap="none" spc="0" normalizeH="0" baseline="0" noProof="0" dirty="0" smtClean="0">
                <a:ln>
                  <a:noFill/>
                </a:ln>
                <a:solidFill>
                  <a:srgbClr val="FF0000"/>
                </a:solidFill>
                <a:effectLst/>
                <a:uLnTx/>
                <a:uFillTx/>
                <a:latin typeface="+mj-lt"/>
                <a:ea typeface="+mj-ea"/>
                <a:cs typeface="+mj-cs"/>
              </a:rPr>
              <a:t>Κ</a:t>
            </a:r>
            <a:r>
              <a:rPr kumimoji="0" lang="el-GR" sz="5400" b="1" i="1" u="none" strike="noStrike" kern="1200" cap="none" spc="0" normalizeH="0" baseline="0" noProof="0" dirty="0" smtClean="0">
                <a:ln>
                  <a:noFill/>
                </a:ln>
                <a:solidFill>
                  <a:schemeClr val="tx1"/>
                </a:solidFill>
                <a:effectLst/>
                <a:uLnTx/>
                <a:uFillTx/>
                <a:latin typeface="+mj-lt"/>
                <a:ea typeface="+mj-ea"/>
                <a:cs typeface="+mj-cs"/>
              </a:rPr>
              <a:t> … όπως …</a:t>
            </a:r>
            <a:endParaRPr kumimoji="0" lang="el-GR" sz="5400" b="1" i="1" u="none" strike="noStrike" kern="1200" cap="none" spc="0" normalizeH="0" baseline="0" noProof="0" dirty="0">
              <a:ln>
                <a:noFill/>
              </a:ln>
              <a:solidFill>
                <a:schemeClr val="tx1"/>
              </a:solidFill>
              <a:effectLst/>
              <a:uLnTx/>
              <a:uFillTx/>
              <a:latin typeface="+mj-lt"/>
              <a:ea typeface="+mj-ea"/>
              <a:cs typeface="+mj-cs"/>
            </a:endParaRPr>
          </a:p>
        </p:txBody>
      </p:sp>
      <p:sp>
        <p:nvSpPr>
          <p:cNvPr id="4" name="3 - TextBox"/>
          <p:cNvSpPr txBox="1"/>
          <p:nvPr/>
        </p:nvSpPr>
        <p:spPr>
          <a:xfrm>
            <a:off x="179512" y="1052736"/>
            <a:ext cx="8964488" cy="954107"/>
          </a:xfrm>
          <a:prstGeom prst="rect">
            <a:avLst/>
          </a:prstGeom>
          <a:noFill/>
        </p:spPr>
        <p:txBody>
          <a:bodyPr wrap="square" rtlCol="0">
            <a:spAutoFit/>
          </a:bodyPr>
          <a:lstStyle/>
          <a:p>
            <a:pPr algn="ctr"/>
            <a:r>
              <a:rPr lang="el-GR" sz="2800" b="1" dirty="0" smtClean="0">
                <a:solidFill>
                  <a:srgbClr val="FF0000"/>
                </a:solidFill>
              </a:rPr>
              <a:t>Κ</a:t>
            </a:r>
            <a:r>
              <a:rPr lang="el-GR" sz="2800" b="1" dirty="0" smtClean="0"/>
              <a:t>ουκλοθέατρο… </a:t>
            </a:r>
            <a:r>
              <a:rPr lang="el-GR" sz="2800" b="1" dirty="0" smtClean="0">
                <a:solidFill>
                  <a:srgbClr val="FF0000"/>
                </a:solidFill>
              </a:rPr>
              <a:t>Κ</a:t>
            </a:r>
            <a:r>
              <a:rPr lang="el-GR" sz="2800" b="1" dirty="0" smtClean="0"/>
              <a:t>λούβιος </a:t>
            </a:r>
          </a:p>
          <a:p>
            <a:pPr algn="ctr"/>
            <a:r>
              <a:rPr lang="el-GR" sz="2800" b="1" dirty="0" smtClean="0"/>
              <a:t>(και </a:t>
            </a:r>
            <a:r>
              <a:rPr lang="el-GR" sz="2800" b="1" dirty="0" err="1" smtClean="0"/>
              <a:t>Σουβλίτσα</a:t>
            </a:r>
            <a:r>
              <a:rPr lang="el-GR" sz="2800" b="1" dirty="0" smtClean="0"/>
              <a:t> και </a:t>
            </a:r>
            <a:r>
              <a:rPr lang="el-GR" sz="2800" b="1" dirty="0" err="1" smtClean="0"/>
              <a:t>μπαρμπα</a:t>
            </a:r>
            <a:r>
              <a:rPr lang="el-GR" sz="2800" b="1" dirty="0" smtClean="0"/>
              <a:t>-</a:t>
            </a:r>
            <a:r>
              <a:rPr lang="el-GR" sz="2800" b="1" dirty="0" err="1" smtClean="0"/>
              <a:t>Μυτούσης</a:t>
            </a:r>
            <a:r>
              <a:rPr lang="el-GR" sz="2800" b="1" dirty="0" smtClean="0"/>
              <a:t>)</a:t>
            </a:r>
            <a:endParaRPr lang="el-GR" sz="2800" b="1" dirty="0"/>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p:txBody>
          <a:bodyPr/>
          <a:lstStyle/>
          <a:p>
            <a:endParaRPr lang="el-GR" dirty="0"/>
          </a:p>
          <a:p>
            <a:endParaRPr lang="el-GR" dirty="0">
              <a:effectLst/>
            </a:endParaRPr>
          </a:p>
        </p:txBody>
      </p:sp>
      <p:pic>
        <p:nvPicPr>
          <p:cNvPr id="1036" name="Picture 12" descr="https://3.bp.blogspot.com/-wPIdq4HPWDE/W0UtPxZTHII/AAAAAAAASBw/ZmPXauZShuo8symix13ndwno3u3eG3K4gCEwYBhgL/s1600/06_alki_1940s.jpg"/>
          <p:cNvPicPr>
            <a:picLocks noChangeAspect="1" noChangeArrowheads="1"/>
          </p:cNvPicPr>
          <p:nvPr/>
        </p:nvPicPr>
        <p:blipFill>
          <a:blip r:embed="rId2" cstate="print"/>
          <a:srcRect/>
          <a:stretch>
            <a:fillRect/>
          </a:stretch>
        </p:blipFill>
        <p:spPr bwMode="auto">
          <a:xfrm>
            <a:off x="323528" y="332656"/>
            <a:ext cx="2518659" cy="3528392"/>
          </a:xfrm>
          <a:prstGeom prst="rect">
            <a:avLst/>
          </a:prstGeom>
          <a:noFill/>
        </p:spPr>
      </p:pic>
      <p:pic>
        <p:nvPicPr>
          <p:cNvPr id="1041" name="Picture 17" descr="Αποτέλεσμα εικόνας για ζέη άλκη"/>
          <p:cNvPicPr>
            <a:picLocks noChangeAspect="1" noChangeArrowheads="1"/>
          </p:cNvPicPr>
          <p:nvPr/>
        </p:nvPicPr>
        <p:blipFill>
          <a:blip r:embed="rId3" cstate="print"/>
          <a:srcRect r="13725" b="-911"/>
          <a:stretch>
            <a:fillRect/>
          </a:stretch>
        </p:blipFill>
        <p:spPr bwMode="auto">
          <a:xfrm>
            <a:off x="4644008" y="4149080"/>
            <a:ext cx="4268072" cy="2376264"/>
          </a:xfrm>
          <a:prstGeom prst="rect">
            <a:avLst/>
          </a:prstGeom>
          <a:noFill/>
        </p:spPr>
      </p:pic>
      <p:sp>
        <p:nvSpPr>
          <p:cNvPr id="15" name="14 - TextBox"/>
          <p:cNvSpPr txBox="1"/>
          <p:nvPr/>
        </p:nvSpPr>
        <p:spPr>
          <a:xfrm>
            <a:off x="2483768" y="332656"/>
            <a:ext cx="2304256" cy="1569660"/>
          </a:xfrm>
          <a:prstGeom prst="rect">
            <a:avLst/>
          </a:prstGeom>
          <a:noFill/>
        </p:spPr>
        <p:txBody>
          <a:bodyPr wrap="square" rtlCol="0">
            <a:spAutoFit/>
          </a:bodyPr>
          <a:lstStyle/>
          <a:p>
            <a:pPr algn="ctr"/>
            <a:r>
              <a:rPr lang="el-GR" sz="2400" b="1" dirty="0" smtClean="0">
                <a:solidFill>
                  <a:srgbClr val="C00000"/>
                </a:solidFill>
              </a:rPr>
              <a:t>Άλκη</a:t>
            </a:r>
          </a:p>
          <a:p>
            <a:pPr algn="ctr"/>
            <a:r>
              <a:rPr lang="el-GR" sz="2400" b="1" dirty="0" smtClean="0"/>
              <a:t>(Αγγελική)</a:t>
            </a:r>
          </a:p>
          <a:p>
            <a:pPr algn="ctr"/>
            <a:r>
              <a:rPr lang="el-GR" sz="2400" b="1" dirty="0" smtClean="0">
                <a:solidFill>
                  <a:srgbClr val="C00000"/>
                </a:solidFill>
              </a:rPr>
              <a:t>Ζέη</a:t>
            </a:r>
          </a:p>
          <a:p>
            <a:pPr algn="ctr"/>
            <a:r>
              <a:rPr lang="el-GR" sz="2400" b="1" dirty="0" smtClean="0"/>
              <a:t>(1923-2020)</a:t>
            </a:r>
            <a:endParaRPr lang="el-GR" sz="2400" b="1" dirty="0"/>
          </a:p>
        </p:txBody>
      </p:sp>
      <p:pic>
        <p:nvPicPr>
          <p:cNvPr id="1043" name="Picture 19" descr="https://www.in.gr/wp-content/uploads/2020/02/7-5-600x409.jpg"/>
          <p:cNvPicPr>
            <a:picLocks noChangeAspect="1" noChangeArrowheads="1"/>
          </p:cNvPicPr>
          <p:nvPr/>
        </p:nvPicPr>
        <p:blipFill>
          <a:blip r:embed="rId4" cstate="print"/>
          <a:srcRect/>
          <a:stretch>
            <a:fillRect/>
          </a:stretch>
        </p:blipFill>
        <p:spPr bwMode="auto">
          <a:xfrm>
            <a:off x="4427984" y="375261"/>
            <a:ext cx="4479814" cy="3053739"/>
          </a:xfrm>
          <a:prstGeom prst="rect">
            <a:avLst/>
          </a:prstGeom>
          <a:noFill/>
        </p:spPr>
      </p:pic>
      <p:pic>
        <p:nvPicPr>
          <p:cNvPr id="17" name="Picture 15" descr="Αποτέλεσμα εικόνας για ζέη άλκη"/>
          <p:cNvPicPr>
            <a:picLocks noChangeAspect="1" noChangeArrowheads="1"/>
          </p:cNvPicPr>
          <p:nvPr/>
        </p:nvPicPr>
        <p:blipFill>
          <a:blip r:embed="rId5" cstate="print"/>
          <a:srcRect/>
          <a:stretch>
            <a:fillRect/>
          </a:stretch>
        </p:blipFill>
        <p:spPr bwMode="auto">
          <a:xfrm>
            <a:off x="314767" y="4149080"/>
            <a:ext cx="3172433" cy="2376264"/>
          </a:xfrm>
          <a:prstGeom prst="rect">
            <a:avLst/>
          </a:prstGeom>
          <a:noFill/>
        </p:spPr>
      </p:pic>
    </p:spTree>
    <p:extLst>
      <p:ext uri="{BB962C8B-B14F-4D97-AF65-F5344CB8AC3E}">
        <p14:creationId xmlns="" xmlns:p14="http://schemas.microsoft.com/office/powerpoint/2010/main" val="3861085254"/>
      </p:ext>
    </p:extLst>
  </p:cSld>
  <p:clrMapOvr>
    <a:masterClrMapping/>
  </p:clrMapOvr>
  <p:transition spd="slow">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Κ</a:t>
            </a:r>
            <a:r>
              <a:rPr lang="el-GR" sz="5400" b="1" i="1" dirty="0" smtClean="0"/>
              <a:t> … όπως…</a:t>
            </a:r>
            <a:endParaRPr lang="el-GR" sz="5400" b="1" i="1" dirty="0"/>
          </a:p>
        </p:txBody>
      </p:sp>
      <p:sp>
        <p:nvSpPr>
          <p:cNvPr id="3" name="Θέση περιεχομένου 2"/>
          <p:cNvSpPr>
            <a:spLocks noGrp="1"/>
          </p:cNvSpPr>
          <p:nvPr>
            <p:ph idx="1"/>
          </p:nvPr>
        </p:nvSpPr>
        <p:spPr>
          <a:xfrm>
            <a:off x="251520" y="1412777"/>
            <a:ext cx="4536504" cy="792088"/>
          </a:xfrm>
        </p:spPr>
        <p:txBody>
          <a:bodyPr>
            <a:normAutofit/>
          </a:bodyPr>
          <a:lstStyle/>
          <a:p>
            <a:pPr marL="0" indent="0" algn="ctr">
              <a:buNone/>
            </a:pPr>
            <a:r>
              <a:rPr lang="el-GR" b="1" dirty="0" smtClean="0"/>
              <a:t>Μια </a:t>
            </a:r>
            <a:r>
              <a:rPr lang="el-GR" b="1" dirty="0" smtClean="0">
                <a:solidFill>
                  <a:srgbClr val="FF0000"/>
                </a:solidFill>
              </a:rPr>
              <a:t>Κ</a:t>
            </a:r>
            <a:r>
              <a:rPr lang="el-GR" b="1" dirty="0" smtClean="0"/>
              <a:t>υριακή του Απρίλη </a:t>
            </a:r>
          </a:p>
          <a:p>
            <a:pPr marL="0" indent="0" algn="ctr">
              <a:buNone/>
            </a:pPr>
            <a:endParaRPr lang="el-GR" sz="3600" b="1" dirty="0"/>
          </a:p>
        </p:txBody>
      </p:sp>
      <p:sp>
        <p:nvSpPr>
          <p:cNvPr id="7" name="Θέση περιεχομένου 2"/>
          <p:cNvSpPr txBox="1">
            <a:spLocks/>
          </p:cNvSpPr>
          <p:nvPr/>
        </p:nvSpPr>
        <p:spPr>
          <a:xfrm>
            <a:off x="4788024" y="1412776"/>
            <a:ext cx="4176464" cy="79208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l-GR" sz="3200" b="1" dirty="0" smtClean="0"/>
              <a:t>Ο</a:t>
            </a:r>
            <a:r>
              <a:rPr kumimoji="0" lang="el-GR" sz="3200" b="1"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1" i="0" u="none" strike="noStrike" kern="1200" cap="none" spc="0" normalizeH="0" baseline="0" noProof="0" dirty="0" smtClean="0">
                <a:ln>
                  <a:noFill/>
                </a:ln>
                <a:solidFill>
                  <a:srgbClr val="FF0000"/>
                </a:solidFill>
                <a:effectLst/>
                <a:uLnTx/>
                <a:uFillTx/>
                <a:latin typeface="+mn-lt"/>
                <a:ea typeface="+mn-ea"/>
                <a:cs typeface="+mn-cs"/>
              </a:rPr>
              <a:t>Κ</a:t>
            </a:r>
            <a:r>
              <a:rPr lang="el-GR" sz="3200" b="1" dirty="0" err="1" smtClean="0"/>
              <a:t>εραμιδοτρέχαλος</a:t>
            </a:r>
            <a:r>
              <a:rPr kumimoji="0" lang="el-GR" sz="3200" b="1"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3600" b="1"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descr="https://www.infokids.gr/wp-content/uploads/2020/02/%CE%91%CF%80%CF%81%CE%AF%CE%BB%CE%B7.jpg"/>
          <p:cNvPicPr>
            <a:picLocks noChangeAspect="1" noChangeArrowheads="1"/>
          </p:cNvPicPr>
          <p:nvPr/>
        </p:nvPicPr>
        <p:blipFill>
          <a:blip r:embed="rId2" cstate="print"/>
          <a:srcRect/>
          <a:stretch>
            <a:fillRect/>
          </a:stretch>
        </p:blipFill>
        <p:spPr bwMode="auto">
          <a:xfrm>
            <a:off x="755576" y="2132856"/>
            <a:ext cx="2981611" cy="4375072"/>
          </a:xfrm>
          <a:prstGeom prst="rect">
            <a:avLst/>
          </a:prstGeom>
          <a:noFill/>
        </p:spPr>
      </p:pic>
      <p:pic>
        <p:nvPicPr>
          <p:cNvPr id="69634" name="Picture 2" descr="http://www.kulturosupa.gr/upload/pages/image/XORIGIES-POSTER/KERAMIDOTREXALOS.png"/>
          <p:cNvPicPr>
            <a:picLocks noChangeAspect="1" noChangeArrowheads="1"/>
          </p:cNvPicPr>
          <p:nvPr/>
        </p:nvPicPr>
        <p:blipFill>
          <a:blip r:embed="rId3" cstate="print"/>
          <a:srcRect r="-1180" b="7982"/>
          <a:stretch>
            <a:fillRect/>
          </a:stretch>
        </p:blipFill>
        <p:spPr bwMode="auto">
          <a:xfrm>
            <a:off x="5386089" y="2060848"/>
            <a:ext cx="3100427" cy="4464496"/>
          </a:xfrm>
          <a:prstGeom prst="rect">
            <a:avLst/>
          </a:prstGeom>
          <a:noFill/>
        </p:spPr>
      </p:pic>
    </p:spTree>
    <p:extLst>
      <p:ext uri="{BB962C8B-B14F-4D97-AF65-F5344CB8AC3E}">
        <p14:creationId xmlns="" xmlns:p14="http://schemas.microsoft.com/office/powerpoint/2010/main" val="106711313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Λ</a:t>
            </a:r>
            <a:r>
              <a:rPr lang="el-GR" sz="5400" b="1" i="1" dirty="0" smtClean="0"/>
              <a:t> … όπως …</a:t>
            </a:r>
            <a:endParaRPr lang="el-GR" sz="5400" b="1" i="1" dirty="0"/>
          </a:p>
        </p:txBody>
      </p:sp>
      <p:sp>
        <p:nvSpPr>
          <p:cNvPr id="3" name="Θέση κειμένου 2"/>
          <p:cNvSpPr>
            <a:spLocks noGrp="1"/>
          </p:cNvSpPr>
          <p:nvPr>
            <p:ph type="body" idx="1"/>
          </p:nvPr>
        </p:nvSpPr>
        <p:spPr>
          <a:solidFill>
            <a:schemeClr val="tx2">
              <a:lumMod val="60000"/>
              <a:lumOff val="40000"/>
            </a:schemeClr>
          </a:solidFill>
        </p:spPr>
        <p:txBody>
          <a:bodyPr>
            <a:noAutofit/>
          </a:bodyPr>
          <a:lstStyle/>
          <a:p>
            <a:pPr algn="ctr"/>
            <a:r>
              <a:rPr lang="el-GR" sz="3600" dirty="0" smtClean="0">
                <a:solidFill>
                  <a:srgbClr val="FF0000"/>
                </a:solidFill>
              </a:rPr>
              <a:t>Λ</a:t>
            </a:r>
            <a:r>
              <a:rPr lang="el-GR" sz="3600" dirty="0" smtClean="0"/>
              <a:t>ογοτεχνία</a:t>
            </a:r>
            <a:endParaRPr lang="el-GR" sz="3600" dirty="0"/>
          </a:p>
        </p:txBody>
      </p:sp>
      <p:sp>
        <p:nvSpPr>
          <p:cNvPr id="4" name="Θέση περιεχομένου 3"/>
          <p:cNvSpPr>
            <a:spLocks noGrp="1"/>
          </p:cNvSpPr>
          <p:nvPr>
            <p:ph sz="half" idx="2"/>
          </p:nvPr>
        </p:nvSpPr>
        <p:spPr>
          <a:xfrm>
            <a:off x="457200" y="2174874"/>
            <a:ext cx="4040188" cy="4134445"/>
          </a:xfrm>
          <a:solidFill>
            <a:schemeClr val="tx2">
              <a:lumMod val="40000"/>
              <a:lumOff val="60000"/>
            </a:schemeClr>
          </a:solidFill>
        </p:spPr>
        <p:txBody>
          <a:bodyPr>
            <a:noAutofit/>
          </a:bodyPr>
          <a:lstStyle/>
          <a:p>
            <a:pPr marL="0" indent="0" algn="ctr">
              <a:buNone/>
            </a:pPr>
            <a:r>
              <a:rPr lang="el-GR" sz="2800" dirty="0" smtClean="0"/>
              <a:t> </a:t>
            </a:r>
          </a:p>
          <a:p>
            <a:pPr marL="0" indent="0" algn="ctr">
              <a:buNone/>
            </a:pPr>
            <a:r>
              <a:rPr lang="el-GR" sz="2800" b="1" i="1" dirty="0" smtClean="0">
                <a:solidFill>
                  <a:srgbClr val="7030A0"/>
                </a:solidFill>
              </a:rPr>
              <a:t>Η τέχνη του </a:t>
            </a:r>
            <a:r>
              <a:rPr lang="el-GR" sz="2800" b="1" i="1" dirty="0" smtClean="0">
                <a:solidFill>
                  <a:srgbClr val="FF0000"/>
                </a:solidFill>
              </a:rPr>
              <a:t>λόγου</a:t>
            </a:r>
            <a:endParaRPr lang="el-GR" sz="2800" b="1" i="1" dirty="0" smtClean="0">
              <a:solidFill>
                <a:srgbClr val="7030A0"/>
              </a:solidFill>
            </a:endParaRPr>
          </a:p>
          <a:p>
            <a:pPr marL="0" indent="0" algn="ctr">
              <a:buNone/>
            </a:pPr>
            <a:r>
              <a:rPr lang="el-GR" sz="2800" b="1" dirty="0" smtClean="0">
                <a:solidFill>
                  <a:srgbClr val="7030A0"/>
                </a:solidFill>
              </a:rPr>
              <a:t>………………………………………</a:t>
            </a:r>
            <a:endParaRPr lang="el-GR" sz="2800" b="1" dirty="0">
              <a:solidFill>
                <a:srgbClr val="7030A0"/>
              </a:solidFill>
            </a:endParaRPr>
          </a:p>
          <a:p>
            <a:pPr marL="0" indent="0" algn="ctr">
              <a:buNone/>
            </a:pPr>
            <a:r>
              <a:rPr lang="el-GR" sz="2800" b="1" dirty="0" smtClean="0">
                <a:solidFill>
                  <a:srgbClr val="FF0000"/>
                </a:solidFill>
              </a:rPr>
              <a:t>Λογοτέχνες</a:t>
            </a:r>
          </a:p>
          <a:p>
            <a:pPr marL="0" indent="0" algn="ctr">
              <a:buNone/>
            </a:pPr>
            <a:endParaRPr lang="el-GR" sz="2800" b="1" dirty="0">
              <a:solidFill>
                <a:srgbClr val="7030A0"/>
              </a:solidFill>
            </a:endParaRPr>
          </a:p>
          <a:p>
            <a:pPr marL="0" indent="0" algn="ctr">
              <a:buNone/>
            </a:pPr>
            <a:r>
              <a:rPr lang="el-GR" sz="2800" b="1" i="1" dirty="0" smtClean="0">
                <a:solidFill>
                  <a:srgbClr val="7030A0"/>
                </a:solidFill>
              </a:rPr>
              <a:t>Οι τεχνίτες/</a:t>
            </a:r>
            <a:r>
              <a:rPr lang="el-GR" sz="2800" b="1" i="1" dirty="0" err="1" smtClean="0">
                <a:solidFill>
                  <a:srgbClr val="7030A0"/>
                </a:solidFill>
              </a:rPr>
              <a:t>ρες</a:t>
            </a:r>
            <a:r>
              <a:rPr lang="el-GR" sz="2800" b="1" i="1" dirty="0" smtClean="0">
                <a:solidFill>
                  <a:srgbClr val="7030A0"/>
                </a:solidFill>
              </a:rPr>
              <a:t> του </a:t>
            </a:r>
            <a:r>
              <a:rPr lang="el-GR" sz="2800" b="1" i="1" dirty="0" smtClean="0">
                <a:solidFill>
                  <a:srgbClr val="FF0000"/>
                </a:solidFill>
              </a:rPr>
              <a:t>λόγου</a:t>
            </a:r>
          </a:p>
          <a:p>
            <a:pPr marL="0" indent="0" algn="ctr">
              <a:buNone/>
            </a:pPr>
            <a:r>
              <a:rPr lang="el-GR" sz="2800" b="1" i="1" dirty="0">
                <a:solidFill>
                  <a:srgbClr val="7030A0"/>
                </a:solidFill>
              </a:rPr>
              <a:t>μ</a:t>
            </a:r>
            <a:r>
              <a:rPr lang="el-GR" sz="2800" b="1" i="1" dirty="0" smtClean="0">
                <a:solidFill>
                  <a:srgbClr val="7030A0"/>
                </a:solidFill>
              </a:rPr>
              <a:t>ε εργαλεία τους</a:t>
            </a:r>
          </a:p>
          <a:p>
            <a:pPr marL="0" indent="0" algn="ctr">
              <a:buNone/>
            </a:pPr>
            <a:r>
              <a:rPr lang="el-GR" sz="2800" b="1" i="1" dirty="0">
                <a:solidFill>
                  <a:srgbClr val="7030A0"/>
                </a:solidFill>
              </a:rPr>
              <a:t>τ</a:t>
            </a:r>
            <a:r>
              <a:rPr lang="el-GR" sz="2800" b="1" i="1" dirty="0" smtClean="0">
                <a:solidFill>
                  <a:srgbClr val="7030A0"/>
                </a:solidFill>
              </a:rPr>
              <a:t>ις </a:t>
            </a:r>
            <a:r>
              <a:rPr lang="el-GR" sz="2800" b="1" i="1" dirty="0" smtClean="0">
                <a:solidFill>
                  <a:srgbClr val="FF0000"/>
                </a:solidFill>
              </a:rPr>
              <a:t>λέξεις</a:t>
            </a:r>
            <a:r>
              <a:rPr lang="el-GR" sz="2800" b="1" i="1" dirty="0" smtClean="0">
                <a:solidFill>
                  <a:srgbClr val="7030A0"/>
                </a:solidFill>
              </a:rPr>
              <a:t>…</a:t>
            </a:r>
            <a:endParaRPr lang="el-GR" sz="2800" b="1" i="1" dirty="0">
              <a:solidFill>
                <a:srgbClr val="7030A0"/>
              </a:solidFill>
            </a:endParaRPr>
          </a:p>
        </p:txBody>
      </p:sp>
      <p:sp>
        <p:nvSpPr>
          <p:cNvPr id="5" name="Θέση κειμένου 4"/>
          <p:cNvSpPr>
            <a:spLocks noGrp="1"/>
          </p:cNvSpPr>
          <p:nvPr>
            <p:ph type="body" sz="quarter" idx="3"/>
          </p:nvPr>
        </p:nvSpPr>
        <p:spPr>
          <a:xfrm>
            <a:off x="5724128" y="1535113"/>
            <a:ext cx="2962672" cy="639762"/>
          </a:xfrm>
          <a:solidFill>
            <a:srgbClr val="FFCC66"/>
          </a:solidFill>
        </p:spPr>
        <p:txBody>
          <a:bodyPr>
            <a:noAutofit/>
          </a:bodyPr>
          <a:lstStyle/>
          <a:p>
            <a:pPr algn="ctr"/>
            <a:r>
              <a:rPr lang="el-GR" sz="3600" dirty="0" smtClean="0">
                <a:solidFill>
                  <a:srgbClr val="FF0000"/>
                </a:solidFill>
              </a:rPr>
              <a:t>λ</a:t>
            </a:r>
            <a:r>
              <a:rPr lang="el-GR" sz="3600" dirty="0" smtClean="0"/>
              <a:t>έξεις</a:t>
            </a:r>
            <a:endParaRPr lang="el-GR" sz="3600" dirty="0"/>
          </a:p>
        </p:txBody>
      </p:sp>
      <p:sp>
        <p:nvSpPr>
          <p:cNvPr id="6" name="Θέση περιεχομένου 5"/>
          <p:cNvSpPr>
            <a:spLocks noGrp="1"/>
          </p:cNvSpPr>
          <p:nvPr>
            <p:ph sz="quarter" idx="4"/>
          </p:nvPr>
        </p:nvSpPr>
        <p:spPr>
          <a:xfrm>
            <a:off x="5724128" y="2174874"/>
            <a:ext cx="2962672" cy="4134445"/>
          </a:xfrm>
          <a:solidFill>
            <a:srgbClr val="FFFF99"/>
          </a:solidFill>
        </p:spPr>
        <p:txBody>
          <a:bodyPr>
            <a:normAutofit fontScale="92500" lnSpcReduction="10000"/>
          </a:bodyPr>
          <a:lstStyle/>
          <a:p>
            <a:pPr marL="0" indent="0">
              <a:buNone/>
            </a:pPr>
            <a:endParaRPr lang="el-GR" sz="3600" b="1" dirty="0" smtClean="0">
              <a:solidFill>
                <a:srgbClr val="FF0000"/>
              </a:solidFill>
            </a:endParaRPr>
          </a:p>
          <a:p>
            <a:pPr marL="0" indent="0">
              <a:buNone/>
            </a:pPr>
            <a:r>
              <a:rPr lang="el-GR" sz="3600" b="1" dirty="0" smtClean="0">
                <a:solidFill>
                  <a:srgbClr val="FF0000"/>
                </a:solidFill>
              </a:rPr>
              <a:t>Λ</a:t>
            </a:r>
            <a:r>
              <a:rPr lang="el-GR" sz="3600" b="1" dirty="0" smtClean="0"/>
              <a:t>ογοτέχνης</a:t>
            </a:r>
          </a:p>
          <a:p>
            <a:pPr marL="0" indent="0">
              <a:buNone/>
            </a:pPr>
            <a:r>
              <a:rPr lang="el-GR" sz="3600" b="1" dirty="0" err="1" smtClean="0">
                <a:solidFill>
                  <a:srgbClr val="FF0000"/>
                </a:solidFill>
              </a:rPr>
              <a:t>Ε</a:t>
            </a:r>
            <a:r>
              <a:rPr lang="el-GR" sz="3600" b="1" dirty="0" err="1" smtClean="0"/>
              <a:t>μπνευση</a:t>
            </a:r>
            <a:endParaRPr lang="el-GR" sz="3600" b="1" dirty="0" smtClean="0"/>
          </a:p>
          <a:p>
            <a:pPr marL="0" indent="0">
              <a:buNone/>
            </a:pPr>
            <a:r>
              <a:rPr lang="el-GR" sz="3600" b="1" dirty="0" smtClean="0">
                <a:solidFill>
                  <a:srgbClr val="FF0000"/>
                </a:solidFill>
              </a:rPr>
              <a:t>Ξ</a:t>
            </a:r>
            <a:r>
              <a:rPr lang="el-GR" sz="3600" b="1" dirty="0" smtClean="0"/>
              <a:t>ύπνημα</a:t>
            </a:r>
          </a:p>
          <a:p>
            <a:pPr marL="0" indent="0">
              <a:buNone/>
            </a:pPr>
            <a:r>
              <a:rPr lang="el-GR" sz="3600" b="1" dirty="0" smtClean="0">
                <a:solidFill>
                  <a:srgbClr val="FF0000"/>
                </a:solidFill>
              </a:rPr>
              <a:t>Ε</a:t>
            </a:r>
            <a:r>
              <a:rPr lang="el-GR" sz="3600" b="1" dirty="0" smtClean="0"/>
              <a:t>υαισθησία</a:t>
            </a:r>
          </a:p>
          <a:p>
            <a:pPr marL="0" indent="0">
              <a:buNone/>
            </a:pPr>
            <a:r>
              <a:rPr lang="el-GR" sz="3600" b="1" dirty="0" smtClean="0">
                <a:solidFill>
                  <a:srgbClr val="FF0000"/>
                </a:solidFill>
              </a:rPr>
              <a:t>Ι</a:t>
            </a:r>
            <a:r>
              <a:rPr lang="el-GR" sz="3600" b="1" dirty="0" smtClean="0"/>
              <a:t>δέες</a:t>
            </a:r>
          </a:p>
          <a:p>
            <a:pPr marL="0" indent="0">
              <a:buNone/>
            </a:pPr>
            <a:r>
              <a:rPr lang="el-GR" sz="3600" b="1" dirty="0" smtClean="0">
                <a:solidFill>
                  <a:srgbClr val="FF0000"/>
                </a:solidFill>
              </a:rPr>
              <a:t>Σ</a:t>
            </a:r>
            <a:r>
              <a:rPr lang="el-GR" sz="3600" b="1" dirty="0" smtClean="0"/>
              <a:t>υναίσθημα</a:t>
            </a:r>
            <a:endParaRPr lang="el-GR" sz="3600" b="1" dirty="0"/>
          </a:p>
        </p:txBody>
      </p:sp>
    </p:spTree>
    <p:extLst>
      <p:ext uri="{BB962C8B-B14F-4D97-AF65-F5344CB8AC3E}">
        <p14:creationId xmlns="" xmlns:p14="http://schemas.microsoft.com/office/powerpoint/2010/main" val="3948314831"/>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0"/>
            <a:ext cx="8229600" cy="908720"/>
          </a:xfrm>
        </p:spPr>
        <p:txBody>
          <a:bodyPr>
            <a:normAutofit fontScale="90000"/>
          </a:bodyPr>
          <a:lstStyle/>
          <a:p>
            <a:r>
              <a:rPr lang="el-GR" sz="5400" b="1" i="1" dirty="0" smtClean="0">
                <a:solidFill>
                  <a:srgbClr val="FF0000"/>
                </a:solidFill>
              </a:rPr>
              <a:t>Μ</a:t>
            </a:r>
            <a:r>
              <a:rPr lang="el-GR" sz="5400" b="1" i="1" dirty="0" smtClean="0"/>
              <a:t> … όπως …</a:t>
            </a:r>
            <a:r>
              <a:rPr lang="el-GR" sz="4900" b="1" i="1" dirty="0" smtClean="0">
                <a:solidFill>
                  <a:srgbClr val="FF0000"/>
                </a:solidFill>
              </a:rPr>
              <a:t>μ</a:t>
            </a:r>
            <a:r>
              <a:rPr lang="el-GR" sz="4900" b="1" i="1" dirty="0" smtClean="0"/>
              <a:t>εταφράσεις</a:t>
            </a:r>
            <a:r>
              <a:rPr lang="el-GR" sz="5400" b="1" i="1" dirty="0" smtClean="0"/>
              <a:t>…</a:t>
            </a:r>
            <a:endParaRPr lang="el-GR" sz="5400" b="1" i="1" dirty="0"/>
          </a:p>
        </p:txBody>
      </p:sp>
      <p:pic>
        <p:nvPicPr>
          <p:cNvPr id="307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13939">
            <a:off x="282553" y="1196752"/>
            <a:ext cx="2272719" cy="33843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1247320">
            <a:off x="3245295" y="1231806"/>
            <a:ext cx="2385232" cy="374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4" name="Picture 4"/>
          <p:cNvPicPr>
            <a:picLocks noGrp="1" noChangeAspect="1" noChangeArrowheads="1"/>
          </p:cNvPicPr>
          <p:nvPr>
            <p:ph sz="half" idx="2"/>
          </p:nvPr>
        </p:nvPicPr>
        <p:blipFill>
          <a:blip r:embed="rId5" cstate="print">
            <a:extLst>
              <a:ext uri="{28A0092B-C50C-407E-A947-70E740481C1C}">
                <a14:useLocalDpi xmlns="" xmlns:a14="http://schemas.microsoft.com/office/drawing/2010/main" val="0"/>
              </a:ext>
            </a:extLst>
          </a:blip>
          <a:srcRect/>
          <a:stretch>
            <a:fillRect/>
          </a:stretch>
        </p:blipFill>
        <p:spPr bwMode="auto">
          <a:xfrm rot="343488">
            <a:off x="6438119" y="871765"/>
            <a:ext cx="2290576" cy="28799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1271374">
            <a:off x="329216" y="3528969"/>
            <a:ext cx="2088232" cy="32367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0920679">
            <a:off x="5014169" y="4017310"/>
            <a:ext cx="1838325" cy="2486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506" name="Picture 2" descr="Αποτέλεσμα εικόνας για ο ψεύτης παππούς"/>
          <p:cNvPicPr>
            <a:picLocks noChangeAspect="1" noChangeArrowheads="1"/>
          </p:cNvPicPr>
          <p:nvPr/>
        </p:nvPicPr>
        <p:blipFill>
          <a:blip r:embed="rId8" cstate="print"/>
          <a:srcRect/>
          <a:stretch>
            <a:fillRect/>
          </a:stretch>
        </p:blipFill>
        <p:spPr bwMode="auto">
          <a:xfrm rot="848753">
            <a:off x="2913047" y="3269183"/>
            <a:ext cx="2032613" cy="3175958"/>
          </a:xfrm>
          <a:prstGeom prst="rect">
            <a:avLst/>
          </a:prstGeom>
          <a:noFill/>
        </p:spPr>
      </p:pic>
      <p:pic>
        <p:nvPicPr>
          <p:cNvPr id="21510" name="Picture 6" descr="Αποτέλεσμα εικόνας για ο ψεύτης παππούς"/>
          <p:cNvPicPr>
            <a:picLocks noChangeAspect="1" noChangeArrowheads="1"/>
          </p:cNvPicPr>
          <p:nvPr/>
        </p:nvPicPr>
        <p:blipFill>
          <a:blip r:embed="rId9" cstate="print"/>
          <a:srcRect/>
          <a:stretch>
            <a:fillRect/>
          </a:stretch>
        </p:blipFill>
        <p:spPr bwMode="auto">
          <a:xfrm>
            <a:off x="6948264" y="3573016"/>
            <a:ext cx="2010251" cy="3012207"/>
          </a:xfrm>
          <a:prstGeom prst="rect">
            <a:avLst/>
          </a:prstGeom>
          <a:noFill/>
        </p:spPr>
      </p:pic>
      <p:sp>
        <p:nvSpPr>
          <p:cNvPr id="11" name="10 - TextBox"/>
          <p:cNvSpPr txBox="1"/>
          <p:nvPr/>
        </p:nvSpPr>
        <p:spPr>
          <a:xfrm>
            <a:off x="1043608" y="836712"/>
            <a:ext cx="6624736" cy="400110"/>
          </a:xfrm>
          <a:prstGeom prst="rect">
            <a:avLst/>
          </a:prstGeom>
          <a:noFill/>
        </p:spPr>
        <p:txBody>
          <a:bodyPr wrap="square" rtlCol="0">
            <a:spAutoFit/>
          </a:bodyPr>
          <a:lstStyle/>
          <a:p>
            <a:r>
              <a:rPr lang="el-GR" sz="2000" b="1" dirty="0" smtClean="0"/>
              <a:t>(Τα βιβλία της έχουν μεταφραστεί σε 20 γλώσσες!)</a:t>
            </a:r>
            <a:endParaRPr lang="el-GR" sz="2000" b="1" dirty="0"/>
          </a:p>
        </p:txBody>
      </p:sp>
    </p:spTree>
    <p:extLst>
      <p:ext uri="{BB962C8B-B14F-4D97-AF65-F5344CB8AC3E}">
        <p14:creationId xmlns="" xmlns:p14="http://schemas.microsoft.com/office/powerpoint/2010/main" val="295637524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60648"/>
            <a:ext cx="8229600" cy="850106"/>
          </a:xfrm>
        </p:spPr>
        <p:txBody>
          <a:bodyPr>
            <a:normAutofit fontScale="90000"/>
          </a:bodyPr>
          <a:lstStyle/>
          <a:p>
            <a:r>
              <a:rPr lang="el-GR" sz="5400" b="1" i="1" dirty="0" smtClean="0">
                <a:solidFill>
                  <a:srgbClr val="FF0000"/>
                </a:solidFill>
              </a:rPr>
              <a:t>Μ</a:t>
            </a:r>
            <a:r>
              <a:rPr lang="el-GR" sz="5400" b="1" i="1" dirty="0" smtClean="0"/>
              <a:t> … όπως …</a:t>
            </a:r>
            <a:endParaRPr lang="el-GR" sz="5400" b="1" i="1" dirty="0"/>
          </a:p>
        </p:txBody>
      </p:sp>
      <p:sp>
        <p:nvSpPr>
          <p:cNvPr id="3" name="Θέση κειμένου 2"/>
          <p:cNvSpPr>
            <a:spLocks noGrp="1"/>
          </p:cNvSpPr>
          <p:nvPr>
            <p:ph type="body" idx="1"/>
          </p:nvPr>
        </p:nvSpPr>
        <p:spPr>
          <a:xfrm>
            <a:off x="251520" y="1340768"/>
            <a:ext cx="8219256" cy="639762"/>
          </a:xfrm>
        </p:spPr>
        <p:txBody>
          <a:bodyPr>
            <a:noAutofit/>
          </a:bodyPr>
          <a:lstStyle/>
          <a:p>
            <a:pPr algn="ctr"/>
            <a:r>
              <a:rPr lang="el-GR" sz="3600" dirty="0" smtClean="0">
                <a:solidFill>
                  <a:srgbClr val="FF0000"/>
                </a:solidFill>
              </a:rPr>
              <a:t>Μ</a:t>
            </a:r>
            <a:r>
              <a:rPr lang="el-GR" sz="3600" dirty="0" smtClean="0"/>
              <a:t>υθιστορήματα</a:t>
            </a:r>
            <a:endParaRPr lang="el-GR" sz="3600" dirty="0"/>
          </a:p>
        </p:txBody>
      </p:sp>
      <p:pic>
        <p:nvPicPr>
          <p:cNvPr id="8" name="Picture 2" descr="Αποτέλεσμα εικόνας για αλκη ζεη"/>
          <p:cNvPicPr>
            <a:picLocks noGrp="1" noChangeAspect="1" noChangeArrowheads="1"/>
          </p:cNvPicPr>
          <p:nvPr>
            <p:ph sz="half" idx="2"/>
          </p:nvPr>
        </p:nvPicPr>
        <p:blipFill>
          <a:blip r:embed="rId4" cstate="print"/>
          <a:srcRect/>
          <a:stretch>
            <a:fillRect/>
          </a:stretch>
        </p:blipFill>
        <p:spPr bwMode="auto">
          <a:xfrm>
            <a:off x="1187624" y="2060848"/>
            <a:ext cx="7211144" cy="4494947"/>
          </a:xfrm>
          <a:prstGeom prst="rect">
            <a:avLst/>
          </a:prstGeom>
          <a:noFill/>
        </p:spPr>
      </p:pic>
    </p:spTree>
    <p:extLst>
      <p:ext uri="{BB962C8B-B14F-4D97-AF65-F5344CB8AC3E}">
        <p14:creationId xmlns="" xmlns:p14="http://schemas.microsoft.com/office/powerpoint/2010/main" val="3704600682"/>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   Ν</a:t>
            </a:r>
            <a:r>
              <a:rPr lang="el-GR" sz="5400" b="1" i="1" dirty="0" smtClean="0"/>
              <a:t> … όπως …</a:t>
            </a:r>
            <a:endParaRPr lang="el-GR" sz="5400" b="1" i="1" dirty="0"/>
          </a:p>
        </p:txBody>
      </p:sp>
      <p:sp>
        <p:nvSpPr>
          <p:cNvPr id="3" name="Θέση κειμένου 2"/>
          <p:cNvSpPr>
            <a:spLocks noGrp="1"/>
          </p:cNvSpPr>
          <p:nvPr>
            <p:ph type="body" idx="1"/>
          </p:nvPr>
        </p:nvSpPr>
        <p:spPr>
          <a:xfrm>
            <a:off x="457200" y="1268761"/>
            <a:ext cx="8219256" cy="720080"/>
          </a:xfrm>
        </p:spPr>
        <p:txBody>
          <a:bodyPr>
            <a:normAutofit/>
          </a:bodyPr>
          <a:lstStyle/>
          <a:p>
            <a:pPr algn="ctr"/>
            <a:r>
              <a:rPr lang="el-GR" sz="3600" dirty="0" smtClean="0">
                <a:solidFill>
                  <a:srgbClr val="FF0000"/>
                </a:solidFill>
              </a:rPr>
              <a:t>  ν</a:t>
            </a:r>
            <a:r>
              <a:rPr lang="el-GR" sz="3600" dirty="0" smtClean="0"/>
              <a:t>υχτερινός</a:t>
            </a:r>
            <a:endParaRPr lang="el-GR" sz="3600" dirty="0"/>
          </a:p>
        </p:txBody>
      </p:sp>
      <p:sp>
        <p:nvSpPr>
          <p:cNvPr id="4" name="Θέση περιεχομένου 3"/>
          <p:cNvSpPr>
            <a:spLocks noGrp="1"/>
          </p:cNvSpPr>
          <p:nvPr>
            <p:ph sz="half" idx="2"/>
          </p:nvPr>
        </p:nvSpPr>
        <p:spPr/>
        <p:txBody>
          <a:bodyPr>
            <a:normAutofit lnSpcReduction="10000"/>
          </a:bodyPr>
          <a:lstStyle/>
          <a:p>
            <a:pPr marL="0" indent="0">
              <a:buNone/>
            </a:pPr>
            <a:endParaRPr lang="el-GR" b="1" i="1" dirty="0" smtClean="0"/>
          </a:p>
          <a:p>
            <a:pPr marL="0" indent="0">
              <a:buNone/>
            </a:pPr>
            <a:r>
              <a:rPr lang="el-GR" b="1" i="1" dirty="0" smtClean="0"/>
              <a:t>Η Άλκη Ζέη</a:t>
            </a:r>
          </a:p>
          <a:p>
            <a:pPr marL="0" indent="0">
              <a:buNone/>
            </a:pPr>
            <a:r>
              <a:rPr lang="el-GR" b="1" i="1" dirty="0" smtClean="0"/>
              <a:t>έχει κάνει </a:t>
            </a:r>
          </a:p>
          <a:p>
            <a:pPr marL="0" indent="0">
              <a:buNone/>
            </a:pPr>
            <a:r>
              <a:rPr lang="el-GR" b="1" i="1" dirty="0" smtClean="0"/>
              <a:t>την </a:t>
            </a:r>
            <a:r>
              <a:rPr lang="el-GR" b="1" i="1" u="sng" dirty="0" smtClean="0"/>
              <a:t>απόδοση</a:t>
            </a:r>
          </a:p>
          <a:p>
            <a:pPr marL="0" indent="0">
              <a:buNone/>
            </a:pPr>
            <a:r>
              <a:rPr lang="el-GR" b="1" i="1" dirty="0" smtClean="0"/>
              <a:t>(=έχει </a:t>
            </a:r>
            <a:r>
              <a:rPr lang="el-GR" b="1" i="1" dirty="0"/>
              <a:t>μεταφράσει </a:t>
            </a:r>
            <a:r>
              <a:rPr lang="el-GR" b="1" i="1" dirty="0" smtClean="0"/>
              <a:t>)</a:t>
            </a:r>
          </a:p>
          <a:p>
            <a:pPr marL="0" indent="0">
              <a:buNone/>
            </a:pPr>
            <a:r>
              <a:rPr lang="el-GR" b="1" i="1" dirty="0"/>
              <a:t>σ</a:t>
            </a:r>
            <a:r>
              <a:rPr lang="el-GR" b="1" i="1" dirty="0" smtClean="0"/>
              <a:t>τα ελληνικά</a:t>
            </a:r>
          </a:p>
          <a:p>
            <a:pPr marL="0" indent="0">
              <a:buNone/>
            </a:pPr>
            <a:r>
              <a:rPr lang="el-GR" b="1" i="1" dirty="0"/>
              <a:t>έ</a:t>
            </a:r>
            <a:r>
              <a:rPr lang="el-GR" b="1" i="1" dirty="0" smtClean="0"/>
              <a:t>ργα </a:t>
            </a:r>
          </a:p>
          <a:p>
            <a:pPr marL="0" indent="0">
              <a:buNone/>
            </a:pPr>
            <a:r>
              <a:rPr lang="el-GR" b="1" i="1" dirty="0"/>
              <a:t>π</a:t>
            </a:r>
            <a:r>
              <a:rPr lang="el-GR" b="1" i="1" dirty="0" smtClean="0"/>
              <a:t>ολλών</a:t>
            </a:r>
          </a:p>
          <a:p>
            <a:pPr marL="0" indent="0">
              <a:buNone/>
            </a:pPr>
            <a:r>
              <a:rPr lang="el-GR" b="1" i="1" dirty="0"/>
              <a:t>ξ</a:t>
            </a:r>
            <a:r>
              <a:rPr lang="el-GR" b="1" i="1" dirty="0" smtClean="0"/>
              <a:t>ένων λογοτεχνών.</a:t>
            </a:r>
            <a:endParaRPr lang="el-GR" b="1" i="1" dirty="0"/>
          </a:p>
        </p:txBody>
      </p:sp>
      <p:pic>
        <p:nvPicPr>
          <p:cNvPr id="65540" name="Picture 4" descr="Ο ΝΥΧΤΕΡΙΝΟΣ ΜΠΑΜΠΑΣ"/>
          <p:cNvPicPr>
            <a:picLocks noChangeAspect="1" noChangeArrowheads="1"/>
          </p:cNvPicPr>
          <p:nvPr/>
        </p:nvPicPr>
        <p:blipFill>
          <a:blip r:embed="rId2" cstate="print"/>
          <a:srcRect/>
          <a:stretch>
            <a:fillRect/>
          </a:stretch>
        </p:blipFill>
        <p:spPr bwMode="auto">
          <a:xfrm>
            <a:off x="4211960" y="2276872"/>
            <a:ext cx="2857500" cy="3971925"/>
          </a:xfrm>
          <a:prstGeom prst="rect">
            <a:avLst/>
          </a:prstGeom>
          <a:noFill/>
        </p:spPr>
      </p:pic>
    </p:spTree>
    <p:extLst>
      <p:ext uri="{BB962C8B-B14F-4D97-AF65-F5344CB8AC3E}">
        <p14:creationId xmlns="" xmlns:p14="http://schemas.microsoft.com/office/powerpoint/2010/main" val="2304700087"/>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60648"/>
            <a:ext cx="8229600" cy="936104"/>
          </a:xfrm>
        </p:spPr>
        <p:txBody>
          <a:bodyPr>
            <a:normAutofit fontScale="90000"/>
          </a:bodyPr>
          <a:lstStyle/>
          <a:p>
            <a:r>
              <a:rPr lang="el-GR" sz="4800" b="1" i="1" dirty="0" smtClean="0">
                <a:solidFill>
                  <a:srgbClr val="FF0000"/>
                </a:solidFill>
              </a:rPr>
              <a:t/>
            </a:r>
            <a:br>
              <a:rPr lang="el-GR" sz="4800" b="1" i="1" dirty="0" smtClean="0">
                <a:solidFill>
                  <a:srgbClr val="FF0000"/>
                </a:solidFill>
              </a:rPr>
            </a:br>
            <a:r>
              <a:rPr lang="el-GR" sz="4800" b="1" i="1" dirty="0" smtClean="0">
                <a:solidFill>
                  <a:srgbClr val="FF0000"/>
                </a:solidFill>
              </a:rPr>
              <a:t>Ν</a:t>
            </a:r>
            <a:r>
              <a:rPr lang="el-GR" sz="4800" b="1" i="1" dirty="0" smtClean="0"/>
              <a:t> … όπως …</a:t>
            </a:r>
            <a:r>
              <a:rPr lang="el-GR" sz="4800" b="1" i="1" dirty="0" smtClean="0">
                <a:solidFill>
                  <a:srgbClr val="FF0000"/>
                </a:solidFill>
              </a:rPr>
              <a:t>Ν</a:t>
            </a:r>
            <a:r>
              <a:rPr lang="el-GR" sz="4800" b="1" i="1" dirty="0" smtClean="0"/>
              <a:t>εανική φωνή</a:t>
            </a:r>
            <a:r>
              <a:rPr lang="el-GR" sz="3600" i="1" dirty="0" smtClean="0"/>
              <a:t/>
            </a:r>
            <a:br>
              <a:rPr lang="el-GR" sz="3600" i="1" dirty="0" smtClean="0"/>
            </a:br>
            <a:r>
              <a:rPr lang="el-GR" sz="4800" b="1" i="1" dirty="0" smtClean="0">
                <a:solidFill>
                  <a:srgbClr val="FF0000"/>
                </a:solidFill>
              </a:rPr>
              <a:t/>
            </a:r>
            <a:br>
              <a:rPr lang="el-GR" sz="4800" b="1" i="1" dirty="0" smtClean="0">
                <a:solidFill>
                  <a:srgbClr val="FF0000"/>
                </a:solidFill>
              </a:rPr>
            </a:br>
            <a:endParaRPr lang="el-GR" sz="3600" i="1" dirty="0"/>
          </a:p>
        </p:txBody>
      </p:sp>
      <p:pic>
        <p:nvPicPr>
          <p:cNvPr id="18437" name="Picture 5" descr="C:\Users\User\Desktop\Δ1 ΓΛΩΣΣΑ 2020\ΑΛΚΗ ΖΕΗ ΦΙΛΑΝΑΓΝΩΣΙΑ\gr_NEANIKH_FONI.jpg"/>
          <p:cNvPicPr>
            <a:picLocks noGrp="1" noChangeAspect="1" noChangeArrowheads="1"/>
          </p:cNvPicPr>
          <p:nvPr>
            <p:ph idx="1"/>
          </p:nvPr>
        </p:nvPicPr>
        <p:blipFill>
          <a:blip r:embed="rId3" cstate="print"/>
          <a:srcRect/>
          <a:stretch>
            <a:fillRect/>
          </a:stretch>
        </p:blipFill>
        <p:spPr bwMode="auto">
          <a:xfrm>
            <a:off x="611560" y="1268760"/>
            <a:ext cx="3302453" cy="5111750"/>
          </a:xfrm>
          <a:prstGeom prst="rect">
            <a:avLst/>
          </a:prstGeom>
          <a:noFill/>
        </p:spPr>
      </p:pic>
      <p:sp>
        <p:nvSpPr>
          <p:cNvPr id="9" name="8 - TextBox"/>
          <p:cNvSpPr txBox="1"/>
          <p:nvPr/>
        </p:nvSpPr>
        <p:spPr>
          <a:xfrm>
            <a:off x="4211960" y="1268760"/>
            <a:ext cx="4176464" cy="5109091"/>
          </a:xfrm>
          <a:prstGeom prst="rect">
            <a:avLst/>
          </a:prstGeom>
          <a:noFill/>
        </p:spPr>
        <p:txBody>
          <a:bodyPr wrap="square" rtlCol="0">
            <a:spAutoFit/>
          </a:bodyPr>
          <a:lstStyle/>
          <a:p>
            <a:pPr algn="just"/>
            <a:r>
              <a:rPr lang="el-GR" dirty="0" smtClean="0"/>
              <a:t> </a:t>
            </a:r>
            <a:br>
              <a:rPr lang="el-GR" dirty="0" smtClean="0"/>
            </a:br>
            <a:r>
              <a:rPr lang="el-GR" sz="2800" b="1" dirty="0" smtClean="0"/>
              <a:t>Πέντε διηγήματα της </a:t>
            </a:r>
            <a:r>
              <a:rPr lang="el-GR" sz="2800" b="1" dirty="0" err="1" smtClean="0"/>
              <a:t>Άλκης</a:t>
            </a:r>
            <a:r>
              <a:rPr lang="el-GR" sz="2800" b="1" dirty="0" smtClean="0"/>
              <a:t> Ζέη  για παιδιά δημοσιεύτηκαν από τον Ιανουάριο ως τον Σεπτέμβριο του 1944 στο λογοτεχνικό περιοδικό για νέους </a:t>
            </a:r>
            <a:r>
              <a:rPr lang="el-GR" sz="2800" b="1" i="1" dirty="0" smtClean="0">
                <a:solidFill>
                  <a:srgbClr val="C00000"/>
                </a:solidFill>
              </a:rPr>
              <a:t>«Νεανική φωνή»</a:t>
            </a:r>
            <a:r>
              <a:rPr lang="el-GR" sz="2800" b="1" i="1" dirty="0" smtClean="0"/>
              <a:t>,</a:t>
            </a:r>
            <a:r>
              <a:rPr lang="el-GR" sz="2800" b="1" i="1" dirty="0" smtClean="0">
                <a:solidFill>
                  <a:srgbClr val="C00000"/>
                </a:solidFill>
              </a:rPr>
              <a:t> </a:t>
            </a:r>
            <a:r>
              <a:rPr lang="el-GR" sz="2800" b="1" dirty="0" smtClean="0"/>
              <a:t>που είχε συντακτική ομάδα από γνωστούς λογοτέχνες (μαζί ήταν και  ο Μάριος Πλωρίτης).</a:t>
            </a:r>
            <a:endParaRPr lang="el-GR" sz="2800" b="1" dirty="0"/>
          </a:p>
        </p:txBody>
      </p:sp>
    </p:spTree>
    <p:extLst>
      <p:ext uri="{BB962C8B-B14F-4D97-AF65-F5344CB8AC3E}">
        <p14:creationId xmlns="" xmlns:p14="http://schemas.microsoft.com/office/powerpoint/2010/main" val="200346527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8_xios-exile"/>
          <p:cNvPicPr>
            <a:picLocks noChangeAspect="1" noChangeArrowheads="1"/>
          </p:cNvPicPr>
          <p:nvPr/>
        </p:nvPicPr>
        <p:blipFill>
          <a:blip r:embed="rId2" cstate="print"/>
          <a:srcRect/>
          <a:stretch>
            <a:fillRect/>
          </a:stretch>
        </p:blipFill>
        <p:spPr bwMode="auto">
          <a:xfrm>
            <a:off x="251520" y="1772816"/>
            <a:ext cx="6846246" cy="4536504"/>
          </a:xfrm>
          <a:prstGeom prst="rect">
            <a:avLst/>
          </a:prstGeom>
          <a:noFill/>
        </p:spPr>
      </p:pic>
      <p:sp>
        <p:nvSpPr>
          <p:cNvPr id="4" name="Τίτλος 1"/>
          <p:cNvSpPr txBox="1">
            <a:spLocks/>
          </p:cNvSpPr>
          <p:nvPr/>
        </p:nvSpPr>
        <p:spPr>
          <a:xfrm>
            <a:off x="467544" y="188640"/>
            <a:ext cx="8229600" cy="850106"/>
          </a:xfrm>
          <a:prstGeom prst="rect">
            <a:avLst/>
          </a:prstGeom>
        </p:spPr>
        <p:txBody>
          <a:bodyP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400" b="1" i="1" u="none" strike="noStrike" kern="1200" cap="none" spc="0" normalizeH="0" baseline="0" noProof="0" dirty="0" smtClean="0">
                <a:ln>
                  <a:noFill/>
                </a:ln>
                <a:solidFill>
                  <a:srgbClr val="FF0000"/>
                </a:solidFill>
                <a:effectLst/>
                <a:uLnTx/>
                <a:uFillTx/>
                <a:latin typeface="+mj-lt"/>
                <a:ea typeface="+mj-ea"/>
                <a:cs typeface="+mj-cs"/>
              </a:rPr>
              <a:t>Ξ</a:t>
            </a:r>
            <a:r>
              <a:rPr kumimoji="0" lang="el-GR" sz="5400" b="1" i="1" u="none" strike="noStrike" kern="1200" cap="none" spc="0" normalizeH="0" baseline="0" noProof="0" dirty="0" smtClean="0">
                <a:ln>
                  <a:noFill/>
                </a:ln>
                <a:solidFill>
                  <a:schemeClr val="tx1"/>
                </a:solidFill>
                <a:effectLst/>
                <a:uLnTx/>
                <a:uFillTx/>
                <a:latin typeface="+mj-lt"/>
                <a:ea typeface="+mj-ea"/>
                <a:cs typeface="+mj-cs"/>
              </a:rPr>
              <a:t> … όπως …</a:t>
            </a:r>
            <a:endParaRPr kumimoji="0" lang="el-GR" sz="5400" b="1" i="1" u="none" strike="noStrike" kern="1200" cap="none" spc="0" normalizeH="0" baseline="0" noProof="0" dirty="0">
              <a:ln>
                <a:noFill/>
              </a:ln>
              <a:solidFill>
                <a:schemeClr val="tx1"/>
              </a:solidFill>
              <a:effectLst/>
              <a:uLnTx/>
              <a:uFillTx/>
              <a:latin typeface="+mj-lt"/>
              <a:ea typeface="+mj-ea"/>
              <a:cs typeface="+mj-cs"/>
            </a:endParaRPr>
          </a:p>
        </p:txBody>
      </p:sp>
      <p:sp>
        <p:nvSpPr>
          <p:cNvPr id="5" name="Θέση κειμένου 2"/>
          <p:cNvSpPr txBox="1">
            <a:spLocks/>
          </p:cNvSpPr>
          <p:nvPr/>
        </p:nvSpPr>
        <p:spPr>
          <a:xfrm>
            <a:off x="467544" y="1052736"/>
            <a:ext cx="8219256" cy="639762"/>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600" b="1" i="0" u="none" strike="noStrike" kern="1200" cap="none" spc="0" normalizeH="0" baseline="0" noProof="0" dirty="0" smtClean="0">
                <a:ln>
                  <a:noFill/>
                </a:ln>
                <a:solidFill>
                  <a:schemeClr val="tx1"/>
                </a:solidFill>
                <a:effectLst/>
                <a:uLnTx/>
                <a:uFillTx/>
                <a:latin typeface="+mn-lt"/>
                <a:ea typeface="+mn-ea"/>
                <a:cs typeface="+mn-cs"/>
              </a:rPr>
              <a:t>ε</a:t>
            </a:r>
            <a:r>
              <a:rPr kumimoji="0" lang="el-GR" sz="3600" b="1" i="0" u="none" strike="noStrike" kern="1200" cap="none" spc="0" normalizeH="0" baseline="0" noProof="0" dirty="0" smtClean="0">
                <a:ln>
                  <a:noFill/>
                </a:ln>
                <a:solidFill>
                  <a:srgbClr val="FF0000"/>
                </a:solidFill>
                <a:effectLst/>
                <a:uLnTx/>
                <a:uFillTx/>
                <a:latin typeface="+mn-lt"/>
                <a:ea typeface="+mn-ea"/>
                <a:cs typeface="+mn-cs"/>
              </a:rPr>
              <a:t>ξ</a:t>
            </a:r>
            <a:r>
              <a:rPr kumimoji="0" lang="el-GR" sz="3600" b="1" i="0" u="none" strike="noStrike" kern="1200" cap="none" spc="0" normalizeH="0" baseline="0" noProof="0" dirty="0" smtClean="0">
                <a:ln>
                  <a:noFill/>
                </a:ln>
                <a:solidFill>
                  <a:schemeClr val="tx1"/>
                </a:solidFill>
                <a:effectLst/>
                <a:uLnTx/>
                <a:uFillTx/>
                <a:latin typeface="+mn-lt"/>
                <a:ea typeface="+mn-ea"/>
                <a:cs typeface="+mn-cs"/>
              </a:rPr>
              <a:t>ορία</a:t>
            </a:r>
            <a:r>
              <a:rPr kumimoji="0" lang="el-GR" sz="3600" b="1" i="0" u="none" strike="noStrike" kern="1200" cap="none" spc="0" normalizeH="0" baseline="0" noProof="0" dirty="0" smtClean="0">
                <a:ln>
                  <a:noFill/>
                </a:ln>
                <a:solidFill>
                  <a:srgbClr val="FF0000"/>
                </a:solidFill>
                <a:effectLst/>
                <a:uLnTx/>
                <a:uFillTx/>
                <a:latin typeface="+mn-lt"/>
                <a:ea typeface="+mn-ea"/>
                <a:cs typeface="+mn-cs"/>
              </a:rPr>
              <a:t>  </a:t>
            </a:r>
            <a:r>
              <a:rPr kumimoji="0" lang="el-GR" sz="3600" b="1" i="0" u="none" strike="noStrike" kern="1200" cap="none" spc="0" normalizeH="0" baseline="0" noProof="0" dirty="0" smtClean="0">
                <a:ln>
                  <a:noFill/>
                </a:ln>
                <a:solidFill>
                  <a:schemeClr val="tx1"/>
                </a:solidFill>
                <a:effectLst/>
                <a:uLnTx/>
                <a:uFillTx/>
                <a:latin typeface="+mn-lt"/>
                <a:ea typeface="+mn-ea"/>
                <a:cs typeface="+mn-cs"/>
              </a:rPr>
              <a:t>και</a:t>
            </a:r>
            <a:r>
              <a:rPr kumimoji="0" lang="el-GR" sz="3600" b="1" i="0" u="none" strike="noStrike" kern="1200" cap="none" spc="0" normalizeH="0" baseline="0" noProof="0" dirty="0" smtClean="0">
                <a:ln>
                  <a:noFill/>
                </a:ln>
                <a:solidFill>
                  <a:srgbClr val="FF0000"/>
                </a:solidFill>
                <a:effectLst/>
                <a:uLnTx/>
                <a:uFillTx/>
                <a:latin typeface="+mn-lt"/>
                <a:ea typeface="+mn-ea"/>
                <a:cs typeface="+mn-cs"/>
              </a:rPr>
              <a:t> ξ</a:t>
            </a:r>
            <a:r>
              <a:rPr kumimoji="0" lang="el-GR" sz="3600" b="1" i="0" u="none" strike="noStrike" kern="1200" cap="none" spc="0" normalizeH="0" baseline="0" noProof="0" dirty="0" smtClean="0">
                <a:ln>
                  <a:noFill/>
                </a:ln>
                <a:solidFill>
                  <a:schemeClr val="tx1"/>
                </a:solidFill>
                <a:effectLst/>
                <a:uLnTx/>
                <a:uFillTx/>
                <a:latin typeface="+mn-lt"/>
                <a:ea typeface="+mn-ea"/>
                <a:cs typeface="+mn-cs"/>
              </a:rPr>
              <a:t>ενιτιά</a:t>
            </a:r>
            <a:endParaRPr kumimoji="0" lang="el-GR" sz="3600" b="1" i="0" u="none" strike="noStrike" kern="1200" cap="none" spc="0" normalizeH="0" baseline="0" noProof="0" dirty="0">
              <a:ln>
                <a:noFill/>
              </a:ln>
              <a:solidFill>
                <a:schemeClr val="tx1"/>
              </a:solidFill>
              <a:effectLst/>
              <a:uLnTx/>
              <a:uFillTx/>
              <a:latin typeface="+mn-lt"/>
              <a:ea typeface="+mn-ea"/>
              <a:cs typeface="+mn-cs"/>
            </a:endParaRPr>
          </a:p>
        </p:txBody>
      </p:sp>
      <p:sp>
        <p:nvSpPr>
          <p:cNvPr id="6" name="5 - TextBox"/>
          <p:cNvSpPr txBox="1"/>
          <p:nvPr/>
        </p:nvSpPr>
        <p:spPr>
          <a:xfrm>
            <a:off x="7164288" y="1412776"/>
            <a:ext cx="1800200" cy="5016758"/>
          </a:xfrm>
          <a:prstGeom prst="rect">
            <a:avLst/>
          </a:prstGeom>
          <a:noFill/>
        </p:spPr>
        <p:txBody>
          <a:bodyPr wrap="square" rtlCol="0">
            <a:spAutoFit/>
          </a:bodyPr>
          <a:lstStyle/>
          <a:p>
            <a:pPr algn="just"/>
            <a:r>
              <a:rPr lang="el-GR" sz="2000" b="1" dirty="0" smtClean="0"/>
              <a:t>Παράλληλα με το γράψιμο, αγωνίστηκε ενεργά από τα χρόνια  της γερμανικής κατοχής στην Ελλάδα για την ελευθερία, την κοινωνική δικαιοσύνη </a:t>
            </a:r>
          </a:p>
          <a:p>
            <a:r>
              <a:rPr lang="el-GR" sz="2000" b="1" dirty="0" smtClean="0"/>
              <a:t>και τη δημοκρατία.</a:t>
            </a:r>
          </a:p>
          <a:p>
            <a:r>
              <a:rPr lang="el-GR" sz="2000" b="1" dirty="0" smtClean="0"/>
              <a:t>Για τις ιδέες της εξορίστηκε στη Χίο.</a:t>
            </a:r>
            <a:endParaRPr lang="el-GR" sz="2000" b="1" dirty="0"/>
          </a:p>
        </p:txBody>
      </p:sp>
      <p:sp>
        <p:nvSpPr>
          <p:cNvPr id="7" name="6 - TextBox"/>
          <p:cNvSpPr txBox="1"/>
          <p:nvPr/>
        </p:nvSpPr>
        <p:spPr>
          <a:xfrm>
            <a:off x="251520" y="6309320"/>
            <a:ext cx="6840760" cy="400110"/>
          </a:xfrm>
          <a:prstGeom prst="rect">
            <a:avLst/>
          </a:prstGeom>
          <a:noFill/>
        </p:spPr>
        <p:txBody>
          <a:bodyPr wrap="square" rtlCol="0">
            <a:spAutoFit/>
          </a:bodyPr>
          <a:lstStyle/>
          <a:p>
            <a:pPr algn="ctr"/>
            <a:r>
              <a:rPr lang="el-GR" sz="2000" b="1" i="1" dirty="0" smtClean="0"/>
              <a:t>Στη Χίο, με γυναίκες πολιτικές κρατούμενες.</a:t>
            </a:r>
            <a:endParaRPr lang="el-GR" sz="2000" b="1" i="1" dirty="0"/>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78098"/>
          </a:xfrm>
        </p:spPr>
        <p:txBody>
          <a:bodyPr>
            <a:normAutofit fontScale="90000"/>
          </a:bodyPr>
          <a:lstStyle/>
          <a:p>
            <a:r>
              <a:rPr lang="el-GR" sz="5400" b="1" i="1" dirty="0" smtClean="0">
                <a:solidFill>
                  <a:srgbClr val="FF0000"/>
                </a:solidFill>
              </a:rPr>
              <a:t>Ο</a:t>
            </a:r>
            <a:r>
              <a:rPr lang="el-GR" sz="5400" b="1" i="1" dirty="0" smtClean="0"/>
              <a:t> …όπως …</a:t>
            </a:r>
            <a:endParaRPr lang="el-GR" sz="5400" b="1" i="1" dirty="0"/>
          </a:p>
        </p:txBody>
      </p:sp>
      <p:sp>
        <p:nvSpPr>
          <p:cNvPr id="3" name="Θέση κειμένου 2"/>
          <p:cNvSpPr>
            <a:spLocks noGrp="1"/>
          </p:cNvSpPr>
          <p:nvPr>
            <p:ph type="body" idx="1"/>
          </p:nvPr>
        </p:nvSpPr>
        <p:spPr>
          <a:xfrm>
            <a:off x="467544" y="1052736"/>
            <a:ext cx="8136904" cy="720081"/>
          </a:xfrm>
          <a:solidFill>
            <a:srgbClr val="CC99FF"/>
          </a:solidFill>
        </p:spPr>
        <p:txBody>
          <a:bodyPr>
            <a:noAutofit/>
          </a:bodyPr>
          <a:lstStyle/>
          <a:p>
            <a:pPr algn="ctr"/>
            <a:r>
              <a:rPr lang="el-GR" sz="3600" dirty="0" smtClean="0">
                <a:solidFill>
                  <a:srgbClr val="FF0000"/>
                </a:solidFill>
              </a:rPr>
              <a:t>ο</a:t>
            </a:r>
            <a:r>
              <a:rPr lang="el-GR" sz="3600" dirty="0" smtClean="0"/>
              <a:t>μπρέλα</a:t>
            </a:r>
            <a:endParaRPr lang="el-GR" sz="3600" dirty="0"/>
          </a:p>
        </p:txBody>
      </p:sp>
      <p:sp>
        <p:nvSpPr>
          <p:cNvPr id="4" name="Θέση περιεχομένου 3"/>
          <p:cNvSpPr>
            <a:spLocks noGrp="1"/>
          </p:cNvSpPr>
          <p:nvPr>
            <p:ph sz="half" idx="2"/>
          </p:nvPr>
        </p:nvSpPr>
        <p:spPr>
          <a:xfrm>
            <a:off x="3995936" y="5301207"/>
            <a:ext cx="501452" cy="824955"/>
          </a:xfrm>
        </p:spPr>
        <p:txBody>
          <a:bodyPr>
            <a:normAutofit fontScale="47500" lnSpcReduction="20000"/>
          </a:bodyPr>
          <a:lstStyle/>
          <a:p>
            <a:r>
              <a:rPr lang="el-GR" dirty="0" smtClean="0"/>
              <a:t>                       </a:t>
            </a:r>
            <a:endParaRPr lang="el-GR" b="1" dirty="0" smtClean="0"/>
          </a:p>
          <a:p>
            <a:r>
              <a:rPr lang="el-GR" b="1" dirty="0"/>
              <a:t> </a:t>
            </a:r>
            <a:r>
              <a:rPr lang="el-GR" b="1" dirty="0" smtClean="0"/>
              <a:t>                   </a:t>
            </a:r>
            <a:endParaRPr lang="el-GR" b="1" dirty="0"/>
          </a:p>
        </p:txBody>
      </p:sp>
      <p:sp>
        <p:nvSpPr>
          <p:cNvPr id="5" name="Θέση κειμένου 4"/>
          <p:cNvSpPr>
            <a:spLocks noGrp="1"/>
          </p:cNvSpPr>
          <p:nvPr>
            <p:ph type="body" sz="quarter" idx="3"/>
          </p:nvPr>
        </p:nvSpPr>
        <p:spPr/>
        <p:txBody>
          <a:bodyPr/>
          <a:lstStyle/>
          <a:p>
            <a:r>
              <a:rPr lang="el-GR" dirty="0" smtClean="0"/>
              <a:t> </a:t>
            </a:r>
            <a:endParaRPr lang="el-GR" dirty="0"/>
          </a:p>
        </p:txBody>
      </p:sp>
      <p:pic>
        <p:nvPicPr>
          <p:cNvPr id="10" name="Picture 2" descr="https://www.infokids.gr/wp-content/uploads/2020/02/%CE%BC%CF%89%CE%B2-omprela.jpg"/>
          <p:cNvPicPr>
            <a:picLocks noChangeAspect="1" noChangeArrowheads="1"/>
          </p:cNvPicPr>
          <p:nvPr/>
        </p:nvPicPr>
        <p:blipFill>
          <a:blip r:embed="rId2" cstate="print"/>
          <a:srcRect/>
          <a:stretch>
            <a:fillRect/>
          </a:stretch>
        </p:blipFill>
        <p:spPr bwMode="auto">
          <a:xfrm>
            <a:off x="3419872" y="2348880"/>
            <a:ext cx="2519132" cy="3645023"/>
          </a:xfrm>
          <a:prstGeom prst="rect">
            <a:avLst/>
          </a:prstGeom>
          <a:noFill/>
        </p:spPr>
      </p:pic>
      <p:pic>
        <p:nvPicPr>
          <p:cNvPr id="62466" name="Picture 2" descr="Αποτέλεσμα εικόνας για η μωβ ομπρέλα"/>
          <p:cNvPicPr>
            <a:picLocks noChangeAspect="1" noChangeArrowheads="1"/>
          </p:cNvPicPr>
          <p:nvPr/>
        </p:nvPicPr>
        <p:blipFill>
          <a:blip r:embed="rId3" cstate="print"/>
          <a:srcRect/>
          <a:stretch>
            <a:fillRect/>
          </a:stretch>
        </p:blipFill>
        <p:spPr bwMode="auto">
          <a:xfrm rot="1429732">
            <a:off x="7053208" y="1984047"/>
            <a:ext cx="1524000" cy="2266951"/>
          </a:xfrm>
          <a:prstGeom prst="rect">
            <a:avLst/>
          </a:prstGeom>
          <a:noFill/>
        </p:spPr>
      </p:pic>
      <p:pic>
        <p:nvPicPr>
          <p:cNvPr id="62468" name="Picture 4" descr="Αποτέλεσμα εικόνας για η μωβ ομπρέλα"/>
          <p:cNvPicPr>
            <a:picLocks noChangeAspect="1" noChangeArrowheads="1"/>
          </p:cNvPicPr>
          <p:nvPr/>
        </p:nvPicPr>
        <p:blipFill>
          <a:blip r:embed="rId4" cstate="print"/>
          <a:srcRect/>
          <a:stretch>
            <a:fillRect/>
          </a:stretch>
        </p:blipFill>
        <p:spPr bwMode="auto">
          <a:xfrm rot="20663986">
            <a:off x="6298388" y="4355544"/>
            <a:ext cx="1535640" cy="2339054"/>
          </a:xfrm>
          <a:prstGeom prst="rect">
            <a:avLst/>
          </a:prstGeom>
          <a:noFill/>
        </p:spPr>
      </p:pic>
      <p:pic>
        <p:nvPicPr>
          <p:cNvPr id="13" name="Picture 2" descr="https://webstorage.public.gr/ProductImages/0605498/9789605011512-200-0605498.jpg"/>
          <p:cNvPicPr>
            <a:picLocks noChangeAspect="1" noChangeArrowheads="1"/>
          </p:cNvPicPr>
          <p:nvPr/>
        </p:nvPicPr>
        <p:blipFill>
          <a:blip r:embed="rId5" cstate="print"/>
          <a:srcRect/>
          <a:stretch>
            <a:fillRect/>
          </a:stretch>
        </p:blipFill>
        <p:spPr bwMode="auto">
          <a:xfrm rot="20911111">
            <a:off x="634432" y="2618096"/>
            <a:ext cx="2318974" cy="3356992"/>
          </a:xfrm>
          <a:prstGeom prst="rect">
            <a:avLst/>
          </a:prstGeom>
          <a:noFill/>
        </p:spPr>
      </p:pic>
      <p:sp>
        <p:nvSpPr>
          <p:cNvPr id="14" name="13 - TextBox"/>
          <p:cNvSpPr txBox="1"/>
          <p:nvPr/>
        </p:nvSpPr>
        <p:spPr>
          <a:xfrm>
            <a:off x="683568" y="6237312"/>
            <a:ext cx="6336704" cy="523220"/>
          </a:xfrm>
          <a:prstGeom prst="rect">
            <a:avLst/>
          </a:prstGeom>
          <a:noFill/>
        </p:spPr>
        <p:txBody>
          <a:bodyPr wrap="square" rtlCol="0">
            <a:spAutoFit/>
          </a:bodyPr>
          <a:lstStyle/>
          <a:p>
            <a:r>
              <a:rPr lang="el-GR" sz="2800" b="1" dirty="0" smtClean="0"/>
              <a:t>Διάφορες εκδόσεις και επανεκδόσεις…</a:t>
            </a:r>
            <a:endParaRPr lang="el-GR" sz="2800" b="1" dirty="0"/>
          </a:p>
        </p:txBody>
      </p:sp>
    </p:spTree>
    <p:extLst>
      <p:ext uri="{BB962C8B-B14F-4D97-AF65-F5344CB8AC3E}">
        <p14:creationId xmlns="" xmlns:p14="http://schemas.microsoft.com/office/powerpoint/2010/main" val="278492026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Π</a:t>
            </a:r>
            <a:r>
              <a:rPr lang="el-GR" sz="5400" b="1" i="1" dirty="0" smtClean="0"/>
              <a:t> … όπως …</a:t>
            </a:r>
            <a:endParaRPr lang="el-GR" sz="5400" b="1" i="1" dirty="0"/>
          </a:p>
        </p:txBody>
      </p:sp>
      <p:sp>
        <p:nvSpPr>
          <p:cNvPr id="3" name="Θέση κειμένου 2"/>
          <p:cNvSpPr>
            <a:spLocks noGrp="1"/>
          </p:cNvSpPr>
          <p:nvPr>
            <p:ph type="body" idx="1"/>
          </p:nvPr>
        </p:nvSpPr>
        <p:spPr>
          <a:xfrm>
            <a:off x="2339752" y="1268760"/>
            <a:ext cx="3672408" cy="639762"/>
          </a:xfrm>
        </p:spPr>
        <p:txBody>
          <a:bodyPr>
            <a:normAutofit fontScale="62500" lnSpcReduction="20000"/>
          </a:bodyPr>
          <a:lstStyle/>
          <a:p>
            <a:pPr algn="ctr"/>
            <a:r>
              <a:rPr lang="el-GR" dirty="0" smtClean="0"/>
              <a:t> </a:t>
            </a:r>
            <a:r>
              <a:rPr lang="el-GR" sz="4600" dirty="0" smtClean="0">
                <a:solidFill>
                  <a:srgbClr val="FF0000"/>
                </a:solidFill>
              </a:rPr>
              <a:t>π</a:t>
            </a:r>
            <a:r>
              <a:rPr lang="el-GR" sz="4600" dirty="0" smtClean="0"/>
              <a:t>ερίπατος του </a:t>
            </a:r>
            <a:r>
              <a:rPr lang="el-GR" sz="4600" dirty="0" smtClean="0">
                <a:solidFill>
                  <a:srgbClr val="FF0000"/>
                </a:solidFill>
              </a:rPr>
              <a:t>Π</a:t>
            </a:r>
            <a:r>
              <a:rPr lang="el-GR" sz="4600" dirty="0" smtClean="0"/>
              <a:t>έτρου</a:t>
            </a:r>
            <a:endParaRPr lang="el-GR" sz="4600" dirty="0"/>
          </a:p>
        </p:txBody>
      </p:sp>
      <p:sp>
        <p:nvSpPr>
          <p:cNvPr id="5" name="Θέση κειμένου 4"/>
          <p:cNvSpPr>
            <a:spLocks noGrp="1"/>
          </p:cNvSpPr>
          <p:nvPr>
            <p:ph type="body" sz="quarter" idx="3"/>
          </p:nvPr>
        </p:nvSpPr>
        <p:spPr>
          <a:xfrm>
            <a:off x="6156176" y="1340768"/>
            <a:ext cx="2664296" cy="639762"/>
          </a:xfrm>
        </p:spPr>
        <p:txBody>
          <a:bodyPr>
            <a:noAutofit/>
          </a:bodyPr>
          <a:lstStyle/>
          <a:p>
            <a:pPr algn="ctr"/>
            <a:r>
              <a:rPr lang="el-GR" sz="3200" dirty="0" smtClean="0">
                <a:solidFill>
                  <a:srgbClr val="FF0000"/>
                </a:solidFill>
              </a:rPr>
              <a:t>π</a:t>
            </a:r>
            <a:r>
              <a:rPr lang="el-GR" sz="3200" dirty="0" smtClean="0"/>
              <a:t>απούτσια</a:t>
            </a:r>
            <a:endParaRPr lang="el-GR" sz="3200" dirty="0"/>
          </a:p>
        </p:txBody>
      </p:sp>
      <p:pic>
        <p:nvPicPr>
          <p:cNvPr id="1638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1281091">
            <a:off x="611176" y="3384883"/>
            <a:ext cx="2305765" cy="3208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6" descr="https://www.infokids.gr/wp-content/uploads/2020/02/978-960-501-157-4_1-1.jpg"/>
          <p:cNvPicPr>
            <a:picLocks noGrp="1" noChangeAspect="1" noChangeArrowheads="1"/>
          </p:cNvPicPr>
          <p:nvPr>
            <p:ph sz="quarter" idx="4"/>
          </p:nvPr>
        </p:nvPicPr>
        <p:blipFill>
          <a:blip r:embed="rId3" cstate="print"/>
          <a:srcRect/>
          <a:stretch>
            <a:fillRect/>
          </a:stretch>
        </p:blipFill>
        <p:spPr bwMode="auto">
          <a:xfrm rot="445729">
            <a:off x="6156176" y="2204864"/>
            <a:ext cx="2690827" cy="3951288"/>
          </a:xfrm>
          <a:prstGeom prst="rect">
            <a:avLst/>
          </a:prstGeom>
          <a:noFill/>
        </p:spPr>
      </p:pic>
      <p:sp>
        <p:nvSpPr>
          <p:cNvPr id="10" name="Θέση περιεχομένου 3"/>
          <p:cNvSpPr>
            <a:spLocks noGrp="1"/>
          </p:cNvSpPr>
          <p:nvPr>
            <p:ph sz="half" idx="2"/>
          </p:nvPr>
        </p:nvSpPr>
        <p:spPr>
          <a:xfrm flipV="1">
            <a:off x="1763688" y="6126162"/>
            <a:ext cx="288032" cy="45719"/>
          </a:xfrm>
        </p:spPr>
        <p:txBody>
          <a:bodyPr>
            <a:normAutofit fontScale="25000" lnSpcReduction="20000"/>
          </a:bodyPr>
          <a:lstStyle/>
          <a:p>
            <a:endParaRPr lang="el-GR" dirty="0"/>
          </a:p>
        </p:txBody>
      </p:sp>
      <p:pic>
        <p:nvPicPr>
          <p:cNvPr id="11" name="Picture 2" descr="https://www.infokids.gr/wp-content/uploads/2020/02/%CF%80%CE%B5%CF%81%CE%AF%CF%80%CE%B1%CF%84%CE%BF%CF%82.jpg"/>
          <p:cNvPicPr>
            <a:picLocks noChangeAspect="1" noChangeArrowheads="1"/>
          </p:cNvPicPr>
          <p:nvPr/>
        </p:nvPicPr>
        <p:blipFill>
          <a:blip r:embed="rId4" cstate="print"/>
          <a:srcRect/>
          <a:stretch>
            <a:fillRect/>
          </a:stretch>
        </p:blipFill>
        <p:spPr bwMode="auto">
          <a:xfrm>
            <a:off x="3131840" y="2564904"/>
            <a:ext cx="2736450" cy="3965395"/>
          </a:xfrm>
          <a:prstGeom prst="rect">
            <a:avLst/>
          </a:prstGeom>
          <a:noFill/>
        </p:spPr>
      </p:pic>
      <p:pic>
        <p:nvPicPr>
          <p:cNvPr id="12" name="Picture 2" descr="https://www.tetragonobookstores.gr/wp-content/uploads/2019/03/o-megalos-peripatos-tou-petrou-metexmio-tetragono.jpg"/>
          <p:cNvPicPr>
            <a:picLocks noChangeAspect="1" noChangeArrowheads="1"/>
          </p:cNvPicPr>
          <p:nvPr/>
        </p:nvPicPr>
        <p:blipFill>
          <a:blip r:embed="rId5" cstate="print"/>
          <a:srcRect l="25839" t="14641" r="26173" b="15223"/>
          <a:stretch>
            <a:fillRect/>
          </a:stretch>
        </p:blipFill>
        <p:spPr bwMode="auto">
          <a:xfrm>
            <a:off x="251520" y="155405"/>
            <a:ext cx="2088232" cy="3052034"/>
          </a:xfrm>
          <a:prstGeom prst="rect">
            <a:avLst/>
          </a:prstGeom>
          <a:noFill/>
        </p:spPr>
      </p:pic>
    </p:spTree>
    <p:extLst>
      <p:ext uri="{BB962C8B-B14F-4D97-AF65-F5344CB8AC3E}">
        <p14:creationId xmlns="" xmlns:p14="http://schemas.microsoft.com/office/powerpoint/2010/main" val="59290439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Ρ</a:t>
            </a:r>
            <a:r>
              <a:rPr lang="el-GR" sz="5400" b="1" i="1" dirty="0" smtClean="0"/>
              <a:t> … όπως …</a:t>
            </a:r>
            <a:endParaRPr lang="el-GR" sz="5400" b="1" i="1" dirty="0"/>
          </a:p>
        </p:txBody>
      </p:sp>
      <p:sp>
        <p:nvSpPr>
          <p:cNvPr id="3" name="Θέση κειμένου 2"/>
          <p:cNvSpPr>
            <a:spLocks noGrp="1"/>
          </p:cNvSpPr>
          <p:nvPr>
            <p:ph type="body" idx="1"/>
          </p:nvPr>
        </p:nvSpPr>
        <p:spPr>
          <a:xfrm>
            <a:off x="3203848" y="1535113"/>
            <a:ext cx="2736304" cy="639762"/>
          </a:xfrm>
        </p:spPr>
        <p:txBody>
          <a:bodyPr>
            <a:noAutofit/>
          </a:bodyPr>
          <a:lstStyle/>
          <a:p>
            <a:r>
              <a:rPr lang="el-GR" sz="3600" dirty="0" smtClean="0">
                <a:solidFill>
                  <a:srgbClr val="FF0000"/>
                </a:solidFill>
              </a:rPr>
              <a:t>       ρ</a:t>
            </a:r>
            <a:r>
              <a:rPr lang="el-GR" sz="3600" dirty="0" smtClean="0"/>
              <a:t>άγιες</a:t>
            </a:r>
            <a:endParaRPr lang="el-GR" sz="3600" dirty="0"/>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801517">
            <a:off x="759789" y="1694481"/>
            <a:ext cx="3084225" cy="44936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descr="https://www.infokids.gr/wp-content/uploads/2020/02/%CE%9A%CE%BF%CE%BD%CF%84%CE%AC-%CF%83%CF%84%CE%B9%CF%82-%CF%81%CE%AC%CE%B3%CE%B9%CE%B5%CF%82.jpg"/>
          <p:cNvPicPr>
            <a:picLocks noChangeAspect="1" noChangeArrowheads="1"/>
          </p:cNvPicPr>
          <p:nvPr/>
        </p:nvPicPr>
        <p:blipFill>
          <a:blip r:embed="rId3" cstate="print"/>
          <a:srcRect/>
          <a:stretch>
            <a:fillRect/>
          </a:stretch>
        </p:blipFill>
        <p:spPr bwMode="auto">
          <a:xfrm rot="998526">
            <a:off x="5075179" y="1797906"/>
            <a:ext cx="3122954" cy="4505245"/>
          </a:xfrm>
          <a:prstGeom prst="rect">
            <a:avLst/>
          </a:prstGeom>
          <a:noFill/>
        </p:spPr>
      </p:pic>
    </p:spTree>
    <p:extLst>
      <p:ext uri="{BB962C8B-B14F-4D97-AF65-F5344CB8AC3E}">
        <p14:creationId xmlns="" xmlns:p14="http://schemas.microsoft.com/office/powerpoint/2010/main" val="182428347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Τίτλος 1"/>
          <p:cNvSpPr txBox="1">
            <a:spLocks/>
          </p:cNvSpPr>
          <p:nvPr/>
        </p:nvSpPr>
        <p:spPr>
          <a:xfrm>
            <a:off x="323528" y="332657"/>
            <a:ext cx="8348464" cy="108012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tx1"/>
                </a:solidFill>
                <a:effectLst/>
                <a:uLnTx/>
                <a:uFillTx/>
                <a:latin typeface="+mj-lt"/>
                <a:ea typeface="+mj-ea"/>
                <a:cs typeface="+mj-cs"/>
              </a:rPr>
              <a:t>T</a:t>
            </a:r>
            <a:r>
              <a:rPr kumimoji="0" lang="el-GR" sz="4800" b="1" i="0" u="none" strike="noStrike" kern="1200" cap="none" spc="0" normalizeH="0" baseline="0" noProof="0" dirty="0" smtClean="0">
                <a:ln>
                  <a:noFill/>
                </a:ln>
                <a:solidFill>
                  <a:schemeClr val="tx2">
                    <a:lumMod val="40000"/>
                    <a:lumOff val="60000"/>
                  </a:schemeClr>
                </a:solidFill>
                <a:effectLst/>
                <a:uLnTx/>
                <a:uFillTx/>
                <a:latin typeface="+mj-lt"/>
                <a:ea typeface="+mj-ea"/>
                <a:cs typeface="+mj-cs"/>
              </a:rPr>
              <a:t>ο</a:t>
            </a:r>
            <a:r>
              <a:rPr kumimoji="0" lang="el-GR" sz="48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4800" b="1" i="0" u="none" strike="noStrike" kern="1200" cap="none" spc="0" normalizeH="0" baseline="0" noProof="0" dirty="0" smtClean="0">
                <a:ln>
                  <a:noFill/>
                </a:ln>
                <a:solidFill>
                  <a:srgbClr val="FF0000"/>
                </a:solidFill>
                <a:effectLst/>
                <a:uLnTx/>
                <a:uFillTx/>
                <a:latin typeface="+mj-lt"/>
                <a:ea typeface="+mj-ea"/>
                <a:cs typeface="+mj-cs"/>
              </a:rPr>
              <a:t>α</a:t>
            </a:r>
            <a:r>
              <a:rPr kumimoji="0" lang="el-GR" sz="4800" b="1" i="0" u="none" strike="noStrike" kern="1200" cap="none" spc="0" normalizeH="0" baseline="0" noProof="0" dirty="0" smtClean="0">
                <a:ln>
                  <a:noFill/>
                </a:ln>
                <a:solidFill>
                  <a:srgbClr val="FFC000"/>
                </a:solidFill>
                <a:effectLst/>
                <a:uLnTx/>
                <a:uFillTx/>
                <a:latin typeface="+mj-lt"/>
                <a:ea typeface="+mj-ea"/>
                <a:cs typeface="+mj-cs"/>
              </a:rPr>
              <a:t>λ</a:t>
            </a:r>
            <a:r>
              <a:rPr kumimoji="0" lang="el-GR" sz="4800" b="1" i="0" u="none" strike="noStrike" kern="1200" cap="none" spc="0" normalizeH="0" baseline="0" noProof="0" dirty="0" smtClean="0">
                <a:ln>
                  <a:noFill/>
                </a:ln>
                <a:solidFill>
                  <a:schemeClr val="accent3">
                    <a:lumMod val="75000"/>
                  </a:schemeClr>
                </a:solidFill>
                <a:effectLst/>
                <a:uLnTx/>
                <a:uFillTx/>
                <a:latin typeface="+mj-lt"/>
                <a:ea typeface="+mj-ea"/>
                <a:cs typeface="+mj-cs"/>
              </a:rPr>
              <a:t>φ</a:t>
            </a:r>
            <a:r>
              <a:rPr kumimoji="0" lang="el-GR" sz="4800" b="1" i="0" u="none" strike="noStrike" kern="1200" cap="none" spc="0" normalizeH="0" baseline="0" noProof="0" dirty="0" smtClean="0">
                <a:ln>
                  <a:noFill/>
                </a:ln>
                <a:solidFill>
                  <a:srgbClr val="FF0000"/>
                </a:solidFill>
                <a:effectLst/>
                <a:uLnTx/>
                <a:uFillTx/>
                <a:latin typeface="+mj-lt"/>
                <a:ea typeface="+mj-ea"/>
                <a:cs typeface="+mj-cs"/>
              </a:rPr>
              <a:t>α</a:t>
            </a:r>
            <a:r>
              <a:rPr kumimoji="0" lang="el-GR" sz="4800" b="1" i="0" u="none" strike="noStrike" kern="1200" cap="none" spc="0" normalizeH="0" baseline="0" noProof="0" dirty="0" smtClean="0">
                <a:ln>
                  <a:noFill/>
                </a:ln>
                <a:solidFill>
                  <a:srgbClr val="7030A0"/>
                </a:solidFill>
                <a:effectLst/>
                <a:uLnTx/>
                <a:uFillTx/>
                <a:latin typeface="+mj-lt"/>
                <a:ea typeface="+mj-ea"/>
                <a:cs typeface="+mj-cs"/>
              </a:rPr>
              <a:t>β</a:t>
            </a:r>
            <a:r>
              <a:rPr kumimoji="0" lang="el-GR" sz="4800" b="1" i="0" u="none" strike="noStrike" kern="1200" cap="none" spc="0" normalizeH="0" baseline="0" noProof="0" dirty="0" smtClean="0">
                <a:ln>
                  <a:noFill/>
                </a:ln>
                <a:solidFill>
                  <a:schemeClr val="accent6"/>
                </a:solidFill>
                <a:effectLst/>
                <a:uLnTx/>
                <a:uFillTx/>
                <a:latin typeface="+mj-lt"/>
                <a:ea typeface="+mj-ea"/>
                <a:cs typeface="+mj-cs"/>
              </a:rPr>
              <a:t>η</a:t>
            </a:r>
            <a:r>
              <a:rPr kumimoji="0" lang="el-GR" sz="4800" b="1" i="0" u="none" strike="noStrike" kern="1200" cap="none" spc="0" normalizeH="0" baseline="0" noProof="0" dirty="0" smtClean="0">
                <a:ln>
                  <a:noFill/>
                </a:ln>
                <a:solidFill>
                  <a:schemeClr val="tx1"/>
                </a:solidFill>
                <a:effectLst/>
                <a:uLnTx/>
                <a:uFillTx/>
                <a:latin typeface="+mj-lt"/>
                <a:ea typeface="+mj-ea"/>
                <a:cs typeface="+mj-cs"/>
              </a:rPr>
              <a:t>τ</a:t>
            </a:r>
            <a:r>
              <a:rPr kumimoji="0" lang="el-GR" sz="4800" b="1" i="0" u="none" strike="noStrike" kern="1200" cap="none" spc="0" normalizeH="0" baseline="0" noProof="0" dirty="0" smtClean="0">
                <a:ln>
                  <a:noFill/>
                </a:ln>
                <a:solidFill>
                  <a:srgbClr val="FF0000"/>
                </a:solidFill>
                <a:effectLst/>
                <a:uLnTx/>
                <a:uFillTx/>
                <a:latin typeface="+mj-lt"/>
                <a:ea typeface="+mj-ea"/>
                <a:cs typeface="+mj-cs"/>
              </a:rPr>
              <a:t>ά</a:t>
            </a:r>
            <a:r>
              <a:rPr kumimoji="0" lang="el-GR" sz="4800" b="1" i="0" u="none" strike="noStrike" kern="1200" cap="none" spc="0" normalizeH="0" baseline="0" noProof="0" dirty="0" smtClean="0">
                <a:ln>
                  <a:noFill/>
                </a:ln>
                <a:solidFill>
                  <a:srgbClr val="100458"/>
                </a:solidFill>
                <a:effectLst/>
                <a:uLnTx/>
                <a:uFillTx/>
                <a:latin typeface="+mj-lt"/>
                <a:ea typeface="+mj-ea"/>
                <a:cs typeface="+mj-cs"/>
              </a:rPr>
              <a:t>ρ</a:t>
            </a:r>
            <a:r>
              <a:rPr kumimoji="0" lang="el-GR" sz="4800" b="1" i="0" u="none" strike="noStrike" kern="1200" cap="none" spc="0" normalizeH="0" baseline="0" noProof="0" dirty="0" smtClean="0">
                <a:ln>
                  <a:noFill/>
                </a:ln>
                <a:solidFill>
                  <a:schemeClr val="accent3">
                    <a:lumMod val="50000"/>
                  </a:schemeClr>
                </a:solidFill>
                <a:effectLst/>
                <a:uLnTx/>
                <a:uFillTx/>
                <a:latin typeface="+mj-lt"/>
                <a:ea typeface="+mj-ea"/>
                <a:cs typeface="+mj-cs"/>
              </a:rPr>
              <a:t>ι</a:t>
            </a:r>
            <a:r>
              <a:rPr kumimoji="0" lang="el-GR" sz="4800" b="1" i="0" u="none" strike="noStrike" kern="1200" cap="none" spc="0" normalizeH="0" baseline="0" noProof="0" dirty="0" smtClean="0">
                <a:ln>
                  <a:noFill/>
                </a:ln>
                <a:solidFill>
                  <a:schemeClr val="tx1"/>
                </a:solidFill>
                <a:effectLst/>
                <a:uLnTx/>
                <a:uFillTx/>
                <a:latin typeface="+mj-lt"/>
                <a:ea typeface="+mj-ea"/>
                <a:cs typeface="+mj-cs"/>
              </a:rPr>
              <a:t> τ</a:t>
            </a:r>
            <a:r>
              <a:rPr kumimoji="0" lang="el-GR" sz="4800" b="1" i="0" u="none" strike="noStrike" kern="1200" cap="none" spc="0" normalizeH="0" baseline="0" noProof="0" dirty="0" smtClean="0">
                <a:ln>
                  <a:noFill/>
                </a:ln>
                <a:solidFill>
                  <a:schemeClr val="accent6"/>
                </a:solidFill>
                <a:effectLst/>
                <a:uLnTx/>
                <a:uFillTx/>
                <a:latin typeface="+mj-lt"/>
                <a:ea typeface="+mj-ea"/>
                <a:cs typeface="+mj-cs"/>
              </a:rPr>
              <a:t>η</a:t>
            </a:r>
            <a:r>
              <a:rPr kumimoji="0" lang="el-GR" sz="4800" b="1" i="0" u="none" strike="noStrike" kern="1200" cap="none" spc="0" normalizeH="0" baseline="0" noProof="0" dirty="0" smtClean="0">
                <a:ln>
                  <a:noFill/>
                </a:ln>
                <a:solidFill>
                  <a:schemeClr val="accent3">
                    <a:lumMod val="50000"/>
                  </a:schemeClr>
                </a:solidFill>
                <a:effectLst/>
                <a:uLnTx/>
                <a:uFillTx/>
                <a:latin typeface="+mj-lt"/>
                <a:ea typeface="+mj-ea"/>
                <a:cs typeface="+mj-cs"/>
              </a:rPr>
              <a:t>ς</a:t>
            </a:r>
            <a:r>
              <a:rPr kumimoji="0" lang="el-GR" sz="48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4800" b="1" i="0" u="none" strike="noStrike" kern="1200" cap="none" spc="0" normalizeH="0" baseline="0" noProof="0" dirty="0" err="1" smtClean="0">
                <a:ln>
                  <a:noFill/>
                </a:ln>
                <a:solidFill>
                  <a:srgbClr val="FF0000"/>
                </a:solidFill>
                <a:effectLst/>
                <a:uLnTx/>
                <a:uFillTx/>
                <a:latin typeface="+mj-lt"/>
                <a:ea typeface="+mj-ea"/>
                <a:cs typeface="+mj-cs"/>
              </a:rPr>
              <a:t>Ά</a:t>
            </a:r>
            <a:r>
              <a:rPr kumimoji="0" lang="el-GR" sz="4800" b="1" i="0" u="none" strike="noStrike" kern="1200" cap="none" spc="0" normalizeH="0" baseline="0" noProof="0" dirty="0" err="1" smtClean="0">
                <a:ln>
                  <a:noFill/>
                </a:ln>
                <a:solidFill>
                  <a:srgbClr val="FFC000"/>
                </a:solidFill>
                <a:effectLst/>
                <a:uLnTx/>
                <a:uFillTx/>
                <a:latin typeface="+mj-lt"/>
                <a:ea typeface="+mj-ea"/>
                <a:cs typeface="+mj-cs"/>
              </a:rPr>
              <a:t>λ</a:t>
            </a:r>
            <a:r>
              <a:rPr kumimoji="0" lang="el-GR" sz="4800" b="1" i="0" u="none" strike="noStrike" kern="1200" cap="none" spc="0" normalizeH="0" baseline="0" noProof="0" dirty="0" err="1" smtClean="0">
                <a:ln>
                  <a:noFill/>
                </a:ln>
                <a:solidFill>
                  <a:srgbClr val="00B0F0"/>
                </a:solidFill>
                <a:effectLst/>
                <a:uLnTx/>
                <a:uFillTx/>
                <a:latin typeface="+mj-lt"/>
                <a:ea typeface="+mj-ea"/>
                <a:cs typeface="+mj-cs"/>
              </a:rPr>
              <a:t>κ</a:t>
            </a:r>
            <a:r>
              <a:rPr kumimoji="0" lang="el-GR" sz="4800" b="1" i="0" u="none" strike="noStrike" kern="1200" cap="none" spc="0" normalizeH="0" baseline="0" noProof="0" dirty="0" err="1" smtClean="0">
                <a:ln>
                  <a:noFill/>
                </a:ln>
                <a:solidFill>
                  <a:schemeClr val="accent6"/>
                </a:solidFill>
                <a:effectLst/>
                <a:uLnTx/>
                <a:uFillTx/>
                <a:latin typeface="+mj-lt"/>
                <a:ea typeface="+mj-ea"/>
                <a:cs typeface="+mj-cs"/>
              </a:rPr>
              <a:t>η</a:t>
            </a:r>
            <a:r>
              <a:rPr kumimoji="0" lang="el-GR" sz="4800" b="1" i="0" u="none" strike="noStrike" kern="1200" cap="none" spc="0" normalizeH="0" baseline="0" noProof="0" dirty="0" err="1" smtClean="0">
                <a:ln>
                  <a:noFill/>
                </a:ln>
                <a:solidFill>
                  <a:schemeClr val="tx1"/>
                </a:solidFill>
                <a:effectLst/>
                <a:uLnTx/>
                <a:uFillTx/>
                <a:latin typeface="+mj-lt"/>
                <a:ea typeface="+mj-ea"/>
                <a:cs typeface="+mj-cs"/>
              </a:rPr>
              <a:t>ς</a:t>
            </a:r>
            <a:r>
              <a:rPr kumimoji="0" lang="el-GR" sz="48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4800" b="1" i="0" u="none" strike="noStrike" kern="1200" cap="none" spc="0" normalizeH="0" baseline="0" noProof="0" dirty="0" smtClean="0">
                <a:ln>
                  <a:noFill/>
                </a:ln>
                <a:solidFill>
                  <a:srgbClr val="FF0066"/>
                </a:solidFill>
                <a:effectLst/>
                <a:uLnTx/>
                <a:uFillTx/>
                <a:latin typeface="+mj-lt"/>
                <a:ea typeface="+mj-ea"/>
                <a:cs typeface="+mj-cs"/>
              </a:rPr>
              <a:t>Ζ</a:t>
            </a:r>
            <a:r>
              <a:rPr kumimoji="0" lang="el-GR" sz="4800" b="1" i="0" u="none" strike="noStrike" kern="1200" cap="none" spc="0" normalizeH="0" baseline="0" noProof="0" dirty="0" smtClean="0">
                <a:ln>
                  <a:noFill/>
                </a:ln>
                <a:solidFill>
                  <a:srgbClr val="008000"/>
                </a:solidFill>
                <a:effectLst/>
                <a:uLnTx/>
                <a:uFillTx/>
                <a:latin typeface="+mj-lt"/>
                <a:ea typeface="+mj-ea"/>
                <a:cs typeface="+mj-cs"/>
              </a:rPr>
              <a:t>έ</a:t>
            </a:r>
            <a:r>
              <a:rPr kumimoji="0" lang="el-GR" sz="4800" b="1" i="0" u="none" strike="noStrike" kern="1200" cap="none" spc="0" normalizeH="0" baseline="0" noProof="0" dirty="0" smtClean="0">
                <a:ln>
                  <a:noFill/>
                </a:ln>
                <a:solidFill>
                  <a:schemeClr val="accent6"/>
                </a:solidFill>
                <a:effectLst/>
                <a:uLnTx/>
                <a:uFillTx/>
                <a:latin typeface="+mj-lt"/>
                <a:ea typeface="+mj-ea"/>
                <a:cs typeface="+mj-cs"/>
              </a:rPr>
              <a:t>η</a:t>
            </a:r>
            <a:endParaRPr kumimoji="0" lang="el-GR" sz="4800" b="1" i="0" u="none" strike="noStrike" kern="1200" cap="none" spc="0" normalizeH="0" baseline="0" noProof="0" dirty="0">
              <a:ln>
                <a:noFill/>
              </a:ln>
              <a:solidFill>
                <a:schemeClr val="accent6"/>
              </a:solidFill>
              <a:effectLst/>
              <a:uLnTx/>
              <a:uFillTx/>
              <a:latin typeface="+mj-lt"/>
              <a:ea typeface="+mj-ea"/>
              <a:cs typeface="+mj-cs"/>
            </a:endParaRPr>
          </a:p>
        </p:txBody>
      </p:sp>
      <p:pic>
        <p:nvPicPr>
          <p:cNvPr id="6" name="Picture 2" descr="Αποτέλεσμα εικόνας για αλκη ζεη"/>
          <p:cNvPicPr>
            <a:picLocks noChangeAspect="1" noChangeArrowheads="1"/>
          </p:cNvPicPr>
          <p:nvPr/>
        </p:nvPicPr>
        <p:blipFill>
          <a:blip r:embed="rId3" cstate="print"/>
          <a:srcRect/>
          <a:stretch>
            <a:fillRect/>
          </a:stretch>
        </p:blipFill>
        <p:spPr bwMode="auto">
          <a:xfrm>
            <a:off x="179512" y="1196752"/>
            <a:ext cx="4656517" cy="2619290"/>
          </a:xfrm>
          <a:prstGeom prst="rect">
            <a:avLst/>
          </a:prstGeom>
          <a:noFill/>
        </p:spPr>
      </p:pic>
      <p:pic>
        <p:nvPicPr>
          <p:cNvPr id="8" name="Picture 2" descr="Αποτέλεσμα εικόνας για αλκη ζεη"/>
          <p:cNvPicPr>
            <a:picLocks noChangeAspect="1" noChangeArrowheads="1"/>
          </p:cNvPicPr>
          <p:nvPr/>
        </p:nvPicPr>
        <p:blipFill>
          <a:blip r:embed="rId4" cstate="print"/>
          <a:srcRect/>
          <a:stretch>
            <a:fillRect/>
          </a:stretch>
        </p:blipFill>
        <p:spPr bwMode="auto">
          <a:xfrm>
            <a:off x="179512" y="3933056"/>
            <a:ext cx="4680520" cy="2636155"/>
          </a:xfrm>
          <a:prstGeom prst="rect">
            <a:avLst/>
          </a:prstGeom>
          <a:noFill/>
        </p:spPr>
      </p:pic>
      <p:pic>
        <p:nvPicPr>
          <p:cNvPr id="39938" name="Picture 2" descr="Αποτέλεσμα εικόνας για αρβυλάκια και γόβες"/>
          <p:cNvPicPr>
            <a:picLocks noChangeAspect="1" noChangeArrowheads="1"/>
          </p:cNvPicPr>
          <p:nvPr/>
        </p:nvPicPr>
        <p:blipFill>
          <a:blip r:embed="rId5" cstate="print"/>
          <a:srcRect l="7101" t="12852" r="44284" b="51617"/>
          <a:stretch>
            <a:fillRect/>
          </a:stretch>
        </p:blipFill>
        <p:spPr bwMode="auto">
          <a:xfrm>
            <a:off x="4932040" y="1772816"/>
            <a:ext cx="4022488" cy="4248472"/>
          </a:xfrm>
          <a:prstGeom prst="rect">
            <a:avLst/>
          </a:prstGeom>
          <a:noFill/>
        </p:spPr>
      </p:pic>
    </p:spTree>
  </p:cSld>
  <p:clrMapOvr>
    <a:masterClrMapping/>
  </p:clrMapOvr>
  <p:transition spd="slow">
    <p:wipe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5400" b="1" i="1" dirty="0" smtClean="0">
                <a:solidFill>
                  <a:srgbClr val="C00000"/>
                </a:solidFill>
              </a:rPr>
              <a:t>Σ</a:t>
            </a:r>
            <a:r>
              <a:rPr lang="el-GR" sz="5400" b="1" i="1" dirty="0" smtClean="0"/>
              <a:t> … όπως …</a:t>
            </a:r>
            <a:endParaRPr lang="el-GR" sz="5400" b="1" i="1" dirty="0"/>
          </a:p>
        </p:txBody>
      </p:sp>
      <p:sp>
        <p:nvSpPr>
          <p:cNvPr id="3" name="Θέση κειμένου 2"/>
          <p:cNvSpPr>
            <a:spLocks noGrp="1"/>
          </p:cNvSpPr>
          <p:nvPr>
            <p:ph type="body" idx="1"/>
          </p:nvPr>
        </p:nvSpPr>
        <p:spPr>
          <a:xfrm>
            <a:off x="179512" y="1535112"/>
            <a:ext cx="2808312" cy="957783"/>
          </a:xfrm>
        </p:spPr>
        <p:txBody>
          <a:bodyPr>
            <a:noAutofit/>
          </a:bodyPr>
          <a:lstStyle/>
          <a:p>
            <a:pPr algn="ctr"/>
            <a:r>
              <a:rPr lang="el-GR" sz="3200" dirty="0" smtClean="0"/>
              <a:t>Γιώργος </a:t>
            </a:r>
            <a:r>
              <a:rPr lang="el-GR" sz="3200" dirty="0" smtClean="0">
                <a:solidFill>
                  <a:srgbClr val="C00000"/>
                </a:solidFill>
              </a:rPr>
              <a:t>Σ</a:t>
            </a:r>
            <a:r>
              <a:rPr lang="el-GR" sz="3200" dirty="0" smtClean="0"/>
              <a:t>εβαστίκογλου</a:t>
            </a:r>
            <a:endParaRPr lang="el-GR" sz="3200" dirty="0"/>
          </a:p>
        </p:txBody>
      </p:sp>
      <p:sp>
        <p:nvSpPr>
          <p:cNvPr id="5" name="Θέση κειμένου 4"/>
          <p:cNvSpPr>
            <a:spLocks noGrp="1"/>
          </p:cNvSpPr>
          <p:nvPr>
            <p:ph type="body" sz="quarter" idx="3"/>
          </p:nvPr>
        </p:nvSpPr>
        <p:spPr>
          <a:xfrm>
            <a:off x="3059832" y="1535112"/>
            <a:ext cx="5832648" cy="957783"/>
          </a:xfrm>
        </p:spPr>
        <p:txBody>
          <a:bodyPr>
            <a:noAutofit/>
          </a:bodyPr>
          <a:lstStyle/>
          <a:p>
            <a:pPr algn="ctr"/>
            <a:r>
              <a:rPr lang="el-GR" sz="3200" dirty="0" smtClean="0">
                <a:solidFill>
                  <a:srgbClr val="C00000"/>
                </a:solidFill>
              </a:rPr>
              <a:t>σ</a:t>
            </a:r>
            <a:r>
              <a:rPr lang="el-GR" sz="3200" dirty="0" smtClean="0"/>
              <a:t>ύζυγος</a:t>
            </a:r>
            <a:r>
              <a:rPr lang="el-GR" sz="3200" dirty="0" smtClean="0"/>
              <a:t> </a:t>
            </a:r>
          </a:p>
          <a:p>
            <a:pPr algn="ctr"/>
            <a:r>
              <a:rPr lang="el-GR" sz="2800" dirty="0" smtClean="0"/>
              <a:t>θεατρικός </a:t>
            </a:r>
            <a:r>
              <a:rPr lang="el-GR" sz="2800" dirty="0" smtClean="0">
                <a:solidFill>
                  <a:srgbClr val="C00000"/>
                </a:solidFill>
              </a:rPr>
              <a:t>σ</a:t>
            </a:r>
            <a:r>
              <a:rPr lang="el-GR" sz="2800" dirty="0" smtClean="0"/>
              <a:t>υγγραφέας/</a:t>
            </a:r>
            <a:r>
              <a:rPr lang="el-GR" sz="2800" dirty="0" smtClean="0">
                <a:solidFill>
                  <a:srgbClr val="C00000"/>
                </a:solidFill>
              </a:rPr>
              <a:t>σ</a:t>
            </a:r>
            <a:r>
              <a:rPr lang="el-GR" sz="2800" dirty="0" smtClean="0"/>
              <a:t>κηνοθέτης</a:t>
            </a:r>
            <a:endParaRPr lang="el-GR" sz="2800" dirty="0"/>
          </a:p>
        </p:txBody>
      </p:sp>
      <p:pic>
        <p:nvPicPr>
          <p:cNvPr id="1024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492896"/>
            <a:ext cx="2770132" cy="38636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descr="Αποτέλεσμα εικόνας για αλκη ζεη"/>
          <p:cNvPicPr>
            <a:picLocks noChangeAspect="1" noChangeArrowheads="1"/>
          </p:cNvPicPr>
          <p:nvPr/>
        </p:nvPicPr>
        <p:blipFill>
          <a:blip r:embed="rId3" cstate="print"/>
          <a:srcRect/>
          <a:stretch>
            <a:fillRect/>
          </a:stretch>
        </p:blipFill>
        <p:spPr bwMode="auto">
          <a:xfrm>
            <a:off x="3136091" y="2492895"/>
            <a:ext cx="5756389" cy="3914633"/>
          </a:xfrm>
          <a:prstGeom prst="rect">
            <a:avLst/>
          </a:prstGeom>
          <a:noFill/>
        </p:spPr>
      </p:pic>
    </p:spTree>
    <p:extLst>
      <p:ext uri="{BB962C8B-B14F-4D97-AF65-F5344CB8AC3E}">
        <p14:creationId xmlns="" xmlns:p14="http://schemas.microsoft.com/office/powerpoint/2010/main" val="2858284887"/>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Σ</a:t>
            </a:r>
            <a:r>
              <a:rPr lang="el-GR" sz="5400" b="1" i="1" dirty="0" smtClean="0"/>
              <a:t> … όπως …</a:t>
            </a:r>
            <a:endParaRPr lang="el-GR" sz="5400" b="1" i="1" dirty="0"/>
          </a:p>
        </p:txBody>
      </p:sp>
      <p:sp>
        <p:nvSpPr>
          <p:cNvPr id="3" name="Θέση κειμένου 2"/>
          <p:cNvSpPr>
            <a:spLocks noGrp="1"/>
          </p:cNvSpPr>
          <p:nvPr>
            <p:ph type="body" idx="1"/>
          </p:nvPr>
        </p:nvSpPr>
        <p:spPr/>
        <p:txBody>
          <a:bodyPr>
            <a:noAutofit/>
          </a:bodyPr>
          <a:lstStyle/>
          <a:p>
            <a:pPr algn="ctr"/>
            <a:r>
              <a:rPr lang="el-GR" sz="3600" dirty="0" smtClean="0">
                <a:solidFill>
                  <a:srgbClr val="FF0000"/>
                </a:solidFill>
              </a:rPr>
              <a:t>σ</a:t>
            </a:r>
            <a:r>
              <a:rPr lang="el-GR" sz="3600" dirty="0" smtClean="0"/>
              <a:t>υγγραφέας</a:t>
            </a:r>
            <a:endParaRPr lang="el-GR" sz="3600" dirty="0"/>
          </a:p>
        </p:txBody>
      </p:sp>
      <p:sp>
        <p:nvSpPr>
          <p:cNvPr id="5" name="Θέση κειμένου 4"/>
          <p:cNvSpPr>
            <a:spLocks noGrp="1"/>
          </p:cNvSpPr>
          <p:nvPr>
            <p:ph type="body" sz="quarter" idx="3"/>
          </p:nvPr>
        </p:nvSpPr>
        <p:spPr>
          <a:xfrm>
            <a:off x="5868144" y="1535112"/>
            <a:ext cx="2818656" cy="957783"/>
          </a:xfrm>
        </p:spPr>
        <p:txBody>
          <a:bodyPr>
            <a:noAutofit/>
          </a:bodyPr>
          <a:lstStyle/>
          <a:p>
            <a:pPr algn="ctr"/>
            <a:r>
              <a:rPr lang="el-GR" sz="3600" dirty="0" smtClean="0">
                <a:solidFill>
                  <a:srgbClr val="FF0000"/>
                </a:solidFill>
              </a:rPr>
              <a:t>Σ</a:t>
            </a:r>
            <a:r>
              <a:rPr lang="el-GR" sz="3600" dirty="0" smtClean="0"/>
              <a:t>πανιόλικα παπούτσια</a:t>
            </a:r>
            <a:endParaRPr lang="el-GR" sz="3600" dirty="0"/>
          </a:p>
        </p:txBody>
      </p:sp>
      <p:pic>
        <p:nvPicPr>
          <p:cNvPr id="8" name="Picture 2" descr="Αποτέλεσμα εικόνας για αλκη ζεη"/>
          <p:cNvPicPr>
            <a:picLocks noChangeAspect="1" noChangeArrowheads="1"/>
          </p:cNvPicPr>
          <p:nvPr/>
        </p:nvPicPr>
        <p:blipFill>
          <a:blip r:embed="rId3" cstate="print"/>
          <a:srcRect/>
          <a:stretch>
            <a:fillRect/>
          </a:stretch>
        </p:blipFill>
        <p:spPr bwMode="auto">
          <a:xfrm>
            <a:off x="395536" y="2636912"/>
            <a:ext cx="5295528" cy="3888432"/>
          </a:xfrm>
          <a:prstGeom prst="rect">
            <a:avLst/>
          </a:prstGeom>
          <a:noFill/>
        </p:spPr>
      </p:pic>
      <p:pic>
        <p:nvPicPr>
          <p:cNvPr id="58370" name="Picture 2" descr="ΣΠΑΝΙΟΛΙΚΑ ΠΑΠΟΥΤΣΙΑ ΚΑΙ ΑΛΛΕΣ ΙΣΤΟΡΙΕΣ"/>
          <p:cNvPicPr>
            <a:picLocks noChangeAspect="1" noChangeArrowheads="1"/>
          </p:cNvPicPr>
          <p:nvPr/>
        </p:nvPicPr>
        <p:blipFill>
          <a:blip r:embed="rId4" cstate="print"/>
          <a:srcRect/>
          <a:stretch>
            <a:fillRect/>
          </a:stretch>
        </p:blipFill>
        <p:spPr bwMode="auto">
          <a:xfrm>
            <a:off x="6084168" y="2678965"/>
            <a:ext cx="2597274" cy="3823187"/>
          </a:xfrm>
          <a:prstGeom prst="rect">
            <a:avLst/>
          </a:prstGeom>
          <a:noFill/>
        </p:spPr>
      </p:pic>
    </p:spTree>
    <p:extLst>
      <p:ext uri="{BB962C8B-B14F-4D97-AF65-F5344CB8AC3E}">
        <p14:creationId xmlns="" xmlns:p14="http://schemas.microsoft.com/office/powerpoint/2010/main" val="334587336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88640"/>
            <a:ext cx="8229600" cy="792088"/>
          </a:xfrm>
        </p:spPr>
        <p:txBody>
          <a:bodyPr>
            <a:normAutofit fontScale="90000"/>
          </a:bodyPr>
          <a:lstStyle/>
          <a:p>
            <a:r>
              <a:rPr lang="el-GR" sz="5400" b="1" i="1" dirty="0" smtClean="0">
                <a:solidFill>
                  <a:srgbClr val="FF0000"/>
                </a:solidFill>
              </a:rPr>
              <a:t>Τ</a:t>
            </a:r>
            <a:r>
              <a:rPr lang="el-GR" sz="5400" b="1" i="1" dirty="0" smtClean="0"/>
              <a:t>… όπως …</a:t>
            </a:r>
            <a:r>
              <a:rPr lang="el-GR" sz="5400" b="1" i="1" dirty="0" smtClean="0">
                <a:solidFill>
                  <a:srgbClr val="FF0000"/>
                </a:solidFill>
              </a:rPr>
              <a:t>Τ</a:t>
            </a:r>
            <a:r>
              <a:rPr lang="el-GR" sz="5400" b="1" i="1" dirty="0" smtClean="0"/>
              <a:t>ασκένδη</a:t>
            </a:r>
            <a:endParaRPr lang="el-GR" sz="5400" b="1" i="1" dirty="0"/>
          </a:p>
        </p:txBody>
      </p:sp>
      <p:pic>
        <p:nvPicPr>
          <p:cNvPr id="57346" name="Picture 2" descr="https://cdn.ianos.gr/media/catalog/product/cache/1/image/650x650/17f82f742ffe127f42dca9de82fb58b1/b/d/bd8ce417-6c4a-4f55-bb65-676d38d40d02_2.jpg"/>
          <p:cNvPicPr>
            <a:picLocks noChangeAspect="1" noChangeArrowheads="1"/>
          </p:cNvPicPr>
          <p:nvPr/>
        </p:nvPicPr>
        <p:blipFill>
          <a:blip r:embed="rId2" cstate="print"/>
          <a:srcRect/>
          <a:stretch>
            <a:fillRect/>
          </a:stretch>
        </p:blipFill>
        <p:spPr bwMode="auto">
          <a:xfrm>
            <a:off x="539552" y="1196752"/>
            <a:ext cx="3384376" cy="5499610"/>
          </a:xfrm>
          <a:prstGeom prst="rect">
            <a:avLst/>
          </a:prstGeom>
          <a:noFill/>
        </p:spPr>
      </p:pic>
      <p:sp>
        <p:nvSpPr>
          <p:cNvPr id="12" name="11 - TextBox"/>
          <p:cNvSpPr txBox="1"/>
          <p:nvPr/>
        </p:nvSpPr>
        <p:spPr>
          <a:xfrm>
            <a:off x="4067944" y="1052736"/>
            <a:ext cx="4824536" cy="5632311"/>
          </a:xfrm>
          <a:prstGeom prst="rect">
            <a:avLst/>
          </a:prstGeom>
          <a:noFill/>
        </p:spPr>
        <p:txBody>
          <a:bodyPr wrap="square" rtlCol="0">
            <a:spAutoFit/>
          </a:bodyPr>
          <a:lstStyle/>
          <a:p>
            <a:pPr algn="just"/>
            <a:r>
              <a:rPr lang="el-GR" sz="2400" b="1" dirty="0" smtClean="0"/>
              <a:t>      Από το 1952 μέχρι το 1964 η Άλκη Ζέη και ο άντρας της, ο θεατρικός συγγραφέας  Γιώργος Σεβαστίκογλου, έζησαν μαζί  ως </a:t>
            </a:r>
            <a:r>
              <a:rPr lang="el-GR" sz="2400" b="1" dirty="0" smtClean="0">
                <a:solidFill>
                  <a:srgbClr val="C00000"/>
                </a:solidFill>
              </a:rPr>
              <a:t>πολιτικοί πρόσφυγες</a:t>
            </a:r>
            <a:r>
              <a:rPr lang="el-GR" sz="2400" b="1" dirty="0" smtClean="0"/>
              <a:t>  στη Σοβιετική Ένωση, πρώτα στην Τασκένδη και ύστερα στη Μόσχα, όπου γεννήθηκαν και τα δυο παιδιά τους, η Ειρήνη και ο Πέτρος. </a:t>
            </a:r>
          </a:p>
          <a:p>
            <a:pPr algn="just"/>
            <a:r>
              <a:rPr lang="el-GR" sz="2400" b="1" dirty="0" smtClean="0"/>
              <a:t>     Επέστρεψαν στην Ελλάδα το 1964, όμως αναγκάστηκαν να ξαναφύγουν το 1967 στο Παρίσι, όπου παρέμειναν μέχρι τα μέσα της δεκαετίας του 1970 εξαιτίας της δικτατορίας.</a:t>
            </a:r>
            <a:endParaRPr lang="el-GR" sz="2400" b="1" dirty="0"/>
          </a:p>
        </p:txBody>
      </p:sp>
    </p:spTree>
    <p:extLst>
      <p:ext uri="{BB962C8B-B14F-4D97-AF65-F5344CB8AC3E}">
        <p14:creationId xmlns="" xmlns:p14="http://schemas.microsoft.com/office/powerpoint/2010/main" val="264711667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 name="Θέση περιεχομένου 5"/>
          <p:cNvSpPr txBox="1">
            <a:spLocks/>
          </p:cNvSpPr>
          <p:nvPr/>
        </p:nvSpPr>
        <p:spPr>
          <a:xfrm>
            <a:off x="1979712" y="1268760"/>
            <a:ext cx="5256584" cy="5040560"/>
          </a:xfrm>
          <a:prstGeom prst="rect">
            <a:avLst/>
          </a:prstGeom>
          <a:solidFill>
            <a:srgbClr val="92D050"/>
          </a:solidFill>
        </p:spPr>
        <p:txBody>
          <a:bodyP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Τ</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ασκένδη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Α</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ράχνες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Λ</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ογοτέχνης</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err="1" smtClean="0">
                <a:ln>
                  <a:noFill/>
                </a:ln>
                <a:solidFill>
                  <a:srgbClr val="FF0000"/>
                </a:solidFill>
                <a:effectLst/>
                <a:uLnTx/>
                <a:uFillTx/>
                <a:latin typeface="+mn-lt"/>
                <a:ea typeface="+mn-ea"/>
                <a:cs typeface="+mn-cs"/>
              </a:rPr>
              <a:t>Ε</a:t>
            </a:r>
            <a:r>
              <a:rPr kumimoji="0" lang="el-GR" sz="4000" b="1" i="0" u="none" strike="noStrike" kern="1200" cap="none" spc="0" normalizeH="0" baseline="0" noProof="0" dirty="0" err="1" smtClean="0">
                <a:ln>
                  <a:noFill/>
                </a:ln>
                <a:solidFill>
                  <a:schemeClr val="tx1"/>
                </a:solidFill>
                <a:effectLst/>
                <a:uLnTx/>
                <a:uFillTx/>
                <a:latin typeface="+mn-lt"/>
                <a:ea typeface="+mn-ea"/>
                <a:cs typeface="+mn-cs"/>
              </a:rPr>
              <a:t>μπνευση</a:t>
            </a:r>
            <a:endParaRPr kumimoji="0" lang="el-GR" sz="40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Ν</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ούμερο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Τ</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αλέντο</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4000" b="1" i="0" u="none" strike="noStrike" kern="1200" cap="none" spc="0" normalizeH="0" baseline="0" noProof="0" dirty="0" smtClean="0">
                <a:ln>
                  <a:noFill/>
                </a:ln>
                <a:solidFill>
                  <a:srgbClr val="FF0000"/>
                </a:solidFill>
                <a:effectLst/>
                <a:uLnTx/>
                <a:uFillTx/>
                <a:latin typeface="+mn-lt"/>
                <a:ea typeface="+mn-ea"/>
                <a:cs typeface="+mn-cs"/>
              </a:rPr>
              <a:t>Ο</a:t>
            </a:r>
            <a:r>
              <a:rPr kumimoji="0" lang="el-GR" sz="4000" b="1" i="0" u="none" strike="noStrike" kern="1200" cap="none" spc="0" normalizeH="0" baseline="0" noProof="0" dirty="0" smtClean="0">
                <a:ln>
                  <a:noFill/>
                </a:ln>
                <a:solidFill>
                  <a:schemeClr val="tx1"/>
                </a:solidFill>
                <a:effectLst/>
                <a:uLnTx/>
                <a:uFillTx/>
                <a:latin typeface="+mn-lt"/>
                <a:ea typeface="+mn-ea"/>
                <a:cs typeface="+mn-cs"/>
              </a:rPr>
              <a:t>μπρέλα</a:t>
            </a:r>
            <a:endParaRPr kumimoji="0" lang="el-GR" sz="4000" b="1" i="0" u="none" strike="noStrike" kern="1200" cap="none" spc="0" normalizeH="0" baseline="0" noProof="0" dirty="0">
              <a:ln>
                <a:noFill/>
              </a:ln>
              <a:solidFill>
                <a:schemeClr val="tx1"/>
              </a:solidFill>
              <a:effectLst/>
              <a:uLnTx/>
              <a:uFillTx/>
              <a:latin typeface="+mn-lt"/>
              <a:ea typeface="+mn-ea"/>
              <a:cs typeface="+mn-cs"/>
            </a:endParaRPr>
          </a:p>
        </p:txBody>
      </p:sp>
      <p:sp>
        <p:nvSpPr>
          <p:cNvPr id="4" name="Τίτλος 1"/>
          <p:cNvSpPr txBox="1">
            <a:spLocks/>
          </p:cNvSpPr>
          <p:nvPr/>
        </p:nvSpPr>
        <p:spPr>
          <a:xfrm>
            <a:off x="457200" y="188640"/>
            <a:ext cx="8229600" cy="792088"/>
          </a:xfrm>
          <a:prstGeom prst="rect">
            <a:avLst/>
          </a:prstGeom>
        </p:spPr>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5400" b="1" i="1" u="none" strike="noStrike" kern="1200" cap="none" spc="0" normalizeH="0" baseline="0" noProof="0" dirty="0" smtClean="0">
                <a:ln>
                  <a:noFill/>
                </a:ln>
                <a:solidFill>
                  <a:srgbClr val="FF0000"/>
                </a:solidFill>
                <a:effectLst/>
                <a:uLnTx/>
                <a:uFillTx/>
                <a:latin typeface="+mj-lt"/>
                <a:ea typeface="+mj-ea"/>
                <a:cs typeface="+mj-cs"/>
              </a:rPr>
              <a:t>Τ</a:t>
            </a:r>
            <a:r>
              <a:rPr kumimoji="0" lang="el-GR" sz="5400" b="1" i="1" u="none" strike="noStrike" kern="1200" cap="none" spc="0" normalizeH="0" baseline="0" noProof="0" dirty="0" smtClean="0">
                <a:ln>
                  <a:noFill/>
                </a:ln>
                <a:solidFill>
                  <a:schemeClr val="tx1"/>
                </a:solidFill>
                <a:effectLst/>
                <a:uLnTx/>
                <a:uFillTx/>
                <a:latin typeface="+mj-lt"/>
                <a:ea typeface="+mj-ea"/>
                <a:cs typeface="+mj-cs"/>
              </a:rPr>
              <a:t>… όπως … </a:t>
            </a:r>
            <a:r>
              <a:rPr kumimoji="0" lang="el-GR" sz="5400" b="1" i="1" u="none" strike="noStrike" kern="1200" cap="none" spc="0" normalizeH="0" baseline="0" noProof="0" dirty="0" smtClean="0">
                <a:ln>
                  <a:noFill/>
                </a:ln>
                <a:solidFill>
                  <a:srgbClr val="FF0000"/>
                </a:solidFill>
                <a:effectLst/>
                <a:uLnTx/>
                <a:uFillTx/>
                <a:latin typeface="+mj-lt"/>
                <a:ea typeface="+mj-ea"/>
                <a:cs typeface="+mj-cs"/>
              </a:rPr>
              <a:t>τ</a:t>
            </a:r>
            <a:r>
              <a:rPr kumimoji="0" lang="el-GR" sz="5400" b="1" i="1" u="none" strike="noStrike" kern="1200" cap="none" spc="0" normalizeH="0" baseline="0" noProof="0" dirty="0" smtClean="0">
                <a:ln>
                  <a:noFill/>
                </a:ln>
                <a:solidFill>
                  <a:schemeClr val="tx1"/>
                </a:solidFill>
                <a:effectLst/>
                <a:uLnTx/>
                <a:uFillTx/>
                <a:latin typeface="+mj-lt"/>
                <a:ea typeface="+mj-ea"/>
                <a:cs typeface="+mj-cs"/>
              </a:rPr>
              <a:t>αλέντο</a:t>
            </a:r>
            <a:endParaRPr kumimoji="0" lang="el-GR" sz="5400" b="1"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864096"/>
          </a:xfrm>
        </p:spPr>
        <p:txBody>
          <a:bodyPr>
            <a:normAutofit fontScale="90000"/>
          </a:bodyPr>
          <a:lstStyle/>
          <a:p>
            <a:r>
              <a:rPr lang="el-GR" sz="5400" b="1" i="1" dirty="0" smtClean="0">
                <a:solidFill>
                  <a:srgbClr val="FF0000"/>
                </a:solidFill>
              </a:rPr>
              <a:t>Υ</a:t>
            </a:r>
            <a:r>
              <a:rPr lang="el-GR" sz="5400" b="1" i="1" dirty="0" smtClean="0"/>
              <a:t> … όπως …</a:t>
            </a:r>
            <a:endParaRPr lang="el-GR" sz="5400" b="1" i="1" dirty="0"/>
          </a:p>
        </p:txBody>
      </p:sp>
      <p:sp>
        <p:nvSpPr>
          <p:cNvPr id="3" name="Θέση κειμένου 2"/>
          <p:cNvSpPr>
            <a:spLocks noGrp="1"/>
          </p:cNvSpPr>
          <p:nvPr>
            <p:ph type="body" idx="1"/>
          </p:nvPr>
        </p:nvSpPr>
        <p:spPr>
          <a:xfrm>
            <a:off x="395536" y="1052736"/>
            <a:ext cx="3600400" cy="1122139"/>
          </a:xfrm>
          <a:solidFill>
            <a:srgbClr val="FF99CC"/>
          </a:solidFill>
        </p:spPr>
        <p:txBody>
          <a:bodyPr>
            <a:normAutofit/>
          </a:bodyPr>
          <a:lstStyle/>
          <a:p>
            <a:pPr algn="ctr"/>
            <a:r>
              <a:rPr lang="el-GR" dirty="0" smtClean="0">
                <a:solidFill>
                  <a:srgbClr val="FF0000"/>
                </a:solidFill>
              </a:rPr>
              <a:t> </a:t>
            </a:r>
            <a:r>
              <a:rPr lang="el-GR" sz="3600" dirty="0" smtClean="0">
                <a:solidFill>
                  <a:srgbClr val="FF0000"/>
                </a:solidFill>
              </a:rPr>
              <a:t>ύ</a:t>
            </a:r>
            <a:r>
              <a:rPr lang="el-GR" sz="3600" dirty="0" smtClean="0"/>
              <a:t>φος</a:t>
            </a:r>
            <a:endParaRPr lang="el-GR" sz="3600" dirty="0"/>
          </a:p>
        </p:txBody>
      </p:sp>
      <p:sp>
        <p:nvSpPr>
          <p:cNvPr id="4" name="Θέση περιεχομένου 3"/>
          <p:cNvSpPr>
            <a:spLocks noGrp="1"/>
          </p:cNvSpPr>
          <p:nvPr>
            <p:ph sz="half" idx="2"/>
          </p:nvPr>
        </p:nvSpPr>
        <p:spPr>
          <a:xfrm>
            <a:off x="395536" y="2204864"/>
            <a:ext cx="3600400" cy="4494485"/>
          </a:xfrm>
          <a:solidFill>
            <a:srgbClr val="FFCCFF"/>
          </a:solidFill>
        </p:spPr>
        <p:txBody>
          <a:bodyPr>
            <a:noAutofit/>
          </a:bodyPr>
          <a:lstStyle/>
          <a:p>
            <a:pPr marL="0" indent="0">
              <a:buNone/>
            </a:pPr>
            <a:r>
              <a:rPr lang="el-GR" sz="3600" dirty="0" smtClean="0">
                <a:solidFill>
                  <a:srgbClr val="FF0000"/>
                </a:solidFill>
                <a:latin typeface="Arial Black" panose="020B0A04020102020204" pitchFamily="34" charset="0"/>
              </a:rPr>
              <a:t>Υ</a:t>
            </a:r>
            <a:r>
              <a:rPr lang="el-GR" sz="3600" dirty="0" smtClean="0">
                <a:latin typeface="Arial Black" panose="020B0A04020102020204" pitchFamily="34" charset="0"/>
              </a:rPr>
              <a:t>πομονή</a:t>
            </a:r>
          </a:p>
          <a:p>
            <a:pPr marL="0" indent="0">
              <a:buNone/>
            </a:pPr>
            <a:endParaRPr lang="el-GR" sz="3600" dirty="0" smtClean="0">
              <a:latin typeface="Arial Black" panose="020B0A04020102020204" pitchFamily="34" charset="0"/>
            </a:endParaRPr>
          </a:p>
          <a:p>
            <a:pPr marL="0" indent="0">
              <a:buNone/>
            </a:pPr>
            <a:r>
              <a:rPr lang="el-GR" sz="3600" dirty="0" smtClean="0">
                <a:solidFill>
                  <a:srgbClr val="FF0000"/>
                </a:solidFill>
                <a:latin typeface="Arial Black" panose="020B0A04020102020204" pitchFamily="34" charset="0"/>
              </a:rPr>
              <a:t>Φ</a:t>
            </a:r>
            <a:r>
              <a:rPr lang="el-GR" sz="3600" dirty="0" smtClean="0">
                <a:latin typeface="Arial Black" panose="020B0A04020102020204" pitchFamily="34" charset="0"/>
              </a:rPr>
              <a:t>αντασία</a:t>
            </a:r>
          </a:p>
          <a:p>
            <a:pPr marL="0" indent="0">
              <a:buNone/>
            </a:pPr>
            <a:endParaRPr lang="el-GR" sz="3600" dirty="0" smtClean="0">
              <a:latin typeface="Arial Black" panose="020B0A04020102020204" pitchFamily="34" charset="0"/>
            </a:endParaRPr>
          </a:p>
          <a:p>
            <a:pPr marL="0" indent="0">
              <a:buNone/>
            </a:pPr>
            <a:r>
              <a:rPr lang="el-GR" sz="3600" dirty="0" err="1" smtClean="0">
                <a:solidFill>
                  <a:srgbClr val="FF0000"/>
                </a:solidFill>
                <a:latin typeface="Arial Black" panose="020B0A04020102020204" pitchFamily="34" charset="0"/>
              </a:rPr>
              <a:t>Ο</a:t>
            </a:r>
            <a:r>
              <a:rPr lang="el-GR" sz="3600" dirty="0" err="1" smtClean="0">
                <a:latin typeface="Arial Black" panose="020B0A04020102020204" pitchFamily="34" charset="0"/>
              </a:rPr>
              <a:t>ρεξη</a:t>
            </a:r>
            <a:endParaRPr lang="el-GR" sz="3600" dirty="0" smtClean="0">
              <a:latin typeface="Arial Black" panose="020B0A04020102020204" pitchFamily="34" charset="0"/>
            </a:endParaRPr>
          </a:p>
          <a:p>
            <a:pPr marL="0" indent="0">
              <a:buNone/>
            </a:pPr>
            <a:endParaRPr lang="el-GR" sz="3600" dirty="0" smtClean="0">
              <a:latin typeface="Arial Black" panose="020B0A04020102020204" pitchFamily="34" charset="0"/>
            </a:endParaRPr>
          </a:p>
          <a:p>
            <a:pPr marL="0" indent="0">
              <a:buNone/>
            </a:pPr>
            <a:r>
              <a:rPr lang="el-GR" sz="3600" dirty="0" smtClean="0">
                <a:solidFill>
                  <a:srgbClr val="FF0000"/>
                </a:solidFill>
                <a:latin typeface="Arial Black" panose="020B0A04020102020204" pitchFamily="34" charset="0"/>
              </a:rPr>
              <a:t>Σ</a:t>
            </a:r>
            <a:r>
              <a:rPr lang="el-GR" sz="3600" dirty="0" smtClean="0">
                <a:latin typeface="Arial Black" panose="020B0A04020102020204" pitchFamily="34" charset="0"/>
              </a:rPr>
              <a:t>υγκέντρωση</a:t>
            </a:r>
            <a:endParaRPr lang="el-GR" sz="3600" dirty="0">
              <a:latin typeface="Arial Black" panose="020B0A04020102020204" pitchFamily="34" charset="0"/>
            </a:endParaRPr>
          </a:p>
        </p:txBody>
      </p:sp>
      <p:sp>
        <p:nvSpPr>
          <p:cNvPr id="5" name="Θέση κειμένου 4"/>
          <p:cNvSpPr>
            <a:spLocks noGrp="1"/>
          </p:cNvSpPr>
          <p:nvPr>
            <p:ph type="body" sz="quarter" idx="3"/>
          </p:nvPr>
        </p:nvSpPr>
        <p:spPr>
          <a:xfrm>
            <a:off x="4283969" y="1052736"/>
            <a:ext cx="4402832" cy="1122139"/>
          </a:xfrm>
          <a:solidFill>
            <a:srgbClr val="92D050"/>
          </a:solidFill>
        </p:spPr>
        <p:txBody>
          <a:bodyPr>
            <a:noAutofit/>
          </a:bodyPr>
          <a:lstStyle/>
          <a:p>
            <a:pPr algn="ctr"/>
            <a:r>
              <a:rPr lang="el-GR" sz="3600" dirty="0" smtClean="0">
                <a:latin typeface="Calibri" pitchFamily="34" charset="0"/>
                <a:cs typeface="Calibri" pitchFamily="34" charset="0"/>
              </a:rPr>
              <a:t>«Γράμματα στις </a:t>
            </a:r>
            <a:r>
              <a:rPr lang="el-GR" sz="3600" dirty="0" smtClean="0">
                <a:solidFill>
                  <a:srgbClr val="FF0000"/>
                </a:solidFill>
                <a:latin typeface="Calibri" pitchFamily="34" charset="0"/>
                <a:cs typeface="Calibri" pitchFamily="34" charset="0"/>
              </a:rPr>
              <a:t>υ</a:t>
            </a:r>
            <a:r>
              <a:rPr lang="el-GR" sz="3600" dirty="0" smtClean="0">
                <a:latin typeface="Calibri" pitchFamily="34" charset="0"/>
                <a:cs typeface="Calibri" pitchFamily="34" charset="0"/>
              </a:rPr>
              <a:t>πηρέτριες»</a:t>
            </a:r>
            <a:endParaRPr lang="el-GR" sz="3600" dirty="0">
              <a:latin typeface="Calibri" pitchFamily="34" charset="0"/>
              <a:cs typeface="Calibri" pitchFamily="34" charset="0"/>
            </a:endParaRPr>
          </a:p>
        </p:txBody>
      </p:sp>
      <p:sp>
        <p:nvSpPr>
          <p:cNvPr id="6" name="Θέση περιεχομένου 5"/>
          <p:cNvSpPr>
            <a:spLocks noGrp="1"/>
          </p:cNvSpPr>
          <p:nvPr>
            <p:ph sz="quarter" idx="4"/>
          </p:nvPr>
        </p:nvSpPr>
        <p:spPr>
          <a:xfrm>
            <a:off x="4283968" y="2174874"/>
            <a:ext cx="4402833" cy="4494485"/>
          </a:xfrm>
          <a:solidFill>
            <a:srgbClr val="CCFF99"/>
          </a:solidFill>
        </p:spPr>
        <p:txBody>
          <a:bodyPr>
            <a:normAutofit fontScale="25000" lnSpcReduction="20000"/>
          </a:bodyPr>
          <a:lstStyle/>
          <a:p>
            <a:pPr marL="0" indent="0">
              <a:buNone/>
            </a:pPr>
            <a:endParaRPr lang="el-GR" dirty="0" smtClean="0"/>
          </a:p>
          <a:p>
            <a:pPr marL="0" indent="0">
              <a:buNone/>
            </a:pPr>
            <a:endParaRPr lang="el-GR" dirty="0"/>
          </a:p>
          <a:p>
            <a:pPr marL="0" indent="0" algn="ctr">
              <a:buNone/>
            </a:pPr>
            <a:r>
              <a:rPr lang="el-GR" sz="9600" b="1" dirty="0" smtClean="0">
                <a:solidFill>
                  <a:srgbClr val="7030A0"/>
                </a:solidFill>
                <a:latin typeface="Comic Sans MS" panose="030F0702030302020204" pitchFamily="66" charset="0"/>
              </a:rPr>
              <a:t>Η πρώτη </a:t>
            </a:r>
          </a:p>
          <a:p>
            <a:pPr marL="0" indent="0" algn="ctr">
              <a:buNone/>
            </a:pPr>
            <a:r>
              <a:rPr lang="el-GR" sz="9600" b="1" dirty="0" smtClean="0">
                <a:solidFill>
                  <a:srgbClr val="7030A0"/>
                </a:solidFill>
                <a:latin typeface="Comic Sans MS" panose="030F0702030302020204" pitchFamily="66" charset="0"/>
              </a:rPr>
              <a:t>συγγραφική προσπάθεια</a:t>
            </a:r>
          </a:p>
          <a:p>
            <a:pPr marL="0" indent="0" algn="ctr">
              <a:buNone/>
            </a:pPr>
            <a:r>
              <a:rPr lang="el-GR" sz="9600" b="1" dirty="0">
                <a:solidFill>
                  <a:srgbClr val="7030A0"/>
                </a:solidFill>
                <a:latin typeface="Comic Sans MS" panose="030F0702030302020204" pitchFamily="66" charset="0"/>
              </a:rPr>
              <a:t>τ</a:t>
            </a:r>
            <a:r>
              <a:rPr lang="el-GR" sz="9600" b="1" dirty="0" smtClean="0">
                <a:solidFill>
                  <a:srgbClr val="7030A0"/>
                </a:solidFill>
                <a:latin typeface="Comic Sans MS" panose="030F0702030302020204" pitchFamily="66" charset="0"/>
              </a:rPr>
              <a:t>ης </a:t>
            </a:r>
            <a:r>
              <a:rPr lang="el-GR" sz="9600" b="1" dirty="0" err="1" smtClean="0">
                <a:solidFill>
                  <a:srgbClr val="7030A0"/>
                </a:solidFill>
                <a:latin typeface="Comic Sans MS" panose="030F0702030302020204" pitchFamily="66" charset="0"/>
              </a:rPr>
              <a:t>Άλκης</a:t>
            </a:r>
            <a:r>
              <a:rPr lang="el-GR" sz="9600" b="1" dirty="0" smtClean="0">
                <a:solidFill>
                  <a:srgbClr val="7030A0"/>
                </a:solidFill>
                <a:latin typeface="Comic Sans MS" panose="030F0702030302020204" pitchFamily="66" charset="0"/>
              </a:rPr>
              <a:t> Ζέη…</a:t>
            </a:r>
          </a:p>
          <a:p>
            <a:pPr marL="0" indent="0" algn="ctr">
              <a:buNone/>
            </a:pPr>
            <a:endParaRPr lang="el-GR" sz="9600" b="1" i="1" dirty="0" smtClean="0">
              <a:solidFill>
                <a:srgbClr val="7030A0"/>
              </a:solidFill>
              <a:latin typeface="Comic Sans MS" panose="030F0702030302020204" pitchFamily="66" charset="0"/>
            </a:endParaRPr>
          </a:p>
          <a:p>
            <a:pPr marL="0" indent="0" algn="just">
              <a:buNone/>
            </a:pPr>
            <a:r>
              <a:rPr lang="el-GR" sz="9600" i="1" dirty="0" smtClean="0"/>
              <a:t>«…ήθελε από τα δέκα της χρόνια να γίνει συγγραφέας και άρχισε γράφοντας γράμματα για τις αγράμματες υπηρέτριες της πολυκατοικίας, που τα έστελναν στους αγαπημένους τους. </a:t>
            </a:r>
          </a:p>
          <a:p>
            <a:pPr marL="0" indent="0" algn="just">
              <a:buNone/>
            </a:pPr>
            <a:r>
              <a:rPr lang="el-GR" sz="9600" i="1" dirty="0" smtClean="0"/>
              <a:t>     Έγραφε πάντα με </a:t>
            </a:r>
            <a:r>
              <a:rPr lang="el-GR" sz="9600" b="1" i="1" dirty="0" smtClean="0">
                <a:solidFill>
                  <a:srgbClr val="C00000"/>
                </a:solidFill>
              </a:rPr>
              <a:t>μολύβι </a:t>
            </a:r>
            <a:r>
              <a:rPr lang="el-GR" sz="9600" b="1" i="1" dirty="0" err="1" smtClean="0">
                <a:solidFill>
                  <a:srgbClr val="C00000"/>
                </a:solidFill>
              </a:rPr>
              <a:t>φάμπερ</a:t>
            </a:r>
            <a:r>
              <a:rPr lang="el-GR" sz="9600" b="1" i="1" dirty="0" smtClean="0">
                <a:solidFill>
                  <a:srgbClr val="C00000"/>
                </a:solidFill>
              </a:rPr>
              <a:t> νούμερο  δύο</a:t>
            </a:r>
            <a:r>
              <a:rPr lang="el-GR" sz="9600" i="1" dirty="0" smtClean="0"/>
              <a:t>, πάνω στο μαρμάρινο τραπέζι της κουζίνας.»</a:t>
            </a:r>
            <a:endParaRPr lang="el-GR" sz="9600" b="1" i="1" dirty="0">
              <a:solidFill>
                <a:srgbClr val="7030A0"/>
              </a:solidFill>
              <a:latin typeface="Comic Sans MS" panose="030F0702030302020204" pitchFamily="66" charset="0"/>
            </a:endParaRPr>
          </a:p>
        </p:txBody>
      </p:sp>
    </p:spTree>
    <p:extLst>
      <p:ext uri="{BB962C8B-B14F-4D97-AF65-F5344CB8AC3E}">
        <p14:creationId xmlns="" xmlns:p14="http://schemas.microsoft.com/office/powerpoint/2010/main" val="2821061287"/>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332656"/>
            <a:ext cx="8229600" cy="778098"/>
          </a:xfrm>
        </p:spPr>
        <p:txBody>
          <a:bodyPr>
            <a:normAutofit fontScale="90000"/>
          </a:bodyPr>
          <a:lstStyle/>
          <a:p>
            <a:r>
              <a:rPr lang="el-GR" sz="5400" b="1" i="1" dirty="0" smtClean="0">
                <a:solidFill>
                  <a:srgbClr val="FF0000"/>
                </a:solidFill>
              </a:rPr>
              <a:t>Φ</a:t>
            </a:r>
            <a:r>
              <a:rPr lang="el-GR" sz="5400" b="1" i="1" dirty="0" smtClean="0"/>
              <a:t> …όπως …</a:t>
            </a:r>
            <a:endParaRPr lang="el-GR" sz="5400" b="1" i="1" dirty="0"/>
          </a:p>
        </p:txBody>
      </p:sp>
      <p:sp>
        <p:nvSpPr>
          <p:cNvPr id="3" name="Θέση κειμένου 2"/>
          <p:cNvSpPr>
            <a:spLocks noGrp="1"/>
          </p:cNvSpPr>
          <p:nvPr>
            <p:ph type="body" idx="1"/>
          </p:nvPr>
        </p:nvSpPr>
        <p:spPr>
          <a:xfrm>
            <a:off x="467544" y="1124744"/>
            <a:ext cx="4040188" cy="639762"/>
          </a:xfrm>
          <a:solidFill>
            <a:srgbClr val="92D050"/>
          </a:solidFill>
        </p:spPr>
        <p:txBody>
          <a:bodyPr>
            <a:noAutofit/>
          </a:bodyPr>
          <a:lstStyle/>
          <a:p>
            <a:pPr algn="ctr"/>
            <a:r>
              <a:rPr lang="el-GR" sz="3600" dirty="0" smtClean="0">
                <a:solidFill>
                  <a:srgbClr val="FF0000"/>
                </a:solidFill>
              </a:rPr>
              <a:t>Φ</a:t>
            </a:r>
            <a:r>
              <a:rPr lang="el-GR" sz="3600" dirty="0" smtClean="0"/>
              <a:t>αντασία</a:t>
            </a:r>
            <a:endParaRPr lang="el-GR" sz="3600" dirty="0"/>
          </a:p>
        </p:txBody>
      </p:sp>
      <p:sp>
        <p:nvSpPr>
          <p:cNvPr id="4" name="Θέση περιεχομένου 3"/>
          <p:cNvSpPr>
            <a:spLocks noGrp="1"/>
          </p:cNvSpPr>
          <p:nvPr>
            <p:ph sz="half" idx="2"/>
          </p:nvPr>
        </p:nvSpPr>
        <p:spPr>
          <a:xfrm>
            <a:off x="467544" y="1772816"/>
            <a:ext cx="4040188" cy="4422477"/>
          </a:xfrm>
          <a:solidFill>
            <a:srgbClr val="CCFF99"/>
          </a:solidFill>
        </p:spPr>
        <p:txBody>
          <a:bodyPr>
            <a:noAutofit/>
          </a:bodyPr>
          <a:lstStyle/>
          <a:p>
            <a:pPr marL="0" indent="0">
              <a:buNone/>
            </a:pPr>
            <a:r>
              <a:rPr lang="el-GR" sz="3200" b="1" dirty="0" err="1" smtClean="0">
                <a:solidFill>
                  <a:srgbClr val="FF0000"/>
                </a:solidFill>
              </a:rPr>
              <a:t>Φ</a:t>
            </a:r>
            <a:r>
              <a:rPr lang="el-GR" sz="3200" b="1" dirty="0" err="1" smtClean="0"/>
              <a:t>άμπερ</a:t>
            </a:r>
            <a:endParaRPr lang="el-GR" sz="3200" b="1" dirty="0" smtClean="0"/>
          </a:p>
          <a:p>
            <a:pPr marL="0" indent="0">
              <a:buNone/>
            </a:pPr>
            <a:r>
              <a:rPr lang="el-GR" sz="3200" b="1" dirty="0" smtClean="0">
                <a:solidFill>
                  <a:srgbClr val="FF0000"/>
                </a:solidFill>
              </a:rPr>
              <a:t>Α</a:t>
            </a:r>
            <a:r>
              <a:rPr lang="el-GR" sz="3200" b="1" dirty="0" smtClean="0"/>
              <a:t>λίκη</a:t>
            </a:r>
          </a:p>
          <a:p>
            <a:pPr marL="0" indent="0">
              <a:buNone/>
            </a:pPr>
            <a:r>
              <a:rPr lang="el-GR" sz="3200" b="1" dirty="0" smtClean="0">
                <a:solidFill>
                  <a:srgbClr val="FF0000"/>
                </a:solidFill>
              </a:rPr>
              <a:t>Ν</a:t>
            </a:r>
            <a:r>
              <a:rPr lang="el-GR" sz="3200" b="1" dirty="0" smtClean="0"/>
              <a:t>εανική φωνή</a:t>
            </a:r>
          </a:p>
          <a:p>
            <a:pPr marL="0" indent="0">
              <a:buNone/>
            </a:pPr>
            <a:r>
              <a:rPr lang="el-GR" sz="3200" b="1" dirty="0" smtClean="0">
                <a:solidFill>
                  <a:srgbClr val="FF0000"/>
                </a:solidFill>
              </a:rPr>
              <a:t>Τ</a:t>
            </a:r>
            <a:r>
              <a:rPr lang="el-GR" sz="3200" b="1" dirty="0" smtClean="0"/>
              <a:t>ασκένδη</a:t>
            </a:r>
          </a:p>
          <a:p>
            <a:pPr marL="0" indent="0">
              <a:buNone/>
            </a:pPr>
            <a:r>
              <a:rPr lang="el-GR" sz="3200" b="1" dirty="0" err="1" smtClean="0">
                <a:solidFill>
                  <a:srgbClr val="FF0000"/>
                </a:solidFill>
              </a:rPr>
              <a:t>Α</a:t>
            </a:r>
            <a:r>
              <a:rPr lang="el-GR" sz="3200" b="1" dirty="0" err="1" smtClean="0"/>
              <a:t>λκη</a:t>
            </a:r>
            <a:endParaRPr lang="el-GR" sz="3200" b="1" dirty="0" smtClean="0"/>
          </a:p>
          <a:p>
            <a:pPr marL="0" indent="0">
              <a:buNone/>
            </a:pPr>
            <a:r>
              <a:rPr lang="el-GR" sz="3200" b="1" dirty="0" smtClean="0">
                <a:solidFill>
                  <a:srgbClr val="FF0000"/>
                </a:solidFill>
              </a:rPr>
              <a:t>Σ</a:t>
            </a:r>
            <a:r>
              <a:rPr lang="el-GR" sz="3200" b="1" dirty="0" smtClean="0"/>
              <a:t>εβαστίκογλου</a:t>
            </a:r>
            <a:br>
              <a:rPr lang="el-GR" sz="3200" b="1" dirty="0" smtClean="0"/>
            </a:br>
            <a:r>
              <a:rPr lang="el-GR" sz="3200" b="1" dirty="0" smtClean="0">
                <a:solidFill>
                  <a:srgbClr val="FF0000"/>
                </a:solidFill>
              </a:rPr>
              <a:t>Ι</a:t>
            </a:r>
            <a:r>
              <a:rPr lang="el-GR" sz="3200" b="1" dirty="0" smtClean="0"/>
              <a:t>δανικά</a:t>
            </a:r>
            <a:br>
              <a:rPr lang="el-GR" sz="3200" b="1" dirty="0" smtClean="0"/>
            </a:br>
            <a:r>
              <a:rPr lang="el-GR" sz="3200" b="1" dirty="0" smtClean="0">
                <a:solidFill>
                  <a:srgbClr val="FF0000"/>
                </a:solidFill>
              </a:rPr>
              <a:t>Α</a:t>
            </a:r>
            <a:r>
              <a:rPr lang="el-GR" sz="3200" b="1" dirty="0" smtClean="0"/>
              <a:t>ννίβας</a:t>
            </a:r>
            <a:endParaRPr lang="el-GR" sz="3200" b="1" dirty="0"/>
          </a:p>
        </p:txBody>
      </p:sp>
      <p:sp>
        <p:nvSpPr>
          <p:cNvPr id="5" name="Θέση κειμένου 4"/>
          <p:cNvSpPr>
            <a:spLocks noGrp="1"/>
          </p:cNvSpPr>
          <p:nvPr>
            <p:ph type="body" sz="quarter" idx="3"/>
          </p:nvPr>
        </p:nvSpPr>
        <p:spPr>
          <a:xfrm>
            <a:off x="4716016" y="1124744"/>
            <a:ext cx="4041775" cy="639762"/>
          </a:xfrm>
        </p:spPr>
        <p:txBody>
          <a:bodyPr>
            <a:noAutofit/>
          </a:bodyPr>
          <a:lstStyle/>
          <a:p>
            <a:pPr algn="ctr"/>
            <a:r>
              <a:rPr lang="el-GR" sz="3600" dirty="0" err="1">
                <a:solidFill>
                  <a:srgbClr val="FF0000"/>
                </a:solidFill>
              </a:rPr>
              <a:t>φ</a:t>
            </a:r>
            <a:r>
              <a:rPr lang="el-GR" sz="3600" dirty="0" err="1" smtClean="0"/>
              <a:t>άμπερ</a:t>
            </a:r>
            <a:r>
              <a:rPr lang="el-GR" sz="3600" dirty="0" smtClean="0"/>
              <a:t> μολύβι</a:t>
            </a:r>
            <a:endParaRPr lang="el-GR" sz="3600" dirty="0"/>
          </a:p>
        </p:txBody>
      </p:sp>
      <p:pic>
        <p:nvPicPr>
          <p:cNvPr id="8" name="Picture 2" descr="https://assets.gy.digital/3jpyYSi1XeGdTfIv-QRZwVKOX9M=/fit-in/500x700/filters:fill(white)/s3.gy.digital/metaixmio/uploads/asset/data/13399/978-960-566-190-8_2.jpg"/>
          <p:cNvPicPr>
            <a:picLocks noChangeAspect="1" noChangeArrowheads="1"/>
          </p:cNvPicPr>
          <p:nvPr/>
        </p:nvPicPr>
        <p:blipFill>
          <a:blip r:embed="rId3" cstate="print"/>
          <a:srcRect l="1308" r="3144"/>
          <a:stretch>
            <a:fillRect/>
          </a:stretch>
        </p:blipFill>
        <p:spPr bwMode="auto">
          <a:xfrm rot="497220">
            <a:off x="5197618" y="1907874"/>
            <a:ext cx="3175721" cy="4653136"/>
          </a:xfrm>
          <a:prstGeom prst="rect">
            <a:avLst/>
          </a:prstGeom>
          <a:noFill/>
        </p:spPr>
      </p:pic>
    </p:spTree>
    <p:extLst>
      <p:ext uri="{BB962C8B-B14F-4D97-AF65-F5344CB8AC3E}">
        <p14:creationId xmlns="" xmlns:p14="http://schemas.microsoft.com/office/powerpoint/2010/main" val="3562774084"/>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Χ</a:t>
            </a:r>
            <a:r>
              <a:rPr lang="el-GR" sz="5400" b="1" i="1" dirty="0" smtClean="0"/>
              <a:t> … όπως …</a:t>
            </a:r>
            <a:endParaRPr lang="el-GR" sz="5400" b="1" i="1" dirty="0"/>
          </a:p>
        </p:txBody>
      </p:sp>
      <p:sp>
        <p:nvSpPr>
          <p:cNvPr id="3" name="Θέση κειμένου 2"/>
          <p:cNvSpPr>
            <a:spLocks noGrp="1"/>
          </p:cNvSpPr>
          <p:nvPr>
            <p:ph type="body" idx="1"/>
          </p:nvPr>
        </p:nvSpPr>
        <p:spPr>
          <a:xfrm>
            <a:off x="457200" y="1484784"/>
            <a:ext cx="4114800" cy="690091"/>
          </a:xfrm>
          <a:solidFill>
            <a:srgbClr val="92D050"/>
          </a:solidFill>
        </p:spPr>
        <p:txBody>
          <a:bodyPr>
            <a:noAutofit/>
          </a:bodyPr>
          <a:lstStyle/>
          <a:p>
            <a:pPr algn="ctr"/>
            <a:r>
              <a:rPr lang="el-GR" sz="3600" dirty="0">
                <a:solidFill>
                  <a:srgbClr val="FF0000"/>
                </a:solidFill>
              </a:rPr>
              <a:t>Χ</a:t>
            </a:r>
            <a:r>
              <a:rPr lang="el-GR" sz="3600" dirty="0" smtClean="0"/>
              <a:t>άρισμα</a:t>
            </a:r>
            <a:endParaRPr lang="el-GR" sz="3600" dirty="0"/>
          </a:p>
        </p:txBody>
      </p:sp>
      <p:sp>
        <p:nvSpPr>
          <p:cNvPr id="4" name="Θέση περιεχομένου 3"/>
          <p:cNvSpPr>
            <a:spLocks noGrp="1"/>
          </p:cNvSpPr>
          <p:nvPr>
            <p:ph sz="half" idx="2"/>
          </p:nvPr>
        </p:nvSpPr>
        <p:spPr>
          <a:xfrm>
            <a:off x="457200" y="2174874"/>
            <a:ext cx="4114800" cy="4494485"/>
          </a:xfrm>
          <a:solidFill>
            <a:srgbClr val="CCFF99"/>
          </a:solidFill>
        </p:spPr>
        <p:txBody>
          <a:bodyPr>
            <a:noAutofit/>
          </a:bodyPr>
          <a:lstStyle/>
          <a:p>
            <a:pPr marL="0" indent="0">
              <a:buNone/>
            </a:pPr>
            <a:r>
              <a:rPr lang="el-GR" sz="3600" b="1" dirty="0" smtClean="0">
                <a:solidFill>
                  <a:srgbClr val="FF0000"/>
                </a:solidFill>
              </a:rPr>
              <a:t>Χ</a:t>
            </a:r>
            <a:r>
              <a:rPr lang="el-GR" sz="3600" b="1" dirty="0" smtClean="0"/>
              <a:t>ώρα</a:t>
            </a:r>
          </a:p>
          <a:p>
            <a:pPr marL="0" indent="0">
              <a:buNone/>
            </a:pPr>
            <a:r>
              <a:rPr lang="el-GR" sz="3600" b="1" dirty="0" smtClean="0">
                <a:solidFill>
                  <a:srgbClr val="FF0000"/>
                </a:solidFill>
              </a:rPr>
              <a:t>Α</a:t>
            </a:r>
            <a:r>
              <a:rPr lang="el-GR" sz="3600" b="1" dirty="0" smtClean="0"/>
              <a:t>ρραβωνιαστικιά</a:t>
            </a:r>
          </a:p>
          <a:p>
            <a:pPr marL="0" indent="0">
              <a:buNone/>
            </a:pPr>
            <a:r>
              <a:rPr lang="el-GR" sz="3600" b="1" dirty="0" smtClean="0">
                <a:solidFill>
                  <a:srgbClr val="FF0000"/>
                </a:solidFill>
              </a:rPr>
              <a:t>Ρ</a:t>
            </a:r>
            <a:r>
              <a:rPr lang="el-GR" sz="3600" b="1" dirty="0" smtClean="0"/>
              <a:t>ωσία</a:t>
            </a:r>
          </a:p>
          <a:p>
            <a:pPr marL="0" indent="0">
              <a:buNone/>
            </a:pPr>
            <a:r>
              <a:rPr lang="el-GR" sz="3600" b="1" dirty="0" err="1" smtClean="0">
                <a:solidFill>
                  <a:srgbClr val="FF0000"/>
                </a:solidFill>
              </a:rPr>
              <a:t>Ι</a:t>
            </a:r>
            <a:r>
              <a:rPr lang="el-GR" sz="3600" b="1" dirty="0" err="1" smtClean="0"/>
              <a:t>καρος</a:t>
            </a:r>
            <a:endParaRPr lang="el-GR" sz="3600" b="1" dirty="0" smtClean="0"/>
          </a:p>
          <a:p>
            <a:pPr marL="0" indent="0">
              <a:buNone/>
            </a:pPr>
            <a:r>
              <a:rPr lang="el-GR" sz="3600" b="1" dirty="0" smtClean="0">
                <a:solidFill>
                  <a:srgbClr val="FF0000"/>
                </a:solidFill>
              </a:rPr>
              <a:t>Σ</a:t>
            </a:r>
            <a:r>
              <a:rPr lang="el-GR" sz="3600" b="1" dirty="0" smtClean="0"/>
              <a:t>ωτήρης</a:t>
            </a:r>
          </a:p>
          <a:p>
            <a:pPr marL="0" indent="0">
              <a:buNone/>
            </a:pPr>
            <a:r>
              <a:rPr lang="el-GR" sz="3600" b="1" dirty="0" smtClean="0">
                <a:solidFill>
                  <a:srgbClr val="FF0000"/>
                </a:solidFill>
              </a:rPr>
              <a:t>Μ</a:t>
            </a:r>
            <a:r>
              <a:rPr lang="el-GR" sz="3600" b="1" dirty="0" smtClean="0"/>
              <a:t>υρτώ</a:t>
            </a:r>
          </a:p>
          <a:p>
            <a:pPr marL="0" indent="0">
              <a:buNone/>
            </a:pPr>
            <a:r>
              <a:rPr lang="el-GR" sz="3600" b="1" dirty="0" smtClean="0">
                <a:solidFill>
                  <a:srgbClr val="FF0000"/>
                </a:solidFill>
              </a:rPr>
              <a:t>Α</a:t>
            </a:r>
            <a:r>
              <a:rPr lang="el-GR" sz="3600" b="1" dirty="0" smtClean="0"/>
              <a:t>χιλλέας</a:t>
            </a:r>
            <a:endParaRPr lang="el-GR" sz="3600" b="1" dirty="0"/>
          </a:p>
        </p:txBody>
      </p:sp>
      <p:sp>
        <p:nvSpPr>
          <p:cNvPr id="5" name="Θέση κειμένου 4"/>
          <p:cNvSpPr>
            <a:spLocks noGrp="1"/>
          </p:cNvSpPr>
          <p:nvPr>
            <p:ph type="body" sz="quarter" idx="3"/>
          </p:nvPr>
        </p:nvSpPr>
        <p:spPr>
          <a:xfrm>
            <a:off x="4572001" y="1484784"/>
            <a:ext cx="4114800" cy="720080"/>
          </a:xfrm>
          <a:solidFill>
            <a:srgbClr val="FFC000"/>
          </a:solidFill>
        </p:spPr>
        <p:txBody>
          <a:bodyPr>
            <a:noAutofit/>
          </a:bodyPr>
          <a:lstStyle/>
          <a:p>
            <a:pPr algn="ctr"/>
            <a:r>
              <a:rPr lang="el-GR" sz="3600" dirty="0">
                <a:solidFill>
                  <a:srgbClr val="FF0000"/>
                </a:solidFill>
              </a:rPr>
              <a:t>Χ</a:t>
            </a:r>
            <a:r>
              <a:rPr lang="el-GR" sz="3600" dirty="0" smtClean="0"/>
              <a:t>ιούμορ</a:t>
            </a:r>
            <a:endParaRPr lang="el-GR" sz="3600" dirty="0"/>
          </a:p>
        </p:txBody>
      </p:sp>
      <p:sp>
        <p:nvSpPr>
          <p:cNvPr id="6" name="Θέση περιεχομένου 5"/>
          <p:cNvSpPr>
            <a:spLocks noGrp="1"/>
          </p:cNvSpPr>
          <p:nvPr>
            <p:ph sz="quarter" idx="4"/>
          </p:nvPr>
        </p:nvSpPr>
        <p:spPr>
          <a:xfrm>
            <a:off x="4572000" y="2204864"/>
            <a:ext cx="4114800" cy="4422477"/>
          </a:xfrm>
          <a:solidFill>
            <a:srgbClr val="FFFF99"/>
          </a:solidFill>
        </p:spPr>
        <p:txBody>
          <a:bodyPr>
            <a:noAutofit/>
          </a:bodyPr>
          <a:lstStyle/>
          <a:p>
            <a:pPr marL="0" indent="0">
              <a:buNone/>
            </a:pPr>
            <a:r>
              <a:rPr lang="el-GR" sz="3600" b="1" dirty="0" smtClean="0">
                <a:solidFill>
                  <a:srgbClr val="FF0000"/>
                </a:solidFill>
              </a:rPr>
              <a:t>Χ</a:t>
            </a:r>
            <a:r>
              <a:rPr lang="el-GR" sz="3600" b="1" dirty="0" smtClean="0"/>
              <a:t>ατζιδάκις</a:t>
            </a:r>
          </a:p>
          <a:p>
            <a:pPr marL="0" indent="0">
              <a:buNone/>
            </a:pPr>
            <a:r>
              <a:rPr lang="el-GR" sz="3600" b="1" dirty="0" smtClean="0">
                <a:solidFill>
                  <a:srgbClr val="FF0000"/>
                </a:solidFill>
              </a:rPr>
              <a:t>Ι</a:t>
            </a:r>
            <a:r>
              <a:rPr lang="el-GR" sz="3600" b="1" dirty="0" smtClean="0"/>
              <a:t>δέες</a:t>
            </a:r>
          </a:p>
          <a:p>
            <a:pPr marL="0" indent="0">
              <a:buNone/>
            </a:pPr>
            <a:r>
              <a:rPr lang="el-GR" sz="3600" b="1" dirty="0" err="1" smtClean="0">
                <a:solidFill>
                  <a:srgbClr val="FF0000"/>
                </a:solidFill>
              </a:rPr>
              <a:t>Ο</a:t>
            </a:r>
            <a:r>
              <a:rPr lang="el-GR" sz="3600" b="1" dirty="0" err="1" smtClean="0"/>
              <a:t>ραμα</a:t>
            </a:r>
            <a:endParaRPr lang="el-GR" sz="3600" b="1" dirty="0" smtClean="0"/>
          </a:p>
          <a:p>
            <a:pPr marL="0" indent="0">
              <a:buNone/>
            </a:pPr>
            <a:r>
              <a:rPr lang="el-GR" sz="3600" b="1" dirty="0" smtClean="0">
                <a:solidFill>
                  <a:srgbClr val="FF0000"/>
                </a:solidFill>
              </a:rPr>
              <a:t>Υ</a:t>
            </a:r>
            <a:r>
              <a:rPr lang="el-GR" sz="3600" b="1" dirty="0" smtClean="0"/>
              <a:t>πόθεση</a:t>
            </a:r>
            <a:endParaRPr lang="el-GR" sz="3600" b="1" dirty="0" smtClean="0"/>
          </a:p>
          <a:p>
            <a:pPr marL="0" indent="0">
              <a:buNone/>
            </a:pPr>
            <a:r>
              <a:rPr lang="el-GR" sz="3600" b="1" dirty="0" err="1" smtClean="0">
                <a:solidFill>
                  <a:srgbClr val="FF0000"/>
                </a:solidFill>
              </a:rPr>
              <a:t>Μ</a:t>
            </a:r>
            <a:r>
              <a:rPr lang="el-GR" sz="3600" b="1" dirty="0" err="1" smtClean="0"/>
              <a:t>ατίας</a:t>
            </a:r>
            <a:endParaRPr lang="el-GR" sz="3600" b="1" dirty="0" smtClean="0"/>
          </a:p>
          <a:p>
            <a:pPr marL="0" indent="0">
              <a:buNone/>
            </a:pPr>
            <a:r>
              <a:rPr lang="el-GR" sz="3600" b="1" dirty="0" smtClean="0">
                <a:solidFill>
                  <a:srgbClr val="FF0000"/>
                </a:solidFill>
              </a:rPr>
              <a:t>Ο</a:t>
            </a:r>
            <a:r>
              <a:rPr lang="el-GR" sz="3600" b="1" dirty="0" smtClean="0"/>
              <a:t>μπρέλα</a:t>
            </a:r>
          </a:p>
          <a:p>
            <a:pPr marL="0" indent="0">
              <a:buNone/>
            </a:pPr>
            <a:r>
              <a:rPr lang="el-GR" sz="3600" b="1" dirty="0" smtClean="0">
                <a:solidFill>
                  <a:srgbClr val="FF0000"/>
                </a:solidFill>
              </a:rPr>
              <a:t>Ρ</a:t>
            </a:r>
            <a:r>
              <a:rPr lang="el-GR" sz="3600" b="1" dirty="0" smtClean="0"/>
              <a:t>άγιες</a:t>
            </a:r>
            <a:endParaRPr lang="el-GR" sz="3600" b="1" dirty="0"/>
          </a:p>
        </p:txBody>
      </p:sp>
      <p:pic>
        <p:nvPicPr>
          <p:cNvPr id="7" name="Picture 2" descr="https://www.infokids.gr/wp-content/uploads/2020/02/%CE%97-%CE%91%CE%BB%CE%AF%CE%BA%CE%B7-%CF%83%CF%84%CE%B7-%CF%87%CF%8E%CF%81%CE%B1-%CF%84%CF%89%CE%BD-%CE%BC%CE%B1%CF%81%CE%BC%CE%AC%CF%81%CF%89%CE%BD.jpg"/>
          <p:cNvPicPr>
            <a:picLocks noChangeAspect="1" noChangeArrowheads="1"/>
          </p:cNvPicPr>
          <p:nvPr/>
        </p:nvPicPr>
        <p:blipFill>
          <a:blip r:embed="rId3" cstate="print"/>
          <a:srcRect/>
          <a:stretch>
            <a:fillRect/>
          </a:stretch>
        </p:blipFill>
        <p:spPr bwMode="auto">
          <a:xfrm rot="20288594">
            <a:off x="244134" y="256275"/>
            <a:ext cx="1693113" cy="1638447"/>
          </a:xfrm>
          <a:prstGeom prst="rect">
            <a:avLst/>
          </a:prstGeom>
          <a:noFill/>
        </p:spPr>
      </p:pic>
    </p:spTree>
    <p:extLst>
      <p:ext uri="{BB962C8B-B14F-4D97-AF65-F5344CB8AC3E}">
        <p14:creationId xmlns="" xmlns:p14="http://schemas.microsoft.com/office/powerpoint/2010/main" val="47008778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78098"/>
          </a:xfrm>
        </p:spPr>
        <p:txBody>
          <a:bodyPr>
            <a:normAutofit fontScale="90000"/>
          </a:bodyPr>
          <a:lstStyle/>
          <a:p>
            <a:r>
              <a:rPr lang="el-GR" sz="5400" b="1" i="1" dirty="0" smtClean="0">
                <a:solidFill>
                  <a:srgbClr val="FF0000"/>
                </a:solidFill>
              </a:rPr>
              <a:t>Ψ</a:t>
            </a:r>
            <a:r>
              <a:rPr lang="el-GR" sz="5400" b="1" i="1" dirty="0" smtClean="0"/>
              <a:t> … όπως …</a:t>
            </a:r>
            <a:endParaRPr lang="el-GR" sz="5400" b="1" i="1" dirty="0"/>
          </a:p>
        </p:txBody>
      </p:sp>
      <p:sp>
        <p:nvSpPr>
          <p:cNvPr id="3" name="Θέση περιεχομένου 2"/>
          <p:cNvSpPr>
            <a:spLocks noGrp="1"/>
          </p:cNvSpPr>
          <p:nvPr>
            <p:ph idx="1"/>
          </p:nvPr>
        </p:nvSpPr>
        <p:spPr>
          <a:xfrm>
            <a:off x="467544" y="1124744"/>
            <a:ext cx="8229600" cy="748680"/>
          </a:xfrm>
        </p:spPr>
        <p:txBody>
          <a:bodyPr>
            <a:normAutofit/>
          </a:bodyPr>
          <a:lstStyle/>
          <a:p>
            <a:pPr marL="0" indent="0" algn="ctr">
              <a:buNone/>
            </a:pPr>
            <a:r>
              <a:rPr lang="el-GR" sz="3600" b="1" dirty="0" smtClean="0">
                <a:solidFill>
                  <a:srgbClr val="FF0000"/>
                </a:solidFill>
              </a:rPr>
              <a:t>Ψ</a:t>
            </a:r>
            <a:r>
              <a:rPr lang="el-GR" sz="3600" b="1" dirty="0" smtClean="0"/>
              <a:t>εύτης παππούς</a:t>
            </a:r>
            <a:endParaRPr lang="el-GR" sz="3600" b="1" dirty="0"/>
          </a:p>
        </p:txBody>
      </p:sp>
      <p:pic>
        <p:nvPicPr>
          <p:cNvPr id="53250" name="Picture 2" descr="Αποτέλεσμα εικόνας για ο ψεύτησ παππούσ"/>
          <p:cNvPicPr>
            <a:picLocks noChangeAspect="1" noChangeArrowheads="1"/>
          </p:cNvPicPr>
          <p:nvPr/>
        </p:nvPicPr>
        <p:blipFill>
          <a:blip r:embed="rId3" cstate="print"/>
          <a:srcRect l="33390" r="31961" b="401"/>
          <a:stretch>
            <a:fillRect/>
          </a:stretch>
        </p:blipFill>
        <p:spPr bwMode="auto">
          <a:xfrm rot="20087385">
            <a:off x="878316" y="1915800"/>
            <a:ext cx="2985888" cy="4505977"/>
          </a:xfrm>
          <a:prstGeom prst="rect">
            <a:avLst/>
          </a:prstGeom>
          <a:noFill/>
        </p:spPr>
      </p:pic>
      <p:pic>
        <p:nvPicPr>
          <p:cNvPr id="6" name="Picture 2" descr="https://assets.gy.digital/uWRvzq5TiAupJOKp_BPxf1LH754=/fit-in/500x700/filters:fill(white)/s3.gy.digital/metaixmio/uploads/asset/data/7006/978-618-03-1039-9_1.jpg"/>
          <p:cNvPicPr>
            <a:picLocks noChangeAspect="1" noChangeArrowheads="1"/>
          </p:cNvPicPr>
          <p:nvPr/>
        </p:nvPicPr>
        <p:blipFill>
          <a:blip r:embed="rId4" cstate="print"/>
          <a:srcRect l="1512" r="1721" b="-28"/>
          <a:stretch>
            <a:fillRect/>
          </a:stretch>
        </p:blipFill>
        <p:spPr bwMode="auto">
          <a:xfrm>
            <a:off x="5148064" y="1772816"/>
            <a:ext cx="3281319" cy="4748669"/>
          </a:xfrm>
          <a:prstGeom prst="rect">
            <a:avLst/>
          </a:prstGeom>
          <a:noFill/>
        </p:spPr>
      </p:pic>
    </p:spTree>
    <p:extLst>
      <p:ext uri="{BB962C8B-B14F-4D97-AF65-F5344CB8AC3E}">
        <p14:creationId xmlns="" xmlns:p14="http://schemas.microsoft.com/office/powerpoint/2010/main" val="48432492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88640"/>
            <a:ext cx="8229600" cy="994122"/>
          </a:xfrm>
        </p:spPr>
        <p:txBody>
          <a:bodyPr>
            <a:normAutofit/>
          </a:bodyPr>
          <a:lstStyle/>
          <a:p>
            <a:r>
              <a:rPr lang="el-GR" sz="5400" b="1" i="1" dirty="0" smtClean="0">
                <a:solidFill>
                  <a:srgbClr val="FF0000"/>
                </a:solidFill>
              </a:rPr>
              <a:t>Ω</a:t>
            </a:r>
            <a:r>
              <a:rPr lang="el-GR" sz="5400" b="1" i="1" dirty="0" smtClean="0"/>
              <a:t> … όπως …</a:t>
            </a:r>
            <a:endParaRPr lang="el-GR" sz="5400" b="1" i="1" dirty="0"/>
          </a:p>
        </p:txBody>
      </p:sp>
      <p:sp>
        <p:nvSpPr>
          <p:cNvPr id="3" name="Θέση περιεχομένου 2"/>
          <p:cNvSpPr>
            <a:spLocks noGrp="1"/>
          </p:cNvSpPr>
          <p:nvPr>
            <p:ph idx="1"/>
          </p:nvPr>
        </p:nvSpPr>
        <p:spPr>
          <a:xfrm>
            <a:off x="251520" y="1412776"/>
            <a:ext cx="4114800" cy="5256584"/>
          </a:xfrm>
          <a:solidFill>
            <a:schemeClr val="tx2">
              <a:lumMod val="40000"/>
              <a:lumOff val="60000"/>
            </a:schemeClr>
          </a:solidFill>
          <a:ln>
            <a:solidFill>
              <a:schemeClr val="tx2">
                <a:lumMod val="20000"/>
                <a:lumOff val="80000"/>
              </a:schemeClr>
            </a:solidFill>
          </a:ln>
        </p:spPr>
        <p:txBody>
          <a:bodyPr>
            <a:noAutofit/>
          </a:bodyPr>
          <a:lstStyle/>
          <a:p>
            <a:pPr marL="0" indent="0" algn="ctr">
              <a:buNone/>
            </a:pPr>
            <a:r>
              <a:rPr lang="el-GR" sz="4000" b="1" dirty="0" smtClean="0">
                <a:solidFill>
                  <a:srgbClr val="FF0000"/>
                </a:solidFill>
              </a:rPr>
              <a:t>Ωκεανός</a:t>
            </a:r>
            <a:r>
              <a:rPr lang="el-GR" sz="4000" b="1" dirty="0" smtClean="0"/>
              <a:t> </a:t>
            </a:r>
          </a:p>
          <a:p>
            <a:pPr marL="0" indent="0" algn="ctr">
              <a:buNone/>
            </a:pPr>
            <a:r>
              <a:rPr lang="el-GR" sz="3600" b="1" dirty="0" smtClean="0">
                <a:solidFill>
                  <a:schemeClr val="tx2">
                    <a:lumMod val="75000"/>
                  </a:schemeClr>
                </a:solidFill>
              </a:rPr>
              <a:t>από ιδέες</a:t>
            </a:r>
          </a:p>
          <a:p>
            <a:pPr marL="0" indent="0" algn="ctr">
              <a:buNone/>
            </a:pPr>
            <a:r>
              <a:rPr lang="el-GR" sz="3600" b="1" dirty="0" smtClean="0">
                <a:solidFill>
                  <a:schemeClr val="tx2">
                    <a:lumMod val="75000"/>
                  </a:schemeClr>
                </a:solidFill>
              </a:rPr>
              <a:t>η αγαπημένη</a:t>
            </a:r>
          </a:p>
          <a:p>
            <a:pPr marL="0" indent="0" algn="ctr">
              <a:buNone/>
            </a:pPr>
            <a:r>
              <a:rPr lang="el-GR" sz="3600" b="1" dirty="0">
                <a:solidFill>
                  <a:schemeClr val="tx2">
                    <a:lumMod val="75000"/>
                  </a:schemeClr>
                </a:solidFill>
              </a:rPr>
              <a:t>σ</a:t>
            </a:r>
            <a:r>
              <a:rPr lang="el-GR" sz="3600" b="1" dirty="0" smtClean="0">
                <a:solidFill>
                  <a:schemeClr val="tx2">
                    <a:lumMod val="75000"/>
                  </a:schemeClr>
                </a:solidFill>
              </a:rPr>
              <a:t>υγγραφέας</a:t>
            </a:r>
          </a:p>
          <a:p>
            <a:pPr marL="0" indent="0" algn="ctr">
              <a:buNone/>
            </a:pPr>
            <a:r>
              <a:rPr lang="el-GR" sz="3600" b="1" dirty="0">
                <a:solidFill>
                  <a:schemeClr val="tx2">
                    <a:lumMod val="75000"/>
                  </a:schemeClr>
                </a:solidFill>
              </a:rPr>
              <a:t>τ</a:t>
            </a:r>
            <a:r>
              <a:rPr lang="el-GR" sz="3600" b="1" dirty="0" smtClean="0">
                <a:solidFill>
                  <a:schemeClr val="tx2">
                    <a:lumMod val="75000"/>
                  </a:schemeClr>
                </a:solidFill>
              </a:rPr>
              <a:t>ων παιδιών</a:t>
            </a:r>
          </a:p>
          <a:p>
            <a:pPr marL="0" indent="0" algn="ctr">
              <a:buNone/>
            </a:pPr>
            <a:r>
              <a:rPr lang="el-GR" sz="3600" b="1" dirty="0">
                <a:solidFill>
                  <a:schemeClr val="tx2">
                    <a:lumMod val="75000"/>
                  </a:schemeClr>
                </a:solidFill>
              </a:rPr>
              <a:t>τ</a:t>
            </a:r>
            <a:r>
              <a:rPr lang="el-GR" sz="3600" b="1" dirty="0" smtClean="0">
                <a:solidFill>
                  <a:schemeClr val="tx2">
                    <a:lumMod val="75000"/>
                  </a:schemeClr>
                </a:solidFill>
              </a:rPr>
              <a:t>ων εφήβων</a:t>
            </a:r>
          </a:p>
          <a:p>
            <a:pPr marL="0" indent="0" algn="ctr">
              <a:buNone/>
            </a:pPr>
            <a:r>
              <a:rPr lang="el-GR" sz="3600" b="1" dirty="0">
                <a:solidFill>
                  <a:schemeClr val="tx2">
                    <a:lumMod val="75000"/>
                  </a:schemeClr>
                </a:solidFill>
              </a:rPr>
              <a:t>κ</a:t>
            </a:r>
            <a:r>
              <a:rPr lang="el-GR" sz="3600" b="1" dirty="0" smtClean="0">
                <a:solidFill>
                  <a:schemeClr val="tx2">
                    <a:lumMod val="75000"/>
                  </a:schemeClr>
                </a:solidFill>
              </a:rPr>
              <a:t>αι των ενηλίκων</a:t>
            </a:r>
          </a:p>
          <a:p>
            <a:pPr marL="0" indent="0" algn="ctr">
              <a:buNone/>
            </a:pPr>
            <a:r>
              <a:rPr lang="el-GR" sz="3600" b="1" dirty="0" smtClean="0">
                <a:solidFill>
                  <a:srgbClr val="C00000"/>
                </a:solidFill>
              </a:rPr>
              <a:t>Άλκη Ζέη!</a:t>
            </a:r>
            <a:endParaRPr lang="el-GR" sz="3600" b="1" dirty="0">
              <a:solidFill>
                <a:srgbClr val="C00000"/>
              </a:solidFill>
            </a:endParaRPr>
          </a:p>
        </p:txBody>
      </p:sp>
      <p:pic>
        <p:nvPicPr>
          <p:cNvPr id="52226" name="Picture 2" descr="Η δωδέκατη γιαγιά και άλλα..."/>
          <p:cNvPicPr>
            <a:picLocks noChangeAspect="1" noChangeArrowheads="1"/>
          </p:cNvPicPr>
          <p:nvPr/>
        </p:nvPicPr>
        <p:blipFill>
          <a:blip r:embed="rId3" cstate="print"/>
          <a:srcRect/>
          <a:stretch>
            <a:fillRect/>
          </a:stretch>
        </p:blipFill>
        <p:spPr bwMode="auto">
          <a:xfrm>
            <a:off x="5148064" y="1988840"/>
            <a:ext cx="3045983" cy="4608905"/>
          </a:xfrm>
          <a:prstGeom prst="rect">
            <a:avLst/>
          </a:prstGeom>
          <a:noFill/>
        </p:spPr>
      </p:pic>
      <p:sp>
        <p:nvSpPr>
          <p:cNvPr id="5" name="4 - TextBox"/>
          <p:cNvSpPr txBox="1"/>
          <p:nvPr/>
        </p:nvSpPr>
        <p:spPr>
          <a:xfrm>
            <a:off x="4355976" y="1412776"/>
            <a:ext cx="4788024" cy="523220"/>
          </a:xfrm>
          <a:prstGeom prst="rect">
            <a:avLst/>
          </a:prstGeom>
          <a:noFill/>
        </p:spPr>
        <p:txBody>
          <a:bodyPr wrap="square" rtlCol="0">
            <a:spAutoFit/>
          </a:bodyPr>
          <a:lstStyle/>
          <a:p>
            <a:r>
              <a:rPr lang="el-GR" sz="2800" b="1" dirty="0" smtClean="0"/>
              <a:t>Η δ</a:t>
            </a:r>
            <a:r>
              <a:rPr lang="el-GR" sz="2800" b="1" dirty="0" smtClean="0">
                <a:solidFill>
                  <a:srgbClr val="FF0000"/>
                </a:solidFill>
              </a:rPr>
              <a:t>ω</a:t>
            </a:r>
            <a:r>
              <a:rPr lang="el-GR" sz="2800" b="1" dirty="0" smtClean="0"/>
              <a:t>δέκατη γιαγιά και άλλα…</a:t>
            </a:r>
            <a:endParaRPr lang="el-GR" sz="2800" b="1" dirty="0"/>
          </a:p>
        </p:txBody>
      </p:sp>
    </p:spTree>
    <p:extLst>
      <p:ext uri="{BB962C8B-B14F-4D97-AF65-F5344CB8AC3E}">
        <p14:creationId xmlns="" xmlns:p14="http://schemas.microsoft.com/office/powerpoint/2010/main" val="4266189572"/>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76672"/>
            <a:ext cx="8229600" cy="940966"/>
          </a:xfrm>
        </p:spPr>
        <p:txBody>
          <a:bodyPr>
            <a:normAutofit fontScale="90000"/>
          </a:bodyPr>
          <a:lstStyle/>
          <a:p>
            <a:r>
              <a:rPr lang="el-GR" b="1" dirty="0"/>
              <a:t>Η ταυτότητα της </a:t>
            </a:r>
            <a:r>
              <a:rPr lang="el-GR" b="1" dirty="0" err="1"/>
              <a:t>Άλκης</a:t>
            </a:r>
            <a:r>
              <a:rPr lang="el-GR" b="1" dirty="0"/>
              <a:t> Ζέη </a:t>
            </a:r>
            <a:r>
              <a:rPr lang="el-GR" b="1" dirty="0" smtClean="0"/>
              <a:t/>
            </a:r>
            <a:br>
              <a:rPr lang="el-GR" b="1" dirty="0" smtClean="0"/>
            </a:br>
            <a:r>
              <a:rPr lang="el-GR" sz="3600" i="1" dirty="0" smtClean="0"/>
              <a:t>(από </a:t>
            </a:r>
            <a:r>
              <a:rPr lang="el-GR" sz="3600" i="1" dirty="0"/>
              <a:t>το 2ο Γυμνάσιο Π. </a:t>
            </a:r>
            <a:r>
              <a:rPr lang="el-GR" sz="3600" i="1" dirty="0" smtClean="0"/>
              <a:t>Φαλήρου)</a:t>
            </a:r>
            <a:r>
              <a:rPr lang="el-GR" sz="3600" i="1" dirty="0"/>
              <a:t/>
            </a:r>
            <a:br>
              <a:rPr lang="el-GR" sz="3600" i="1" dirty="0"/>
            </a:br>
            <a:endParaRPr lang="el-GR" sz="3600" i="1" dirty="0"/>
          </a:p>
        </p:txBody>
      </p:sp>
      <p:sp>
        <p:nvSpPr>
          <p:cNvPr id="3" name="Θέση κειμένου 2"/>
          <p:cNvSpPr>
            <a:spLocks noGrp="1"/>
          </p:cNvSpPr>
          <p:nvPr>
            <p:ph type="body" idx="1"/>
          </p:nvPr>
        </p:nvSpPr>
        <p:spPr/>
        <p:txBody>
          <a:bodyPr/>
          <a:lstStyle/>
          <a:p>
            <a:endParaRPr lang="el-GR"/>
          </a:p>
        </p:txBody>
      </p:sp>
      <p:sp>
        <p:nvSpPr>
          <p:cNvPr id="4" name="Θέση περιεχομένου 3"/>
          <p:cNvSpPr>
            <a:spLocks noGrp="1"/>
          </p:cNvSpPr>
          <p:nvPr>
            <p:ph sz="half" idx="2"/>
          </p:nvPr>
        </p:nvSpPr>
        <p:spPr>
          <a:xfrm>
            <a:off x="4067944" y="4797151"/>
            <a:ext cx="429444" cy="1329011"/>
          </a:xfrm>
        </p:spPr>
        <p:txBody>
          <a:bodyPr/>
          <a:lstStyle/>
          <a:p>
            <a:endParaRPr lang="el-GR" dirty="0"/>
          </a:p>
        </p:txBody>
      </p:sp>
      <p:sp>
        <p:nvSpPr>
          <p:cNvPr id="5" name="Θέση κειμένου 4"/>
          <p:cNvSpPr>
            <a:spLocks noGrp="1"/>
          </p:cNvSpPr>
          <p:nvPr>
            <p:ph type="body" sz="quarter" idx="3"/>
          </p:nvPr>
        </p:nvSpPr>
        <p:spPr/>
        <p:txBody>
          <a:bodyPr/>
          <a:lstStyle/>
          <a:p>
            <a:endParaRPr lang="el-GR"/>
          </a:p>
        </p:txBody>
      </p:sp>
      <p:sp>
        <p:nvSpPr>
          <p:cNvPr id="6" name="Θέση περιεχομένου 5"/>
          <p:cNvSpPr>
            <a:spLocks noGrp="1"/>
          </p:cNvSpPr>
          <p:nvPr>
            <p:ph sz="quarter" idx="4"/>
          </p:nvPr>
        </p:nvSpPr>
        <p:spPr/>
        <p:txBody>
          <a:bodyPr/>
          <a:lstStyle/>
          <a:p>
            <a:endParaRPr lang="el-GR" dirty="0"/>
          </a:p>
        </p:txBody>
      </p: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1495374"/>
            <a:ext cx="3600400" cy="5188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8024" y="1495374"/>
            <a:ext cx="3581638" cy="51407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4748521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6000" b="1" i="1" dirty="0" smtClean="0">
                <a:solidFill>
                  <a:srgbClr val="FF0000"/>
                </a:solidFill>
              </a:rPr>
              <a:t>Α</a:t>
            </a:r>
            <a:r>
              <a:rPr lang="el-GR" sz="6000" b="1" i="1" dirty="0" smtClean="0"/>
              <a:t>… όπως…</a:t>
            </a:r>
            <a:endParaRPr lang="el-GR" sz="6000" b="1" i="1" dirty="0"/>
          </a:p>
        </p:txBody>
      </p:sp>
      <p:sp>
        <p:nvSpPr>
          <p:cNvPr id="3" name="Θέση κειμένου 2"/>
          <p:cNvSpPr>
            <a:spLocks noGrp="1"/>
          </p:cNvSpPr>
          <p:nvPr>
            <p:ph type="body" idx="1"/>
          </p:nvPr>
        </p:nvSpPr>
        <p:spPr/>
        <p:txBody>
          <a:bodyPr>
            <a:noAutofit/>
          </a:bodyPr>
          <a:lstStyle/>
          <a:p>
            <a:pPr algn="ctr"/>
            <a:r>
              <a:rPr lang="el-GR" sz="5400" dirty="0" smtClean="0">
                <a:solidFill>
                  <a:srgbClr val="FF0000"/>
                </a:solidFill>
              </a:rPr>
              <a:t>Ά</a:t>
            </a:r>
            <a:r>
              <a:rPr lang="el-GR" sz="5400" dirty="0" smtClean="0"/>
              <a:t>λκη</a:t>
            </a:r>
            <a:endParaRPr lang="el-GR" sz="5400" dirty="0"/>
          </a:p>
        </p:txBody>
      </p:sp>
      <p:sp>
        <p:nvSpPr>
          <p:cNvPr id="5" name="Θέση κειμένου 4"/>
          <p:cNvSpPr>
            <a:spLocks noGrp="1"/>
          </p:cNvSpPr>
          <p:nvPr>
            <p:ph type="body" sz="quarter" idx="3"/>
          </p:nvPr>
        </p:nvSpPr>
        <p:spPr/>
        <p:txBody>
          <a:bodyPr>
            <a:noAutofit/>
          </a:bodyPr>
          <a:lstStyle/>
          <a:p>
            <a:pPr algn="ctr"/>
            <a:r>
              <a:rPr lang="el-GR" sz="5400" dirty="0" smtClean="0">
                <a:solidFill>
                  <a:srgbClr val="FF0000"/>
                </a:solidFill>
              </a:rPr>
              <a:t>Α</a:t>
            </a:r>
            <a:r>
              <a:rPr lang="el-GR" sz="5400" dirty="0" smtClean="0"/>
              <a:t>λίκη</a:t>
            </a:r>
            <a:endParaRPr lang="el-GR" sz="5400" dirty="0"/>
          </a:p>
        </p:txBody>
      </p:sp>
      <p:pic>
        <p:nvPicPr>
          <p:cNvPr id="10" name="Picture 2" descr="https://www.infokids.gr/wp-content/uploads/2020/02/%CE%97-%CE%91%CE%BB%CE%AF%CE%BA%CE%B7-%CF%83%CF%84%CE%B7-%CF%87%CF%8E%CF%81%CE%B1-%CF%84%CF%89%CE%BD-%CE%BC%CE%B1%CF%81%CE%BC%CE%AC%CF%81%CF%89%CE%BD.jpg"/>
          <p:cNvPicPr>
            <a:picLocks noGrp="1" noChangeAspect="1" noChangeArrowheads="1"/>
          </p:cNvPicPr>
          <p:nvPr>
            <p:ph sz="quarter" idx="4"/>
          </p:nvPr>
        </p:nvPicPr>
        <p:blipFill>
          <a:blip r:embed="rId3" cstate="print"/>
          <a:srcRect/>
          <a:stretch>
            <a:fillRect/>
          </a:stretch>
        </p:blipFill>
        <p:spPr bwMode="auto">
          <a:xfrm>
            <a:off x="4860032" y="2276872"/>
            <a:ext cx="4041775" cy="3911278"/>
          </a:xfrm>
          <a:prstGeom prst="rect">
            <a:avLst/>
          </a:prstGeom>
          <a:noFill/>
        </p:spPr>
      </p:pic>
      <p:pic>
        <p:nvPicPr>
          <p:cNvPr id="82946" name="Picture 2" descr="Αποτέλεσμα εικόνας για ζέη άλκη"/>
          <p:cNvPicPr>
            <a:picLocks noChangeAspect="1" noChangeArrowheads="1"/>
          </p:cNvPicPr>
          <p:nvPr/>
        </p:nvPicPr>
        <p:blipFill>
          <a:blip r:embed="rId4" cstate="print"/>
          <a:srcRect/>
          <a:stretch>
            <a:fillRect/>
          </a:stretch>
        </p:blipFill>
        <p:spPr bwMode="auto">
          <a:xfrm>
            <a:off x="251520" y="2708920"/>
            <a:ext cx="4428492" cy="2952328"/>
          </a:xfrm>
          <a:prstGeom prst="rect">
            <a:avLst/>
          </a:prstGeom>
          <a:noFill/>
        </p:spPr>
      </p:pic>
    </p:spTree>
    <p:extLst>
      <p:ext uri="{BB962C8B-B14F-4D97-AF65-F5344CB8AC3E}">
        <p14:creationId xmlns="" xmlns:p14="http://schemas.microsoft.com/office/powerpoint/2010/main" val="542965105"/>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Αποτέλεσμα εικόνας για αλκη ζεη"/>
          <p:cNvPicPr>
            <a:picLocks noChangeAspect="1" noChangeArrowheads="1"/>
          </p:cNvPicPr>
          <p:nvPr/>
        </p:nvPicPr>
        <p:blipFill>
          <a:blip r:embed="rId3" cstate="print"/>
          <a:srcRect/>
          <a:stretch>
            <a:fillRect/>
          </a:stretch>
        </p:blipFill>
        <p:spPr bwMode="auto">
          <a:xfrm>
            <a:off x="251520" y="188640"/>
            <a:ext cx="4536504" cy="2915704"/>
          </a:xfrm>
          <a:prstGeom prst="rect">
            <a:avLst/>
          </a:prstGeom>
          <a:noFill/>
        </p:spPr>
      </p:pic>
      <p:pic>
        <p:nvPicPr>
          <p:cNvPr id="86018" name="Picture 2" descr="https://www.in.gr/wp-content/uploads/2020/02/10-5-600x386.jpg"/>
          <p:cNvPicPr>
            <a:picLocks noChangeAspect="1" noChangeArrowheads="1"/>
          </p:cNvPicPr>
          <p:nvPr/>
        </p:nvPicPr>
        <p:blipFill>
          <a:blip r:embed="rId4" cstate="print"/>
          <a:srcRect l="11988" t="8271" r="5871"/>
          <a:stretch>
            <a:fillRect/>
          </a:stretch>
        </p:blipFill>
        <p:spPr bwMode="auto">
          <a:xfrm>
            <a:off x="251520" y="3356992"/>
            <a:ext cx="4594820" cy="3301009"/>
          </a:xfrm>
          <a:prstGeom prst="rect">
            <a:avLst/>
          </a:prstGeom>
          <a:noFill/>
        </p:spPr>
      </p:pic>
      <p:pic>
        <p:nvPicPr>
          <p:cNvPr id="86020" name="Picture 4" descr="https://maleviziotis.gr/wp-content/uploads/2020/03/alki-zei-1.jpg"/>
          <p:cNvPicPr>
            <a:picLocks noChangeAspect="1" noChangeArrowheads="1"/>
          </p:cNvPicPr>
          <p:nvPr/>
        </p:nvPicPr>
        <p:blipFill>
          <a:blip r:embed="rId5" cstate="print"/>
          <a:srcRect r="49982" b="818"/>
          <a:stretch>
            <a:fillRect/>
          </a:stretch>
        </p:blipFill>
        <p:spPr bwMode="auto">
          <a:xfrm>
            <a:off x="5004048" y="188640"/>
            <a:ext cx="3888432" cy="4999413"/>
          </a:xfrm>
          <a:prstGeom prst="rect">
            <a:avLst/>
          </a:prstGeom>
          <a:noFill/>
        </p:spPr>
      </p:pic>
      <p:sp>
        <p:nvSpPr>
          <p:cNvPr id="6" name="5 - TextBox"/>
          <p:cNvSpPr txBox="1"/>
          <p:nvPr/>
        </p:nvSpPr>
        <p:spPr>
          <a:xfrm>
            <a:off x="4788024" y="5373216"/>
            <a:ext cx="4355976" cy="1077218"/>
          </a:xfrm>
          <a:prstGeom prst="rect">
            <a:avLst/>
          </a:prstGeom>
          <a:noFill/>
        </p:spPr>
        <p:txBody>
          <a:bodyPr wrap="square" rtlCol="0">
            <a:spAutoFit/>
          </a:bodyPr>
          <a:lstStyle/>
          <a:p>
            <a:pPr algn="ctr"/>
            <a:r>
              <a:rPr lang="el-GR" sz="3200" b="1" dirty="0" smtClean="0"/>
              <a:t>Το πρώτο της βιβλίο… </a:t>
            </a:r>
          </a:p>
          <a:p>
            <a:pPr algn="ctr"/>
            <a:r>
              <a:rPr lang="el-GR" sz="3200" b="1" dirty="0" smtClean="0"/>
              <a:t>(1963, στη Μόσχα)</a:t>
            </a:r>
            <a:endParaRPr lang="el-GR" sz="3200" b="1" dirty="0"/>
          </a:p>
        </p:txBody>
      </p:sp>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4210" name="Picture 2" descr="https://assets.gy.digital/v967GZlcffNP4_Xe8X2YqKK2zCE=/fit-in/500x700/filters:fill(white)/s3.gy.digital/metaixmio/uploads/asset/data/8082/978-618-03-1191-4_1.jpg"/>
          <p:cNvPicPr>
            <a:picLocks noChangeAspect="1" noChangeArrowheads="1"/>
          </p:cNvPicPr>
          <p:nvPr/>
        </p:nvPicPr>
        <p:blipFill>
          <a:blip r:embed="rId3" cstate="print"/>
          <a:srcRect l="2940" r="2981"/>
          <a:stretch>
            <a:fillRect/>
          </a:stretch>
        </p:blipFill>
        <p:spPr bwMode="auto">
          <a:xfrm>
            <a:off x="5076056" y="260648"/>
            <a:ext cx="3871097" cy="6192688"/>
          </a:xfrm>
          <a:prstGeom prst="rect">
            <a:avLst/>
          </a:prstGeom>
          <a:noFill/>
        </p:spPr>
      </p:pic>
      <p:pic>
        <p:nvPicPr>
          <p:cNvPr id="4098" name="Picture 2" descr="https://www.in.gr/wp-content/uploads/2020/02/25-600x420.jpg"/>
          <p:cNvPicPr>
            <a:picLocks noChangeAspect="1" noChangeArrowheads="1"/>
          </p:cNvPicPr>
          <p:nvPr/>
        </p:nvPicPr>
        <p:blipFill>
          <a:blip r:embed="rId4" cstate="print"/>
          <a:srcRect/>
          <a:stretch>
            <a:fillRect/>
          </a:stretch>
        </p:blipFill>
        <p:spPr bwMode="auto">
          <a:xfrm>
            <a:off x="179512" y="260648"/>
            <a:ext cx="4743400" cy="3320381"/>
          </a:xfrm>
          <a:prstGeom prst="rect">
            <a:avLst/>
          </a:prstGeom>
          <a:noFill/>
        </p:spPr>
      </p:pic>
      <p:sp>
        <p:nvSpPr>
          <p:cNvPr id="4" name="3 - TextBox"/>
          <p:cNvSpPr txBox="1"/>
          <p:nvPr/>
        </p:nvSpPr>
        <p:spPr>
          <a:xfrm>
            <a:off x="0" y="3573016"/>
            <a:ext cx="5220072" cy="3447098"/>
          </a:xfrm>
          <a:prstGeom prst="rect">
            <a:avLst/>
          </a:prstGeom>
          <a:noFill/>
        </p:spPr>
        <p:txBody>
          <a:bodyPr wrap="square" rtlCol="0">
            <a:spAutoFit/>
          </a:bodyPr>
          <a:lstStyle/>
          <a:p>
            <a:r>
              <a:rPr lang="el-GR" sz="2000" b="1" dirty="0" smtClean="0"/>
              <a:t>Το προτελευταίο της βιβλίο εκδόθηκε το 2017.</a:t>
            </a:r>
          </a:p>
          <a:p>
            <a:r>
              <a:rPr lang="el-GR" sz="2000" b="1" i="1" dirty="0" smtClean="0">
                <a:solidFill>
                  <a:srgbClr val="C00000"/>
                </a:solidFill>
              </a:rPr>
              <a:t>"Πόσο θα ζήσεις ακόμα, γιαγιά;" </a:t>
            </a:r>
            <a:r>
              <a:rPr lang="el-GR" sz="2000" b="1" dirty="0" smtClean="0"/>
              <a:t>την είχε ρωτήσει το 2000 η εγγονή της και μετά από διαπραγματεύσεις αποφάσισαν ότι θα ήταν καλά άλλα 13 χρόνια, μια προθεσμία που έληξε το 2013, όταν η γιαγιά Άλκη ήταν 90 χρόνων!</a:t>
            </a:r>
          </a:p>
          <a:p>
            <a:r>
              <a:rPr lang="el-GR" sz="2000" b="1" dirty="0" smtClean="0"/>
              <a:t>Τελικά,  φέτος, 2020 πια, ολοκλήρωσε τον </a:t>
            </a:r>
            <a:r>
              <a:rPr lang="el-GR" sz="2000" b="1" i="1" dirty="0" smtClean="0"/>
              <a:t>«μεγάλο της περίπατο», </a:t>
            </a:r>
            <a:r>
              <a:rPr lang="el-GR" sz="2000" b="1" dirty="0" smtClean="0"/>
              <a:t>αφήνοντας  μας δώρο παντοτινό όλα τα βιβλία της που αγαπάμε!</a:t>
            </a:r>
          </a:p>
          <a:p>
            <a:endParaRPr lang="el-GR" dirty="0"/>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Picture 2" descr="https://www.infokids.gr/wp-content/uploads/2020/02/x978-618-03-2148-7_1-1.jpg.pagespeed.ic_.Mb5wUb_Vk-.jpg"/>
          <p:cNvPicPr>
            <a:picLocks noChangeAspect="1" noChangeArrowheads="1"/>
          </p:cNvPicPr>
          <p:nvPr/>
        </p:nvPicPr>
        <p:blipFill>
          <a:blip r:embed="rId3" cstate="print"/>
          <a:srcRect/>
          <a:stretch>
            <a:fillRect/>
          </a:stretch>
        </p:blipFill>
        <p:spPr bwMode="auto">
          <a:xfrm>
            <a:off x="323528" y="332656"/>
            <a:ext cx="4273676" cy="6264696"/>
          </a:xfrm>
          <a:prstGeom prst="rect">
            <a:avLst/>
          </a:prstGeom>
          <a:noFill/>
        </p:spPr>
      </p:pic>
      <p:sp>
        <p:nvSpPr>
          <p:cNvPr id="3" name="2 - TextBox"/>
          <p:cNvSpPr txBox="1"/>
          <p:nvPr/>
        </p:nvSpPr>
        <p:spPr>
          <a:xfrm>
            <a:off x="4572000" y="332656"/>
            <a:ext cx="4392488" cy="6370975"/>
          </a:xfrm>
          <a:prstGeom prst="rect">
            <a:avLst/>
          </a:prstGeom>
          <a:noFill/>
        </p:spPr>
        <p:txBody>
          <a:bodyPr wrap="square" rtlCol="0">
            <a:spAutoFit/>
          </a:bodyPr>
          <a:lstStyle/>
          <a:p>
            <a:pPr algn="ctr"/>
            <a:r>
              <a:rPr lang="el-GR" sz="2400" b="1" dirty="0" smtClean="0"/>
              <a:t>Να και το τελευταίο της βιβλίο,</a:t>
            </a:r>
          </a:p>
          <a:p>
            <a:pPr algn="ctr"/>
            <a:r>
              <a:rPr lang="el-GR" sz="2400" b="1" dirty="0" smtClean="0"/>
              <a:t>που εκδόθηκε </a:t>
            </a:r>
          </a:p>
          <a:p>
            <a:pPr algn="ctr"/>
            <a:r>
              <a:rPr lang="el-GR" sz="2400" b="1" dirty="0" smtClean="0"/>
              <a:t>τον Νοέμβριο του 2019,</a:t>
            </a:r>
          </a:p>
          <a:p>
            <a:pPr algn="ctr"/>
            <a:r>
              <a:rPr lang="el-GR" sz="2400" b="1" dirty="0" smtClean="0"/>
              <a:t>όταν η Άλκη Ζέη </a:t>
            </a:r>
          </a:p>
          <a:p>
            <a:pPr algn="ctr"/>
            <a:r>
              <a:rPr lang="el-GR" sz="2400" b="1" dirty="0" smtClean="0"/>
              <a:t>ήταν πια 96 χρόνων…</a:t>
            </a:r>
          </a:p>
          <a:p>
            <a:pPr algn="ctr"/>
            <a:endParaRPr lang="el-GR" sz="2400" b="1" dirty="0" smtClean="0"/>
          </a:p>
          <a:p>
            <a:pPr algn="ctr"/>
            <a:r>
              <a:rPr lang="el-GR" sz="2400" b="1" dirty="0" smtClean="0"/>
              <a:t>Έγραφε όλη της τη ζωή!</a:t>
            </a:r>
          </a:p>
          <a:p>
            <a:pPr algn="ctr"/>
            <a:r>
              <a:rPr lang="el-GR" sz="2400" b="1" dirty="0" smtClean="0"/>
              <a:t>Από 10 χρόνων </a:t>
            </a:r>
          </a:p>
          <a:p>
            <a:pPr algn="ctr"/>
            <a:r>
              <a:rPr lang="el-GR" sz="2400" b="1" dirty="0" smtClean="0"/>
              <a:t>μέχρι το τέλος!</a:t>
            </a:r>
          </a:p>
          <a:p>
            <a:pPr algn="ctr"/>
            <a:endParaRPr lang="el-GR" sz="2400" b="1" dirty="0" smtClean="0"/>
          </a:p>
          <a:p>
            <a:pPr algn="ctr"/>
            <a:r>
              <a:rPr lang="el-GR" sz="2400" b="1" dirty="0" smtClean="0"/>
              <a:t>Κι οι ιδέες της ήταν πάντα φρέσκιες, γεμάτες ζωντάνια, χιούμορ, περιπέτεια!</a:t>
            </a:r>
          </a:p>
          <a:p>
            <a:pPr algn="ctr"/>
            <a:endParaRPr lang="el-GR" sz="2400" b="1" dirty="0" smtClean="0"/>
          </a:p>
          <a:p>
            <a:pPr algn="ctr"/>
            <a:r>
              <a:rPr lang="el-GR" sz="2400" b="1" dirty="0" smtClean="0">
                <a:solidFill>
                  <a:srgbClr val="C00000"/>
                </a:solidFill>
              </a:rPr>
              <a:t>Άλκη Ζέη</a:t>
            </a:r>
            <a:r>
              <a:rPr lang="el-GR" sz="2400" b="1" dirty="0" smtClean="0"/>
              <a:t>, ΕΙΣΑΙ η αγαπημένη μικρών και μεγάλων </a:t>
            </a:r>
          </a:p>
          <a:p>
            <a:pPr algn="ctr"/>
            <a:r>
              <a:rPr lang="el-GR" sz="2400" b="1" dirty="0" smtClean="0"/>
              <a:t>σε χώρες πολλές!</a:t>
            </a: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858000"/>
          </a:xfrm>
          <a:solidFill>
            <a:srgbClr val="CCFF99"/>
          </a:solidFill>
        </p:spPr>
        <p:txBody>
          <a:bodyPr>
            <a:normAutofit/>
          </a:bodyPr>
          <a:lstStyle/>
          <a:p>
            <a:r>
              <a:rPr lang="el-GR" sz="5400" b="1" dirty="0" smtClean="0">
                <a:solidFill>
                  <a:srgbClr val="C00000"/>
                </a:solidFill>
                <a:latin typeface="Calibri" pitchFamily="34" charset="0"/>
                <a:cs typeface="Calibri" pitchFamily="34" charset="0"/>
              </a:rPr>
              <a:t>                                 Άλκη Ζέη,</a:t>
            </a:r>
            <a:r>
              <a:rPr lang="el-GR" sz="5400" b="1" dirty="0" smtClean="0">
                <a:solidFill>
                  <a:schemeClr val="accent3">
                    <a:lumMod val="75000"/>
                  </a:schemeClr>
                </a:solidFill>
                <a:latin typeface="Calibri" pitchFamily="34" charset="0"/>
                <a:cs typeface="Calibri" pitchFamily="34" charset="0"/>
              </a:rPr>
              <a:t/>
            </a:r>
            <a:br>
              <a:rPr lang="el-GR" sz="5400" b="1" dirty="0" smtClean="0">
                <a:solidFill>
                  <a:schemeClr val="accent3">
                    <a:lumMod val="75000"/>
                  </a:schemeClr>
                </a:solidFill>
                <a:latin typeface="Calibri" pitchFamily="34" charset="0"/>
                <a:cs typeface="Calibri" pitchFamily="34" charset="0"/>
              </a:rPr>
            </a:br>
            <a:r>
              <a:rPr lang="el-GR" sz="5400" b="1" dirty="0" smtClean="0">
                <a:solidFill>
                  <a:schemeClr val="accent3">
                    <a:lumMod val="75000"/>
                  </a:schemeClr>
                </a:solidFill>
                <a:latin typeface="Calibri" pitchFamily="34" charset="0"/>
                <a:cs typeface="Calibri" pitchFamily="34" charset="0"/>
              </a:rPr>
              <a:t>                              </a:t>
            </a:r>
            <a:r>
              <a:rPr lang="el-GR" sz="4000" b="1" dirty="0" smtClean="0">
                <a:solidFill>
                  <a:schemeClr val="accent3">
                    <a:lumMod val="50000"/>
                  </a:schemeClr>
                </a:solidFill>
                <a:latin typeface="Calibri" pitchFamily="34" charset="0"/>
                <a:cs typeface="Calibri" pitchFamily="34" charset="0"/>
              </a:rPr>
              <a:t>σ’  ευχαριστούμε</a:t>
            </a:r>
            <a:br>
              <a:rPr lang="el-GR" sz="4000" b="1" dirty="0" smtClean="0">
                <a:solidFill>
                  <a:schemeClr val="accent3">
                    <a:lumMod val="50000"/>
                  </a:schemeClr>
                </a:solidFill>
                <a:latin typeface="Calibri" pitchFamily="34" charset="0"/>
                <a:cs typeface="Calibri" pitchFamily="34" charset="0"/>
              </a:rPr>
            </a:br>
            <a:r>
              <a:rPr lang="el-GR" sz="4000" b="1" dirty="0" smtClean="0">
                <a:solidFill>
                  <a:schemeClr val="accent3">
                    <a:lumMod val="50000"/>
                  </a:schemeClr>
                </a:solidFill>
                <a:latin typeface="Calibri" pitchFamily="34" charset="0"/>
                <a:cs typeface="Calibri" pitchFamily="34" charset="0"/>
              </a:rPr>
              <a:t>                                         για όσα μαγευτικά</a:t>
            </a:r>
            <a:br>
              <a:rPr lang="el-GR" sz="4000" b="1" dirty="0" smtClean="0">
                <a:solidFill>
                  <a:schemeClr val="accent3">
                    <a:lumMod val="50000"/>
                  </a:schemeClr>
                </a:solidFill>
                <a:latin typeface="Calibri" pitchFamily="34" charset="0"/>
                <a:cs typeface="Calibri" pitchFamily="34" charset="0"/>
              </a:rPr>
            </a:br>
            <a:r>
              <a:rPr lang="el-GR" sz="4000" b="1" dirty="0" smtClean="0">
                <a:solidFill>
                  <a:schemeClr val="accent3">
                    <a:lumMod val="50000"/>
                  </a:schemeClr>
                </a:solidFill>
                <a:latin typeface="Calibri" pitchFamily="34" charset="0"/>
                <a:cs typeface="Calibri" pitchFamily="34" charset="0"/>
              </a:rPr>
              <a:t>                                          μάς έχεις χαρίσει!</a:t>
            </a:r>
            <a:r>
              <a:rPr lang="el-GR" b="1" dirty="0" smtClean="0">
                <a:solidFill>
                  <a:schemeClr val="accent3">
                    <a:lumMod val="50000"/>
                  </a:schemeClr>
                </a:solidFill>
                <a:latin typeface="Comic Sans MS" panose="030F0702030302020204" pitchFamily="66" charset="0"/>
              </a:rPr>
              <a:t/>
            </a:r>
            <a:br>
              <a:rPr lang="el-GR" b="1" dirty="0" smtClean="0">
                <a:solidFill>
                  <a:schemeClr val="accent3">
                    <a:lumMod val="50000"/>
                  </a:schemeClr>
                </a:solidFill>
                <a:latin typeface="Comic Sans MS" panose="030F0702030302020204" pitchFamily="66" charset="0"/>
              </a:rPr>
            </a:br>
            <a:r>
              <a:rPr lang="el-GR" sz="5400" b="1" dirty="0">
                <a:latin typeface="Comic Sans MS" panose="030F0702030302020204" pitchFamily="66" charset="0"/>
              </a:rPr>
              <a:t/>
            </a:r>
            <a:br>
              <a:rPr lang="el-GR" sz="5400" b="1" dirty="0">
                <a:latin typeface="Comic Sans MS" panose="030F0702030302020204" pitchFamily="66" charset="0"/>
              </a:rPr>
            </a:br>
            <a:r>
              <a:rPr lang="el-GR" sz="5400" b="1" dirty="0" smtClean="0">
                <a:latin typeface="Comic Sans MS" panose="030F0702030302020204" pitchFamily="66" charset="0"/>
              </a:rPr>
              <a:t>…………………………………………………</a:t>
            </a:r>
            <a:br>
              <a:rPr lang="el-GR" sz="5400" b="1" dirty="0" smtClean="0">
                <a:latin typeface="Comic Sans MS" panose="030F0702030302020204" pitchFamily="66" charset="0"/>
              </a:rPr>
            </a:br>
            <a:r>
              <a:rPr lang="el-GR" b="1" i="1" dirty="0" smtClean="0">
                <a:solidFill>
                  <a:schemeClr val="tx2">
                    <a:lumMod val="75000"/>
                  </a:schemeClr>
                </a:solidFill>
                <a:latin typeface="+mn-lt"/>
              </a:rPr>
              <a:t>Τα παιδιά </a:t>
            </a:r>
            <a:br>
              <a:rPr lang="el-GR" b="1" i="1" dirty="0" smtClean="0">
                <a:solidFill>
                  <a:schemeClr val="tx2">
                    <a:lumMod val="75000"/>
                  </a:schemeClr>
                </a:solidFill>
                <a:latin typeface="+mn-lt"/>
              </a:rPr>
            </a:br>
            <a:r>
              <a:rPr lang="el-GR" b="1" i="1" dirty="0" smtClean="0">
                <a:solidFill>
                  <a:schemeClr val="tx2">
                    <a:lumMod val="75000"/>
                  </a:schemeClr>
                </a:solidFill>
                <a:latin typeface="+mn-lt"/>
              </a:rPr>
              <a:t>του 4</a:t>
            </a:r>
            <a:r>
              <a:rPr lang="el-GR" b="1" i="1" baseline="30000" dirty="0" smtClean="0">
                <a:solidFill>
                  <a:schemeClr val="tx2">
                    <a:lumMod val="75000"/>
                  </a:schemeClr>
                </a:solidFill>
                <a:latin typeface="+mn-lt"/>
              </a:rPr>
              <a:t>ου</a:t>
            </a:r>
            <a:r>
              <a:rPr lang="el-GR" b="1" i="1" dirty="0" smtClean="0">
                <a:solidFill>
                  <a:schemeClr val="tx2">
                    <a:lumMod val="75000"/>
                  </a:schemeClr>
                </a:solidFill>
                <a:latin typeface="+mn-lt"/>
              </a:rPr>
              <a:t> Δημοτικού Σχολείου Βόλου</a:t>
            </a:r>
            <a:endParaRPr lang="el-GR" b="1" i="1" dirty="0">
              <a:solidFill>
                <a:schemeClr val="tx2">
                  <a:lumMod val="75000"/>
                </a:schemeClr>
              </a:solidFill>
              <a:latin typeface="+mn-lt"/>
            </a:endParaRPr>
          </a:p>
        </p:txBody>
      </p:sp>
      <p:pic>
        <p:nvPicPr>
          <p:cNvPr id="3" name="Picture 4" descr="Αποτέλεσμα εικόνας για αλκη ζεη"/>
          <p:cNvPicPr>
            <a:picLocks noChangeAspect="1" noChangeArrowheads="1"/>
          </p:cNvPicPr>
          <p:nvPr/>
        </p:nvPicPr>
        <p:blipFill>
          <a:blip r:embed="rId2" cstate="print"/>
          <a:srcRect/>
          <a:stretch>
            <a:fillRect/>
          </a:stretch>
        </p:blipFill>
        <p:spPr bwMode="auto">
          <a:xfrm>
            <a:off x="251520" y="692696"/>
            <a:ext cx="4536504" cy="3394866"/>
          </a:xfrm>
          <a:prstGeom prst="rect">
            <a:avLst/>
          </a:prstGeom>
          <a:noFill/>
        </p:spPr>
      </p:pic>
    </p:spTree>
    <p:extLst>
      <p:ext uri="{BB962C8B-B14F-4D97-AF65-F5344CB8AC3E}">
        <p14:creationId xmlns="" xmlns:p14="http://schemas.microsoft.com/office/powerpoint/2010/main" val="3432765469"/>
      </p:ext>
    </p:extLst>
  </p:cSld>
  <p:clrMapOvr>
    <a:masterClrMapping/>
  </p:clrMapOvr>
  <p:transition spd="slow">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1301006"/>
          </a:xfrm>
        </p:spPr>
        <p:txBody>
          <a:bodyPr>
            <a:normAutofit/>
          </a:bodyPr>
          <a:lstStyle/>
          <a:p>
            <a:r>
              <a:rPr lang="el-GR" sz="5400" b="1" i="1" dirty="0" smtClean="0">
                <a:solidFill>
                  <a:srgbClr val="FF0000"/>
                </a:solidFill>
              </a:rPr>
              <a:t>Α</a:t>
            </a:r>
            <a:r>
              <a:rPr lang="el-GR" sz="5400" b="1" i="1" dirty="0" smtClean="0"/>
              <a:t> … όπως …</a:t>
            </a:r>
            <a:endParaRPr lang="el-GR" sz="5400" b="1" i="1" dirty="0"/>
          </a:p>
        </p:txBody>
      </p:sp>
      <p:sp>
        <p:nvSpPr>
          <p:cNvPr id="3" name="Θέση κειμένου 2"/>
          <p:cNvSpPr>
            <a:spLocks noGrp="1"/>
          </p:cNvSpPr>
          <p:nvPr>
            <p:ph type="body" idx="1"/>
          </p:nvPr>
        </p:nvSpPr>
        <p:spPr>
          <a:xfrm>
            <a:off x="467544" y="1196751"/>
            <a:ext cx="4040188" cy="1152129"/>
          </a:xfrm>
        </p:spPr>
        <p:txBody>
          <a:bodyPr>
            <a:noAutofit/>
          </a:bodyPr>
          <a:lstStyle/>
          <a:p>
            <a:pPr algn="ctr"/>
            <a:r>
              <a:rPr lang="el-GR" sz="2800" dirty="0" smtClean="0">
                <a:solidFill>
                  <a:srgbClr val="FF0000"/>
                </a:solidFill>
              </a:rPr>
              <a:t>Ά</a:t>
            </a:r>
            <a:r>
              <a:rPr lang="el-GR" sz="2800" dirty="0" smtClean="0"/>
              <a:t>λλοι καιροί, </a:t>
            </a:r>
          </a:p>
          <a:p>
            <a:pPr algn="ctr"/>
            <a:r>
              <a:rPr lang="el-GR" sz="2800" dirty="0" smtClean="0">
                <a:solidFill>
                  <a:srgbClr val="FF0000"/>
                </a:solidFill>
              </a:rPr>
              <a:t>ά</a:t>
            </a:r>
            <a:r>
              <a:rPr lang="el-GR" sz="2800" dirty="0" smtClean="0"/>
              <a:t>λλα παιδιά</a:t>
            </a:r>
            <a:endParaRPr lang="el-GR" sz="2800" dirty="0"/>
          </a:p>
        </p:txBody>
      </p:sp>
      <p:sp>
        <p:nvSpPr>
          <p:cNvPr id="5" name="Θέση κειμένου 4"/>
          <p:cNvSpPr>
            <a:spLocks noGrp="1"/>
          </p:cNvSpPr>
          <p:nvPr>
            <p:ph type="body" sz="quarter" idx="3"/>
          </p:nvPr>
        </p:nvSpPr>
        <p:spPr>
          <a:xfrm>
            <a:off x="4522917" y="836711"/>
            <a:ext cx="4297555" cy="1512169"/>
          </a:xfrm>
        </p:spPr>
        <p:txBody>
          <a:bodyPr>
            <a:noAutofit/>
          </a:bodyPr>
          <a:lstStyle/>
          <a:p>
            <a:pPr algn="ctr"/>
            <a:r>
              <a:rPr lang="el-GR" sz="2800" dirty="0" smtClean="0"/>
              <a:t>Η </a:t>
            </a:r>
            <a:r>
              <a:rPr lang="el-GR" sz="2800" dirty="0" smtClean="0">
                <a:solidFill>
                  <a:srgbClr val="FF0000"/>
                </a:solidFill>
              </a:rPr>
              <a:t>α</a:t>
            </a:r>
            <a:r>
              <a:rPr lang="el-GR" sz="2800" dirty="0" smtClean="0"/>
              <a:t>ρραβωνιαστικιά</a:t>
            </a:r>
          </a:p>
          <a:p>
            <a:pPr algn="ctr"/>
            <a:r>
              <a:rPr lang="el-GR" sz="2800" dirty="0" smtClean="0"/>
              <a:t> του </a:t>
            </a:r>
            <a:r>
              <a:rPr lang="el-GR" sz="2800" dirty="0" smtClean="0">
                <a:solidFill>
                  <a:srgbClr val="FF0000"/>
                </a:solidFill>
              </a:rPr>
              <a:t>Α</a:t>
            </a:r>
            <a:r>
              <a:rPr lang="el-GR" sz="2800" dirty="0" smtClean="0"/>
              <a:t>χιλλέα </a:t>
            </a:r>
            <a:r>
              <a:rPr lang="el-GR" sz="2800" b="0" i="1" dirty="0" smtClean="0"/>
              <a:t>[για ενήλικες]</a:t>
            </a:r>
            <a:endParaRPr lang="el-GR" sz="2800" b="0" i="1" dirty="0"/>
          </a:p>
        </p:txBody>
      </p:sp>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2348880"/>
            <a:ext cx="4175729" cy="4218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descr="https://s3.gy.digital/metaixmio/uploads/asset/data/5363/978-960-566-428-2_1.jpg"/>
          <p:cNvPicPr>
            <a:picLocks noChangeAspect="1" noChangeArrowheads="1"/>
          </p:cNvPicPr>
          <p:nvPr/>
        </p:nvPicPr>
        <p:blipFill>
          <a:blip r:embed="rId4" cstate="print"/>
          <a:srcRect/>
          <a:stretch>
            <a:fillRect/>
          </a:stretch>
        </p:blipFill>
        <p:spPr bwMode="auto">
          <a:xfrm>
            <a:off x="5220072" y="2348880"/>
            <a:ext cx="2952328" cy="4265453"/>
          </a:xfrm>
          <a:prstGeom prst="rect">
            <a:avLst/>
          </a:prstGeom>
          <a:noFill/>
        </p:spPr>
      </p:pic>
      <p:sp>
        <p:nvSpPr>
          <p:cNvPr id="7" name="6 - TextBox"/>
          <p:cNvSpPr txBox="1"/>
          <p:nvPr/>
        </p:nvSpPr>
        <p:spPr>
          <a:xfrm>
            <a:off x="3059832" y="2276872"/>
            <a:ext cx="1656184" cy="2246769"/>
          </a:xfrm>
          <a:prstGeom prst="rect">
            <a:avLst/>
          </a:prstGeom>
          <a:noFill/>
        </p:spPr>
        <p:txBody>
          <a:bodyPr wrap="square" rtlCol="0">
            <a:spAutoFit/>
          </a:bodyPr>
          <a:lstStyle/>
          <a:p>
            <a:r>
              <a:rPr lang="el-GR" sz="2000" b="1" i="1" dirty="0" smtClean="0"/>
              <a:t>(βιβλίο που έγραψε μαζί με την παιδική της φίλη, συγγραφέα Ζωρζ </a:t>
            </a:r>
            <a:r>
              <a:rPr lang="el-GR" sz="2000" b="1" i="1" dirty="0" err="1" smtClean="0"/>
              <a:t>Σαρή</a:t>
            </a:r>
            <a:r>
              <a:rPr lang="el-GR" sz="2000" b="1" i="1" dirty="0" smtClean="0"/>
              <a:t>)</a:t>
            </a:r>
            <a:endParaRPr lang="el-GR" sz="2000" b="1" i="1" dirty="0"/>
          </a:p>
        </p:txBody>
      </p:sp>
    </p:spTree>
    <p:extLst>
      <p:ext uri="{BB962C8B-B14F-4D97-AF65-F5344CB8AC3E}">
        <p14:creationId xmlns="" xmlns:p14="http://schemas.microsoft.com/office/powerpoint/2010/main" val="79248116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Β</a:t>
            </a:r>
            <a:r>
              <a:rPr lang="el-GR" sz="5400" b="1" i="1" dirty="0" smtClean="0"/>
              <a:t> … όπως…</a:t>
            </a:r>
            <a:endParaRPr lang="el-GR" sz="5400" b="1" i="1" dirty="0"/>
          </a:p>
        </p:txBody>
      </p:sp>
      <p:sp>
        <p:nvSpPr>
          <p:cNvPr id="3" name="Θέση κειμένου 2"/>
          <p:cNvSpPr>
            <a:spLocks noGrp="1"/>
          </p:cNvSpPr>
          <p:nvPr>
            <p:ph type="body" idx="1"/>
          </p:nvPr>
        </p:nvSpPr>
        <p:spPr>
          <a:xfrm>
            <a:off x="395536" y="1700808"/>
            <a:ext cx="4040188" cy="639762"/>
          </a:xfrm>
        </p:spPr>
        <p:txBody>
          <a:bodyPr>
            <a:noAutofit/>
          </a:bodyPr>
          <a:lstStyle/>
          <a:p>
            <a:pPr algn="ctr"/>
            <a:r>
              <a:rPr lang="el-GR" sz="4000" dirty="0" smtClean="0">
                <a:solidFill>
                  <a:srgbClr val="FF0000"/>
                </a:solidFill>
              </a:rPr>
              <a:t>Β</a:t>
            </a:r>
            <a:r>
              <a:rPr lang="el-GR" sz="4000" dirty="0" smtClean="0"/>
              <a:t>όλος</a:t>
            </a:r>
            <a:endParaRPr lang="el-GR" sz="4000" dirty="0"/>
          </a:p>
        </p:txBody>
      </p:sp>
      <p:sp>
        <p:nvSpPr>
          <p:cNvPr id="4" name="Θέση περιεχομένου 3"/>
          <p:cNvSpPr>
            <a:spLocks noGrp="1"/>
          </p:cNvSpPr>
          <p:nvPr>
            <p:ph sz="half" idx="2"/>
          </p:nvPr>
        </p:nvSpPr>
        <p:spPr>
          <a:xfrm>
            <a:off x="179512" y="2564904"/>
            <a:ext cx="4536504" cy="3951288"/>
          </a:xfrm>
          <a:solidFill>
            <a:schemeClr val="tx2">
              <a:lumMod val="60000"/>
              <a:lumOff val="40000"/>
            </a:schemeClr>
          </a:solidFill>
        </p:spPr>
        <p:txBody>
          <a:bodyPr>
            <a:normAutofit fontScale="70000" lnSpcReduction="20000"/>
          </a:bodyPr>
          <a:lstStyle/>
          <a:p>
            <a:pPr marL="0" indent="0" algn="ctr">
              <a:buNone/>
            </a:pPr>
            <a:r>
              <a:rPr lang="el-GR" dirty="0" smtClean="0"/>
              <a:t> </a:t>
            </a:r>
          </a:p>
          <a:p>
            <a:pPr marL="0" indent="0" algn="ctr">
              <a:buNone/>
            </a:pPr>
            <a:endParaRPr lang="el-GR" dirty="0" smtClean="0"/>
          </a:p>
          <a:p>
            <a:pPr marL="0" indent="0" algn="ctr">
              <a:buNone/>
            </a:pPr>
            <a:r>
              <a:rPr lang="el-GR" sz="3000" b="1" dirty="0" smtClean="0">
                <a:solidFill>
                  <a:srgbClr val="C00000"/>
                </a:solidFill>
              </a:rPr>
              <a:t>Η Άλκη Ζέη στον Βόλο!</a:t>
            </a:r>
          </a:p>
          <a:p>
            <a:pPr marL="0" indent="0">
              <a:buNone/>
            </a:pPr>
            <a:endParaRPr lang="el-GR" sz="3000" b="1" dirty="0" smtClean="0"/>
          </a:p>
          <a:p>
            <a:pPr marL="0" indent="0">
              <a:buNone/>
            </a:pPr>
            <a:endParaRPr lang="el-GR" sz="3000" b="1" dirty="0"/>
          </a:p>
          <a:p>
            <a:pPr marL="0" indent="0" algn="ctr">
              <a:buNone/>
            </a:pPr>
            <a:r>
              <a:rPr lang="el-GR" sz="3000" b="1" dirty="0" smtClean="0">
                <a:solidFill>
                  <a:srgbClr val="002060"/>
                </a:solidFill>
              </a:rPr>
              <a:t>Δευτέρα 24 Φεβρουαρίου 2014</a:t>
            </a:r>
          </a:p>
          <a:p>
            <a:pPr marL="0" indent="0" algn="ctr">
              <a:buNone/>
            </a:pPr>
            <a:endParaRPr lang="el-GR" sz="3000" b="1" dirty="0"/>
          </a:p>
          <a:p>
            <a:pPr marL="0" indent="0" algn="ctr">
              <a:buNone/>
            </a:pPr>
            <a:r>
              <a:rPr lang="el-GR" sz="3000" b="1" dirty="0" smtClean="0">
                <a:solidFill>
                  <a:schemeClr val="accent6">
                    <a:lumMod val="75000"/>
                  </a:schemeClr>
                </a:solidFill>
              </a:rPr>
              <a:t>Είχαμε  τύχη πολλή!</a:t>
            </a:r>
          </a:p>
          <a:p>
            <a:pPr marL="0" indent="0" algn="ctr">
              <a:buNone/>
            </a:pPr>
            <a:r>
              <a:rPr lang="el-GR" sz="3000" b="1" dirty="0" smtClean="0">
                <a:solidFill>
                  <a:srgbClr val="005C2A"/>
                </a:solidFill>
              </a:rPr>
              <a:t>Τη φιλοξενήσαμε</a:t>
            </a:r>
          </a:p>
          <a:p>
            <a:pPr marL="0" indent="0" algn="ctr">
              <a:buNone/>
            </a:pPr>
            <a:r>
              <a:rPr lang="el-GR" sz="3000" b="1" dirty="0" smtClean="0">
                <a:solidFill>
                  <a:srgbClr val="005C2A"/>
                </a:solidFill>
              </a:rPr>
              <a:t>στη γειτονιά μας,</a:t>
            </a:r>
          </a:p>
          <a:p>
            <a:pPr marL="0" indent="0" algn="ctr">
              <a:buNone/>
            </a:pPr>
            <a:r>
              <a:rPr lang="el-GR" sz="3000" b="1" dirty="0" smtClean="0">
                <a:solidFill>
                  <a:srgbClr val="005C2A"/>
                </a:solidFill>
              </a:rPr>
              <a:t>το 4</a:t>
            </a:r>
            <a:r>
              <a:rPr lang="el-GR" sz="3000" b="1" baseline="30000" dirty="0" smtClean="0">
                <a:solidFill>
                  <a:srgbClr val="005C2A"/>
                </a:solidFill>
              </a:rPr>
              <a:t>ο</a:t>
            </a:r>
            <a:r>
              <a:rPr lang="el-GR" sz="3000" b="1" dirty="0" smtClean="0">
                <a:solidFill>
                  <a:srgbClr val="005C2A"/>
                </a:solidFill>
              </a:rPr>
              <a:t> και το 5</a:t>
            </a:r>
            <a:r>
              <a:rPr lang="el-GR" sz="3000" b="1" baseline="30000" dirty="0" smtClean="0">
                <a:solidFill>
                  <a:srgbClr val="005C2A"/>
                </a:solidFill>
              </a:rPr>
              <a:t>ο</a:t>
            </a:r>
            <a:r>
              <a:rPr lang="el-GR" sz="3000" b="1" dirty="0" smtClean="0">
                <a:solidFill>
                  <a:srgbClr val="005C2A"/>
                </a:solidFill>
              </a:rPr>
              <a:t> Δημοτικά Σχολεία Βόλου μαζί!</a:t>
            </a:r>
            <a:endParaRPr lang="el-GR" sz="3000" b="1" dirty="0">
              <a:solidFill>
                <a:srgbClr val="005C2A"/>
              </a:solidFill>
            </a:endParaRPr>
          </a:p>
        </p:txBody>
      </p:sp>
      <p:sp>
        <p:nvSpPr>
          <p:cNvPr id="5" name="Θέση κειμένου 4"/>
          <p:cNvSpPr>
            <a:spLocks noGrp="1"/>
          </p:cNvSpPr>
          <p:nvPr>
            <p:ph type="body" sz="quarter" idx="3"/>
          </p:nvPr>
        </p:nvSpPr>
        <p:spPr>
          <a:xfrm>
            <a:off x="5148064" y="1700808"/>
            <a:ext cx="3816424" cy="639762"/>
          </a:xfrm>
        </p:spPr>
        <p:txBody>
          <a:bodyPr>
            <a:noAutofit/>
          </a:bodyPr>
          <a:lstStyle/>
          <a:p>
            <a:pPr algn="ctr"/>
            <a:r>
              <a:rPr lang="el-GR" sz="3200" dirty="0" smtClean="0"/>
              <a:t>…</a:t>
            </a:r>
            <a:r>
              <a:rPr lang="el-GR" sz="4000" dirty="0" smtClean="0">
                <a:solidFill>
                  <a:srgbClr val="FF0000"/>
                </a:solidFill>
              </a:rPr>
              <a:t>Β</a:t>
            </a:r>
            <a:r>
              <a:rPr lang="el-GR" sz="4000" dirty="0" smtClean="0"/>
              <a:t>ιβλιοφάγοι</a:t>
            </a:r>
            <a:r>
              <a:rPr lang="el-GR" sz="3200" dirty="0" smtClean="0"/>
              <a:t>!</a:t>
            </a:r>
            <a:endParaRPr lang="el-GR" sz="3200" dirty="0"/>
          </a:p>
        </p:txBody>
      </p:sp>
      <p:pic>
        <p:nvPicPr>
          <p:cNvPr id="10" name="Picture 4"/>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200" y="260648"/>
            <a:ext cx="2148457" cy="14323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0898" name="Picture 2" descr="Αποτέλεσμα εικόνας για φιλαναγνωσια εικονες"/>
          <p:cNvPicPr>
            <a:picLocks noChangeAspect="1" noChangeArrowheads="1"/>
          </p:cNvPicPr>
          <p:nvPr/>
        </p:nvPicPr>
        <p:blipFill>
          <a:blip r:embed="rId4" cstate="print"/>
          <a:srcRect l="3167" b="1818"/>
          <a:stretch>
            <a:fillRect/>
          </a:stretch>
        </p:blipFill>
        <p:spPr bwMode="auto">
          <a:xfrm>
            <a:off x="4644008" y="2564904"/>
            <a:ext cx="4332018" cy="3888432"/>
          </a:xfrm>
          <a:prstGeom prst="rect">
            <a:avLst/>
          </a:prstGeom>
          <a:noFill/>
        </p:spPr>
      </p:pic>
    </p:spTree>
    <p:extLst>
      <p:ext uri="{BB962C8B-B14F-4D97-AF65-F5344CB8AC3E}">
        <p14:creationId xmlns="" xmlns:p14="http://schemas.microsoft.com/office/powerpoint/2010/main" val="290221706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5400" b="1" i="1" dirty="0" smtClean="0">
                <a:solidFill>
                  <a:srgbClr val="FF0000"/>
                </a:solidFill>
              </a:rPr>
              <a:t>Γ</a:t>
            </a:r>
            <a:r>
              <a:rPr lang="el-GR" sz="5400" b="1" i="1" dirty="0" smtClean="0"/>
              <a:t> … όπως …</a:t>
            </a:r>
            <a:endParaRPr lang="el-GR" sz="5400" b="1" i="1" dirty="0"/>
          </a:p>
        </p:txBody>
      </p:sp>
      <p:sp>
        <p:nvSpPr>
          <p:cNvPr id="3" name="Θέση κειμένου 2"/>
          <p:cNvSpPr>
            <a:spLocks noGrp="1"/>
          </p:cNvSpPr>
          <p:nvPr>
            <p:ph type="body" idx="1"/>
          </p:nvPr>
        </p:nvSpPr>
        <p:spPr>
          <a:xfrm>
            <a:off x="457200" y="1340768"/>
            <a:ext cx="4040188" cy="720079"/>
          </a:xfrm>
        </p:spPr>
        <p:txBody>
          <a:bodyPr/>
          <a:lstStyle/>
          <a:p>
            <a:pPr algn="ctr"/>
            <a:r>
              <a:rPr lang="el-GR" dirty="0" smtClean="0">
                <a:solidFill>
                  <a:srgbClr val="FF0000"/>
                </a:solidFill>
              </a:rPr>
              <a:t> </a:t>
            </a:r>
            <a:r>
              <a:rPr lang="el-GR" sz="3600" dirty="0" err="1" smtClean="0">
                <a:solidFill>
                  <a:srgbClr val="FF0000"/>
                </a:solidFill>
              </a:rPr>
              <a:t>Γ</a:t>
            </a:r>
            <a:r>
              <a:rPr lang="el-GR" sz="3600" dirty="0" err="1" smtClean="0"/>
              <a:t>ατοκουβέντες</a:t>
            </a:r>
            <a:endParaRPr lang="el-GR" sz="3600" dirty="0"/>
          </a:p>
        </p:txBody>
      </p:sp>
      <p:sp>
        <p:nvSpPr>
          <p:cNvPr id="5" name="Θέση κειμένου 4"/>
          <p:cNvSpPr>
            <a:spLocks noGrp="1"/>
          </p:cNvSpPr>
          <p:nvPr>
            <p:ph type="body" sz="quarter" idx="3"/>
          </p:nvPr>
        </p:nvSpPr>
        <p:spPr>
          <a:xfrm>
            <a:off x="4645025" y="1124743"/>
            <a:ext cx="4041775" cy="936103"/>
          </a:xfrm>
        </p:spPr>
        <p:txBody>
          <a:bodyPr>
            <a:normAutofit fontScale="92500"/>
          </a:bodyPr>
          <a:lstStyle/>
          <a:p>
            <a:pPr algn="ctr"/>
            <a:r>
              <a:rPr lang="el-GR" sz="3600" dirty="0" err="1" smtClean="0"/>
              <a:t>Αρβυλάκια</a:t>
            </a:r>
            <a:r>
              <a:rPr lang="el-GR" sz="3600" dirty="0" smtClean="0"/>
              <a:t> και </a:t>
            </a:r>
            <a:r>
              <a:rPr lang="el-GR" sz="3900" dirty="0" smtClean="0">
                <a:solidFill>
                  <a:srgbClr val="FF0000"/>
                </a:solidFill>
              </a:rPr>
              <a:t>γ</a:t>
            </a:r>
            <a:r>
              <a:rPr lang="el-GR" sz="3900" dirty="0" smtClean="0"/>
              <a:t>όβες</a:t>
            </a:r>
            <a:endParaRPr lang="el-GR" sz="3900" dirty="0"/>
          </a:p>
        </p:txBody>
      </p:sp>
      <p:pic>
        <p:nvPicPr>
          <p:cNvPr id="9" name="Picture 2" descr="https://www.infokids.gr/wp-content/uploads/2020/02/978-960-566-187-8_2-1.jpg"/>
          <p:cNvPicPr>
            <a:picLocks noGrp="1" noChangeAspect="1" noChangeArrowheads="1"/>
          </p:cNvPicPr>
          <p:nvPr>
            <p:ph sz="half" idx="2"/>
          </p:nvPr>
        </p:nvPicPr>
        <p:blipFill>
          <a:blip r:embed="rId2" cstate="print"/>
          <a:srcRect/>
          <a:stretch>
            <a:fillRect/>
          </a:stretch>
        </p:blipFill>
        <p:spPr bwMode="auto">
          <a:xfrm>
            <a:off x="179512" y="2276872"/>
            <a:ext cx="2859584" cy="4134445"/>
          </a:xfrm>
          <a:prstGeom prst="rect">
            <a:avLst/>
          </a:prstGeom>
          <a:noFill/>
        </p:spPr>
      </p:pic>
      <p:pic>
        <p:nvPicPr>
          <p:cNvPr id="35842" name="Picture 2" descr="Αποτέλεσμα εικόνας για αρβυλάκια και γόβες"/>
          <p:cNvPicPr>
            <a:picLocks noChangeAspect="1" noChangeArrowheads="1"/>
          </p:cNvPicPr>
          <p:nvPr/>
        </p:nvPicPr>
        <p:blipFill>
          <a:blip r:embed="rId3" cstate="print"/>
          <a:srcRect/>
          <a:stretch>
            <a:fillRect/>
          </a:stretch>
        </p:blipFill>
        <p:spPr bwMode="auto">
          <a:xfrm>
            <a:off x="6012160" y="2276872"/>
            <a:ext cx="2924677" cy="4226411"/>
          </a:xfrm>
          <a:prstGeom prst="rect">
            <a:avLst/>
          </a:prstGeom>
          <a:noFill/>
        </p:spPr>
      </p:pic>
      <p:pic>
        <p:nvPicPr>
          <p:cNvPr id="35844" name="Picture 4" descr="http://www.alkizei.com/images/exofylla/12-exof-gr_GATOKOUVENTES.JPG"/>
          <p:cNvPicPr>
            <a:picLocks noChangeAspect="1" noChangeArrowheads="1"/>
          </p:cNvPicPr>
          <p:nvPr/>
        </p:nvPicPr>
        <p:blipFill>
          <a:blip r:embed="rId4" cstate="print"/>
          <a:srcRect t="13230" r="939" b="13061"/>
          <a:stretch>
            <a:fillRect/>
          </a:stretch>
        </p:blipFill>
        <p:spPr bwMode="auto">
          <a:xfrm>
            <a:off x="3131840" y="2852936"/>
            <a:ext cx="2736304" cy="2808312"/>
          </a:xfrm>
          <a:prstGeom prst="rect">
            <a:avLst/>
          </a:prstGeom>
          <a:noFill/>
        </p:spPr>
      </p:pic>
    </p:spTree>
    <p:extLst>
      <p:ext uri="{BB962C8B-B14F-4D97-AF65-F5344CB8AC3E}">
        <p14:creationId xmlns="" xmlns:p14="http://schemas.microsoft.com/office/powerpoint/2010/main" val="190047831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88640"/>
            <a:ext cx="8229600" cy="1143000"/>
          </a:xfrm>
        </p:spPr>
        <p:txBody>
          <a:bodyPr>
            <a:normAutofit/>
          </a:bodyPr>
          <a:lstStyle/>
          <a:p>
            <a:r>
              <a:rPr lang="el-GR" sz="5400" b="1" i="1" dirty="0" smtClean="0">
                <a:solidFill>
                  <a:srgbClr val="FF0000"/>
                </a:solidFill>
              </a:rPr>
              <a:t>Δ</a:t>
            </a:r>
            <a:r>
              <a:rPr lang="el-GR" sz="5400" b="1" i="1" dirty="0" smtClean="0"/>
              <a:t> … όπως …</a:t>
            </a:r>
            <a:endParaRPr lang="el-GR" sz="5400" b="1" i="1" dirty="0"/>
          </a:p>
        </p:txBody>
      </p:sp>
      <p:sp>
        <p:nvSpPr>
          <p:cNvPr id="3" name="Θέση κειμένου 2"/>
          <p:cNvSpPr>
            <a:spLocks noGrp="1"/>
          </p:cNvSpPr>
          <p:nvPr>
            <p:ph type="body" idx="1"/>
          </p:nvPr>
        </p:nvSpPr>
        <p:spPr>
          <a:xfrm>
            <a:off x="251520" y="1556792"/>
            <a:ext cx="4248472" cy="639762"/>
          </a:xfrm>
          <a:solidFill>
            <a:srgbClr val="92D050"/>
          </a:solidFill>
        </p:spPr>
        <p:txBody>
          <a:bodyPr>
            <a:noAutofit/>
          </a:bodyPr>
          <a:lstStyle/>
          <a:p>
            <a:pPr algn="ctr"/>
            <a:r>
              <a:rPr lang="el-GR" sz="3600" dirty="0" smtClean="0">
                <a:solidFill>
                  <a:srgbClr val="FF0000"/>
                </a:solidFill>
              </a:rPr>
              <a:t>Δ</a:t>
            </a:r>
            <a:r>
              <a:rPr lang="el-GR" sz="3600" dirty="0" smtClean="0"/>
              <a:t>ημιουργικότητα</a:t>
            </a:r>
            <a:endParaRPr lang="el-GR" sz="3600" dirty="0"/>
          </a:p>
        </p:txBody>
      </p:sp>
      <p:sp>
        <p:nvSpPr>
          <p:cNvPr id="4" name="Θέση περιεχομένου 3"/>
          <p:cNvSpPr>
            <a:spLocks noGrp="1"/>
          </p:cNvSpPr>
          <p:nvPr>
            <p:ph sz="half" idx="2"/>
          </p:nvPr>
        </p:nvSpPr>
        <p:spPr>
          <a:xfrm>
            <a:off x="251520" y="2174874"/>
            <a:ext cx="4245868" cy="4566493"/>
          </a:xfrm>
          <a:solidFill>
            <a:srgbClr val="CCFF99"/>
          </a:solidFill>
        </p:spPr>
        <p:txBody>
          <a:bodyPr>
            <a:noAutofit/>
          </a:bodyPr>
          <a:lstStyle/>
          <a:p>
            <a:pPr marL="0" indent="0">
              <a:buNone/>
            </a:pPr>
            <a:r>
              <a:rPr lang="el-GR" sz="2800" b="1" dirty="0" smtClean="0">
                <a:solidFill>
                  <a:srgbClr val="FF0000"/>
                </a:solidFill>
              </a:rPr>
              <a:t>Δ</a:t>
            </a:r>
            <a:r>
              <a:rPr lang="el-GR" sz="2800" b="1" dirty="0" smtClean="0"/>
              <a:t>ικτατορία</a:t>
            </a:r>
          </a:p>
          <a:p>
            <a:pPr marL="0" indent="0">
              <a:buNone/>
            </a:pPr>
            <a:r>
              <a:rPr lang="el-GR" sz="2800" b="1" dirty="0" smtClean="0">
                <a:solidFill>
                  <a:srgbClr val="FF0000"/>
                </a:solidFill>
              </a:rPr>
              <a:t>Η</a:t>
            </a:r>
            <a:r>
              <a:rPr lang="el-GR" sz="2800" b="1" dirty="0" smtClean="0"/>
              <a:t>θοποιός</a:t>
            </a:r>
          </a:p>
          <a:p>
            <a:pPr marL="0" indent="0">
              <a:buNone/>
            </a:pPr>
            <a:r>
              <a:rPr lang="el-GR" sz="2800" b="1" dirty="0" smtClean="0">
                <a:solidFill>
                  <a:srgbClr val="FF0000"/>
                </a:solidFill>
              </a:rPr>
              <a:t>Μ</a:t>
            </a:r>
            <a:r>
              <a:rPr lang="el-GR" sz="2800" b="1" dirty="0" smtClean="0"/>
              <a:t>όσχα</a:t>
            </a:r>
          </a:p>
          <a:p>
            <a:pPr marL="0" indent="0">
              <a:buNone/>
            </a:pPr>
            <a:r>
              <a:rPr lang="el-GR" sz="2800" b="1" dirty="0" smtClean="0">
                <a:solidFill>
                  <a:srgbClr val="FF0000"/>
                </a:solidFill>
              </a:rPr>
              <a:t>Ι</a:t>
            </a:r>
            <a:r>
              <a:rPr lang="el-GR" sz="2800" b="1" dirty="0" smtClean="0"/>
              <a:t>δανικά</a:t>
            </a:r>
          </a:p>
          <a:p>
            <a:pPr marL="0" indent="0">
              <a:buNone/>
            </a:pPr>
            <a:r>
              <a:rPr lang="el-GR" sz="2800" b="1" dirty="0" err="1" smtClean="0">
                <a:solidFill>
                  <a:srgbClr val="FF0000"/>
                </a:solidFill>
              </a:rPr>
              <a:t>Ο</a:t>
            </a:r>
            <a:r>
              <a:rPr lang="el-GR" sz="2800" b="1" dirty="0" err="1" smtClean="0"/>
              <a:t>ραμα</a:t>
            </a:r>
            <a:endParaRPr lang="el-GR" sz="2800" b="1" dirty="0" smtClean="0"/>
          </a:p>
          <a:p>
            <a:pPr marL="0" indent="0">
              <a:buNone/>
            </a:pPr>
            <a:r>
              <a:rPr lang="el-GR" sz="2800" b="1" dirty="0" err="1" smtClean="0">
                <a:solidFill>
                  <a:srgbClr val="FF0000"/>
                </a:solidFill>
              </a:rPr>
              <a:t>Υ</a:t>
            </a:r>
            <a:r>
              <a:rPr lang="el-GR" sz="2800" b="1" dirty="0" err="1" smtClean="0"/>
              <a:t>φος</a:t>
            </a:r>
            <a:endParaRPr lang="el-GR" sz="2800" b="1" dirty="0" smtClean="0"/>
          </a:p>
          <a:p>
            <a:pPr marL="0" indent="0">
              <a:buNone/>
            </a:pPr>
            <a:r>
              <a:rPr lang="el-GR" sz="2800" b="1" dirty="0" smtClean="0">
                <a:solidFill>
                  <a:srgbClr val="FF0000"/>
                </a:solidFill>
              </a:rPr>
              <a:t>Ρ</a:t>
            </a:r>
            <a:r>
              <a:rPr lang="el-GR" sz="2800" b="1" dirty="0" smtClean="0"/>
              <a:t>ωσία</a:t>
            </a:r>
          </a:p>
          <a:p>
            <a:pPr marL="0" indent="0">
              <a:buNone/>
            </a:pPr>
            <a:r>
              <a:rPr lang="el-GR" sz="2800" b="1" dirty="0" smtClean="0">
                <a:solidFill>
                  <a:srgbClr val="FF0000"/>
                </a:solidFill>
              </a:rPr>
              <a:t>Γ</a:t>
            </a:r>
            <a:r>
              <a:rPr lang="el-GR" sz="2800" b="1" dirty="0" smtClean="0"/>
              <a:t>ιώργος</a:t>
            </a:r>
          </a:p>
          <a:p>
            <a:pPr marL="0" indent="0">
              <a:buNone/>
            </a:pPr>
            <a:r>
              <a:rPr lang="el-GR" sz="2800" b="1" dirty="0" smtClean="0">
                <a:solidFill>
                  <a:srgbClr val="FF0000"/>
                </a:solidFill>
              </a:rPr>
              <a:t>Ω</a:t>
            </a:r>
            <a:r>
              <a:rPr lang="el-GR" sz="2800" b="1" dirty="0" smtClean="0"/>
              <a:t>ραία</a:t>
            </a:r>
            <a:endParaRPr lang="el-GR" sz="2800" b="1" dirty="0"/>
          </a:p>
        </p:txBody>
      </p:sp>
      <p:sp>
        <p:nvSpPr>
          <p:cNvPr id="5" name="Θέση κειμένου 4"/>
          <p:cNvSpPr>
            <a:spLocks noGrp="1"/>
          </p:cNvSpPr>
          <p:nvPr>
            <p:ph type="body" sz="quarter" idx="3"/>
          </p:nvPr>
        </p:nvSpPr>
        <p:spPr>
          <a:xfrm>
            <a:off x="4646432" y="1556792"/>
            <a:ext cx="4041775" cy="639762"/>
          </a:xfrm>
          <a:solidFill>
            <a:srgbClr val="FFC000"/>
          </a:solidFill>
        </p:spPr>
        <p:txBody>
          <a:bodyPr>
            <a:noAutofit/>
          </a:bodyPr>
          <a:lstStyle/>
          <a:p>
            <a:pPr algn="ctr"/>
            <a:r>
              <a:rPr lang="el-GR" sz="3600" dirty="0" smtClean="0">
                <a:solidFill>
                  <a:srgbClr val="FF0000"/>
                </a:solidFill>
              </a:rPr>
              <a:t>Δ</a:t>
            </a:r>
            <a:r>
              <a:rPr lang="el-GR" sz="3600" dirty="0" smtClean="0"/>
              <a:t>ιαβάζω</a:t>
            </a:r>
            <a:r>
              <a:rPr lang="el-GR" sz="3600" dirty="0" smtClean="0">
                <a:solidFill>
                  <a:srgbClr val="FF0000"/>
                </a:solidFill>
              </a:rPr>
              <a:t> δ</a:t>
            </a:r>
            <a:r>
              <a:rPr lang="el-GR" sz="3600" dirty="0" smtClean="0"/>
              <a:t>ιηγήματα</a:t>
            </a:r>
            <a:endParaRPr lang="el-GR" sz="3600" dirty="0"/>
          </a:p>
        </p:txBody>
      </p:sp>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67391" y="2204864"/>
            <a:ext cx="3993641" cy="30633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descr="Αποτέλεσμα εικόνας για αλκη ζεη"/>
          <p:cNvPicPr>
            <a:picLocks noChangeAspect="1" noChangeArrowheads="1"/>
          </p:cNvPicPr>
          <p:nvPr/>
        </p:nvPicPr>
        <p:blipFill>
          <a:blip r:embed="rId4" cstate="print"/>
          <a:srcRect/>
          <a:stretch>
            <a:fillRect/>
          </a:stretch>
        </p:blipFill>
        <p:spPr bwMode="auto">
          <a:xfrm>
            <a:off x="1835696" y="2852936"/>
            <a:ext cx="2655023" cy="3717032"/>
          </a:xfrm>
          <a:prstGeom prst="rect">
            <a:avLst/>
          </a:prstGeom>
          <a:noFill/>
        </p:spPr>
      </p:pic>
      <p:sp>
        <p:nvSpPr>
          <p:cNvPr id="10" name="9 - TextBox"/>
          <p:cNvSpPr txBox="1"/>
          <p:nvPr/>
        </p:nvSpPr>
        <p:spPr>
          <a:xfrm>
            <a:off x="4499992" y="5226784"/>
            <a:ext cx="4644008" cy="1323439"/>
          </a:xfrm>
          <a:prstGeom prst="rect">
            <a:avLst/>
          </a:prstGeom>
          <a:noFill/>
        </p:spPr>
        <p:txBody>
          <a:bodyPr wrap="square" rtlCol="0">
            <a:spAutoFit/>
          </a:bodyPr>
          <a:lstStyle/>
          <a:p>
            <a:pPr algn="just"/>
            <a:r>
              <a:rPr lang="el-GR" sz="2000" b="1" i="1" dirty="0" smtClean="0"/>
              <a:t>Πολλά, αγαπημένα μικρών και μεγάλων, πολυδιαβασμένα και πολυταξιδεμένα, αφού έχουν μεταφραστεί σε πολλές (σε 20) γλώσσες.</a:t>
            </a:r>
            <a:endParaRPr lang="el-GR" sz="2000" b="1" i="1" dirty="0"/>
          </a:p>
        </p:txBody>
      </p:sp>
    </p:spTree>
    <p:extLst>
      <p:ext uri="{BB962C8B-B14F-4D97-AF65-F5344CB8AC3E}">
        <p14:creationId xmlns="" xmlns:p14="http://schemas.microsoft.com/office/powerpoint/2010/main" val="509045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Αποτέλεσμα εικόνας για αλκη ζεη"/>
          <p:cNvPicPr>
            <a:picLocks noChangeAspect="1" noChangeArrowheads="1"/>
          </p:cNvPicPr>
          <p:nvPr/>
        </p:nvPicPr>
        <p:blipFill>
          <a:blip r:embed="rId2" cstate="print"/>
          <a:srcRect/>
          <a:stretch>
            <a:fillRect/>
          </a:stretch>
        </p:blipFill>
        <p:spPr bwMode="auto">
          <a:xfrm>
            <a:off x="323528" y="1556792"/>
            <a:ext cx="8571311" cy="4826909"/>
          </a:xfrm>
          <a:prstGeom prst="rect">
            <a:avLst/>
          </a:prstGeom>
          <a:noFill/>
        </p:spPr>
      </p:pic>
      <p:sp>
        <p:nvSpPr>
          <p:cNvPr id="3" name="2 - Ορθογώνιο"/>
          <p:cNvSpPr/>
          <p:nvPr/>
        </p:nvSpPr>
        <p:spPr>
          <a:xfrm>
            <a:off x="1403648" y="476672"/>
            <a:ext cx="7128792" cy="769441"/>
          </a:xfrm>
          <a:prstGeom prst="rect">
            <a:avLst/>
          </a:prstGeom>
        </p:spPr>
        <p:txBody>
          <a:bodyPr wrap="square">
            <a:spAutoFit/>
          </a:bodyPr>
          <a:lstStyle/>
          <a:p>
            <a:r>
              <a:rPr lang="el-GR" sz="4400" b="1" i="1" dirty="0" smtClean="0">
                <a:solidFill>
                  <a:srgbClr val="FF0000"/>
                </a:solidFill>
              </a:rPr>
              <a:t>Δ</a:t>
            </a:r>
            <a:r>
              <a:rPr lang="el-GR" sz="4400" b="1" i="1" dirty="0" smtClean="0"/>
              <a:t> … όπως … </a:t>
            </a:r>
            <a:r>
              <a:rPr lang="el-GR" sz="4400" b="1" i="1" dirty="0" err="1" smtClean="0">
                <a:solidFill>
                  <a:srgbClr val="FF0000"/>
                </a:solidFill>
              </a:rPr>
              <a:t>Δ</a:t>
            </a:r>
            <a:r>
              <a:rPr lang="el-GR" sz="4400" b="1" i="1" dirty="0" err="1" smtClean="0"/>
              <a:t>ιδώ</a:t>
            </a:r>
            <a:r>
              <a:rPr lang="el-GR" sz="4400" b="1" i="1" dirty="0" smtClean="0"/>
              <a:t> Σωτηρίου</a:t>
            </a:r>
            <a:endParaRPr lang="el-GR" sz="4400" dirty="0"/>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1583</TotalTime>
  <Words>1085</Words>
  <Application>Microsoft Office PowerPoint</Application>
  <PresentationFormat>Προβολή στην οθόνη (4:3)</PresentationFormat>
  <Paragraphs>268</Paragraphs>
  <Slides>43</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Θέμα του Office</vt:lpstr>
      <vt:lpstr>Διαφάνεια 1</vt:lpstr>
      <vt:lpstr>Διαφάνεια 2</vt:lpstr>
      <vt:lpstr>Διαφάνεια 3</vt:lpstr>
      <vt:lpstr>Α… όπως…</vt:lpstr>
      <vt:lpstr>Α … όπως …</vt:lpstr>
      <vt:lpstr>Β … όπως…</vt:lpstr>
      <vt:lpstr>Γ … όπως …</vt:lpstr>
      <vt:lpstr>Δ … όπως …</vt:lpstr>
      <vt:lpstr>Διαφάνεια 9</vt:lpstr>
      <vt:lpstr>Ε … όπως …</vt:lpstr>
      <vt:lpstr>Ζ … όπως …</vt:lpstr>
      <vt:lpstr>Η … όπως …</vt:lpstr>
      <vt:lpstr>Διαφάνεια 13</vt:lpstr>
      <vt:lpstr>Διαφάνεια 14</vt:lpstr>
      <vt:lpstr>Θ … όπως ...</vt:lpstr>
      <vt:lpstr>Ι … όπως … ιδέες</vt:lpstr>
      <vt:lpstr>Ι … όπως … Ιστορία</vt:lpstr>
      <vt:lpstr>Κ … όπως …</vt:lpstr>
      <vt:lpstr>Διαφάνεια 19</vt:lpstr>
      <vt:lpstr>Κ … όπως…</vt:lpstr>
      <vt:lpstr>Λ … όπως …</vt:lpstr>
      <vt:lpstr>Μ … όπως …μεταφράσεις…</vt:lpstr>
      <vt:lpstr>Μ … όπως …</vt:lpstr>
      <vt:lpstr>   Ν … όπως …</vt:lpstr>
      <vt:lpstr> Ν … όπως …Νεανική φωνή  </vt:lpstr>
      <vt:lpstr>Διαφάνεια 26</vt:lpstr>
      <vt:lpstr>Ο …όπως …</vt:lpstr>
      <vt:lpstr>Π … όπως …</vt:lpstr>
      <vt:lpstr>Ρ … όπως …</vt:lpstr>
      <vt:lpstr>Σ … όπως …</vt:lpstr>
      <vt:lpstr>Σ … όπως …</vt:lpstr>
      <vt:lpstr>Τ… όπως …Τασκένδη</vt:lpstr>
      <vt:lpstr>Διαφάνεια 33</vt:lpstr>
      <vt:lpstr>Υ … όπως …</vt:lpstr>
      <vt:lpstr>Φ …όπως …</vt:lpstr>
      <vt:lpstr>Χ … όπως …</vt:lpstr>
      <vt:lpstr>Ψ … όπως …</vt:lpstr>
      <vt:lpstr>Ω … όπως …</vt:lpstr>
      <vt:lpstr>Η ταυτότητα της Άλκης Ζέη  (από το 2ο Γυμνάσιο Π. Φαλήρου) </vt:lpstr>
      <vt:lpstr>Διαφάνεια 40</vt:lpstr>
      <vt:lpstr>Διαφάνεια 41</vt:lpstr>
      <vt:lpstr>Διαφάνεια 42</vt:lpstr>
      <vt:lpstr>                                 Άλκη Ζέη,                               σ’  ευχαριστούμε                                          για όσα μαγευτικά                                           μάς έχεις χαρίσει!  ………………………………………………… Τα παιδιά  του 4ου Δημοτικού Σχολείου Βόλου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Tο αλφαβητάρι της Άλκης Ζέη</dc:title>
  <dc:creator>User</dc:creator>
  <cp:lastModifiedBy>User</cp:lastModifiedBy>
  <cp:revision>148</cp:revision>
  <dcterms:created xsi:type="dcterms:W3CDTF">2014-02-20T15:18:29Z</dcterms:created>
  <dcterms:modified xsi:type="dcterms:W3CDTF">2020-03-05T22:27:13Z</dcterms:modified>
</cp:coreProperties>
</file>