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ontserrat"/>
      <p:regular r:id="rId15"/>
    </p:embeddedFont>
    <p:embeddedFont>
      <p:font typeface="Montserrat"/>
      <p:regular r:id="rId16"/>
    </p:embeddedFont>
    <p:embeddedFont>
      <p:font typeface="Montserrat"/>
      <p:regular r:id="rId17"/>
    </p:embeddedFont>
    <p:embeddedFont>
      <p:font typeface="Montserrat"/>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198126"/>
            <a:ext cx="7416403" cy="2902863"/>
          </a:xfrm>
          <a:prstGeom prst="rect">
            <a:avLst/>
          </a:prstGeom>
          <a:noFill/>
          <a:ln/>
        </p:spPr>
        <p:txBody>
          <a:bodyPr wrap="square" lIns="0" tIns="0" rIns="0" bIns="0" rtlCol="0" anchor="t"/>
          <a:lstStyle/>
          <a:p>
            <a:pPr indent="0" marL="0">
              <a:lnSpc>
                <a:spcPts val="7600"/>
              </a:lnSpc>
              <a:buNone/>
            </a:pPr>
            <a:r>
              <a:rPr lang="en-US" sz="6050" b="1" spc="-61" kern="0" dirty="0">
                <a:solidFill>
                  <a:srgbClr val="FFFFFF"/>
                </a:solidFill>
                <a:latin typeface="Montserrat Bold" pitchFamily="34" charset="0"/>
                <a:ea typeface="Montserrat Bold" pitchFamily="34" charset="-122"/>
                <a:cs typeface="Montserrat Bold" pitchFamily="34" charset="-120"/>
              </a:rPr>
              <a:t>Γεωμετρικά Μοτίβα στην Β' Δημοτικού</a:t>
            </a:r>
            <a:endParaRPr lang="en-US" sz="6050" dirty="0"/>
          </a:p>
        </p:txBody>
      </p:sp>
      <p:sp>
        <p:nvSpPr>
          <p:cNvPr id="4" name="Text 1"/>
          <p:cNvSpPr/>
          <p:nvPr/>
        </p:nvSpPr>
        <p:spPr>
          <a:xfrm>
            <a:off x="863798" y="4471154"/>
            <a:ext cx="7416403" cy="1850827"/>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Στην Β' Δημοτικού, τα παιδιά έρχονται σε επαφή με τον συναρπαστικό κόσμο των γεωμετρικών μοτίβων. Αυτές οι επαναλαμβανόμενες σχηματικές συνθέσεις όχι μόνο βοηθούν στην ανάπτυξη της οπτικής αντίληψης, αλλά και τονίζουν την ομορφιά των απλών γεωμετρικών μορφών.</a:t>
            </a:r>
            <a:endParaRPr lang="en-US" sz="1900" dirty="0"/>
          </a:p>
        </p:txBody>
      </p:sp>
      <p:sp>
        <p:nvSpPr>
          <p:cNvPr id="5" name="Shape 2"/>
          <p:cNvSpPr/>
          <p:nvPr/>
        </p:nvSpPr>
        <p:spPr>
          <a:xfrm>
            <a:off x="863798" y="6618089"/>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71418" y="6625709"/>
            <a:ext cx="379690" cy="379690"/>
          </a:xfrm>
          <a:prstGeom prst="rect">
            <a:avLst/>
          </a:prstGeom>
        </p:spPr>
      </p:pic>
      <p:sp>
        <p:nvSpPr>
          <p:cNvPr id="7" name="Text 3"/>
          <p:cNvSpPr/>
          <p:nvPr/>
        </p:nvSpPr>
        <p:spPr>
          <a:xfrm>
            <a:off x="1382078" y="6599634"/>
            <a:ext cx="2226469" cy="431840"/>
          </a:xfrm>
          <a:prstGeom prst="rect">
            <a:avLst/>
          </a:prstGeom>
          <a:noFill/>
          <a:ln/>
        </p:spPr>
        <p:txBody>
          <a:bodyPr wrap="none" lIns="0" tIns="0" rIns="0" bIns="0" rtlCol="0" anchor="t"/>
          <a:lstStyle/>
          <a:p>
            <a:pPr algn="l" indent="0" marL="0">
              <a:lnSpc>
                <a:spcPts val="3400"/>
              </a:lnSpc>
              <a:buNone/>
            </a:pPr>
            <a:r>
              <a:rPr lang="en-US" sz="2400" b="1" dirty="0">
                <a:solidFill>
                  <a:srgbClr val="E2E6E9"/>
                </a:solidFill>
                <a:latin typeface="Source Sans Pro Bold" pitchFamily="34" charset="0"/>
                <a:ea typeface="Source Sans Pro Bold" pitchFamily="34" charset="-122"/>
                <a:cs typeface="Source Sans Pro Bold" pitchFamily="34" charset="-120"/>
              </a:rPr>
              <a:t>by Ελενη Σανιδα</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15245"/>
          </a:xfrm>
          <a:prstGeom prst="rect">
            <a:avLst/>
          </a:prstGeom>
        </p:spPr>
      </p:pic>
      <p:sp>
        <p:nvSpPr>
          <p:cNvPr id="3" name="Text 0"/>
          <p:cNvSpPr/>
          <p:nvPr/>
        </p:nvSpPr>
        <p:spPr>
          <a:xfrm>
            <a:off x="816293" y="3557349"/>
            <a:ext cx="8504039" cy="662583"/>
          </a:xfrm>
          <a:prstGeom prst="rect">
            <a:avLst/>
          </a:prstGeom>
          <a:noFill/>
          <a:ln/>
        </p:spPr>
        <p:txBody>
          <a:bodyPr wrap="none" lIns="0" tIns="0" rIns="0" bIns="0" rtlCol="0" anchor="t"/>
          <a:lstStyle/>
          <a:p>
            <a:pPr indent="0" marL="0">
              <a:lnSpc>
                <a:spcPts val="5200"/>
              </a:lnSpc>
              <a:buNone/>
            </a:pPr>
            <a:r>
              <a:rPr lang="en-US" sz="4150" b="1" spc="-42" kern="0" dirty="0">
                <a:solidFill>
                  <a:srgbClr val="FFFFFF"/>
                </a:solidFill>
                <a:latin typeface="Montserrat Bold" pitchFamily="34" charset="0"/>
                <a:ea typeface="Montserrat Bold" pitchFamily="34" charset="-122"/>
                <a:cs typeface="Montserrat Bold" pitchFamily="34" charset="-120"/>
              </a:rPr>
              <a:t>Τι είναι ένα γεωμετρικό μοτίβο;</a:t>
            </a:r>
            <a:endParaRPr lang="en-US" sz="4150" dirty="0"/>
          </a:p>
        </p:txBody>
      </p:sp>
      <p:sp>
        <p:nvSpPr>
          <p:cNvPr id="4" name="Shape 1"/>
          <p:cNvSpPr/>
          <p:nvPr/>
        </p:nvSpPr>
        <p:spPr>
          <a:xfrm>
            <a:off x="816293" y="4569738"/>
            <a:ext cx="4177189" cy="3017639"/>
          </a:xfrm>
          <a:prstGeom prst="roundRect">
            <a:avLst>
              <a:gd name="adj" fmla="val 1159"/>
            </a:avLst>
          </a:prstGeom>
          <a:solidFill>
            <a:srgbClr val="303132"/>
          </a:solidFill>
          <a:ln/>
        </p:spPr>
      </p:sp>
      <p:sp>
        <p:nvSpPr>
          <p:cNvPr id="5" name="Text 2"/>
          <p:cNvSpPr/>
          <p:nvPr/>
        </p:nvSpPr>
        <p:spPr>
          <a:xfrm>
            <a:off x="1049417" y="4802862"/>
            <a:ext cx="3710940" cy="662464"/>
          </a:xfrm>
          <a:prstGeom prst="rect">
            <a:avLst/>
          </a:prstGeom>
          <a:noFill/>
          <a:ln/>
        </p:spPr>
        <p:txBody>
          <a:bodyPr wrap="square" lIns="0" tIns="0" rIns="0" bIns="0" rtlCol="0" anchor="t"/>
          <a:lstStyle/>
          <a:p>
            <a:pPr indent="0" marL="0">
              <a:lnSpc>
                <a:spcPts val="2600"/>
              </a:lnSpc>
              <a:buNone/>
            </a:pPr>
            <a:r>
              <a:rPr lang="en-US" sz="2050" b="1" spc="-21" kern="0" dirty="0">
                <a:solidFill>
                  <a:srgbClr val="E2E6E9"/>
                </a:solidFill>
                <a:latin typeface="Montserrat Bold" pitchFamily="34" charset="0"/>
                <a:ea typeface="Montserrat Bold" pitchFamily="34" charset="-122"/>
                <a:cs typeface="Montserrat Bold" pitchFamily="34" charset="-120"/>
              </a:rPr>
              <a:t>Επαναλαμβανόμενα Σχήματα</a:t>
            </a:r>
            <a:endParaRPr lang="en-US" sz="2050" dirty="0"/>
          </a:p>
        </p:txBody>
      </p:sp>
      <p:sp>
        <p:nvSpPr>
          <p:cNvPr id="6" name="Text 3"/>
          <p:cNvSpPr/>
          <p:nvPr/>
        </p:nvSpPr>
        <p:spPr>
          <a:xfrm>
            <a:off x="1049417" y="5605224"/>
            <a:ext cx="3710940" cy="1749028"/>
          </a:xfrm>
          <a:prstGeom prst="rect">
            <a:avLst/>
          </a:prstGeom>
          <a:noFill/>
          <a:ln/>
        </p:spPr>
        <p:txBody>
          <a:bodyPr wrap="square" lIns="0" tIns="0" rIns="0" bIns="0" rtlCol="0" anchor="t"/>
          <a:lstStyle/>
          <a:p>
            <a:pPr indent="0" marL="0">
              <a:lnSpc>
                <a:spcPts val="2750"/>
              </a:lnSpc>
              <a:buNone/>
            </a:pPr>
            <a:r>
              <a:rPr lang="en-US" sz="1800" dirty="0">
                <a:solidFill>
                  <a:srgbClr val="E2E6E9"/>
                </a:solidFill>
                <a:latin typeface="Source Sans Pro" pitchFamily="34" charset="0"/>
                <a:ea typeface="Source Sans Pro" pitchFamily="34" charset="-122"/>
                <a:cs typeface="Source Sans Pro" pitchFamily="34" charset="-120"/>
              </a:rPr>
              <a:t>Ένα γεωμετρικό μοτίβο αποτελείται από μία ή περισσότερες απλές γεωμετρικές μορφές που επαναλαμβάνονται με συγκεκριμένο τρόπο.</a:t>
            </a:r>
            <a:endParaRPr lang="en-US" sz="1800" dirty="0"/>
          </a:p>
        </p:txBody>
      </p:sp>
      <p:sp>
        <p:nvSpPr>
          <p:cNvPr id="7" name="Shape 4"/>
          <p:cNvSpPr/>
          <p:nvPr/>
        </p:nvSpPr>
        <p:spPr>
          <a:xfrm>
            <a:off x="5226606" y="4569738"/>
            <a:ext cx="4177189" cy="3017639"/>
          </a:xfrm>
          <a:prstGeom prst="roundRect">
            <a:avLst>
              <a:gd name="adj" fmla="val 1159"/>
            </a:avLst>
          </a:prstGeom>
          <a:solidFill>
            <a:srgbClr val="303132"/>
          </a:solidFill>
          <a:ln/>
        </p:spPr>
      </p:sp>
      <p:sp>
        <p:nvSpPr>
          <p:cNvPr id="8" name="Text 5"/>
          <p:cNvSpPr/>
          <p:nvPr/>
        </p:nvSpPr>
        <p:spPr>
          <a:xfrm>
            <a:off x="5459730" y="4802862"/>
            <a:ext cx="2650212" cy="331232"/>
          </a:xfrm>
          <a:prstGeom prst="rect">
            <a:avLst/>
          </a:prstGeom>
          <a:noFill/>
          <a:ln/>
        </p:spPr>
        <p:txBody>
          <a:bodyPr wrap="none" lIns="0" tIns="0" rIns="0" bIns="0" rtlCol="0" anchor="t"/>
          <a:lstStyle/>
          <a:p>
            <a:pPr indent="0" marL="0">
              <a:lnSpc>
                <a:spcPts val="2600"/>
              </a:lnSpc>
              <a:buNone/>
            </a:pPr>
            <a:r>
              <a:rPr lang="en-US" sz="2050" b="1" spc="-21" kern="0" dirty="0">
                <a:solidFill>
                  <a:srgbClr val="E2E6E9"/>
                </a:solidFill>
                <a:latin typeface="Montserrat Bold" pitchFamily="34" charset="0"/>
                <a:ea typeface="Montserrat Bold" pitchFamily="34" charset="-122"/>
                <a:cs typeface="Montserrat Bold" pitchFamily="34" charset="-120"/>
              </a:rPr>
              <a:t>Οπτικό Ενδιαφέρον</a:t>
            </a:r>
            <a:endParaRPr lang="en-US" sz="2050" dirty="0"/>
          </a:p>
        </p:txBody>
      </p:sp>
      <p:sp>
        <p:nvSpPr>
          <p:cNvPr id="9" name="Text 6"/>
          <p:cNvSpPr/>
          <p:nvPr/>
        </p:nvSpPr>
        <p:spPr>
          <a:xfrm>
            <a:off x="5459730" y="5273993"/>
            <a:ext cx="3710940" cy="1749028"/>
          </a:xfrm>
          <a:prstGeom prst="rect">
            <a:avLst/>
          </a:prstGeom>
          <a:noFill/>
          <a:ln/>
        </p:spPr>
        <p:txBody>
          <a:bodyPr wrap="square" lIns="0" tIns="0" rIns="0" bIns="0" rtlCol="0" anchor="t"/>
          <a:lstStyle/>
          <a:p>
            <a:pPr indent="0" marL="0">
              <a:lnSpc>
                <a:spcPts val="2750"/>
              </a:lnSpc>
              <a:buNone/>
            </a:pPr>
            <a:r>
              <a:rPr lang="en-US" sz="1800" dirty="0">
                <a:solidFill>
                  <a:srgbClr val="E2E6E9"/>
                </a:solidFill>
                <a:latin typeface="Source Sans Pro" pitchFamily="34" charset="0"/>
                <a:ea typeface="Source Sans Pro" pitchFamily="34" charset="-122"/>
                <a:cs typeface="Source Sans Pro" pitchFamily="34" charset="-120"/>
              </a:rPr>
              <a:t>Τα γεωμετρικά μοτίβα έχουν την ικανότητα να προσελκύουν το βλέμμα και να δημιουργούν ενδιαφέρον μέσω της σύνθεσης και της επανάληψης.</a:t>
            </a:r>
            <a:endParaRPr lang="en-US" sz="1800" dirty="0"/>
          </a:p>
        </p:txBody>
      </p:sp>
      <p:sp>
        <p:nvSpPr>
          <p:cNvPr id="10" name="Shape 7"/>
          <p:cNvSpPr/>
          <p:nvPr/>
        </p:nvSpPr>
        <p:spPr>
          <a:xfrm>
            <a:off x="9636919" y="4569738"/>
            <a:ext cx="4177189" cy="3017639"/>
          </a:xfrm>
          <a:prstGeom prst="roundRect">
            <a:avLst>
              <a:gd name="adj" fmla="val 1159"/>
            </a:avLst>
          </a:prstGeom>
          <a:solidFill>
            <a:srgbClr val="303132"/>
          </a:solidFill>
          <a:ln/>
        </p:spPr>
      </p:sp>
      <p:sp>
        <p:nvSpPr>
          <p:cNvPr id="11" name="Text 8"/>
          <p:cNvSpPr/>
          <p:nvPr/>
        </p:nvSpPr>
        <p:spPr>
          <a:xfrm>
            <a:off x="9870043" y="4802862"/>
            <a:ext cx="3495199" cy="331232"/>
          </a:xfrm>
          <a:prstGeom prst="rect">
            <a:avLst/>
          </a:prstGeom>
          <a:noFill/>
          <a:ln/>
        </p:spPr>
        <p:txBody>
          <a:bodyPr wrap="none" lIns="0" tIns="0" rIns="0" bIns="0" rtlCol="0" anchor="t"/>
          <a:lstStyle/>
          <a:p>
            <a:pPr indent="0" marL="0">
              <a:lnSpc>
                <a:spcPts val="2600"/>
              </a:lnSpc>
              <a:buNone/>
            </a:pPr>
            <a:r>
              <a:rPr lang="en-US" sz="2050" b="1" spc="-21" kern="0" dirty="0">
                <a:solidFill>
                  <a:srgbClr val="E2E6E9"/>
                </a:solidFill>
                <a:latin typeface="Montserrat Bold" pitchFamily="34" charset="0"/>
                <a:ea typeface="Montserrat Bold" pitchFamily="34" charset="-122"/>
                <a:cs typeface="Montserrat Bold" pitchFamily="34" charset="-120"/>
              </a:rPr>
              <a:t>Εφαρμογή σε Πολλά Πεδία</a:t>
            </a:r>
            <a:endParaRPr lang="en-US" sz="2050" dirty="0"/>
          </a:p>
        </p:txBody>
      </p:sp>
      <p:sp>
        <p:nvSpPr>
          <p:cNvPr id="12" name="Text 9"/>
          <p:cNvSpPr/>
          <p:nvPr/>
        </p:nvSpPr>
        <p:spPr>
          <a:xfrm>
            <a:off x="9870043" y="5273993"/>
            <a:ext cx="3710940" cy="1399222"/>
          </a:xfrm>
          <a:prstGeom prst="rect">
            <a:avLst/>
          </a:prstGeom>
          <a:noFill/>
          <a:ln/>
        </p:spPr>
        <p:txBody>
          <a:bodyPr wrap="square" lIns="0" tIns="0" rIns="0" bIns="0" rtlCol="0" anchor="t"/>
          <a:lstStyle/>
          <a:p>
            <a:pPr indent="0" marL="0">
              <a:lnSpc>
                <a:spcPts val="2750"/>
              </a:lnSpc>
              <a:buNone/>
            </a:pPr>
            <a:r>
              <a:rPr lang="en-US" sz="1800" dirty="0">
                <a:solidFill>
                  <a:srgbClr val="E2E6E9"/>
                </a:solidFill>
                <a:latin typeface="Source Sans Pro" pitchFamily="34" charset="0"/>
                <a:ea typeface="Source Sans Pro" pitchFamily="34" charset="-122"/>
                <a:cs typeface="Source Sans Pro" pitchFamily="34" charset="-120"/>
              </a:rPr>
              <a:t>Τα γεωμετρικά μοτίβα χρησιμοποιούνται ευρέως στην τέχνη, τον σχεδιασμό, την αρχιτεκτονική και πολλούς ακόμη τομείς.</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2675692"/>
            <a:ext cx="7748826" cy="701278"/>
          </a:xfrm>
          <a:prstGeom prst="rect">
            <a:avLst/>
          </a:prstGeom>
          <a:noFill/>
          <a:ln/>
        </p:spPr>
        <p:txBody>
          <a:bodyPr wrap="non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Είδη γεωμετρικών μοτίβων</a:t>
            </a:r>
            <a:endParaRPr lang="en-US" sz="4400" dirty="0"/>
          </a:p>
        </p:txBody>
      </p:sp>
      <p:sp>
        <p:nvSpPr>
          <p:cNvPr id="3" name="Text 1"/>
          <p:cNvSpPr/>
          <p:nvPr/>
        </p:nvSpPr>
        <p:spPr>
          <a:xfrm>
            <a:off x="863798" y="3993952"/>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FFFFFF"/>
                </a:solidFill>
                <a:latin typeface="Montserrat Bold" pitchFamily="34" charset="0"/>
                <a:ea typeface="Montserrat Bold" pitchFamily="34" charset="-122"/>
                <a:cs typeface="Montserrat Bold" pitchFamily="34" charset="-120"/>
              </a:rPr>
              <a:t>Ρίγες</a:t>
            </a:r>
            <a:endParaRPr lang="en-US" sz="2200" dirty="0"/>
          </a:p>
        </p:txBody>
      </p:sp>
      <p:sp>
        <p:nvSpPr>
          <p:cNvPr id="4" name="Text 2"/>
          <p:cNvSpPr/>
          <p:nvPr/>
        </p:nvSpPr>
        <p:spPr>
          <a:xfrm>
            <a:off x="863798" y="4591407"/>
            <a:ext cx="3898940"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Ρυθμικές γραμμικές επαναλήψεις οριζόντιες ή κάθετες.</a:t>
            </a:r>
            <a:endParaRPr lang="en-US" sz="1900" dirty="0"/>
          </a:p>
        </p:txBody>
      </p:sp>
      <p:sp>
        <p:nvSpPr>
          <p:cNvPr id="5" name="Text 3"/>
          <p:cNvSpPr/>
          <p:nvPr/>
        </p:nvSpPr>
        <p:spPr>
          <a:xfrm>
            <a:off x="5372576" y="3993952"/>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FFFFFF"/>
                </a:solidFill>
                <a:latin typeface="Montserrat Bold" pitchFamily="34" charset="0"/>
                <a:ea typeface="Montserrat Bold" pitchFamily="34" charset="-122"/>
                <a:cs typeface="Montserrat Bold" pitchFamily="34" charset="-120"/>
              </a:rPr>
              <a:t>Πλέγματα</a:t>
            </a:r>
            <a:endParaRPr lang="en-US" sz="2200" dirty="0"/>
          </a:p>
        </p:txBody>
      </p:sp>
      <p:sp>
        <p:nvSpPr>
          <p:cNvPr id="6" name="Text 4"/>
          <p:cNvSpPr/>
          <p:nvPr/>
        </p:nvSpPr>
        <p:spPr>
          <a:xfrm>
            <a:off x="5372576" y="4591407"/>
            <a:ext cx="3898940"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Επαναλαμβανόμενα γεωμετρικά σχήματα σε μια δικτυωτή σύνθεση.</a:t>
            </a:r>
            <a:endParaRPr lang="en-US" sz="1900" dirty="0"/>
          </a:p>
        </p:txBody>
      </p:sp>
      <p:sp>
        <p:nvSpPr>
          <p:cNvPr id="7" name="Text 5"/>
          <p:cNvSpPr/>
          <p:nvPr/>
        </p:nvSpPr>
        <p:spPr>
          <a:xfrm>
            <a:off x="9881354" y="3993952"/>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FFFFFF"/>
                </a:solidFill>
                <a:latin typeface="Montserrat Bold" pitchFamily="34" charset="0"/>
                <a:ea typeface="Montserrat Bold" pitchFamily="34" charset="-122"/>
                <a:cs typeface="Montserrat Bold" pitchFamily="34" charset="-120"/>
              </a:rPr>
              <a:t>Τεσσεράκια</a:t>
            </a:r>
            <a:endParaRPr lang="en-US" sz="2200" dirty="0"/>
          </a:p>
        </p:txBody>
      </p:sp>
      <p:sp>
        <p:nvSpPr>
          <p:cNvPr id="8" name="Text 6"/>
          <p:cNvSpPr/>
          <p:nvPr/>
        </p:nvSpPr>
        <p:spPr>
          <a:xfrm>
            <a:off x="9881354" y="4591407"/>
            <a:ext cx="3898940"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Μοτίβα με γεωμετρικά σχήματα που γεμίζουν εντελώς μία επιφάνεια.</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218248"/>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Παραδείγματα απλών γεωμετρικών μοτίβων</a:t>
            </a:r>
            <a:endParaRPr lang="en-US" sz="4400" dirty="0"/>
          </a:p>
        </p:txBody>
      </p:sp>
      <p:sp>
        <p:nvSpPr>
          <p:cNvPr id="4" name="Shape 1"/>
          <p:cNvSpPr/>
          <p:nvPr/>
        </p:nvSpPr>
        <p:spPr>
          <a:xfrm>
            <a:off x="863798" y="3268623"/>
            <a:ext cx="555308" cy="555308"/>
          </a:xfrm>
          <a:prstGeom prst="roundRect">
            <a:avLst>
              <a:gd name="adj" fmla="val 6667"/>
            </a:avLst>
          </a:prstGeom>
          <a:solidFill>
            <a:srgbClr val="303132"/>
          </a:solidFill>
          <a:ln/>
        </p:spPr>
      </p:sp>
      <p:sp>
        <p:nvSpPr>
          <p:cNvPr id="5" name="Text 2"/>
          <p:cNvSpPr/>
          <p:nvPr/>
        </p:nvSpPr>
        <p:spPr>
          <a:xfrm>
            <a:off x="1077158" y="3377922"/>
            <a:ext cx="12858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1</a:t>
            </a:r>
            <a:endParaRPr lang="en-US" sz="2650" dirty="0"/>
          </a:p>
        </p:txBody>
      </p:sp>
      <p:sp>
        <p:nvSpPr>
          <p:cNvPr id="6" name="Text 3"/>
          <p:cNvSpPr/>
          <p:nvPr/>
        </p:nvSpPr>
        <p:spPr>
          <a:xfrm>
            <a:off x="1665923" y="32686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Τετράγωνα</a:t>
            </a:r>
            <a:endParaRPr lang="en-US" sz="2200" dirty="0"/>
          </a:p>
        </p:txBody>
      </p:sp>
      <p:sp>
        <p:nvSpPr>
          <p:cNvPr id="7" name="Text 4"/>
          <p:cNvSpPr/>
          <p:nvPr/>
        </p:nvSpPr>
        <p:spPr>
          <a:xfrm>
            <a:off x="1665923" y="3767257"/>
            <a:ext cx="2782729"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Επαναλαμβανόμενα τετράγωνα σε σειρές ή πλέγματα.</a:t>
            </a:r>
            <a:endParaRPr lang="en-US" sz="1900" dirty="0"/>
          </a:p>
        </p:txBody>
      </p:sp>
      <p:sp>
        <p:nvSpPr>
          <p:cNvPr id="8" name="Shape 5"/>
          <p:cNvSpPr/>
          <p:nvPr/>
        </p:nvSpPr>
        <p:spPr>
          <a:xfrm>
            <a:off x="4695468" y="3268623"/>
            <a:ext cx="555308" cy="555308"/>
          </a:xfrm>
          <a:prstGeom prst="roundRect">
            <a:avLst>
              <a:gd name="adj" fmla="val 6667"/>
            </a:avLst>
          </a:prstGeom>
          <a:solidFill>
            <a:srgbClr val="303132"/>
          </a:solidFill>
          <a:ln/>
        </p:spPr>
      </p:sp>
      <p:sp>
        <p:nvSpPr>
          <p:cNvPr id="9" name="Text 6"/>
          <p:cNvSpPr/>
          <p:nvPr/>
        </p:nvSpPr>
        <p:spPr>
          <a:xfrm>
            <a:off x="4875490" y="3377922"/>
            <a:ext cx="195263"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2</a:t>
            </a:r>
            <a:endParaRPr lang="en-US" sz="2650" dirty="0"/>
          </a:p>
        </p:txBody>
      </p:sp>
      <p:sp>
        <p:nvSpPr>
          <p:cNvPr id="10" name="Text 7"/>
          <p:cNvSpPr/>
          <p:nvPr/>
        </p:nvSpPr>
        <p:spPr>
          <a:xfrm>
            <a:off x="5497592" y="32686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Τρίγωνα</a:t>
            </a:r>
            <a:endParaRPr lang="en-US" sz="2200" dirty="0"/>
          </a:p>
        </p:txBody>
      </p:sp>
      <p:sp>
        <p:nvSpPr>
          <p:cNvPr id="11" name="Text 8"/>
          <p:cNvSpPr/>
          <p:nvPr/>
        </p:nvSpPr>
        <p:spPr>
          <a:xfrm>
            <a:off x="5497592" y="3767257"/>
            <a:ext cx="2782729"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Τριγωνικά σχήματα σε μονά ή διπλά μοτίβα.</a:t>
            </a:r>
            <a:endParaRPr lang="en-US" sz="1900" dirty="0"/>
          </a:p>
        </p:txBody>
      </p:sp>
      <p:sp>
        <p:nvSpPr>
          <p:cNvPr id="12" name="Shape 9"/>
          <p:cNvSpPr/>
          <p:nvPr/>
        </p:nvSpPr>
        <p:spPr>
          <a:xfrm>
            <a:off x="863798" y="5402223"/>
            <a:ext cx="555308" cy="555308"/>
          </a:xfrm>
          <a:prstGeom prst="roundRect">
            <a:avLst>
              <a:gd name="adj" fmla="val 6667"/>
            </a:avLst>
          </a:prstGeom>
          <a:solidFill>
            <a:srgbClr val="303132"/>
          </a:solidFill>
          <a:ln/>
        </p:spPr>
      </p:sp>
      <p:sp>
        <p:nvSpPr>
          <p:cNvPr id="13" name="Text 10"/>
          <p:cNvSpPr/>
          <p:nvPr/>
        </p:nvSpPr>
        <p:spPr>
          <a:xfrm>
            <a:off x="1043464" y="5511522"/>
            <a:ext cx="19585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3</a:t>
            </a:r>
            <a:endParaRPr lang="en-US" sz="2650" dirty="0"/>
          </a:p>
        </p:txBody>
      </p:sp>
      <p:sp>
        <p:nvSpPr>
          <p:cNvPr id="14" name="Text 11"/>
          <p:cNvSpPr/>
          <p:nvPr/>
        </p:nvSpPr>
        <p:spPr>
          <a:xfrm>
            <a:off x="1665923" y="54022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Κύκλοι</a:t>
            </a:r>
            <a:endParaRPr lang="en-US" sz="2200" dirty="0"/>
          </a:p>
        </p:txBody>
      </p:sp>
      <p:sp>
        <p:nvSpPr>
          <p:cNvPr id="15" name="Text 12"/>
          <p:cNvSpPr/>
          <p:nvPr/>
        </p:nvSpPr>
        <p:spPr>
          <a:xfrm>
            <a:off x="1665923" y="5900857"/>
            <a:ext cx="2782729"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Κυκλικά μοτίβα σε σειρές ή ακτινωτές διατάξεις.</a:t>
            </a:r>
            <a:endParaRPr lang="en-US" sz="1900" dirty="0"/>
          </a:p>
        </p:txBody>
      </p:sp>
      <p:sp>
        <p:nvSpPr>
          <p:cNvPr id="16" name="Shape 13"/>
          <p:cNvSpPr/>
          <p:nvPr/>
        </p:nvSpPr>
        <p:spPr>
          <a:xfrm>
            <a:off x="4695468" y="5402223"/>
            <a:ext cx="555308" cy="555308"/>
          </a:xfrm>
          <a:prstGeom prst="roundRect">
            <a:avLst>
              <a:gd name="adj" fmla="val 6667"/>
            </a:avLst>
          </a:prstGeom>
          <a:solidFill>
            <a:srgbClr val="303132"/>
          </a:solidFill>
          <a:ln/>
        </p:spPr>
      </p:sp>
      <p:sp>
        <p:nvSpPr>
          <p:cNvPr id="17" name="Text 14"/>
          <p:cNvSpPr/>
          <p:nvPr/>
        </p:nvSpPr>
        <p:spPr>
          <a:xfrm>
            <a:off x="4858822" y="5511522"/>
            <a:ext cx="228481"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4</a:t>
            </a:r>
            <a:endParaRPr lang="en-US" sz="2650" dirty="0"/>
          </a:p>
        </p:txBody>
      </p:sp>
      <p:sp>
        <p:nvSpPr>
          <p:cNvPr id="18" name="Text 15"/>
          <p:cNvSpPr/>
          <p:nvPr/>
        </p:nvSpPr>
        <p:spPr>
          <a:xfrm>
            <a:off x="5497592" y="54022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Ρόμβοι</a:t>
            </a:r>
            <a:endParaRPr lang="en-US" sz="2200" dirty="0"/>
          </a:p>
        </p:txBody>
      </p:sp>
      <p:sp>
        <p:nvSpPr>
          <p:cNvPr id="19" name="Text 16"/>
          <p:cNvSpPr/>
          <p:nvPr/>
        </p:nvSpPr>
        <p:spPr>
          <a:xfrm>
            <a:off x="5497592" y="5900857"/>
            <a:ext cx="2782729"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Ρομβοειδή σχήματα σε επαναλαμβανόμενα μοτίβα.</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92096" y="634603"/>
            <a:ext cx="7532608" cy="1307783"/>
          </a:xfrm>
          <a:prstGeom prst="rect">
            <a:avLst/>
          </a:prstGeom>
          <a:noFill/>
          <a:ln/>
        </p:spPr>
        <p:txBody>
          <a:bodyPr wrap="square" lIns="0" tIns="0" rIns="0" bIns="0" rtlCol="0" anchor="t"/>
          <a:lstStyle/>
          <a:p>
            <a:pPr indent="0" marL="0">
              <a:lnSpc>
                <a:spcPts val="5100"/>
              </a:lnSpc>
              <a:buNone/>
            </a:pPr>
            <a:r>
              <a:rPr lang="en-US" sz="4100" b="1" spc="-41" kern="0" dirty="0">
                <a:solidFill>
                  <a:srgbClr val="FFFFFF"/>
                </a:solidFill>
                <a:latin typeface="Montserrat Bold" pitchFamily="34" charset="0"/>
                <a:ea typeface="Montserrat Bold" pitchFamily="34" charset="-122"/>
                <a:cs typeface="Montserrat Bold" pitchFamily="34" charset="-120"/>
              </a:rPr>
              <a:t>Πώς να δημιουργούμε γεωμετρικά μοτίβα</a:t>
            </a:r>
            <a:endParaRPr lang="en-US" sz="4100" dirty="0"/>
          </a:p>
        </p:txBody>
      </p:sp>
      <p:sp>
        <p:nvSpPr>
          <p:cNvPr id="4" name="Shape 1"/>
          <p:cNvSpPr/>
          <p:nvPr/>
        </p:nvSpPr>
        <p:spPr>
          <a:xfrm>
            <a:off x="6622137" y="2287667"/>
            <a:ext cx="30480" cy="5307330"/>
          </a:xfrm>
          <a:prstGeom prst="roundRect">
            <a:avLst>
              <a:gd name="adj" fmla="val 113290"/>
            </a:avLst>
          </a:prstGeom>
          <a:solidFill>
            <a:srgbClr val="494A4B"/>
          </a:solidFill>
          <a:ln/>
        </p:spPr>
      </p:sp>
      <p:sp>
        <p:nvSpPr>
          <p:cNvPr id="5" name="Shape 2"/>
          <p:cNvSpPr/>
          <p:nvPr/>
        </p:nvSpPr>
        <p:spPr>
          <a:xfrm>
            <a:off x="6865858" y="2790349"/>
            <a:ext cx="805696" cy="30480"/>
          </a:xfrm>
          <a:prstGeom prst="roundRect">
            <a:avLst>
              <a:gd name="adj" fmla="val 113290"/>
            </a:avLst>
          </a:prstGeom>
          <a:solidFill>
            <a:srgbClr val="494A4B"/>
          </a:solidFill>
          <a:ln/>
        </p:spPr>
      </p:sp>
      <p:sp>
        <p:nvSpPr>
          <p:cNvPr id="6" name="Shape 3"/>
          <p:cNvSpPr/>
          <p:nvPr/>
        </p:nvSpPr>
        <p:spPr>
          <a:xfrm>
            <a:off x="6378416" y="2546628"/>
            <a:ext cx="517922" cy="517922"/>
          </a:xfrm>
          <a:prstGeom prst="roundRect">
            <a:avLst>
              <a:gd name="adj" fmla="val 6667"/>
            </a:avLst>
          </a:prstGeom>
          <a:solidFill>
            <a:srgbClr val="303132"/>
          </a:solidFill>
          <a:ln/>
        </p:spPr>
      </p:sp>
      <p:sp>
        <p:nvSpPr>
          <p:cNvPr id="7" name="Text 4"/>
          <p:cNvSpPr/>
          <p:nvPr/>
        </p:nvSpPr>
        <p:spPr>
          <a:xfrm>
            <a:off x="6577370" y="2648545"/>
            <a:ext cx="119896" cy="313968"/>
          </a:xfrm>
          <a:prstGeom prst="rect">
            <a:avLst/>
          </a:prstGeom>
          <a:noFill/>
          <a:ln/>
        </p:spPr>
        <p:txBody>
          <a:bodyPr wrap="none" lIns="0" tIns="0" rIns="0" bIns="0" rtlCol="0" anchor="t"/>
          <a:lstStyle/>
          <a:p>
            <a:pPr algn="ctr" indent="0" marL="0">
              <a:lnSpc>
                <a:spcPts val="2450"/>
              </a:lnSpc>
              <a:buNone/>
            </a:pPr>
            <a:r>
              <a:rPr lang="en-US" sz="2450" b="1" spc="-25" kern="0" dirty="0">
                <a:solidFill>
                  <a:srgbClr val="E2E6E9"/>
                </a:solidFill>
                <a:latin typeface="Montserrat Bold" pitchFamily="34" charset="0"/>
                <a:ea typeface="Montserrat Bold" pitchFamily="34" charset="-122"/>
                <a:cs typeface="Montserrat Bold" pitchFamily="34" charset="-120"/>
              </a:rPr>
              <a:t>1</a:t>
            </a:r>
            <a:endParaRPr lang="en-US" sz="2450" dirty="0"/>
          </a:p>
        </p:txBody>
      </p:sp>
      <p:sp>
        <p:nvSpPr>
          <p:cNvPr id="8" name="Text 5"/>
          <p:cNvSpPr/>
          <p:nvPr/>
        </p:nvSpPr>
        <p:spPr>
          <a:xfrm>
            <a:off x="7903488" y="2517815"/>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E2E6E9"/>
                </a:solidFill>
                <a:latin typeface="Montserrat Bold" pitchFamily="34" charset="0"/>
                <a:ea typeface="Montserrat Bold" pitchFamily="34" charset="-122"/>
                <a:cs typeface="Montserrat Bold" pitchFamily="34" charset="-120"/>
              </a:rPr>
              <a:t>Παρατήρηση</a:t>
            </a:r>
            <a:endParaRPr lang="en-US" sz="2050" dirty="0"/>
          </a:p>
        </p:txBody>
      </p:sp>
      <p:sp>
        <p:nvSpPr>
          <p:cNvPr id="9" name="Text 6"/>
          <p:cNvSpPr/>
          <p:nvPr/>
        </p:nvSpPr>
        <p:spPr>
          <a:xfrm>
            <a:off x="7903488" y="2982873"/>
            <a:ext cx="5921216" cy="690324"/>
          </a:xfrm>
          <a:prstGeom prst="rect">
            <a:avLst/>
          </a:prstGeom>
          <a:noFill/>
          <a:ln/>
        </p:spPr>
        <p:txBody>
          <a:bodyPr wrap="square" lIns="0" tIns="0" rIns="0" bIns="0" rtlCol="0" anchor="t"/>
          <a:lstStyle/>
          <a:p>
            <a:pPr algn="l" indent="0" marL="0">
              <a:lnSpc>
                <a:spcPts val="2700"/>
              </a:lnSpc>
              <a:buNone/>
            </a:pPr>
            <a:r>
              <a:rPr lang="en-US" sz="1800" dirty="0">
                <a:solidFill>
                  <a:srgbClr val="E2E6E9"/>
                </a:solidFill>
                <a:latin typeface="Source Sans Pro" pitchFamily="34" charset="0"/>
                <a:ea typeface="Source Sans Pro" pitchFamily="34" charset="-122"/>
                <a:cs typeface="Source Sans Pro" pitchFamily="34" charset="-120"/>
              </a:rPr>
              <a:t>Ξεκινήστε παρατηρώντας τα μοτίβα γύρω σας στη φύση και στον κόσμο.</a:t>
            </a:r>
            <a:endParaRPr lang="en-US" sz="1800" dirty="0"/>
          </a:p>
        </p:txBody>
      </p:sp>
      <p:sp>
        <p:nvSpPr>
          <p:cNvPr id="10" name="Shape 7"/>
          <p:cNvSpPr/>
          <p:nvPr/>
        </p:nvSpPr>
        <p:spPr>
          <a:xfrm>
            <a:off x="6865858" y="4636175"/>
            <a:ext cx="805696" cy="30480"/>
          </a:xfrm>
          <a:prstGeom prst="roundRect">
            <a:avLst>
              <a:gd name="adj" fmla="val 113290"/>
            </a:avLst>
          </a:prstGeom>
          <a:solidFill>
            <a:srgbClr val="494A4B"/>
          </a:solidFill>
          <a:ln/>
        </p:spPr>
      </p:sp>
      <p:sp>
        <p:nvSpPr>
          <p:cNvPr id="11" name="Shape 8"/>
          <p:cNvSpPr/>
          <p:nvPr/>
        </p:nvSpPr>
        <p:spPr>
          <a:xfrm>
            <a:off x="6378416" y="4392454"/>
            <a:ext cx="517922" cy="517922"/>
          </a:xfrm>
          <a:prstGeom prst="roundRect">
            <a:avLst>
              <a:gd name="adj" fmla="val 6667"/>
            </a:avLst>
          </a:prstGeom>
          <a:solidFill>
            <a:srgbClr val="303132"/>
          </a:solidFill>
          <a:ln/>
        </p:spPr>
      </p:sp>
      <p:sp>
        <p:nvSpPr>
          <p:cNvPr id="12" name="Text 9"/>
          <p:cNvSpPr/>
          <p:nvPr/>
        </p:nvSpPr>
        <p:spPr>
          <a:xfrm>
            <a:off x="6546294" y="4494371"/>
            <a:ext cx="182047" cy="313968"/>
          </a:xfrm>
          <a:prstGeom prst="rect">
            <a:avLst/>
          </a:prstGeom>
          <a:noFill/>
          <a:ln/>
        </p:spPr>
        <p:txBody>
          <a:bodyPr wrap="none" lIns="0" tIns="0" rIns="0" bIns="0" rtlCol="0" anchor="t"/>
          <a:lstStyle/>
          <a:p>
            <a:pPr algn="ctr" indent="0" marL="0">
              <a:lnSpc>
                <a:spcPts val="2450"/>
              </a:lnSpc>
              <a:buNone/>
            </a:pPr>
            <a:r>
              <a:rPr lang="en-US" sz="2450" b="1" spc="-25" kern="0" dirty="0">
                <a:solidFill>
                  <a:srgbClr val="E2E6E9"/>
                </a:solidFill>
                <a:latin typeface="Montserrat Bold" pitchFamily="34" charset="0"/>
                <a:ea typeface="Montserrat Bold" pitchFamily="34" charset="-122"/>
                <a:cs typeface="Montserrat Bold" pitchFamily="34" charset="-120"/>
              </a:rPr>
              <a:t>2</a:t>
            </a:r>
            <a:endParaRPr lang="en-US" sz="2450" dirty="0"/>
          </a:p>
        </p:txBody>
      </p:sp>
      <p:sp>
        <p:nvSpPr>
          <p:cNvPr id="13" name="Text 10"/>
          <p:cNvSpPr/>
          <p:nvPr/>
        </p:nvSpPr>
        <p:spPr>
          <a:xfrm>
            <a:off x="7903488" y="4363641"/>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E2E6E9"/>
                </a:solidFill>
                <a:latin typeface="Montserrat Bold" pitchFamily="34" charset="0"/>
                <a:ea typeface="Montserrat Bold" pitchFamily="34" charset="-122"/>
                <a:cs typeface="Montserrat Bold" pitchFamily="34" charset="-120"/>
              </a:rPr>
              <a:t>Σχεδιασμός</a:t>
            </a:r>
            <a:endParaRPr lang="en-US" sz="2050" dirty="0"/>
          </a:p>
        </p:txBody>
      </p:sp>
      <p:sp>
        <p:nvSpPr>
          <p:cNvPr id="14" name="Text 11"/>
          <p:cNvSpPr/>
          <p:nvPr/>
        </p:nvSpPr>
        <p:spPr>
          <a:xfrm>
            <a:off x="7903488" y="4828699"/>
            <a:ext cx="5921216" cy="690324"/>
          </a:xfrm>
          <a:prstGeom prst="rect">
            <a:avLst/>
          </a:prstGeom>
          <a:noFill/>
          <a:ln/>
        </p:spPr>
        <p:txBody>
          <a:bodyPr wrap="square" lIns="0" tIns="0" rIns="0" bIns="0" rtlCol="0" anchor="t"/>
          <a:lstStyle/>
          <a:p>
            <a:pPr algn="l" indent="0" marL="0">
              <a:lnSpc>
                <a:spcPts val="2700"/>
              </a:lnSpc>
              <a:buNone/>
            </a:pPr>
            <a:r>
              <a:rPr lang="en-US" sz="1800" dirty="0">
                <a:solidFill>
                  <a:srgbClr val="E2E6E9"/>
                </a:solidFill>
                <a:latin typeface="Source Sans Pro" pitchFamily="34" charset="0"/>
                <a:ea typeface="Source Sans Pro" pitchFamily="34" charset="-122"/>
                <a:cs typeface="Source Sans Pro" pitchFamily="34" charset="-120"/>
              </a:rPr>
              <a:t>Χρησιμοποιήστε απλά εργαλεία και σχήματα για να σχεδιάσετε τα δικά σας μοτίβα.</a:t>
            </a:r>
            <a:endParaRPr lang="en-US" sz="1800" dirty="0"/>
          </a:p>
        </p:txBody>
      </p:sp>
      <p:sp>
        <p:nvSpPr>
          <p:cNvPr id="15" name="Shape 12"/>
          <p:cNvSpPr/>
          <p:nvPr/>
        </p:nvSpPr>
        <p:spPr>
          <a:xfrm>
            <a:off x="6865858" y="6482001"/>
            <a:ext cx="805696" cy="30480"/>
          </a:xfrm>
          <a:prstGeom prst="roundRect">
            <a:avLst>
              <a:gd name="adj" fmla="val 113290"/>
            </a:avLst>
          </a:prstGeom>
          <a:solidFill>
            <a:srgbClr val="494A4B"/>
          </a:solidFill>
          <a:ln/>
        </p:spPr>
      </p:sp>
      <p:sp>
        <p:nvSpPr>
          <p:cNvPr id="16" name="Shape 13"/>
          <p:cNvSpPr/>
          <p:nvPr/>
        </p:nvSpPr>
        <p:spPr>
          <a:xfrm>
            <a:off x="6378416" y="6238280"/>
            <a:ext cx="517922" cy="517922"/>
          </a:xfrm>
          <a:prstGeom prst="roundRect">
            <a:avLst>
              <a:gd name="adj" fmla="val 6667"/>
            </a:avLst>
          </a:prstGeom>
          <a:solidFill>
            <a:srgbClr val="303132"/>
          </a:solidFill>
          <a:ln/>
        </p:spPr>
      </p:sp>
      <p:sp>
        <p:nvSpPr>
          <p:cNvPr id="17" name="Text 14"/>
          <p:cNvSpPr/>
          <p:nvPr/>
        </p:nvSpPr>
        <p:spPr>
          <a:xfrm>
            <a:off x="6545937" y="6340197"/>
            <a:ext cx="182761" cy="313968"/>
          </a:xfrm>
          <a:prstGeom prst="rect">
            <a:avLst/>
          </a:prstGeom>
          <a:noFill/>
          <a:ln/>
        </p:spPr>
        <p:txBody>
          <a:bodyPr wrap="none" lIns="0" tIns="0" rIns="0" bIns="0" rtlCol="0" anchor="t"/>
          <a:lstStyle/>
          <a:p>
            <a:pPr algn="ctr" indent="0" marL="0">
              <a:lnSpc>
                <a:spcPts val="2450"/>
              </a:lnSpc>
              <a:buNone/>
            </a:pPr>
            <a:r>
              <a:rPr lang="en-US" sz="2450" b="1" spc="-25" kern="0" dirty="0">
                <a:solidFill>
                  <a:srgbClr val="E2E6E9"/>
                </a:solidFill>
                <a:latin typeface="Montserrat Bold" pitchFamily="34" charset="0"/>
                <a:ea typeface="Montserrat Bold" pitchFamily="34" charset="-122"/>
                <a:cs typeface="Montserrat Bold" pitchFamily="34" charset="-120"/>
              </a:rPr>
              <a:t>3</a:t>
            </a:r>
            <a:endParaRPr lang="en-US" sz="2450" dirty="0"/>
          </a:p>
        </p:txBody>
      </p:sp>
      <p:sp>
        <p:nvSpPr>
          <p:cNvPr id="18" name="Text 15"/>
          <p:cNvSpPr/>
          <p:nvPr/>
        </p:nvSpPr>
        <p:spPr>
          <a:xfrm>
            <a:off x="7903488" y="6209467"/>
            <a:ext cx="2615922" cy="326946"/>
          </a:xfrm>
          <a:prstGeom prst="rect">
            <a:avLst/>
          </a:prstGeom>
          <a:noFill/>
          <a:ln/>
        </p:spPr>
        <p:txBody>
          <a:bodyPr wrap="none" lIns="0" tIns="0" rIns="0" bIns="0" rtlCol="0" anchor="t"/>
          <a:lstStyle/>
          <a:p>
            <a:pPr algn="l" indent="0" marL="0">
              <a:lnSpc>
                <a:spcPts val="2550"/>
              </a:lnSpc>
              <a:buNone/>
            </a:pPr>
            <a:r>
              <a:rPr lang="en-US" sz="2050" b="1" spc="-21" kern="0" dirty="0">
                <a:solidFill>
                  <a:srgbClr val="E2E6E9"/>
                </a:solidFill>
                <a:latin typeface="Montserrat Bold" pitchFamily="34" charset="0"/>
                <a:ea typeface="Montserrat Bold" pitchFamily="34" charset="-122"/>
                <a:cs typeface="Montserrat Bold" pitchFamily="34" charset="-120"/>
              </a:rPr>
              <a:t>Δημιουργία</a:t>
            </a:r>
            <a:endParaRPr lang="en-US" sz="2050" dirty="0"/>
          </a:p>
        </p:txBody>
      </p:sp>
      <p:sp>
        <p:nvSpPr>
          <p:cNvPr id="19" name="Text 16"/>
          <p:cNvSpPr/>
          <p:nvPr/>
        </p:nvSpPr>
        <p:spPr>
          <a:xfrm>
            <a:off x="7903488" y="6674525"/>
            <a:ext cx="5921216" cy="690324"/>
          </a:xfrm>
          <a:prstGeom prst="rect">
            <a:avLst/>
          </a:prstGeom>
          <a:noFill/>
          <a:ln/>
        </p:spPr>
        <p:txBody>
          <a:bodyPr wrap="square" lIns="0" tIns="0" rIns="0" bIns="0" rtlCol="0" anchor="t"/>
          <a:lstStyle/>
          <a:p>
            <a:pPr algn="l" indent="0" marL="0">
              <a:lnSpc>
                <a:spcPts val="2700"/>
              </a:lnSpc>
              <a:buNone/>
            </a:pPr>
            <a:r>
              <a:rPr lang="en-US" sz="1800" dirty="0">
                <a:solidFill>
                  <a:srgbClr val="E2E6E9"/>
                </a:solidFill>
                <a:latin typeface="Source Sans Pro" pitchFamily="34" charset="0"/>
                <a:ea typeface="Source Sans Pro" pitchFamily="34" charset="-122"/>
                <a:cs typeface="Source Sans Pro" pitchFamily="34" charset="-120"/>
              </a:rPr>
              <a:t>Εξασκηθείτε στη δημιουργία μοτίβων με χρώματα, υλικά και σχήματα.</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826889"/>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Ασκήσεις με γεωμετρικά μοτίβα</a:t>
            </a:r>
            <a:endParaRPr lang="en-US" sz="4400" dirty="0"/>
          </a:p>
        </p:txBody>
      </p:sp>
      <p:sp>
        <p:nvSpPr>
          <p:cNvPr id="4" name="Shape 1"/>
          <p:cNvSpPr/>
          <p:nvPr/>
        </p:nvSpPr>
        <p:spPr>
          <a:xfrm>
            <a:off x="863798" y="2599611"/>
            <a:ext cx="3584853" cy="2453402"/>
          </a:xfrm>
          <a:prstGeom prst="roundRect">
            <a:avLst>
              <a:gd name="adj" fmla="val 1509"/>
            </a:avLst>
          </a:prstGeom>
          <a:solidFill>
            <a:srgbClr val="303132"/>
          </a:solidFill>
          <a:ln/>
        </p:spPr>
      </p:sp>
      <p:sp>
        <p:nvSpPr>
          <p:cNvPr id="5" name="Text 2"/>
          <p:cNvSpPr/>
          <p:nvPr/>
        </p:nvSpPr>
        <p:spPr>
          <a:xfrm>
            <a:off x="1110615" y="2846427"/>
            <a:ext cx="3091220" cy="701278"/>
          </a:xfrm>
          <a:prstGeom prst="rect">
            <a:avLst/>
          </a:prstGeom>
          <a:noFill/>
          <a:ln/>
        </p:spPr>
        <p:txBody>
          <a:bodyPr wrap="squar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Συμπλήρωση Μοτίβων</a:t>
            </a:r>
            <a:endParaRPr lang="en-US" sz="2200" dirty="0"/>
          </a:p>
        </p:txBody>
      </p:sp>
      <p:sp>
        <p:nvSpPr>
          <p:cNvPr id="6" name="Text 3"/>
          <p:cNvSpPr/>
          <p:nvPr/>
        </p:nvSpPr>
        <p:spPr>
          <a:xfrm>
            <a:off x="1110615" y="3695700"/>
            <a:ext cx="3091220"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Συμπληρώστε την επόμενη επανάληψη ενός μοτίβου με βάση υπάρχοντα στοιχεία.</a:t>
            </a:r>
            <a:endParaRPr lang="en-US" sz="1900" dirty="0"/>
          </a:p>
        </p:txBody>
      </p:sp>
      <p:sp>
        <p:nvSpPr>
          <p:cNvPr id="7" name="Shape 4"/>
          <p:cNvSpPr/>
          <p:nvPr/>
        </p:nvSpPr>
        <p:spPr>
          <a:xfrm>
            <a:off x="4695468" y="2599611"/>
            <a:ext cx="3584853" cy="2453402"/>
          </a:xfrm>
          <a:prstGeom prst="roundRect">
            <a:avLst>
              <a:gd name="adj" fmla="val 1509"/>
            </a:avLst>
          </a:prstGeom>
          <a:solidFill>
            <a:srgbClr val="303132"/>
          </a:solidFill>
          <a:ln/>
        </p:spPr>
      </p:sp>
      <p:sp>
        <p:nvSpPr>
          <p:cNvPr id="8" name="Text 5"/>
          <p:cNvSpPr/>
          <p:nvPr/>
        </p:nvSpPr>
        <p:spPr>
          <a:xfrm>
            <a:off x="4942284" y="2846427"/>
            <a:ext cx="301513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Δημιουργία Μοτίβων</a:t>
            </a:r>
            <a:endParaRPr lang="en-US" sz="2200" dirty="0"/>
          </a:p>
        </p:txBody>
      </p:sp>
      <p:sp>
        <p:nvSpPr>
          <p:cNvPr id="9" name="Text 6"/>
          <p:cNvSpPr/>
          <p:nvPr/>
        </p:nvSpPr>
        <p:spPr>
          <a:xfrm>
            <a:off x="4942284" y="3345061"/>
            <a:ext cx="3091220"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Δημιουργήστε το δικό σας μοτίβο με βάση συγκεκριμένες οδηγίες.</a:t>
            </a:r>
            <a:endParaRPr lang="en-US" sz="1900" dirty="0"/>
          </a:p>
        </p:txBody>
      </p:sp>
      <p:sp>
        <p:nvSpPr>
          <p:cNvPr id="10" name="Shape 7"/>
          <p:cNvSpPr/>
          <p:nvPr/>
        </p:nvSpPr>
        <p:spPr>
          <a:xfrm>
            <a:off x="863798" y="5299829"/>
            <a:ext cx="3584853" cy="2102763"/>
          </a:xfrm>
          <a:prstGeom prst="roundRect">
            <a:avLst>
              <a:gd name="adj" fmla="val 1761"/>
            </a:avLst>
          </a:prstGeom>
          <a:solidFill>
            <a:srgbClr val="303132"/>
          </a:solidFill>
          <a:ln/>
        </p:spPr>
      </p:sp>
      <p:sp>
        <p:nvSpPr>
          <p:cNvPr id="11" name="Text 8"/>
          <p:cNvSpPr/>
          <p:nvPr/>
        </p:nvSpPr>
        <p:spPr>
          <a:xfrm>
            <a:off x="1110615" y="5546646"/>
            <a:ext cx="3090505"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Αναγνώριση Μοτίβων</a:t>
            </a:r>
            <a:endParaRPr lang="en-US" sz="2200" dirty="0"/>
          </a:p>
        </p:txBody>
      </p:sp>
      <p:sp>
        <p:nvSpPr>
          <p:cNvPr id="12" name="Text 9"/>
          <p:cNvSpPr/>
          <p:nvPr/>
        </p:nvSpPr>
        <p:spPr>
          <a:xfrm>
            <a:off x="1110615" y="6045279"/>
            <a:ext cx="3091220"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Παρατηρήστε και αναγνωρίστε τα μοτίβα σε εικόνες και αντικείμενα.</a:t>
            </a:r>
            <a:endParaRPr lang="en-US" sz="1900" dirty="0"/>
          </a:p>
        </p:txBody>
      </p:sp>
      <p:sp>
        <p:nvSpPr>
          <p:cNvPr id="13" name="Shape 10"/>
          <p:cNvSpPr/>
          <p:nvPr/>
        </p:nvSpPr>
        <p:spPr>
          <a:xfrm>
            <a:off x="4695468" y="5299829"/>
            <a:ext cx="3584853" cy="2102763"/>
          </a:xfrm>
          <a:prstGeom prst="roundRect">
            <a:avLst>
              <a:gd name="adj" fmla="val 1761"/>
            </a:avLst>
          </a:prstGeom>
          <a:solidFill>
            <a:srgbClr val="303132"/>
          </a:solidFill>
          <a:ln/>
        </p:spPr>
      </p:sp>
      <p:sp>
        <p:nvSpPr>
          <p:cNvPr id="14" name="Text 11"/>
          <p:cNvSpPr/>
          <p:nvPr/>
        </p:nvSpPr>
        <p:spPr>
          <a:xfrm>
            <a:off x="4942284" y="5546646"/>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Ανάλυση Μοτίβων</a:t>
            </a:r>
            <a:endParaRPr lang="en-US" sz="2200" dirty="0"/>
          </a:p>
        </p:txBody>
      </p:sp>
      <p:sp>
        <p:nvSpPr>
          <p:cNvPr id="15" name="Text 12"/>
          <p:cNvSpPr/>
          <p:nvPr/>
        </p:nvSpPr>
        <p:spPr>
          <a:xfrm>
            <a:off x="4942284" y="6045279"/>
            <a:ext cx="3091220"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Μελετήστε τα χαρακτηριστικά και τη δομή γεωμετρικών μοτίβων.</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53520" y="655796"/>
            <a:ext cx="7609761" cy="1868091"/>
          </a:xfrm>
          <a:prstGeom prst="rect">
            <a:avLst/>
          </a:prstGeom>
          <a:noFill/>
          <a:ln/>
        </p:spPr>
        <p:txBody>
          <a:bodyPr wrap="square" lIns="0" tIns="0" rIns="0" bIns="0" rtlCol="0" anchor="t"/>
          <a:lstStyle/>
          <a:p>
            <a:pPr indent="0" marL="0">
              <a:lnSpc>
                <a:spcPts val="4900"/>
              </a:lnSpc>
              <a:buNone/>
            </a:pPr>
            <a:r>
              <a:rPr lang="en-US" sz="3900" b="1" spc="-39" kern="0" dirty="0">
                <a:solidFill>
                  <a:srgbClr val="FFFFFF"/>
                </a:solidFill>
                <a:latin typeface="Montserrat Bold" pitchFamily="34" charset="0"/>
                <a:ea typeface="Montserrat Bold" pitchFamily="34" charset="-122"/>
                <a:cs typeface="Montserrat Bold" pitchFamily="34" charset="-120"/>
              </a:rPr>
              <a:t>Εφαρμογές γεωμετρικών μοτίβων στην καθημερινή ζωή</a:t>
            </a:r>
            <a:endParaRPr lang="en-US" sz="3900" dirty="0"/>
          </a:p>
        </p:txBody>
      </p:sp>
      <p:pic>
        <p:nvPicPr>
          <p:cNvPr id="4" name="Image 1" descr="preencoded.png">    </p:cNvPr>
          <p:cNvPicPr>
            <a:picLocks noChangeAspect="1"/>
          </p:cNvPicPr>
          <p:nvPr/>
        </p:nvPicPr>
        <p:blipFill>
          <a:blip r:embed="rId2"/>
          <a:stretch>
            <a:fillRect/>
          </a:stretch>
        </p:blipFill>
        <p:spPr>
          <a:xfrm>
            <a:off x="6253520" y="2852618"/>
            <a:ext cx="547926" cy="547926"/>
          </a:xfrm>
          <a:prstGeom prst="rect">
            <a:avLst/>
          </a:prstGeom>
        </p:spPr>
      </p:pic>
      <p:sp>
        <p:nvSpPr>
          <p:cNvPr id="5" name="Text 1"/>
          <p:cNvSpPr/>
          <p:nvPr/>
        </p:nvSpPr>
        <p:spPr>
          <a:xfrm>
            <a:off x="6253520" y="3619738"/>
            <a:ext cx="2490787" cy="311348"/>
          </a:xfrm>
          <a:prstGeom prst="rect">
            <a:avLst/>
          </a:prstGeom>
          <a:noFill/>
          <a:ln/>
        </p:spPr>
        <p:txBody>
          <a:bodyPr wrap="none" lIns="0" tIns="0" rIns="0" bIns="0" rtlCol="0" anchor="t"/>
          <a:lstStyle/>
          <a:p>
            <a:pPr algn="l" indent="0" marL="0">
              <a:lnSpc>
                <a:spcPts val="2450"/>
              </a:lnSpc>
              <a:buNone/>
            </a:pPr>
            <a:r>
              <a:rPr lang="en-US" sz="1950" b="1" spc="-20" kern="0" dirty="0">
                <a:solidFill>
                  <a:srgbClr val="E2E6E9"/>
                </a:solidFill>
                <a:latin typeface="Montserrat Bold" pitchFamily="34" charset="0"/>
                <a:ea typeface="Montserrat Bold" pitchFamily="34" charset="-122"/>
                <a:cs typeface="Montserrat Bold" pitchFamily="34" charset="-120"/>
              </a:rPr>
              <a:t>Διακόσμηση</a:t>
            </a:r>
            <a:endParaRPr lang="en-US" sz="1950" dirty="0"/>
          </a:p>
        </p:txBody>
      </p:sp>
      <p:sp>
        <p:nvSpPr>
          <p:cNvPr id="6" name="Text 2"/>
          <p:cNvSpPr/>
          <p:nvPr/>
        </p:nvSpPr>
        <p:spPr>
          <a:xfrm>
            <a:off x="6253520" y="4062532"/>
            <a:ext cx="3640455" cy="986195"/>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Τα γεωμετρικά μοτίβα χρησιμοποιούνται ευρέως σε στοιχεία της οικιακής διακόσμησης.</a:t>
            </a:r>
            <a:endParaRPr lang="en-US" sz="1700" dirty="0"/>
          </a:p>
        </p:txBody>
      </p:sp>
      <p:pic>
        <p:nvPicPr>
          <p:cNvPr id="7" name="Image 2" descr="preencoded.png">    </p:cNvPr>
          <p:cNvPicPr>
            <a:picLocks noChangeAspect="1"/>
          </p:cNvPicPr>
          <p:nvPr/>
        </p:nvPicPr>
        <p:blipFill>
          <a:blip r:embed="rId3"/>
          <a:stretch>
            <a:fillRect/>
          </a:stretch>
        </p:blipFill>
        <p:spPr>
          <a:xfrm>
            <a:off x="10222706" y="2852618"/>
            <a:ext cx="547926" cy="547926"/>
          </a:xfrm>
          <a:prstGeom prst="rect">
            <a:avLst/>
          </a:prstGeom>
        </p:spPr>
      </p:pic>
      <p:sp>
        <p:nvSpPr>
          <p:cNvPr id="8" name="Text 3"/>
          <p:cNvSpPr/>
          <p:nvPr/>
        </p:nvSpPr>
        <p:spPr>
          <a:xfrm>
            <a:off x="10222706" y="3619738"/>
            <a:ext cx="2490787" cy="311348"/>
          </a:xfrm>
          <a:prstGeom prst="rect">
            <a:avLst/>
          </a:prstGeom>
          <a:noFill/>
          <a:ln/>
        </p:spPr>
        <p:txBody>
          <a:bodyPr wrap="none" lIns="0" tIns="0" rIns="0" bIns="0" rtlCol="0" anchor="t"/>
          <a:lstStyle/>
          <a:p>
            <a:pPr algn="l" indent="0" marL="0">
              <a:lnSpc>
                <a:spcPts val="2450"/>
              </a:lnSpc>
              <a:buNone/>
            </a:pPr>
            <a:r>
              <a:rPr lang="en-US" sz="1950" b="1" spc="-20" kern="0" dirty="0">
                <a:solidFill>
                  <a:srgbClr val="E2E6E9"/>
                </a:solidFill>
                <a:latin typeface="Montserrat Bold" pitchFamily="34" charset="0"/>
                <a:ea typeface="Montserrat Bold" pitchFamily="34" charset="-122"/>
                <a:cs typeface="Montserrat Bold" pitchFamily="34" charset="-120"/>
              </a:rPr>
              <a:t>Μόδα</a:t>
            </a:r>
            <a:endParaRPr lang="en-US" sz="1950" dirty="0"/>
          </a:p>
        </p:txBody>
      </p:sp>
      <p:sp>
        <p:nvSpPr>
          <p:cNvPr id="9" name="Text 4"/>
          <p:cNvSpPr/>
          <p:nvPr/>
        </p:nvSpPr>
        <p:spPr>
          <a:xfrm>
            <a:off x="10222706" y="4062532"/>
            <a:ext cx="3640574" cy="657463"/>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Τα μοτίβα εμφανίζονται σε υφάσματα, ενδυματολογικά σχέδια και αξεσουάρ.</a:t>
            </a:r>
            <a:endParaRPr lang="en-US" sz="1700" dirty="0"/>
          </a:p>
        </p:txBody>
      </p:sp>
      <p:pic>
        <p:nvPicPr>
          <p:cNvPr id="10" name="Image 3" descr="preencoded.png">    </p:cNvPr>
          <p:cNvPicPr>
            <a:picLocks noChangeAspect="1"/>
          </p:cNvPicPr>
          <p:nvPr/>
        </p:nvPicPr>
        <p:blipFill>
          <a:blip r:embed="rId4"/>
          <a:stretch>
            <a:fillRect/>
          </a:stretch>
        </p:blipFill>
        <p:spPr>
          <a:xfrm>
            <a:off x="6253520" y="5706308"/>
            <a:ext cx="547926" cy="547926"/>
          </a:xfrm>
          <a:prstGeom prst="rect">
            <a:avLst/>
          </a:prstGeom>
        </p:spPr>
      </p:pic>
      <p:sp>
        <p:nvSpPr>
          <p:cNvPr id="11" name="Text 5"/>
          <p:cNvSpPr/>
          <p:nvPr/>
        </p:nvSpPr>
        <p:spPr>
          <a:xfrm>
            <a:off x="6253520" y="6473428"/>
            <a:ext cx="2490787" cy="311348"/>
          </a:xfrm>
          <a:prstGeom prst="rect">
            <a:avLst/>
          </a:prstGeom>
          <a:noFill/>
          <a:ln/>
        </p:spPr>
        <p:txBody>
          <a:bodyPr wrap="none" lIns="0" tIns="0" rIns="0" bIns="0" rtlCol="0" anchor="t"/>
          <a:lstStyle/>
          <a:p>
            <a:pPr algn="l" indent="0" marL="0">
              <a:lnSpc>
                <a:spcPts val="2450"/>
              </a:lnSpc>
              <a:buNone/>
            </a:pPr>
            <a:r>
              <a:rPr lang="en-US" sz="1950" b="1" spc="-20" kern="0" dirty="0">
                <a:solidFill>
                  <a:srgbClr val="E2E6E9"/>
                </a:solidFill>
                <a:latin typeface="Montserrat Bold" pitchFamily="34" charset="0"/>
                <a:ea typeface="Montserrat Bold" pitchFamily="34" charset="-122"/>
                <a:cs typeface="Montserrat Bold" pitchFamily="34" charset="-120"/>
              </a:rPr>
              <a:t>Αρχιτεκτονική</a:t>
            </a:r>
            <a:endParaRPr lang="en-US" sz="1950" dirty="0"/>
          </a:p>
        </p:txBody>
      </p:sp>
      <p:sp>
        <p:nvSpPr>
          <p:cNvPr id="12" name="Text 6"/>
          <p:cNvSpPr/>
          <p:nvPr/>
        </p:nvSpPr>
        <p:spPr>
          <a:xfrm>
            <a:off x="6253520" y="6916222"/>
            <a:ext cx="3640455" cy="657463"/>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Γεωμετρικά μοτίβα είναι ορατά σε κτιριακές δομές και σχεδιασμό.</a:t>
            </a:r>
            <a:endParaRPr lang="en-US" sz="1700" dirty="0"/>
          </a:p>
        </p:txBody>
      </p:sp>
      <p:pic>
        <p:nvPicPr>
          <p:cNvPr id="13" name="Image 4" descr="preencoded.png">    </p:cNvPr>
          <p:cNvPicPr>
            <a:picLocks noChangeAspect="1"/>
          </p:cNvPicPr>
          <p:nvPr/>
        </p:nvPicPr>
        <p:blipFill>
          <a:blip r:embed="rId5"/>
          <a:stretch>
            <a:fillRect/>
          </a:stretch>
        </p:blipFill>
        <p:spPr>
          <a:xfrm>
            <a:off x="10222706" y="5706308"/>
            <a:ext cx="547926" cy="547926"/>
          </a:xfrm>
          <a:prstGeom prst="rect">
            <a:avLst/>
          </a:prstGeom>
        </p:spPr>
      </p:pic>
      <p:sp>
        <p:nvSpPr>
          <p:cNvPr id="14" name="Text 7"/>
          <p:cNvSpPr/>
          <p:nvPr/>
        </p:nvSpPr>
        <p:spPr>
          <a:xfrm>
            <a:off x="10222706" y="6473428"/>
            <a:ext cx="2490787" cy="311348"/>
          </a:xfrm>
          <a:prstGeom prst="rect">
            <a:avLst/>
          </a:prstGeom>
          <a:noFill/>
          <a:ln/>
        </p:spPr>
        <p:txBody>
          <a:bodyPr wrap="none" lIns="0" tIns="0" rIns="0" bIns="0" rtlCol="0" anchor="t"/>
          <a:lstStyle/>
          <a:p>
            <a:pPr algn="l" indent="0" marL="0">
              <a:lnSpc>
                <a:spcPts val="2450"/>
              </a:lnSpc>
              <a:buNone/>
            </a:pPr>
            <a:r>
              <a:rPr lang="en-US" sz="1950" b="1" spc="-20" kern="0" dirty="0">
                <a:solidFill>
                  <a:srgbClr val="E2E6E9"/>
                </a:solidFill>
                <a:latin typeface="Montserrat Bold" pitchFamily="34" charset="0"/>
                <a:ea typeface="Montserrat Bold" pitchFamily="34" charset="-122"/>
                <a:cs typeface="Montserrat Bold" pitchFamily="34" charset="-120"/>
              </a:rPr>
              <a:t>Τέχνη</a:t>
            </a:r>
            <a:endParaRPr lang="en-US" sz="1950" dirty="0"/>
          </a:p>
        </p:txBody>
      </p:sp>
      <p:sp>
        <p:nvSpPr>
          <p:cNvPr id="15" name="Text 8"/>
          <p:cNvSpPr/>
          <p:nvPr/>
        </p:nvSpPr>
        <p:spPr>
          <a:xfrm>
            <a:off x="10222706" y="6916222"/>
            <a:ext cx="3640574" cy="657463"/>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Τα μοτίβα αποτελούν βασική έκφραση σε διάφορες μορφές τέχνης.</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828" y="596979"/>
            <a:ext cx="4925497" cy="615672"/>
          </a:xfrm>
          <a:prstGeom prst="rect">
            <a:avLst/>
          </a:prstGeom>
          <a:noFill/>
          <a:ln/>
        </p:spPr>
        <p:txBody>
          <a:bodyPr wrap="none" lIns="0" tIns="0" rIns="0" bIns="0" rtlCol="0" anchor="t"/>
          <a:lstStyle/>
          <a:p>
            <a:pPr indent="0" marL="0">
              <a:lnSpc>
                <a:spcPts val="4800"/>
              </a:lnSpc>
              <a:buNone/>
            </a:pPr>
            <a:r>
              <a:rPr lang="en-US" sz="3850" b="1" spc="-39" kern="0" dirty="0">
                <a:solidFill>
                  <a:srgbClr val="FFFFFF"/>
                </a:solidFill>
                <a:latin typeface="Montserrat Bold" pitchFamily="34" charset="0"/>
                <a:ea typeface="Montserrat Bold" pitchFamily="34" charset="-122"/>
                <a:cs typeface="Montserrat Bold" pitchFamily="34" charset="-120"/>
              </a:rPr>
              <a:t>Συμπεράσματα</a:t>
            </a:r>
            <a:endParaRPr lang="en-US" sz="3850" dirty="0"/>
          </a:p>
        </p:txBody>
      </p:sp>
      <p:pic>
        <p:nvPicPr>
          <p:cNvPr id="4" name="Image 1" descr="preencoded.png">    </p:cNvPr>
          <p:cNvPicPr>
            <a:picLocks noChangeAspect="1"/>
          </p:cNvPicPr>
          <p:nvPr/>
        </p:nvPicPr>
        <p:blipFill>
          <a:blip r:embed="rId2"/>
          <a:stretch>
            <a:fillRect/>
          </a:stretch>
        </p:blipFill>
        <p:spPr>
          <a:xfrm>
            <a:off x="6244828" y="1537692"/>
            <a:ext cx="1083588" cy="1733669"/>
          </a:xfrm>
          <a:prstGeom prst="rect">
            <a:avLst/>
          </a:prstGeom>
        </p:spPr>
      </p:pic>
      <p:sp>
        <p:nvSpPr>
          <p:cNvPr id="5" name="Text 1"/>
          <p:cNvSpPr/>
          <p:nvPr/>
        </p:nvSpPr>
        <p:spPr>
          <a:xfrm>
            <a:off x="7653457" y="1754386"/>
            <a:ext cx="2462689" cy="307777"/>
          </a:xfrm>
          <a:prstGeom prst="rect">
            <a:avLst/>
          </a:prstGeom>
          <a:noFill/>
          <a:ln/>
        </p:spPr>
        <p:txBody>
          <a:bodyPr wrap="none" lIns="0" tIns="0" rIns="0" bIns="0" rtlCol="0" anchor="t"/>
          <a:lstStyle/>
          <a:p>
            <a:pPr algn="l" indent="0" marL="0">
              <a:lnSpc>
                <a:spcPts val="2400"/>
              </a:lnSpc>
              <a:buNone/>
            </a:pPr>
            <a:r>
              <a:rPr lang="en-US" sz="1900" b="1" spc="-19" kern="0" dirty="0">
                <a:solidFill>
                  <a:srgbClr val="E2E6E9"/>
                </a:solidFill>
                <a:latin typeface="Montserrat Bold" pitchFamily="34" charset="0"/>
                <a:ea typeface="Montserrat Bold" pitchFamily="34" charset="-122"/>
                <a:cs typeface="Montserrat Bold" pitchFamily="34" charset="-120"/>
              </a:rPr>
              <a:t>Ανακάλυψη</a:t>
            </a:r>
            <a:endParaRPr lang="en-US" sz="1900" dirty="0"/>
          </a:p>
        </p:txBody>
      </p:sp>
      <p:sp>
        <p:nvSpPr>
          <p:cNvPr id="6" name="Text 2"/>
          <p:cNvSpPr/>
          <p:nvPr/>
        </p:nvSpPr>
        <p:spPr>
          <a:xfrm>
            <a:off x="7653457" y="2192179"/>
            <a:ext cx="6218515" cy="650081"/>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Τα παιδιά ανακαλύπτουν τον συναρπαστικό κόσμο των γεωμετρικών μοτίβων.</a:t>
            </a:r>
            <a:endParaRPr lang="en-US" sz="1700" dirty="0"/>
          </a:p>
        </p:txBody>
      </p:sp>
      <p:pic>
        <p:nvPicPr>
          <p:cNvPr id="7" name="Image 2" descr="preencoded.png">    </p:cNvPr>
          <p:cNvPicPr>
            <a:picLocks noChangeAspect="1"/>
          </p:cNvPicPr>
          <p:nvPr/>
        </p:nvPicPr>
        <p:blipFill>
          <a:blip r:embed="rId3"/>
          <a:stretch>
            <a:fillRect/>
          </a:stretch>
        </p:blipFill>
        <p:spPr>
          <a:xfrm>
            <a:off x="6244828" y="3271361"/>
            <a:ext cx="1083588" cy="1733669"/>
          </a:xfrm>
          <a:prstGeom prst="rect">
            <a:avLst/>
          </a:prstGeom>
        </p:spPr>
      </p:pic>
      <p:sp>
        <p:nvSpPr>
          <p:cNvPr id="8" name="Text 3"/>
          <p:cNvSpPr/>
          <p:nvPr/>
        </p:nvSpPr>
        <p:spPr>
          <a:xfrm>
            <a:off x="7653457" y="3488055"/>
            <a:ext cx="2462689" cy="307777"/>
          </a:xfrm>
          <a:prstGeom prst="rect">
            <a:avLst/>
          </a:prstGeom>
          <a:noFill/>
          <a:ln/>
        </p:spPr>
        <p:txBody>
          <a:bodyPr wrap="none" lIns="0" tIns="0" rIns="0" bIns="0" rtlCol="0" anchor="t"/>
          <a:lstStyle/>
          <a:p>
            <a:pPr algn="l" indent="0" marL="0">
              <a:lnSpc>
                <a:spcPts val="2400"/>
              </a:lnSpc>
              <a:buNone/>
            </a:pPr>
            <a:r>
              <a:rPr lang="en-US" sz="1900" b="1" spc="-19" kern="0" dirty="0">
                <a:solidFill>
                  <a:srgbClr val="E2E6E9"/>
                </a:solidFill>
                <a:latin typeface="Montserrat Bold" pitchFamily="34" charset="0"/>
                <a:ea typeface="Montserrat Bold" pitchFamily="34" charset="-122"/>
                <a:cs typeface="Montserrat Bold" pitchFamily="34" charset="-120"/>
              </a:rPr>
              <a:t>Κατανόηση</a:t>
            </a:r>
            <a:endParaRPr lang="en-US" sz="1900" dirty="0"/>
          </a:p>
        </p:txBody>
      </p:sp>
      <p:sp>
        <p:nvSpPr>
          <p:cNvPr id="9" name="Text 4"/>
          <p:cNvSpPr/>
          <p:nvPr/>
        </p:nvSpPr>
        <p:spPr>
          <a:xfrm>
            <a:off x="7653457" y="3925848"/>
            <a:ext cx="6218515" cy="650081"/>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Μαθαίνουν να αναγνωρίζουν, να αναλύουν και να δημιουργούν μοτίβα.</a:t>
            </a:r>
            <a:endParaRPr lang="en-US" sz="1700" dirty="0"/>
          </a:p>
        </p:txBody>
      </p:sp>
      <p:pic>
        <p:nvPicPr>
          <p:cNvPr id="10" name="Image 3" descr="preencoded.png">    </p:cNvPr>
          <p:cNvPicPr>
            <a:picLocks noChangeAspect="1"/>
          </p:cNvPicPr>
          <p:nvPr/>
        </p:nvPicPr>
        <p:blipFill>
          <a:blip r:embed="rId4"/>
          <a:stretch>
            <a:fillRect/>
          </a:stretch>
        </p:blipFill>
        <p:spPr>
          <a:xfrm>
            <a:off x="6244828" y="5005030"/>
            <a:ext cx="1083588" cy="1733669"/>
          </a:xfrm>
          <a:prstGeom prst="rect">
            <a:avLst/>
          </a:prstGeom>
        </p:spPr>
      </p:pic>
      <p:sp>
        <p:nvSpPr>
          <p:cNvPr id="11" name="Text 5"/>
          <p:cNvSpPr/>
          <p:nvPr/>
        </p:nvSpPr>
        <p:spPr>
          <a:xfrm>
            <a:off x="7653457" y="5221724"/>
            <a:ext cx="2462689" cy="307777"/>
          </a:xfrm>
          <a:prstGeom prst="rect">
            <a:avLst/>
          </a:prstGeom>
          <a:noFill/>
          <a:ln/>
        </p:spPr>
        <p:txBody>
          <a:bodyPr wrap="none" lIns="0" tIns="0" rIns="0" bIns="0" rtlCol="0" anchor="t"/>
          <a:lstStyle/>
          <a:p>
            <a:pPr algn="l" indent="0" marL="0">
              <a:lnSpc>
                <a:spcPts val="2400"/>
              </a:lnSpc>
              <a:buNone/>
            </a:pPr>
            <a:r>
              <a:rPr lang="en-US" sz="1900" b="1" spc="-19" kern="0" dirty="0">
                <a:solidFill>
                  <a:srgbClr val="E2E6E9"/>
                </a:solidFill>
                <a:latin typeface="Montserrat Bold" pitchFamily="34" charset="0"/>
                <a:ea typeface="Montserrat Bold" pitchFamily="34" charset="-122"/>
                <a:cs typeface="Montserrat Bold" pitchFamily="34" charset="-120"/>
              </a:rPr>
              <a:t>Εφαρμογή</a:t>
            </a:r>
            <a:endParaRPr lang="en-US" sz="1900" dirty="0"/>
          </a:p>
        </p:txBody>
      </p:sp>
      <p:sp>
        <p:nvSpPr>
          <p:cNvPr id="12" name="Text 6"/>
          <p:cNvSpPr/>
          <p:nvPr/>
        </p:nvSpPr>
        <p:spPr>
          <a:xfrm>
            <a:off x="7653457" y="5659517"/>
            <a:ext cx="6218515" cy="650081"/>
          </a:xfrm>
          <a:prstGeom prst="rect">
            <a:avLst/>
          </a:prstGeom>
          <a:noFill/>
          <a:ln/>
        </p:spPr>
        <p:txBody>
          <a:bodyPr wrap="square" lIns="0" tIns="0" rIns="0" bIns="0" rtlCol="0" anchor="t"/>
          <a:lstStyle/>
          <a:p>
            <a:pPr algn="l"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Εφαρμόζουν τις γνώσεις τους σε καθημερινές δραστηριότητες και αντικείμενα.</a:t>
            </a:r>
            <a:endParaRPr lang="en-US" sz="1700" dirty="0"/>
          </a:p>
        </p:txBody>
      </p:sp>
      <p:sp>
        <p:nvSpPr>
          <p:cNvPr id="13" name="Text 7"/>
          <p:cNvSpPr/>
          <p:nvPr/>
        </p:nvSpPr>
        <p:spPr>
          <a:xfrm>
            <a:off x="6244828" y="6982420"/>
            <a:ext cx="7627144" cy="650081"/>
          </a:xfrm>
          <a:prstGeom prst="rect">
            <a:avLst/>
          </a:prstGeom>
          <a:noFill/>
          <a:ln/>
        </p:spPr>
        <p:txBody>
          <a:bodyPr wrap="square" lIns="0" tIns="0" rIns="0" bIns="0" rtlCol="0" anchor="t"/>
          <a:lstStyle/>
          <a:p>
            <a:pPr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Τα γεωμετρικά μοτίβα αποτελούν ένα συναρπαστικό εργαλείο για την ανάπτυξη της οπτικής αντίληψης και της δημιουργικότητας των μαθητών της Β' Δημοτικού.</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2024-10-23T21:16:15Z</dcterms:created>
  <dcterms:modified xsi:type="dcterms:W3CDTF">2024-10-23T21:16:15Z</dcterms:modified>
</cp:coreProperties>
</file>