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34" r:id="rId3"/>
    <p:sldId id="389" r:id="rId4"/>
    <p:sldId id="390" r:id="rId5"/>
    <p:sldId id="391" r:id="rId6"/>
    <p:sldId id="392" r:id="rId7"/>
    <p:sldId id="404" r:id="rId8"/>
    <p:sldId id="405" r:id="rId9"/>
    <p:sldId id="406" r:id="rId10"/>
    <p:sldId id="407" r:id="rId11"/>
    <p:sldId id="348" r:id="rId12"/>
    <p:sldId id="349" r:id="rId13"/>
    <p:sldId id="408" r:id="rId14"/>
    <p:sldId id="350" r:id="rId15"/>
    <p:sldId id="351" r:id="rId16"/>
    <p:sldId id="366" r:id="rId17"/>
    <p:sldId id="394" r:id="rId18"/>
    <p:sldId id="395" r:id="rId19"/>
    <p:sldId id="396" r:id="rId20"/>
    <p:sldId id="393" r:id="rId21"/>
    <p:sldId id="398" r:id="rId22"/>
    <p:sldId id="399" r:id="rId23"/>
    <p:sldId id="400" r:id="rId24"/>
    <p:sldId id="409" r:id="rId25"/>
    <p:sldId id="401" r:id="rId26"/>
    <p:sldId id="410" r:id="rId27"/>
    <p:sldId id="397" r:id="rId28"/>
    <p:sldId id="367" r:id="rId29"/>
    <p:sldId id="413" r:id="rId30"/>
    <p:sldId id="368" r:id="rId31"/>
    <p:sldId id="370" r:id="rId32"/>
    <p:sldId id="369" r:id="rId33"/>
    <p:sldId id="414" r:id="rId34"/>
    <p:sldId id="371" r:id="rId35"/>
    <p:sldId id="353" r:id="rId36"/>
    <p:sldId id="354" r:id="rId37"/>
    <p:sldId id="352" r:id="rId38"/>
    <p:sldId id="355" r:id="rId39"/>
    <p:sldId id="335" r:id="rId40"/>
    <p:sldId id="336" r:id="rId41"/>
    <p:sldId id="337" r:id="rId42"/>
    <p:sldId id="340" r:id="rId43"/>
    <p:sldId id="341" r:id="rId44"/>
    <p:sldId id="342" r:id="rId45"/>
    <p:sldId id="344" r:id="rId46"/>
    <p:sldId id="345" r:id="rId47"/>
    <p:sldId id="346" r:id="rId48"/>
    <p:sldId id="343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38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81" r:id="rId67"/>
    <p:sldId id="384" r:id="rId68"/>
    <p:sldId id="385" r:id="rId69"/>
    <p:sldId id="386" r:id="rId70"/>
    <p:sldId id="411" r:id="rId71"/>
    <p:sldId id="387" r:id="rId72"/>
    <p:sldId id="388" r:id="rId73"/>
    <p:sldId id="412" r:id="rId74"/>
    <p:sldId id="403" r:id="rId75"/>
    <p:sldId id="363" r:id="rId76"/>
    <p:sldId id="364" r:id="rId77"/>
    <p:sldId id="365" r:id="rId78"/>
    <p:sldId id="402" r:id="rId79"/>
    <p:sldId id="382" r:id="rId8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Προεπιλεγμένη ενότητα" id="{233B5C8D-BC07-4F24-8D57-10F24908E7B0}">
          <p14:sldIdLst>
            <p14:sldId id="333"/>
            <p14:sldId id="334"/>
            <p14:sldId id="339"/>
            <p14:sldId id="389"/>
            <p14:sldId id="390"/>
            <p14:sldId id="391"/>
            <p14:sldId id="392"/>
            <p14:sldId id="348"/>
            <p14:sldId id="349"/>
            <p14:sldId id="350"/>
            <p14:sldId id="351"/>
            <p14:sldId id="366"/>
            <p14:sldId id="394"/>
            <p14:sldId id="395"/>
            <p14:sldId id="396"/>
            <p14:sldId id="393"/>
            <p14:sldId id="398"/>
            <p14:sldId id="399"/>
            <p14:sldId id="400"/>
            <p14:sldId id="401"/>
            <p14:sldId id="397"/>
            <p14:sldId id="367"/>
            <p14:sldId id="368"/>
            <p14:sldId id="370"/>
            <p14:sldId id="369"/>
            <p14:sldId id="371"/>
            <p14:sldId id="353"/>
            <p14:sldId id="354"/>
            <p14:sldId id="352"/>
            <p14:sldId id="355"/>
            <p14:sldId id="335"/>
            <p14:sldId id="336"/>
            <p14:sldId id="337"/>
            <p14:sldId id="340"/>
            <p14:sldId id="341"/>
            <p14:sldId id="342"/>
            <p14:sldId id="344"/>
            <p14:sldId id="345"/>
            <p14:sldId id="346"/>
            <p14:sldId id="343"/>
            <p14:sldId id="356"/>
            <p14:sldId id="357"/>
            <p14:sldId id="358"/>
            <p14:sldId id="359"/>
            <p14:sldId id="360"/>
            <p14:sldId id="361"/>
            <p14:sldId id="362"/>
            <p14:sldId id="338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4"/>
            <p14:sldId id="385"/>
            <p14:sldId id="386"/>
            <p14:sldId id="387"/>
            <p14:sldId id="388"/>
            <p14:sldId id="403"/>
            <p14:sldId id="363"/>
            <p14:sldId id="364"/>
            <p14:sldId id="365"/>
            <p14:sldId id="402"/>
            <p14:sldId id="382"/>
          </p14:sldIdLst>
        </p14:section>
        <p14:section name="Ενότητα χωρίς τίτλο" id="{4E5D10C8-DF51-4151-909C-0117D68E950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29" autoAdjust="0"/>
  </p:normalViewPr>
  <p:slideViewPr>
    <p:cSldViewPr>
      <p:cViewPr varScale="1">
        <p:scale>
          <a:sx n="117" d="100"/>
          <a:sy n="117" d="100"/>
        </p:scale>
        <p:origin x="-178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484784"/>
            <a:ext cx="8136904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el-GR" dirty="0" err="1" smtClean="0"/>
              <a:t>Kλικ</a:t>
            </a:r>
            <a:r>
              <a:rPr lang="el-GR" dirty="0" smtClean="0"/>
              <a:t> για επεξεργασία του τίτλου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860032" y="0"/>
            <a:ext cx="4038600" cy="3212975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8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4860032" y="3212976"/>
            <a:ext cx="4038600" cy="3645024"/>
          </a:xfrm>
        </p:spPr>
        <p:txBody>
          <a:bodyPr/>
          <a:lstStyle>
            <a:lvl1pPr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92629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21943"/>
            <a:ext cx="4499992" cy="319103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499992" y="13064"/>
            <a:ext cx="4644008" cy="3199912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2 - Θέση περιεχομένου"/>
          <p:cNvSpPr>
            <a:spLocks noGrp="1"/>
          </p:cNvSpPr>
          <p:nvPr>
            <p:ph sz="half" idx="13"/>
          </p:nvPr>
        </p:nvSpPr>
        <p:spPr>
          <a:xfrm>
            <a:off x="7878" y="3212976"/>
            <a:ext cx="4499992" cy="367240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9" name="3 - Θέση περιεχομένου"/>
          <p:cNvSpPr>
            <a:spLocks noGrp="1"/>
          </p:cNvSpPr>
          <p:nvPr>
            <p:ph sz="half" idx="14"/>
          </p:nvPr>
        </p:nvSpPr>
        <p:spPr>
          <a:xfrm>
            <a:off x="4507870" y="3204319"/>
            <a:ext cx="4644008" cy="36810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 marL="742950" indent="-285750">
              <a:buFontTx/>
              <a:buBlip>
                <a:blip r:embed="rId3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86226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pPr/>
              <a:t>10/1/2021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microsoft.com/office/2007/relationships/hdphoto" Target="../media/hdphoto6.wdp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7.wd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825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 smtClean="0"/>
              <a:t>Ο </a:t>
            </a:r>
            <a:r>
              <a:rPr lang="fr-FR" b="1" dirty="0" err="1" smtClean="0"/>
              <a:t>Jqcques</a:t>
            </a:r>
            <a:r>
              <a:rPr lang="fr-FR" b="1" dirty="0" smtClean="0"/>
              <a:t> De V</a:t>
            </a:r>
            <a:r>
              <a:rPr lang="en-US" b="1" dirty="0" err="1" smtClean="0"/>
              <a:t>aucan</a:t>
            </a:r>
            <a:r>
              <a:rPr lang="el-GR" b="1" dirty="0" smtClean="0"/>
              <a:t>ç</a:t>
            </a:r>
            <a:r>
              <a:rPr lang="en-US" b="1" dirty="0" smtClean="0"/>
              <a:t>on</a:t>
            </a:r>
            <a:r>
              <a:rPr lang="el-GR" b="1" dirty="0" smtClean="0"/>
              <a:t> και η Μηχανική Νήσσα</a:t>
            </a:r>
            <a:r>
              <a:rPr lang="el-GR" dirty="0" smtClean="0"/>
              <a:t> του, ήταν ένα αυτοματοποιημένης λειτουργία πουλί που ο ίδιος ονόμαζε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«</a:t>
            </a:r>
            <a:r>
              <a:rPr lang="el-GR" dirty="0" smtClean="0"/>
              <a:t>μηχανική φενάκη». </a:t>
            </a:r>
            <a:endParaRPr lang="el-GR" dirty="0" smtClean="0"/>
          </a:p>
          <a:p>
            <a:r>
              <a:rPr lang="el-GR" dirty="0" smtClean="0"/>
              <a:t>Σύμφωνα </a:t>
            </a:r>
            <a:r>
              <a:rPr lang="el-GR" dirty="0" smtClean="0"/>
              <a:t>με τις περιγραφές, επρόκειτο για μια «άψυχη κατασκευή με ευφυΐα που </a:t>
            </a:r>
            <a:endParaRPr lang="el-GR" dirty="0" smtClean="0"/>
          </a:p>
          <a:p>
            <a:pPr lvl="1"/>
            <a:r>
              <a:rPr lang="el-GR" dirty="0" smtClean="0"/>
              <a:t>θα </a:t>
            </a:r>
            <a:r>
              <a:rPr lang="el-GR" dirty="0" smtClean="0"/>
              <a:t>μπορούσε να τινάζει τις φτερούγες της,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 smtClean="0"/>
              <a:t>πίνει νερό,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 smtClean="0"/>
              <a:t>χωνεύει τους σπόρους </a:t>
            </a:r>
            <a:endParaRPr lang="el-GR" dirty="0" smtClean="0"/>
          </a:p>
          <a:p>
            <a:pPr lvl="1"/>
            <a:r>
              <a:rPr lang="el-GR" dirty="0" smtClean="0"/>
              <a:t>και </a:t>
            </a:r>
            <a:r>
              <a:rPr lang="el-GR" dirty="0" smtClean="0"/>
              <a:t>να αφοδεύει». </a:t>
            </a:r>
            <a:endParaRPr lang="el-GR" dirty="0" smtClean="0"/>
          </a:p>
          <a:p>
            <a:r>
              <a:rPr lang="el-GR" dirty="0" smtClean="0"/>
              <a:t>Το </a:t>
            </a:r>
            <a:r>
              <a:rPr lang="el-GR" dirty="0" smtClean="0"/>
              <a:t>μόνο που δεν μπορούσε να κάνει από τη ζωή των πτηνών ήταν το περπάτημα, καθώς ήταν καθηλωμένο στη βάση του συστήματος με τα γρανάζια και τα καλώδια που το στήριζαν.</a:t>
            </a:r>
            <a:endParaRPr lang="el-GR" dirty="0"/>
          </a:p>
        </p:txBody>
      </p:sp>
      <p:pic>
        <p:nvPicPr>
          <p:cNvPr id="5" name="4 - Θέση περιεχομένου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464496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- Ορθογώνιο"/>
          <p:cNvSpPr/>
          <p:nvPr/>
        </p:nvSpPr>
        <p:spPr>
          <a:xfrm>
            <a:off x="5436096" y="5733256"/>
            <a:ext cx="2946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i="1" dirty="0" smtClean="0"/>
              <a:t>Η αυτόματη «νήσσα» (1738) του </a:t>
            </a:r>
            <a:r>
              <a:rPr lang="en-US" sz="1200" i="1" dirty="0" err="1" smtClean="0"/>
              <a:t>Vaucan</a:t>
            </a:r>
            <a:r>
              <a:rPr lang="el-GR" sz="1200" i="1" dirty="0" smtClean="0"/>
              <a:t>ç</a:t>
            </a:r>
            <a:r>
              <a:rPr lang="en-US" sz="1200" i="1" dirty="0" smtClean="0"/>
              <a:t>on</a:t>
            </a:r>
            <a:endParaRPr lang="el-GR" sz="12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186808" cy="4525963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Οι απαρχές της Τεχνητής Νοημοσύνης (</a:t>
            </a:r>
            <a:r>
              <a:rPr lang="el-GR" dirty="0" err="1"/>
              <a:t>Artificial</a:t>
            </a:r>
            <a:r>
              <a:rPr lang="el-GR" dirty="0"/>
              <a:t> </a:t>
            </a:r>
            <a:r>
              <a:rPr lang="el-GR" dirty="0" err="1"/>
              <a:t>Intelligence</a:t>
            </a:r>
            <a:r>
              <a:rPr lang="el-GR" dirty="0"/>
              <a:t> – A.I.) ανάγονται στους συλλογισμούς του </a:t>
            </a:r>
            <a:r>
              <a:rPr lang="el-GR" b="1" dirty="0"/>
              <a:t>Αριστοτέλη (384-322 </a:t>
            </a:r>
            <a:r>
              <a:rPr lang="el-GR" b="1" dirty="0" err="1"/>
              <a:t>π.χ</a:t>
            </a:r>
            <a:r>
              <a:rPr lang="el-GR" b="1" dirty="0"/>
              <a:t>), </a:t>
            </a:r>
            <a:r>
              <a:rPr lang="el-GR" dirty="0"/>
              <a:t>οι οποίοι παρείχαν </a:t>
            </a:r>
            <a:endParaRPr lang="el-GR" dirty="0" smtClean="0"/>
          </a:p>
          <a:p>
            <a:pPr lvl="1"/>
            <a:r>
              <a:rPr lang="el-GR" dirty="0" smtClean="0"/>
              <a:t>πρότυπα </a:t>
            </a:r>
            <a:r>
              <a:rPr lang="el-GR" dirty="0"/>
              <a:t>εκφράσεων που έδιναν πάντα </a:t>
            </a:r>
            <a:endParaRPr lang="el-GR" dirty="0" smtClean="0"/>
          </a:p>
          <a:p>
            <a:pPr lvl="1"/>
            <a:r>
              <a:rPr lang="el-GR" dirty="0" smtClean="0"/>
              <a:t>σωστά </a:t>
            </a:r>
            <a:r>
              <a:rPr lang="el-GR" dirty="0"/>
              <a:t>συμπεράσματα </a:t>
            </a:r>
            <a:endParaRPr lang="el-GR" dirty="0" smtClean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σωστές υποθέσεις </a:t>
            </a:r>
            <a:endParaRPr lang="el-GR" dirty="0" smtClean="0"/>
          </a:p>
          <a:p>
            <a:pPr lvl="1"/>
            <a:r>
              <a:rPr lang="el-GR" dirty="0" smtClean="0"/>
              <a:t>βασισμένα </a:t>
            </a:r>
            <a:r>
              <a:rPr lang="el-GR" dirty="0"/>
              <a:t>στην Αριστοτέλεια Συλλογιστική. 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0571" y="1772816"/>
            <a:ext cx="4645926" cy="3816424"/>
          </a:xfrm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619672" y="5949280"/>
            <a:ext cx="58225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Οι Έλληνες είναι 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‘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Άνθρωποι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+ 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οι 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‘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Άνθρωποι είναι Θνητοί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kumimoji="0" lang="el-GR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Άρα : 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οι Έλληνες είναι Θνητοί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72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Ο όρος της </a:t>
            </a:r>
            <a:r>
              <a:rPr lang="en-US" dirty="0" smtClean="0"/>
              <a:t>Artificial </a:t>
            </a:r>
            <a:r>
              <a:rPr lang="en-US" dirty="0" err="1" smtClean="0"/>
              <a:t>Inteligence</a:t>
            </a:r>
            <a:r>
              <a:rPr lang="en-US" dirty="0" smtClean="0"/>
              <a:t> (</a:t>
            </a:r>
            <a:r>
              <a:rPr lang="el-GR" dirty="0" smtClean="0"/>
              <a:t>Α.Ι.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l-GR" dirty="0"/>
              <a:t>χρησιμοποιήθηκε για πρώτη φορά το 1956 από τον </a:t>
            </a:r>
            <a:r>
              <a:rPr lang="el-GR" b="1" dirty="0" err="1"/>
              <a:t>John</a:t>
            </a:r>
            <a:r>
              <a:rPr lang="el-GR" b="1" dirty="0"/>
              <a:t> </a:t>
            </a:r>
            <a:r>
              <a:rPr lang="el-GR" b="1" dirty="0" err="1"/>
              <a:t>McCarthy</a:t>
            </a:r>
            <a:r>
              <a:rPr lang="el-GR" b="1" dirty="0"/>
              <a:t> </a:t>
            </a:r>
            <a:r>
              <a:rPr lang="el-GR" dirty="0"/>
              <a:t>για να περιγράψει ένα θερινό εργαστήριο με την ονομασία </a:t>
            </a:r>
            <a:r>
              <a:rPr lang="el-GR" b="1" dirty="0"/>
              <a:t>“The </a:t>
            </a:r>
            <a:r>
              <a:rPr lang="el-GR" b="1" dirty="0" err="1"/>
              <a:t>Dartmouth</a:t>
            </a:r>
            <a:r>
              <a:rPr lang="el-GR" b="1" dirty="0"/>
              <a:t> </a:t>
            </a:r>
            <a:r>
              <a:rPr lang="el-GR" b="1" dirty="0" err="1"/>
              <a:t>Summer</a:t>
            </a:r>
            <a:r>
              <a:rPr lang="el-GR" b="1" dirty="0"/>
              <a:t> Research Project on </a:t>
            </a:r>
            <a:r>
              <a:rPr lang="el-GR" b="1" dirty="0" err="1"/>
              <a:t>Artificial</a:t>
            </a:r>
            <a:r>
              <a:rPr lang="el-GR" b="1" dirty="0"/>
              <a:t> </a:t>
            </a:r>
            <a:r>
              <a:rPr lang="el-GR" b="1" dirty="0" err="1"/>
              <a:t>Intelligence</a:t>
            </a:r>
            <a:r>
              <a:rPr lang="el-GR" b="1" dirty="0"/>
              <a:t>”, </a:t>
            </a:r>
            <a:r>
              <a:rPr lang="el-GR" dirty="0"/>
              <a:t>στο οποίο συζητήθηκε το βασικό θέμα, «οι μηχανές που σκέπτονται»</a:t>
            </a:r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59338" y="50825"/>
            <a:ext cx="4038600" cy="3111450"/>
          </a:xfrm>
          <a:prstGeom prst="rect">
            <a:avLst/>
          </a:prstGeo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24" t="6468" r="5484" b="12702"/>
          <a:stretch/>
        </p:blipFill>
        <p:spPr>
          <a:xfrm>
            <a:off x="5796136" y="3140968"/>
            <a:ext cx="2304256" cy="3264364"/>
          </a:xfrm>
        </p:spPr>
      </p:pic>
      <p:sp>
        <p:nvSpPr>
          <p:cNvPr id="6" name="5 - Ορθογώνιο"/>
          <p:cNvSpPr/>
          <p:nvPr/>
        </p:nvSpPr>
        <p:spPr>
          <a:xfrm>
            <a:off x="6084168" y="6309320"/>
            <a:ext cx="1661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err="1" smtClean="0"/>
              <a:t>John</a:t>
            </a:r>
            <a:r>
              <a:rPr lang="el-GR" dirty="0" smtClean="0"/>
              <a:t> </a:t>
            </a:r>
            <a:r>
              <a:rPr lang="el-GR" dirty="0" err="1" smtClean="0"/>
              <a:t>McCarthy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4141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Ονομάζουμε </a:t>
            </a:r>
            <a:r>
              <a:rPr lang="el-GR" b="1" dirty="0" smtClean="0"/>
              <a:t>Νοημοσύνη</a:t>
            </a:r>
            <a:r>
              <a:rPr lang="el-GR" dirty="0" smtClean="0"/>
              <a:t> </a:t>
            </a:r>
          </a:p>
          <a:p>
            <a:pPr lvl="1"/>
            <a:r>
              <a:rPr lang="el-GR" dirty="0" smtClean="0"/>
              <a:t>το </a:t>
            </a:r>
            <a:r>
              <a:rPr lang="el-GR" dirty="0" smtClean="0"/>
              <a:t>σύνολο των πνευματικών λειτουργιών που χρησιμοποιούμε για να αντιμετωπίσουμε νέες καταστάσεις και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 smtClean="0"/>
              <a:t>λύσουμε προβλήματα αξιοποιώντας προηγούμενες εμπειρίες.</a:t>
            </a:r>
          </a:p>
          <a:p>
            <a:r>
              <a:rPr lang="en-US" dirty="0" smtClean="0"/>
              <a:t>O</a:t>
            </a:r>
            <a:r>
              <a:rPr lang="el-GR" dirty="0" err="1" smtClean="0"/>
              <a:t>νομάζουμε</a:t>
            </a:r>
            <a:r>
              <a:rPr lang="el-GR" dirty="0" smtClean="0"/>
              <a:t> </a:t>
            </a:r>
            <a:r>
              <a:rPr lang="el-GR" b="1" dirty="0" smtClean="0"/>
              <a:t>Τεχνητή Νοημοσύνη</a:t>
            </a:r>
            <a:r>
              <a:rPr lang="el-GR" dirty="0" smtClean="0"/>
              <a:t> </a:t>
            </a:r>
            <a:endParaRPr lang="el-GR" dirty="0" smtClean="0"/>
          </a:p>
          <a:p>
            <a:pPr lvl="1"/>
            <a:r>
              <a:rPr lang="el-GR" dirty="0" smtClean="0"/>
              <a:t>τον </a:t>
            </a:r>
            <a:r>
              <a:rPr lang="el-GR" dirty="0" smtClean="0"/>
              <a:t>τομέα της επιστήμης των υπολογιστών που ασχολείται με τη σχεδίαση ευφυών υπολογιστικών συστημάτων, </a:t>
            </a:r>
            <a:endParaRPr lang="el-GR" dirty="0" smtClean="0"/>
          </a:p>
          <a:p>
            <a:pPr lvl="1"/>
            <a:r>
              <a:rPr lang="el-GR" dirty="0" smtClean="0"/>
              <a:t>δηλαδή </a:t>
            </a:r>
            <a:r>
              <a:rPr lang="el-GR" dirty="0" smtClean="0"/>
              <a:t>συστημάτων που επιδεικνύουν χαρακτηριστικά που σχετίζονται με τη νοημοσύνη στην ανθρώπινη συμπεριφορά.</a:t>
            </a:r>
          </a:p>
          <a:p>
            <a:endParaRPr lang="el-GR" dirty="0"/>
          </a:p>
        </p:txBody>
      </p:sp>
      <p:pic>
        <p:nvPicPr>
          <p:cNvPr id="10" name="9 - Θέση περιεχομένου" descr="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988840"/>
            <a:ext cx="4516181" cy="324036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Δόθηκε </a:t>
            </a:r>
            <a:r>
              <a:rPr lang="el-GR" dirty="0" smtClean="0"/>
              <a:t>η </a:t>
            </a:r>
            <a:r>
              <a:rPr lang="el-GR" dirty="0"/>
              <a:t>εγκυκλοπαιδική ερμηνεία ως η «</a:t>
            </a:r>
            <a:r>
              <a:rPr lang="el-GR" b="1" dirty="0"/>
              <a:t>ικανότητα της μηχανής να μπορεί να </a:t>
            </a:r>
            <a:endParaRPr lang="el-GR" b="1" dirty="0" smtClean="0"/>
          </a:p>
          <a:p>
            <a:pPr lvl="1"/>
            <a:r>
              <a:rPr lang="el-GR" b="1" dirty="0" smtClean="0"/>
              <a:t>σκέπτεται </a:t>
            </a:r>
            <a:r>
              <a:rPr lang="el-GR" b="1" dirty="0"/>
              <a:t>και </a:t>
            </a:r>
            <a:endParaRPr lang="el-GR" b="1" dirty="0" smtClean="0"/>
          </a:p>
          <a:p>
            <a:pPr lvl="1"/>
            <a:r>
              <a:rPr lang="el-GR" b="1" dirty="0" smtClean="0"/>
              <a:t>να </a:t>
            </a:r>
            <a:r>
              <a:rPr lang="el-GR" b="1" dirty="0"/>
              <a:t>μιμείται την ανθρώπινη συμπεριφορά και </a:t>
            </a:r>
            <a:r>
              <a:rPr lang="el-GR" b="1" dirty="0" smtClean="0"/>
              <a:t>ευφυΐα, </a:t>
            </a:r>
          </a:p>
          <a:p>
            <a:pPr lvl="1"/>
            <a:r>
              <a:rPr lang="el-GR" b="1" dirty="0" smtClean="0"/>
              <a:t>αλλά </a:t>
            </a:r>
            <a:r>
              <a:rPr lang="el-GR" b="1" dirty="0"/>
              <a:t>να μην την αντικαθιστά</a:t>
            </a:r>
            <a:r>
              <a:rPr lang="el-GR" dirty="0"/>
              <a:t>»</a:t>
            </a:r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988840"/>
            <a:ext cx="4154449" cy="3240360"/>
          </a:xfrm>
        </p:spPr>
      </p:pic>
    </p:spTree>
    <p:extLst>
      <p:ext uri="{BB962C8B-B14F-4D97-AF65-F5344CB8AC3E}">
        <p14:creationId xmlns:p14="http://schemas.microsoft.com/office/powerpoint/2010/main" xmlns="" val="39445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Η αρχή έγινε με εφαρμογή στον κλάδο της </a:t>
            </a:r>
            <a:r>
              <a:rPr lang="el-GR" b="1" dirty="0"/>
              <a:t>Επιστήμης των Υπολογιστών </a:t>
            </a:r>
            <a:r>
              <a:rPr lang="el-GR" dirty="0"/>
              <a:t>όπου η Α.Ι. έχει γίνει σήμερα δημοφιλής λόγω </a:t>
            </a:r>
            <a:endParaRPr lang="el-GR" dirty="0" smtClean="0"/>
          </a:p>
          <a:p>
            <a:pPr lvl="1"/>
            <a:r>
              <a:rPr lang="el-GR" dirty="0" smtClean="0"/>
              <a:t>του </a:t>
            </a:r>
            <a:r>
              <a:rPr lang="el-GR" dirty="0"/>
              <a:t>αυξημένου όγκου δεδομένων, </a:t>
            </a:r>
            <a:endParaRPr lang="el-GR" dirty="0" smtClean="0"/>
          </a:p>
          <a:p>
            <a:pPr lvl="1"/>
            <a:r>
              <a:rPr lang="el-GR" dirty="0" smtClean="0"/>
              <a:t>των </a:t>
            </a:r>
            <a:r>
              <a:rPr lang="el-GR" b="1" dirty="0"/>
              <a:t>προηγμένων αλγορίθμων </a:t>
            </a:r>
            <a:r>
              <a:rPr lang="el-GR" dirty="0"/>
              <a:t>και </a:t>
            </a:r>
            <a:endParaRPr lang="el-GR" dirty="0" smtClean="0"/>
          </a:p>
          <a:p>
            <a:pPr lvl="1"/>
            <a:r>
              <a:rPr lang="el-GR" dirty="0" smtClean="0"/>
              <a:t>των </a:t>
            </a:r>
            <a:r>
              <a:rPr lang="el-GR" dirty="0"/>
              <a:t>βελτιώσεων στην </a:t>
            </a:r>
            <a:r>
              <a:rPr lang="el-GR" b="1" dirty="0"/>
              <a:t>ισχύ των υπολογιστών </a:t>
            </a:r>
            <a:r>
              <a:rPr lang="el-GR" dirty="0"/>
              <a:t>και </a:t>
            </a:r>
            <a:endParaRPr lang="el-GR" dirty="0" smtClean="0"/>
          </a:p>
          <a:p>
            <a:pPr lvl="1"/>
            <a:r>
              <a:rPr lang="el-GR" dirty="0" smtClean="0"/>
              <a:t>την </a:t>
            </a:r>
            <a:r>
              <a:rPr lang="el-GR" b="1" dirty="0"/>
              <a:t>αποθήκευση των δεδομένων</a:t>
            </a:r>
            <a:r>
              <a:rPr lang="el-GR" dirty="0"/>
              <a:t>.</a:t>
            </a: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866" y="3717032"/>
            <a:ext cx="4464496" cy="2232248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548680"/>
            <a:ext cx="4428492" cy="2952328"/>
          </a:xfrm>
        </p:spPr>
      </p:pic>
    </p:spTree>
    <p:extLst>
      <p:ext uri="{BB962C8B-B14F-4D97-AF65-F5344CB8AC3E}">
        <p14:creationId xmlns:p14="http://schemas.microsoft.com/office/powerpoint/2010/main" xmlns="" val="8048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0094" cy="6858000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1259632" y="3208412"/>
            <a:ext cx="7200800" cy="2925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8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FFC000"/>
                </a:solidFill>
              </a:rPr>
              <a:t>Οι θετικές εφαρμογές της Τ.Ν.</a:t>
            </a:r>
            <a:endParaRPr lang="el-GR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3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Στις Διαδικτυακές αγορές διάρκειας</a:t>
            </a:r>
          </a:p>
          <a:p>
            <a:r>
              <a:rPr lang="el-GR" dirty="0"/>
              <a:t>Στη Διαφήμιση</a:t>
            </a:r>
          </a:p>
          <a:p>
            <a:r>
              <a:rPr lang="el-GR" dirty="0"/>
              <a:t>Στους προσωπικούς ψηφιακούς βοηθούς (ρομπότ)</a:t>
            </a:r>
          </a:p>
          <a:p>
            <a:r>
              <a:rPr lang="el-GR" dirty="0"/>
              <a:t>Στις αυτόματες μεταφράσεις</a:t>
            </a:r>
          </a:p>
          <a:p>
            <a:r>
              <a:rPr lang="el-GR" dirty="0"/>
              <a:t>Στην εκπαίδευση </a:t>
            </a:r>
            <a:endParaRPr lang="el-GR" dirty="0" smtClean="0"/>
          </a:p>
          <a:p>
            <a:pPr lvl="1"/>
            <a:r>
              <a:rPr lang="el-GR" dirty="0" smtClean="0"/>
              <a:t>έξυπνα </a:t>
            </a:r>
            <a:r>
              <a:rPr lang="el-GR" dirty="0"/>
              <a:t>μαθησιακά εργαλεία, </a:t>
            </a:r>
            <a:endParaRPr lang="el-GR" dirty="0" smtClean="0"/>
          </a:p>
          <a:p>
            <a:pPr lvl="1"/>
            <a:r>
              <a:rPr lang="fr-FR" dirty="0" smtClean="0"/>
              <a:t>online </a:t>
            </a:r>
            <a:r>
              <a:rPr lang="el-GR" dirty="0" smtClean="0"/>
              <a:t>συστήματα</a:t>
            </a:r>
            <a:endParaRPr lang="el-GR" dirty="0"/>
          </a:p>
          <a:p>
            <a:r>
              <a:rPr lang="el-GR" dirty="0"/>
              <a:t>Στα ρομπότ για εκτέλεση επικίνδυνων εργασιακών δραστηριοτήτων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988840"/>
            <a:ext cx="4467758" cy="3728662"/>
          </a:xfrm>
        </p:spPr>
      </p:pic>
    </p:spTree>
    <p:extLst>
      <p:ext uri="{BB962C8B-B14F-4D97-AF65-F5344CB8AC3E}">
        <p14:creationId xmlns:p14="http://schemas.microsoft.com/office/powerpoint/2010/main" xmlns="" val="1584999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Στα αυτόνομα αυτοκίνητα (χωρίς οδηγό)</a:t>
            </a:r>
          </a:p>
          <a:p>
            <a:r>
              <a:rPr lang="el-GR" dirty="0"/>
              <a:t>Στην πρόληψη για παραπληροφόρηση ,</a:t>
            </a:r>
          </a:p>
          <a:p>
            <a:pPr lvl="1"/>
            <a:r>
              <a:rPr lang="el-GR" dirty="0" err="1" smtClean="0"/>
              <a:t>Κυβερνοεπιθέσεις</a:t>
            </a:r>
            <a:r>
              <a:rPr lang="el-GR" dirty="0"/>
              <a:t>, </a:t>
            </a:r>
          </a:p>
          <a:p>
            <a:pPr lvl="1"/>
            <a:r>
              <a:rPr lang="el-GR" dirty="0" err="1"/>
              <a:t>Κυβερνοασφάλεια</a:t>
            </a:r>
            <a:r>
              <a:rPr lang="el-GR" dirty="0"/>
              <a:t>, </a:t>
            </a:r>
          </a:p>
          <a:p>
            <a:pPr lvl="1"/>
            <a:r>
              <a:rPr lang="el-GR" dirty="0"/>
              <a:t>Τρομοκρατικές επιθέσεις</a:t>
            </a:r>
          </a:p>
          <a:p>
            <a:pPr lvl="1"/>
            <a:r>
              <a:rPr lang="el-GR" dirty="0"/>
              <a:t>Στην απονομή Ποινικής δικαιοσύνης</a:t>
            </a:r>
          </a:p>
          <a:p>
            <a:pPr lvl="1"/>
            <a:r>
              <a:rPr lang="el-GR" dirty="0" smtClean="0"/>
              <a:t>Στην </a:t>
            </a:r>
            <a:r>
              <a:rPr lang="el-GR" dirty="0"/>
              <a:t>πρόληψη εγκλημάτων</a:t>
            </a:r>
          </a:p>
          <a:p>
            <a:pPr lvl="1"/>
            <a:r>
              <a:rPr lang="el-GR" dirty="0"/>
              <a:t>Σε θέματα στρατηγικής Στρατιωτικής </a:t>
            </a:r>
            <a:r>
              <a:rPr lang="el-GR" dirty="0" err="1"/>
              <a:t>Αμυνας</a:t>
            </a:r>
            <a:r>
              <a:rPr lang="el-GR" dirty="0"/>
              <a:t> και Επιθέσεων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6" y="3356992"/>
            <a:ext cx="4499993" cy="3069669"/>
          </a:xfrm>
        </p:spPr>
      </p:pic>
      <p:pic>
        <p:nvPicPr>
          <p:cNvPr id="7" name="6 - Θέση περιεχομένου" descr="αρχείο λήψης.jf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7" y="332656"/>
            <a:ext cx="4503631" cy="3024336"/>
          </a:xfrm>
        </p:spPr>
      </p:pic>
    </p:spTree>
    <p:extLst>
      <p:ext uri="{BB962C8B-B14F-4D97-AF65-F5344CB8AC3E}">
        <p14:creationId xmlns:p14="http://schemas.microsoft.com/office/powerpoint/2010/main" xmlns="" val="2820313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Στις Μεταφορές </a:t>
            </a:r>
            <a:endParaRPr lang="el-GR" dirty="0" smtClean="0"/>
          </a:p>
          <a:p>
            <a:pPr lvl="1"/>
            <a:r>
              <a:rPr lang="el-GR" dirty="0" smtClean="0"/>
              <a:t>έξυπνα </a:t>
            </a:r>
            <a:r>
              <a:rPr lang="el-GR" dirty="0"/>
              <a:t>οχήματα, </a:t>
            </a:r>
            <a:endParaRPr lang="el-GR" dirty="0" smtClean="0"/>
          </a:p>
          <a:p>
            <a:pPr lvl="1"/>
            <a:r>
              <a:rPr lang="el-GR" dirty="0" smtClean="0"/>
              <a:t>σχεδιασμός μετακινήσεων </a:t>
            </a:r>
          </a:p>
          <a:p>
            <a:r>
              <a:rPr lang="el-GR" dirty="0" smtClean="0"/>
              <a:t>Στη </a:t>
            </a:r>
            <a:r>
              <a:rPr lang="el-GR" dirty="0"/>
              <a:t>Βιομηχανία</a:t>
            </a:r>
          </a:p>
          <a:p>
            <a:r>
              <a:rPr lang="el-GR" dirty="0"/>
              <a:t>Στους ασφαλέστερους και καθαρότερους χώρους εργασίας</a:t>
            </a:r>
          </a:p>
          <a:p>
            <a:r>
              <a:rPr lang="el-GR" dirty="0"/>
              <a:t>Στη Γεωργία</a:t>
            </a:r>
          </a:p>
          <a:p>
            <a:r>
              <a:rPr lang="el-GR" dirty="0"/>
              <a:t>Στην Δημόσια Διοίκηση</a:t>
            </a:r>
          </a:p>
          <a:p>
            <a:r>
              <a:rPr lang="el-GR" dirty="0" smtClean="0"/>
              <a:t>Στην </a:t>
            </a:r>
            <a:r>
              <a:rPr lang="el-GR" dirty="0"/>
              <a:t>καλύτερη Υγειονομική </a:t>
            </a:r>
            <a:r>
              <a:rPr lang="el-GR" dirty="0" smtClean="0"/>
              <a:t>Περίθαλψη</a:t>
            </a:r>
          </a:p>
          <a:p>
            <a:pPr lvl="1"/>
            <a:r>
              <a:rPr lang="el-GR" dirty="0" smtClean="0"/>
              <a:t>κλινική </a:t>
            </a:r>
            <a:r>
              <a:rPr lang="el-GR" dirty="0"/>
              <a:t>βοήθεια, </a:t>
            </a:r>
            <a:endParaRPr lang="el-GR" dirty="0" smtClean="0"/>
          </a:p>
          <a:p>
            <a:pPr lvl="1"/>
            <a:r>
              <a:rPr lang="el-GR" dirty="0" smtClean="0"/>
              <a:t>ανάλυση </a:t>
            </a:r>
            <a:r>
              <a:rPr lang="el-GR" dirty="0"/>
              <a:t>δεδομένων υγείας </a:t>
            </a:r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8" y="65443"/>
            <a:ext cx="4038600" cy="3069513"/>
          </a:xfrm>
        </p:spPr>
      </p:pic>
      <p:pic>
        <p:nvPicPr>
          <p:cNvPr id="12" name="Θέση περιεχομένου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8" y="4581128"/>
            <a:ext cx="4107354" cy="2271712"/>
          </a:xfrm>
          <a:prstGeom prst="rect">
            <a:avLst/>
          </a:prstGeom>
        </p:spPr>
      </p:pic>
      <p:pic>
        <p:nvPicPr>
          <p:cNvPr id="15" name="Θέση περιεχομένου 1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8969" y="2943096"/>
            <a:ext cx="4038600" cy="2077695"/>
          </a:xfrm>
        </p:spPr>
      </p:pic>
    </p:spTree>
    <p:extLst>
      <p:ext uri="{BB962C8B-B14F-4D97-AF65-F5344CB8AC3E}">
        <p14:creationId xmlns:p14="http://schemas.microsoft.com/office/powerpoint/2010/main" xmlns="" val="110977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1" y="-17512"/>
            <a:ext cx="9098381" cy="6875512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851920" y="465313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George </a:t>
            </a:r>
            <a:r>
              <a:rPr lang="en-US" sz="2800" b="1" dirty="0" err="1">
                <a:solidFill>
                  <a:schemeClr val="bg1"/>
                </a:solidFill>
              </a:rPr>
              <a:t>Sapkas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Professor of </a:t>
            </a:r>
            <a:r>
              <a:rPr lang="en-US" sz="2800" dirty="0" err="1">
                <a:solidFill>
                  <a:schemeClr val="bg1"/>
                </a:solidFill>
              </a:rPr>
              <a:t>Orthopaedics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5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256" cy="6858000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1259632" y="3208412"/>
            <a:ext cx="7200800" cy="2925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8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FFC000"/>
                </a:solidFill>
              </a:rPr>
              <a:t>Απειλές και προκλήσεις της </a:t>
            </a:r>
            <a:r>
              <a:rPr lang="en-US" b="1" dirty="0" smtClean="0">
                <a:solidFill>
                  <a:srgbClr val="FFC000"/>
                </a:solidFill>
              </a:rPr>
              <a:t>A.I.</a:t>
            </a:r>
            <a:endParaRPr lang="el-GR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86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73325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l-GR" dirty="0"/>
              <a:t>Αν υπάρξει ανεπαρκής αξιοποίηση της ΤΝ είναι πιθανόν να αποτελέσει σοβαρή απειλή για την Ε.Ε. </a:t>
            </a:r>
          </a:p>
          <a:p>
            <a:pPr lvl="0"/>
            <a:r>
              <a:rPr lang="el-GR" dirty="0"/>
              <a:t>Αν υπάρξουν χαμένες ευκαιρίες πιθανόν να οδηγηθούμε σε αναποτελεσματική εφαρμογή σημαντικών προγραμμάτων της Ε.Ε., σε απώλεια ανταγωνιστικού πλεονεκτήματος έναντι άλλων περιοχών, </a:t>
            </a:r>
          </a:p>
          <a:p>
            <a:pPr lvl="0"/>
            <a:r>
              <a:rPr lang="el-GR" dirty="0"/>
              <a:t>Σε οικονομική στασιμότητα και </a:t>
            </a:r>
            <a:r>
              <a:rPr lang="el-GR" dirty="0" err="1"/>
              <a:t>κατ΄επέκταση</a:t>
            </a:r>
            <a:r>
              <a:rPr lang="el-GR" dirty="0"/>
              <a:t> περιορισμένη δυνατότητα εξυπηρέτησης για τους πολίτες.</a:t>
            </a:r>
          </a:p>
          <a:p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6200" y="63098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Άρθρο του </a:t>
            </a:r>
            <a:r>
              <a:rPr lang="el-GR" sz="1400" i="1" dirty="0">
                <a:latin typeface="Arial" panose="020B0604020202020204" pitchFamily="34" charset="0"/>
                <a:ea typeface="Calibri" panose="020F0502020204030204" pitchFamily="34" charset="0"/>
              </a:rPr>
              <a:t>Ευρωπαϊκού </a:t>
            </a:r>
            <a:r>
              <a:rPr lang="el-GR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Κοινοβουλίου,22/10/2020</a:t>
            </a:r>
            <a:r>
              <a:rPr lang="el-GR" sz="1400" i="1" dirty="0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endParaRPr lang="el-GR" sz="1400" i="1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311" y="437320"/>
            <a:ext cx="4014777" cy="6204656"/>
          </a:xfrm>
        </p:spPr>
      </p:pic>
    </p:spTree>
    <p:extLst>
      <p:ext uri="{BB962C8B-B14F-4D97-AF65-F5344CB8AC3E}">
        <p14:creationId xmlns:p14="http://schemas.microsoft.com/office/powerpoint/2010/main" xmlns="" val="3005582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/>
              <a:t>Η </a:t>
            </a:r>
            <a:r>
              <a:rPr lang="el-GR" dirty="0" err="1"/>
              <a:t>υποχρησιμοποίηση</a:t>
            </a:r>
            <a:r>
              <a:rPr lang="el-GR" dirty="0"/>
              <a:t>  της ΤΝ μπορεί να προκύψει :   </a:t>
            </a:r>
          </a:p>
          <a:p>
            <a:pPr lvl="1"/>
            <a:r>
              <a:rPr lang="el-GR" dirty="0"/>
              <a:t>Από την έλλειψη πρωτοβουλιών, </a:t>
            </a:r>
          </a:p>
          <a:p>
            <a:pPr lvl="1"/>
            <a:r>
              <a:rPr lang="el-GR" dirty="0"/>
              <a:t>Από τις χαμηλές επενδύσεις,  </a:t>
            </a:r>
          </a:p>
          <a:p>
            <a:pPr lvl="1"/>
            <a:r>
              <a:rPr lang="el-GR" dirty="0"/>
              <a:t>Από την έλλειψη εμπιστοσύνης του ιδιωτικού και δημόσιου τομέα έναντι της ΤΝ. </a:t>
            </a:r>
          </a:p>
          <a:p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982" y="0"/>
            <a:ext cx="4249513" cy="2833894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1693" y="2879502"/>
            <a:ext cx="3893890" cy="3738134"/>
          </a:xfrm>
        </p:spPr>
      </p:pic>
      <p:sp>
        <p:nvSpPr>
          <p:cNvPr id="5" name="Ορθογώνιο 4"/>
          <p:cNvSpPr/>
          <p:nvPr/>
        </p:nvSpPr>
        <p:spPr>
          <a:xfrm>
            <a:off x="76200" y="63098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Άρθρο του </a:t>
            </a:r>
            <a:r>
              <a:rPr lang="el-GR" sz="1400" i="1" dirty="0">
                <a:latin typeface="Arial" panose="020B0604020202020204" pitchFamily="34" charset="0"/>
                <a:ea typeface="Calibri" panose="020F0502020204030204" pitchFamily="34" charset="0"/>
              </a:rPr>
              <a:t>Ευρωπαϊκού </a:t>
            </a:r>
            <a:r>
              <a:rPr lang="el-GR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Κοινοβουλίου,22/10/2020</a:t>
            </a:r>
            <a:r>
              <a:rPr lang="el-GR" sz="1400" i="1" dirty="0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xmlns="" val="2256254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l-GR" dirty="0"/>
              <a:t>Αντίθετα, η κατάχρηση της ΤΝ μπορεί να αποδειχθεί προβληματική σε περίπτωση λανθασμένης ή άστοχης εφαρμογής της. </a:t>
            </a:r>
          </a:p>
          <a:p>
            <a:pPr lvl="0"/>
            <a:r>
              <a:rPr lang="el-GR" dirty="0"/>
              <a:t>Η δε απόδοση ευθύνης σε περίπτωση δυσλειτουργίας των συστημάτων της ΤΝ είναι σημαντικότατη πρόκληση.  </a:t>
            </a:r>
            <a:endParaRPr lang="el-GR" dirty="0" smtClean="0"/>
          </a:p>
          <a:p>
            <a:pPr lvl="0"/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dirty="0" err="1" smtClean="0"/>
              <a:t>κ.λ.π</a:t>
            </a:r>
            <a:r>
              <a:rPr lang="el-GR" dirty="0" smtClean="0"/>
              <a:t>. 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600200"/>
            <a:ext cx="4540696" cy="3773016"/>
          </a:xfrm>
        </p:spPr>
      </p:pic>
    </p:spTree>
    <p:extLst>
      <p:ext uri="{BB962C8B-B14F-4D97-AF65-F5344CB8AC3E}">
        <p14:creationId xmlns:p14="http://schemas.microsoft.com/office/powerpoint/2010/main" xmlns="" val="114498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79512" y="1700808"/>
            <a:ext cx="4176464" cy="4525963"/>
          </a:xfrm>
        </p:spPr>
        <p:txBody>
          <a:bodyPr>
            <a:noAutofit/>
          </a:bodyPr>
          <a:lstStyle/>
          <a:p>
            <a:pPr lvl="0"/>
            <a:r>
              <a:rPr lang="el-GR" sz="2400" dirty="0" smtClean="0"/>
              <a:t>Ένα εξής </a:t>
            </a:r>
            <a:r>
              <a:rPr lang="el-GR" sz="2400" dirty="0" smtClean="0"/>
              <a:t>απλό </a:t>
            </a:r>
            <a:r>
              <a:rPr lang="el-GR" sz="2400" dirty="0" smtClean="0"/>
              <a:t>παράδειγμα:</a:t>
            </a:r>
          </a:p>
          <a:p>
            <a:pPr lvl="1"/>
            <a:r>
              <a:rPr lang="el-GR" sz="2000" dirty="0" smtClean="0"/>
              <a:t>Σε </a:t>
            </a:r>
            <a:r>
              <a:rPr lang="el-GR" sz="2000" dirty="0" smtClean="0"/>
              <a:t>περίπτωση ατυχήματος με αυτοκίνητο αυτόνομο (χωρίς οδηγό) ποιος  φέρει την ευθύνη </a:t>
            </a:r>
            <a:r>
              <a:rPr lang="el-GR" sz="2000" dirty="0" smtClean="0"/>
              <a:t>;</a:t>
            </a:r>
          </a:p>
          <a:p>
            <a:pPr lvl="2"/>
            <a:r>
              <a:rPr lang="el-GR" sz="2000" dirty="0" smtClean="0"/>
              <a:t>α</a:t>
            </a:r>
            <a:r>
              <a:rPr lang="el-GR" sz="2000" dirty="0" smtClean="0"/>
              <a:t>.  ο ιδιοκτήτης του αυτοκινήτου </a:t>
            </a:r>
            <a:r>
              <a:rPr lang="el-GR" sz="2000" dirty="0" smtClean="0"/>
              <a:t>;</a:t>
            </a:r>
          </a:p>
          <a:p>
            <a:pPr lvl="2"/>
            <a:r>
              <a:rPr lang="el-GR" sz="2000" dirty="0" smtClean="0"/>
              <a:t> β</a:t>
            </a:r>
            <a:r>
              <a:rPr lang="el-GR" sz="2000" dirty="0" smtClean="0"/>
              <a:t>.  ο κατασκευαστής </a:t>
            </a:r>
            <a:r>
              <a:rPr lang="el-GR" sz="2000" dirty="0" smtClean="0"/>
              <a:t>;</a:t>
            </a:r>
          </a:p>
          <a:p>
            <a:pPr lvl="2"/>
            <a:r>
              <a:rPr lang="el-GR" sz="2000" dirty="0" smtClean="0"/>
              <a:t> γ</a:t>
            </a:r>
            <a:r>
              <a:rPr lang="el-GR" sz="2000" dirty="0" smtClean="0"/>
              <a:t>.  ή ο προγραμματιστής του ;</a:t>
            </a:r>
            <a:endParaRPr lang="el-GR" sz="2000" dirty="0"/>
          </a:p>
        </p:txBody>
      </p:sp>
      <p:pic>
        <p:nvPicPr>
          <p:cNvPr id="5" name="4 - Θέση περιεχομένου" descr="1_H-d8R3lPlFEfcZtMAPbua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772816"/>
            <a:ext cx="4342873" cy="3024336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Αν οι αποφάσεις λαμβάνονται από την ΤΝ χωρίς ανθρώπινη επίβλεψη ελλοχεύουν πολλοί κίνδυνοι ιδιαίτερα όταν οι βάσεις δεδομένων αντανακλούν τις κοινωνικές προκαταλήψεις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65"/>
          <a:stretch/>
        </p:blipFill>
        <p:spPr>
          <a:xfrm>
            <a:off x="4355976" y="2098985"/>
            <a:ext cx="4507839" cy="3528392"/>
          </a:xfrm>
        </p:spPr>
      </p:pic>
      <p:sp>
        <p:nvSpPr>
          <p:cNvPr id="5" name="Ορθογώνιο 4"/>
          <p:cNvSpPr/>
          <p:nvPr/>
        </p:nvSpPr>
        <p:spPr>
          <a:xfrm>
            <a:off x="76200" y="63098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Άρθρο του </a:t>
            </a:r>
            <a:r>
              <a:rPr lang="el-GR" sz="1400" i="1" dirty="0">
                <a:latin typeface="Arial" panose="020B0604020202020204" pitchFamily="34" charset="0"/>
                <a:ea typeface="Calibri" panose="020F0502020204030204" pitchFamily="34" charset="0"/>
              </a:rPr>
              <a:t>Ευρωπαϊκού </a:t>
            </a:r>
            <a:r>
              <a:rPr lang="el-GR" sz="14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Κοινοβουλίου,22/10/2020</a:t>
            </a:r>
            <a:r>
              <a:rPr lang="el-GR" sz="1400" i="1" dirty="0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xmlns="" val="6613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Κατόπιν όλων τούτων, στατιστικά στοιχεία αποκαλύπτουν πως :                      </a:t>
            </a:r>
            <a:r>
              <a:rPr lang="el-GR" b="1" dirty="0" smtClean="0"/>
              <a:t>το 61% των Ευρωπαίων</a:t>
            </a:r>
            <a:r>
              <a:rPr lang="el-GR" dirty="0" smtClean="0"/>
              <a:t> διάκειται ευνοϊκά στην εφαρμογή της ΤΝ και                στα </a:t>
            </a:r>
            <a:r>
              <a:rPr lang="el-GR" dirty="0" smtClean="0"/>
              <a:t>ρομπότ.</a:t>
            </a:r>
          </a:p>
          <a:p>
            <a:r>
              <a:rPr lang="el-GR" b="1" dirty="0" smtClean="0"/>
              <a:t>Το </a:t>
            </a:r>
            <a:r>
              <a:rPr lang="el-GR" b="1" dirty="0" smtClean="0"/>
              <a:t>88% των Ευρωπαίων</a:t>
            </a:r>
            <a:r>
              <a:rPr lang="el-GR" dirty="0" smtClean="0"/>
              <a:t>  θεωρεί ότι οι τεχνολογίες απαιτούν πολύ προσεκτική διαχείριση.	</a:t>
            </a:r>
            <a:endParaRPr lang="el-GR" dirty="0"/>
          </a:p>
        </p:txBody>
      </p:sp>
      <p:pic>
        <p:nvPicPr>
          <p:cNvPr id="9" name="8 - Θέση περιεχομένου" descr="placa_web_team_europe_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2132856"/>
            <a:ext cx="4402304" cy="3096344"/>
          </a:xfrm>
        </p:spPr>
      </p:pic>
      <p:pic>
        <p:nvPicPr>
          <p:cNvPr id="10" name="8 - Θέση περιεχομένου" descr="placa_web_team_europe_1.jpg"/>
          <p:cNvPicPr>
            <a:picLocks noChangeAspect="1"/>
          </p:cNvPicPr>
          <p:nvPr/>
        </p:nvPicPr>
        <p:blipFill>
          <a:blip r:embed="rId2" cstate="print"/>
          <a:srcRect r="72384" b="88643"/>
          <a:stretch>
            <a:fillRect/>
          </a:stretch>
        </p:blipFill>
        <p:spPr>
          <a:xfrm>
            <a:off x="6136416" y="3789040"/>
            <a:ext cx="1215752" cy="3516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.I\Images\nikol\shutterstock_1116319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Ορθογώνιο 9"/>
          <p:cNvSpPr/>
          <p:nvPr/>
        </p:nvSpPr>
        <p:spPr>
          <a:xfrm>
            <a:off x="1259632" y="3208412"/>
            <a:ext cx="7200800" cy="2925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8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FFC000"/>
                </a:solidFill>
              </a:rPr>
              <a:t>Γιατί είναι σημαντική η τεχνητή νοημοσύνη </a:t>
            </a:r>
            <a:r>
              <a:rPr lang="el-GR" sz="2800" b="1" dirty="0" smtClean="0">
                <a:solidFill>
                  <a:srgbClr val="FFC000"/>
                </a:solidFill>
              </a:rPr>
              <a:t>(Α.Ι.);</a:t>
            </a:r>
            <a:endParaRPr lang="el-GR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1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A</a:t>
            </a:r>
            <a:r>
              <a:rPr lang="el-GR" dirty="0" err="1" smtClean="0"/>
              <a:t>υτοματοποιεί</a:t>
            </a:r>
            <a:r>
              <a:rPr lang="el-GR" dirty="0" smtClean="0"/>
              <a:t> </a:t>
            </a:r>
            <a:r>
              <a:rPr lang="el-GR" dirty="0"/>
              <a:t>την επαναληπτική μάθηση και την ανακάλυψη μέσω δεδομένων.</a:t>
            </a:r>
          </a:p>
          <a:p>
            <a:pPr lvl="0"/>
            <a:r>
              <a:rPr lang="el-GR" dirty="0" smtClean="0"/>
              <a:t>Προσθέτει</a:t>
            </a:r>
            <a:r>
              <a:rPr lang="en-US" dirty="0" smtClean="0"/>
              <a:t> </a:t>
            </a:r>
            <a:r>
              <a:rPr lang="el-GR" dirty="0" smtClean="0"/>
              <a:t>ευφυΐα </a:t>
            </a:r>
            <a:r>
              <a:rPr lang="el-GR" dirty="0"/>
              <a:t>στα υπάρχοντα προϊόντα.</a:t>
            </a:r>
          </a:p>
          <a:p>
            <a:pPr lvl="0"/>
            <a:r>
              <a:rPr lang="el-GR" dirty="0" smtClean="0"/>
              <a:t>Προσαρμόζεται</a:t>
            </a:r>
            <a:r>
              <a:rPr lang="en-US" dirty="0" smtClean="0"/>
              <a:t> </a:t>
            </a:r>
            <a:r>
              <a:rPr lang="el-GR" dirty="0" smtClean="0"/>
              <a:t>μέσω </a:t>
            </a:r>
            <a:r>
              <a:rPr lang="el-GR" dirty="0"/>
              <a:t>προοδευτικών </a:t>
            </a:r>
            <a:r>
              <a:rPr lang="el-GR" b="1" dirty="0"/>
              <a:t>αλγορίθμων εκμάθησης (</a:t>
            </a:r>
            <a:r>
              <a:rPr lang="el-GR" b="1" dirty="0" err="1"/>
              <a:t>learning</a:t>
            </a:r>
            <a:r>
              <a:rPr lang="el-GR" b="1" dirty="0"/>
              <a:t> </a:t>
            </a:r>
            <a:r>
              <a:rPr lang="el-GR" b="1" dirty="0" err="1"/>
              <a:t>algorithms</a:t>
            </a:r>
            <a:r>
              <a:rPr lang="el-GR" b="1" dirty="0"/>
              <a:t>) </a:t>
            </a:r>
            <a:r>
              <a:rPr lang="el-GR" dirty="0"/>
              <a:t>ώστε να αφεθούν τα δεδομένα να κάνουν τον προγραμματισμό. </a:t>
            </a:r>
          </a:p>
        </p:txBody>
      </p:sp>
      <p:pic>
        <p:nvPicPr>
          <p:cNvPr id="8" name="7 - Θέση περιεχομένου" descr="shutterstock_5292992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412776"/>
            <a:ext cx="4788024" cy="4752528"/>
          </a:xfrm>
        </p:spPr>
      </p:pic>
    </p:spTree>
    <p:extLst>
      <p:ext uri="{BB962C8B-B14F-4D97-AF65-F5344CB8AC3E}">
        <p14:creationId xmlns:p14="http://schemas.microsoft.com/office/powerpoint/2010/main" xmlns="" val="7940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Επιτυγχάνει</a:t>
            </a:r>
            <a:r>
              <a:rPr lang="en-US" dirty="0" smtClean="0"/>
              <a:t> </a:t>
            </a:r>
            <a:r>
              <a:rPr lang="el-GR" dirty="0" smtClean="0"/>
              <a:t>απίστευτη </a:t>
            </a:r>
            <a:r>
              <a:rPr lang="el-GR" dirty="0"/>
              <a:t>ακρίβεια μέσω </a:t>
            </a:r>
            <a:r>
              <a:rPr lang="el-GR" b="1" dirty="0" err="1"/>
              <a:t>deep</a:t>
            </a:r>
            <a:r>
              <a:rPr lang="el-GR" b="1" dirty="0"/>
              <a:t> </a:t>
            </a:r>
            <a:r>
              <a:rPr lang="el-GR" b="1" dirty="0" err="1"/>
              <a:t>neural</a:t>
            </a:r>
            <a:r>
              <a:rPr lang="el-GR" b="1" dirty="0"/>
              <a:t> </a:t>
            </a:r>
            <a:r>
              <a:rPr lang="el-GR" b="1" dirty="0" err="1"/>
              <a:t>networks</a:t>
            </a:r>
            <a:r>
              <a:rPr lang="el-GR" b="1" dirty="0"/>
              <a:t> </a:t>
            </a:r>
            <a:r>
              <a:rPr lang="el-GR" dirty="0"/>
              <a:t>– κάτι που προηγουμένως ήταν αδύνατο. </a:t>
            </a:r>
            <a:endParaRPr lang="en-US" dirty="0" smtClean="0"/>
          </a:p>
          <a:p>
            <a:r>
              <a:rPr lang="el-GR" dirty="0" smtClean="0"/>
              <a:t>Αξιοποιεί</a:t>
            </a:r>
            <a:r>
              <a:rPr lang="en-US" dirty="0" smtClean="0"/>
              <a:t> </a:t>
            </a:r>
            <a:r>
              <a:rPr lang="el-GR" dirty="0" smtClean="0"/>
              <a:t>στο </a:t>
            </a:r>
            <a:r>
              <a:rPr lang="el-GR" dirty="0"/>
              <a:t>έπακρο τα δεδομένα</a:t>
            </a:r>
            <a:r>
              <a:rPr lang="el-GR" dirty="0" smtClean="0"/>
              <a:t>.</a:t>
            </a:r>
          </a:p>
          <a:p>
            <a:r>
              <a:rPr lang="el-GR" dirty="0" smtClean="0"/>
              <a:t> </a:t>
            </a:r>
            <a:r>
              <a:rPr lang="el-GR" dirty="0"/>
              <a:t>Όταν οι </a:t>
            </a:r>
            <a:r>
              <a:rPr lang="el-GR" b="1" dirty="0"/>
              <a:t>αλγόριθμοι</a:t>
            </a:r>
            <a:r>
              <a:rPr lang="el-GR" dirty="0"/>
              <a:t> είναι </a:t>
            </a:r>
            <a:r>
              <a:rPr lang="el-GR" dirty="0" err="1"/>
              <a:t>αυτοεκπαιδευόμενοι</a:t>
            </a:r>
            <a:r>
              <a:rPr lang="el-GR" dirty="0"/>
              <a:t>, τα ίδια τα δεδομένα μπορούν να καταστούν </a:t>
            </a:r>
            <a:r>
              <a:rPr lang="el-GR" b="1" dirty="0"/>
              <a:t>πνευματική ιδιοκτησία</a:t>
            </a:r>
            <a:r>
              <a:rPr lang="el-GR" dirty="0"/>
              <a:t>. </a:t>
            </a:r>
          </a:p>
        </p:txBody>
      </p:sp>
      <p:pic>
        <p:nvPicPr>
          <p:cNvPr id="10" name="9 - Θέση περιεχομένου" descr="neural-network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476672"/>
            <a:ext cx="4753321" cy="5013176"/>
          </a:xfrm>
        </p:spPr>
      </p:pic>
      <p:sp>
        <p:nvSpPr>
          <p:cNvPr id="11" name="10 - Ορθογώνιο"/>
          <p:cNvSpPr/>
          <p:nvPr/>
        </p:nvSpPr>
        <p:spPr>
          <a:xfrm>
            <a:off x="5796136" y="5589240"/>
            <a:ext cx="175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 err="1" smtClean="0"/>
              <a:t>neural</a:t>
            </a:r>
            <a:r>
              <a:rPr lang="el-GR" i="1" dirty="0" smtClean="0"/>
              <a:t> </a:t>
            </a:r>
            <a:r>
              <a:rPr lang="el-GR" i="1" dirty="0" err="1" smtClean="0"/>
              <a:t>networks</a:t>
            </a:r>
            <a:r>
              <a:rPr lang="el-GR" i="1" dirty="0" smtClean="0"/>
              <a:t> 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xmlns="" val="7940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smtClean="0"/>
              <a:t>Οι</a:t>
            </a:r>
            <a:r>
              <a:rPr lang="en-US" dirty="0" smtClean="0"/>
              <a:t> </a:t>
            </a:r>
            <a:r>
              <a:rPr lang="el-GR" dirty="0" smtClean="0"/>
              <a:t>καταβολές </a:t>
            </a:r>
            <a:r>
              <a:rPr lang="el-GR" dirty="0"/>
              <a:t>της </a:t>
            </a:r>
            <a:r>
              <a:rPr lang="el-GR" b="1" dirty="0"/>
              <a:t>Τεχνητής Νοημοσύνης (</a:t>
            </a:r>
            <a:r>
              <a:rPr lang="el-GR" b="1" dirty="0" smtClean="0"/>
              <a:t>Τ.Ν.) </a:t>
            </a:r>
            <a:r>
              <a:rPr lang="el-GR" b="1" dirty="0"/>
              <a:t>-</a:t>
            </a:r>
            <a:r>
              <a:rPr lang="en-US" b="1" dirty="0"/>
              <a:t>Artificial Intelligence</a:t>
            </a:r>
            <a:r>
              <a:rPr lang="el-GR" b="1" dirty="0"/>
              <a:t> (</a:t>
            </a:r>
            <a:r>
              <a:rPr lang="en-US" b="1" dirty="0" smtClean="0"/>
              <a:t>A</a:t>
            </a:r>
            <a:r>
              <a:rPr lang="el-GR" b="1" dirty="0" smtClean="0"/>
              <a:t>.</a:t>
            </a:r>
            <a:r>
              <a:rPr lang="en-US" b="1" dirty="0" smtClean="0"/>
              <a:t>I</a:t>
            </a:r>
            <a:r>
              <a:rPr lang="el-GR" b="1" dirty="0" smtClean="0"/>
              <a:t>.)</a:t>
            </a:r>
            <a:r>
              <a:rPr lang="el-GR" dirty="0" smtClean="0"/>
              <a:t> έχουν</a:t>
            </a:r>
          </a:p>
          <a:p>
            <a:pPr lvl="1"/>
            <a:r>
              <a:rPr lang="el-GR" dirty="0" smtClean="0"/>
              <a:t> </a:t>
            </a:r>
            <a:r>
              <a:rPr lang="el-GR" dirty="0" smtClean="0"/>
              <a:t>Βαθιές </a:t>
            </a:r>
            <a:r>
              <a:rPr lang="el-GR" dirty="0" smtClean="0"/>
              <a:t>ρίζες στην </a:t>
            </a:r>
            <a:r>
              <a:rPr lang="el-GR" dirty="0"/>
              <a:t>κλασσική αρχαιότητα και </a:t>
            </a:r>
            <a:endParaRPr lang="el-GR" dirty="0" smtClean="0"/>
          </a:p>
          <a:p>
            <a:pPr lvl="1"/>
            <a:r>
              <a:rPr lang="el-GR" dirty="0" smtClean="0"/>
              <a:t>Απασχολούσαν </a:t>
            </a:r>
            <a:r>
              <a:rPr lang="el-GR" dirty="0"/>
              <a:t>έντονα τους τότε φιλοσόφους.</a:t>
            </a:r>
          </a:p>
        </p:txBody>
      </p:sp>
      <p:pic>
        <p:nvPicPr>
          <p:cNvPr id="9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2204864"/>
            <a:ext cx="4241127" cy="2808312"/>
          </a:xfrm>
          <a:prstGeom prst="rect">
            <a:avLst/>
          </a:prstGeom>
        </p:spPr>
      </p:pic>
      <p:sp>
        <p:nvSpPr>
          <p:cNvPr id="10" name="9 - TextBox"/>
          <p:cNvSpPr txBox="1"/>
          <p:nvPr/>
        </p:nvSpPr>
        <p:spPr>
          <a:xfrm>
            <a:off x="4716016" y="5661248"/>
            <a:ext cx="422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Χάλκινο νόμισμα με απεικόνιση του Τάλως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78899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Ως </a:t>
            </a:r>
            <a:r>
              <a:rPr lang="el-GR" b="1" dirty="0"/>
              <a:t>αλγόριθμος</a:t>
            </a:r>
            <a:r>
              <a:rPr lang="el-GR" dirty="0"/>
              <a:t> ορίζεται </a:t>
            </a:r>
            <a:endParaRPr lang="el-GR" dirty="0" smtClean="0"/>
          </a:p>
          <a:p>
            <a:pPr lvl="1"/>
            <a:r>
              <a:rPr lang="el-GR" dirty="0" smtClean="0"/>
              <a:t>μια </a:t>
            </a:r>
            <a:r>
              <a:rPr lang="el-GR" dirty="0"/>
              <a:t>πεπερασμένη σειρά ενεργειών, </a:t>
            </a:r>
            <a:endParaRPr lang="el-GR" dirty="0" smtClean="0"/>
          </a:p>
          <a:p>
            <a:pPr lvl="1"/>
            <a:r>
              <a:rPr lang="el-GR" dirty="0" smtClean="0"/>
              <a:t>αυστηρά </a:t>
            </a:r>
            <a:r>
              <a:rPr lang="el-GR" dirty="0"/>
              <a:t>καθορισμένων </a:t>
            </a:r>
            <a:endParaRPr lang="el-GR" dirty="0" smtClean="0"/>
          </a:p>
          <a:p>
            <a:pPr lvl="1"/>
            <a:r>
              <a:rPr lang="el-GR" dirty="0" smtClean="0"/>
              <a:t>και εκτελέσιμων</a:t>
            </a:r>
          </a:p>
          <a:p>
            <a:pPr lvl="1"/>
            <a:r>
              <a:rPr lang="el-GR" dirty="0" smtClean="0"/>
              <a:t>σε </a:t>
            </a:r>
            <a:r>
              <a:rPr lang="el-GR" dirty="0"/>
              <a:t>πεπερασμένο χρόνο, που στοχεύουν στην επίλυση ενός προβλήματος. </a:t>
            </a:r>
            <a:endParaRPr lang="el-GR" dirty="0" smtClean="0"/>
          </a:p>
          <a:p>
            <a:r>
              <a:rPr lang="el-GR" dirty="0" smtClean="0"/>
              <a:t>Πιο </a:t>
            </a:r>
            <a:r>
              <a:rPr lang="el-GR" dirty="0"/>
              <a:t>απλά </a:t>
            </a:r>
            <a:r>
              <a:rPr lang="el-GR" b="1" dirty="0" smtClean="0"/>
              <a:t>αλγόριθμο</a:t>
            </a:r>
            <a:r>
              <a:rPr lang="el-GR" dirty="0" smtClean="0"/>
              <a:t> </a:t>
            </a:r>
            <a:r>
              <a:rPr lang="el-GR" dirty="0"/>
              <a:t>ονομάζουμε </a:t>
            </a:r>
            <a:endParaRPr lang="el-GR" dirty="0" smtClean="0"/>
          </a:p>
          <a:p>
            <a:pPr lvl="1"/>
            <a:r>
              <a:rPr lang="el-GR" dirty="0" smtClean="0"/>
              <a:t>μία </a:t>
            </a:r>
            <a:r>
              <a:rPr lang="el-GR" dirty="0"/>
              <a:t>σειρά από εντολές που έχουν αρχή και τέλος, </a:t>
            </a:r>
            <a:endParaRPr lang="el-GR" dirty="0" smtClean="0"/>
          </a:p>
          <a:p>
            <a:pPr lvl="1"/>
            <a:r>
              <a:rPr lang="el-GR" dirty="0" smtClean="0"/>
              <a:t>είναι </a:t>
            </a:r>
            <a:r>
              <a:rPr lang="el-GR" dirty="0"/>
              <a:t>σαφείς και </a:t>
            </a:r>
            <a:endParaRPr lang="el-GR" dirty="0" smtClean="0"/>
          </a:p>
          <a:p>
            <a:pPr lvl="1"/>
            <a:r>
              <a:rPr lang="el-GR" dirty="0" smtClean="0"/>
              <a:t>έχουν </a:t>
            </a:r>
            <a:r>
              <a:rPr lang="el-GR" dirty="0"/>
              <a:t>ως σκοπό την επίλυση κάποιου προβλήματος</a:t>
            </a:r>
          </a:p>
        </p:txBody>
      </p:sp>
      <p:pic>
        <p:nvPicPr>
          <p:cNvPr id="7" name="Θέση περιεχομένου 6" descr="File:LampFlowchart-el.sv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00200"/>
            <a:ext cx="3312368" cy="44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976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1259632" y="3208412"/>
            <a:ext cx="7200800" cy="2925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843808" y="3786978"/>
            <a:ext cx="3816424" cy="2089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8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Πώς ακριβώς λειτουργεί η Τεχνητή Νοημοσύνη (</a:t>
            </a:r>
            <a:r>
              <a:rPr lang="el-GR" b="1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A.I.)</a:t>
            </a:r>
            <a:endParaRPr lang="el-GR" dirty="0"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5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/>
              <a:t>Η τεχνητή νοημοσύνη </a:t>
            </a:r>
            <a:r>
              <a:rPr lang="el-GR" dirty="0"/>
              <a:t>είναι ένα πεδίο μελέτης που περιλαμβάνει πολλές θεωρίες, μεθόδους και τεχνολογίες, καθώς και τα παρακάτω κύρια </a:t>
            </a:r>
            <a:r>
              <a:rPr lang="el-GR" dirty="0" err="1"/>
              <a:t>υποπεδία</a:t>
            </a:r>
            <a:r>
              <a:rPr lang="el-GR" dirty="0"/>
              <a:t>:</a:t>
            </a:r>
          </a:p>
          <a:p>
            <a:pPr lvl="1"/>
            <a:r>
              <a:rPr lang="el-GR" dirty="0" err="1"/>
              <a:t>Machine</a:t>
            </a:r>
            <a:r>
              <a:rPr lang="el-GR" dirty="0"/>
              <a:t> </a:t>
            </a:r>
            <a:r>
              <a:rPr lang="el-GR" dirty="0" err="1"/>
              <a:t>learning</a:t>
            </a:r>
            <a:r>
              <a:rPr lang="el-GR" dirty="0"/>
              <a:t> </a:t>
            </a:r>
            <a:r>
              <a:rPr lang="en-US" dirty="0" smtClean="0"/>
              <a:t> </a:t>
            </a:r>
            <a:r>
              <a:rPr lang="el-GR" dirty="0" smtClean="0"/>
              <a:t>(μηχανική μάθηση):</a:t>
            </a:r>
            <a:endParaRPr lang="el-GR" dirty="0"/>
          </a:p>
          <a:p>
            <a:pPr lvl="1"/>
            <a:r>
              <a:rPr lang="el-GR" dirty="0" err="1"/>
              <a:t>Neural</a:t>
            </a:r>
            <a:r>
              <a:rPr lang="el-GR" dirty="0"/>
              <a:t> </a:t>
            </a:r>
            <a:r>
              <a:rPr lang="el-GR" dirty="0" err="1"/>
              <a:t>network</a:t>
            </a:r>
            <a:r>
              <a:rPr lang="el-GR" dirty="0"/>
              <a:t> </a:t>
            </a:r>
            <a:r>
              <a:rPr lang="el-GR" dirty="0" smtClean="0"/>
              <a:t>(</a:t>
            </a:r>
            <a:r>
              <a:rPr lang="el-GR" dirty="0" err="1" smtClean="0"/>
              <a:t>νευρωνικό</a:t>
            </a:r>
            <a:r>
              <a:rPr lang="el-GR" dirty="0" smtClean="0"/>
              <a:t> δίκτυο):</a:t>
            </a:r>
          </a:p>
          <a:p>
            <a:pPr lvl="1"/>
            <a:r>
              <a:rPr lang="el-GR" dirty="0" smtClean="0"/>
              <a:t>Deep </a:t>
            </a:r>
            <a:r>
              <a:rPr lang="el-GR" dirty="0" err="1" smtClean="0"/>
              <a:t>learning</a:t>
            </a:r>
            <a:r>
              <a:rPr lang="el-GR" dirty="0" smtClean="0"/>
              <a:t> (σε βάθος μάθηση):</a:t>
            </a:r>
          </a:p>
          <a:p>
            <a:pPr lvl="1"/>
            <a:r>
              <a:rPr lang="el-GR" dirty="0" smtClean="0"/>
              <a:t>Cognitive </a:t>
            </a:r>
            <a:r>
              <a:rPr lang="el-GR" dirty="0" err="1" smtClean="0"/>
              <a:t>computing</a:t>
            </a:r>
            <a:r>
              <a:rPr lang="el-GR" dirty="0" smtClean="0"/>
              <a:t> (γνωστική υπολογιστική):</a:t>
            </a:r>
          </a:p>
          <a:p>
            <a:pPr lvl="1"/>
            <a:r>
              <a:rPr lang="el-GR" dirty="0" smtClean="0"/>
              <a:t>Computer </a:t>
            </a:r>
            <a:r>
              <a:rPr lang="el-GR" dirty="0" err="1"/>
              <a:t>vision</a:t>
            </a:r>
            <a:endParaRPr lang="el-GR" dirty="0"/>
          </a:p>
          <a:p>
            <a:endParaRPr lang="el-GR" dirty="0"/>
          </a:p>
        </p:txBody>
      </p:sp>
      <p:pic>
        <p:nvPicPr>
          <p:cNvPr id="7" name="6 - Θέση περιεχομένου" descr="kf_ann_052418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07793" y="3284984"/>
            <a:ext cx="4436207" cy="3312368"/>
          </a:xfrm>
        </p:spPr>
      </p:pic>
      <p:sp>
        <p:nvSpPr>
          <p:cNvPr id="8" name="7 - Ορθογώνιο"/>
          <p:cNvSpPr/>
          <p:nvPr/>
        </p:nvSpPr>
        <p:spPr>
          <a:xfrm>
            <a:off x="6372200" y="6550223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i="1" dirty="0" err="1" smtClean="0"/>
              <a:t>Deep</a:t>
            </a:r>
            <a:r>
              <a:rPr lang="el-GR" sz="1400" i="1" dirty="0" smtClean="0"/>
              <a:t> </a:t>
            </a:r>
            <a:r>
              <a:rPr lang="el-GR" sz="1400" i="1" dirty="0" err="1" smtClean="0"/>
              <a:t>learning</a:t>
            </a:r>
            <a:r>
              <a:rPr lang="el-GR" sz="1400" i="1" dirty="0" smtClean="0"/>
              <a:t> </a:t>
            </a:r>
            <a:endParaRPr lang="el-GR" sz="1400" i="1" dirty="0"/>
          </a:p>
        </p:txBody>
      </p:sp>
      <p:pic>
        <p:nvPicPr>
          <p:cNvPr id="12" name="11 - Θέση περιεχομένου" descr="neural_network.png"/>
          <p:cNvPicPr>
            <a:picLocks noGrp="1" noChangeAspect="1"/>
          </p:cNvPicPr>
          <p:nvPr>
            <p:ph sz="half" idx="13"/>
          </p:nvPr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55838" cy="3068960"/>
          </a:xfrm>
        </p:spPr>
      </p:pic>
      <p:sp>
        <p:nvSpPr>
          <p:cNvPr id="13" name="12 - Ορθογώνιο"/>
          <p:cNvSpPr/>
          <p:nvPr/>
        </p:nvSpPr>
        <p:spPr>
          <a:xfrm>
            <a:off x="6300192" y="2996952"/>
            <a:ext cx="1321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i="1" dirty="0" err="1" smtClean="0"/>
              <a:t>Neural</a:t>
            </a:r>
            <a:r>
              <a:rPr lang="el-GR" sz="1400" i="1" dirty="0" smtClean="0"/>
              <a:t> </a:t>
            </a:r>
            <a:r>
              <a:rPr lang="el-GR" sz="1400" i="1" dirty="0" err="1" smtClean="0"/>
              <a:t>network</a:t>
            </a:r>
            <a:endParaRPr lang="el-GR" sz="1400" i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3419872" y="6525344"/>
            <a:ext cx="534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i="1" dirty="0" smtClean="0"/>
              <a:t>Συν..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xmlns="" val="282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l-GR" dirty="0" err="1" smtClean="0"/>
              <a:t>Graphical</a:t>
            </a:r>
            <a:r>
              <a:rPr lang="el-GR" dirty="0" smtClean="0"/>
              <a:t> </a:t>
            </a:r>
            <a:r>
              <a:rPr lang="el-GR" dirty="0" err="1"/>
              <a:t>processing</a:t>
            </a:r>
            <a:r>
              <a:rPr lang="el-GR" dirty="0"/>
              <a:t> </a:t>
            </a:r>
            <a:r>
              <a:rPr lang="el-GR" dirty="0" err="1"/>
              <a:t>units</a:t>
            </a:r>
            <a:r>
              <a:rPr lang="el-GR" dirty="0"/>
              <a:t> (μονάδες επεξεργασίας γραφικών):</a:t>
            </a:r>
          </a:p>
          <a:p>
            <a:pPr lvl="1"/>
            <a:r>
              <a:rPr lang="el-GR" dirty="0"/>
              <a:t>Internet of </a:t>
            </a:r>
            <a:r>
              <a:rPr lang="el-GR" dirty="0" err="1"/>
              <a:t>Things</a:t>
            </a:r>
            <a:r>
              <a:rPr lang="el-GR" dirty="0"/>
              <a:t> (διαδίκτυο των πραγμάτων):</a:t>
            </a:r>
          </a:p>
          <a:p>
            <a:pPr lvl="1"/>
            <a:r>
              <a:rPr lang="el-GR" dirty="0"/>
              <a:t>Advanced </a:t>
            </a:r>
            <a:r>
              <a:rPr lang="el-GR" dirty="0" err="1"/>
              <a:t>algorithms</a:t>
            </a:r>
            <a:r>
              <a:rPr lang="el-GR" dirty="0"/>
              <a:t> (προηγμένοι αλγόριθμοι):</a:t>
            </a:r>
          </a:p>
          <a:p>
            <a:pPr lvl="1"/>
            <a:r>
              <a:rPr lang="en-US" dirty="0"/>
              <a:t>APIs </a:t>
            </a:r>
            <a:r>
              <a:rPr lang="el-GR" dirty="0"/>
              <a:t>ή</a:t>
            </a:r>
            <a:r>
              <a:rPr lang="en-US" dirty="0"/>
              <a:t> application processing interfaces (</a:t>
            </a:r>
            <a:r>
              <a:rPr lang="el-GR" dirty="0" err="1"/>
              <a:t>διεπαφές</a:t>
            </a:r>
            <a:r>
              <a:rPr lang="el-GR" dirty="0"/>
              <a:t> επεξεργασίας εφαρμογής</a:t>
            </a:r>
            <a:r>
              <a:rPr lang="en-US" dirty="0" smtClean="0"/>
              <a:t>)</a:t>
            </a:r>
            <a:r>
              <a:rPr lang="en-US" dirty="0"/>
              <a:t> </a:t>
            </a:r>
            <a:endParaRPr lang="el-GR" dirty="0"/>
          </a:p>
          <a:p>
            <a:endParaRPr lang="el-GR" dirty="0"/>
          </a:p>
        </p:txBody>
      </p:sp>
      <p:pic>
        <p:nvPicPr>
          <p:cNvPr id="12" name="11 - Θέση περιεχομένου" descr="gpu_1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88640"/>
            <a:ext cx="4171800" cy="3168352"/>
          </a:xfrm>
        </p:spPr>
      </p:pic>
      <p:pic>
        <p:nvPicPr>
          <p:cNvPr id="11" name="10 - Θέση περιεχομένου" descr="unnamed.gif"/>
          <p:cNvPicPr>
            <a:picLocks noGrp="1" noChangeAspect="1"/>
          </p:cNvPicPr>
          <p:nvPr>
            <p:ph sz="half" idx="13"/>
          </p:nvPr>
        </p:nvPicPr>
        <p:blipFill>
          <a:blip r:embed="rId3" cstate="print"/>
          <a:stretch>
            <a:fillRect/>
          </a:stretch>
        </p:blipFill>
        <p:spPr>
          <a:xfrm>
            <a:off x="4860031" y="3645024"/>
            <a:ext cx="4196369" cy="3096344"/>
          </a:xfrm>
        </p:spPr>
      </p:pic>
      <p:sp>
        <p:nvSpPr>
          <p:cNvPr id="13" name="12 - Ορθογώνιο"/>
          <p:cNvSpPr/>
          <p:nvPr/>
        </p:nvSpPr>
        <p:spPr>
          <a:xfrm>
            <a:off x="5436096" y="3212976"/>
            <a:ext cx="263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err="1" smtClean="0"/>
              <a:t>Graphical</a:t>
            </a:r>
            <a:r>
              <a:rPr lang="el-GR" dirty="0" smtClean="0"/>
              <a:t> </a:t>
            </a:r>
            <a:r>
              <a:rPr lang="el-GR" dirty="0" err="1" smtClean="0"/>
              <a:t>processing</a:t>
            </a:r>
            <a:r>
              <a:rPr lang="el-GR" dirty="0" smtClean="0"/>
              <a:t> </a:t>
            </a:r>
            <a:r>
              <a:rPr lang="el-GR" dirty="0" err="1" smtClean="0"/>
              <a:t>unit</a:t>
            </a:r>
            <a:endParaRPr lang="el-GR" dirty="0"/>
          </a:p>
        </p:txBody>
      </p:sp>
      <p:sp>
        <p:nvSpPr>
          <p:cNvPr id="14" name="13 - Ορθογώνιο"/>
          <p:cNvSpPr/>
          <p:nvPr/>
        </p:nvSpPr>
        <p:spPr>
          <a:xfrm>
            <a:off x="6372200" y="5373216"/>
            <a:ext cx="1192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r>
              <a:rPr lang="el-GR" b="1" dirty="0" err="1" smtClean="0">
                <a:solidFill>
                  <a:schemeClr val="bg1"/>
                </a:solidFill>
              </a:rPr>
              <a:t>lgorithm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176463"/>
          </a:xfrm>
        </p:spPr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l-GR" dirty="0"/>
              <a:t> στόχος της </a:t>
            </a:r>
            <a:r>
              <a:rPr lang="el-GR" b="1" dirty="0"/>
              <a:t>τεχνητής νοημοσύνης</a:t>
            </a:r>
            <a:r>
              <a:rPr lang="el-GR" dirty="0"/>
              <a:t> είναι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/>
              <a:t>παρέχει ένα λογισμικό που </a:t>
            </a:r>
            <a:endParaRPr lang="el-GR" dirty="0" smtClean="0"/>
          </a:p>
          <a:p>
            <a:pPr lvl="2"/>
            <a:r>
              <a:rPr lang="el-GR" dirty="0" smtClean="0"/>
              <a:t>μπορεί </a:t>
            </a:r>
            <a:r>
              <a:rPr lang="el-GR" dirty="0"/>
              <a:t>να αναλύει τα εισαγόμενα δεδομένα και </a:t>
            </a:r>
            <a:endParaRPr lang="el-GR" dirty="0" smtClean="0"/>
          </a:p>
          <a:p>
            <a:pPr lvl="2"/>
            <a:r>
              <a:rPr lang="el-GR" dirty="0" smtClean="0"/>
              <a:t>να </a:t>
            </a:r>
            <a:r>
              <a:rPr lang="el-GR" dirty="0"/>
              <a:t>εξηγεί τα εξερχόμενα.</a:t>
            </a: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988840"/>
            <a:ext cx="4544767" cy="3024336"/>
          </a:xfrm>
        </p:spPr>
      </p:pic>
    </p:spTree>
    <p:extLst>
      <p:ext uri="{BB962C8B-B14F-4D97-AF65-F5344CB8AC3E}">
        <p14:creationId xmlns:p14="http://schemas.microsoft.com/office/powerpoint/2010/main" xmlns="" val="31481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A.I\Images\nikol\shutterstock_436945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Ορθογώνιο 9"/>
          <p:cNvSpPr/>
          <p:nvPr/>
        </p:nvSpPr>
        <p:spPr>
          <a:xfrm>
            <a:off x="1259632" y="3208412"/>
            <a:ext cx="72008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8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Τεχνητή νοημοσύνη και Ιατρική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6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Οι </a:t>
            </a:r>
            <a:r>
              <a:rPr lang="el-GR" b="1" dirty="0"/>
              <a:t>εξελίξεις στην Α.Ι. </a:t>
            </a:r>
            <a:r>
              <a:rPr lang="el-GR" dirty="0"/>
              <a:t>είναι ραγδαίες και καινοτόμες όπως στη </a:t>
            </a:r>
            <a:r>
              <a:rPr lang="el-GR" b="1" dirty="0"/>
              <a:t>Ρομποτική</a:t>
            </a:r>
            <a:r>
              <a:rPr lang="el-GR" dirty="0"/>
              <a:t> που μας βοηθά να εστιάσουμε </a:t>
            </a:r>
            <a:endParaRPr lang="el-GR" dirty="0" smtClean="0"/>
          </a:p>
          <a:p>
            <a:pPr lvl="1"/>
            <a:r>
              <a:rPr lang="el-GR" dirty="0" smtClean="0"/>
              <a:t>ταχύτερα </a:t>
            </a:r>
            <a:r>
              <a:rPr lang="el-GR" dirty="0"/>
              <a:t>και </a:t>
            </a:r>
            <a:endParaRPr lang="el-GR" dirty="0" smtClean="0"/>
          </a:p>
          <a:p>
            <a:pPr lvl="1"/>
            <a:r>
              <a:rPr lang="el-GR" dirty="0" smtClean="0"/>
              <a:t>αποτελεσματικότερα </a:t>
            </a:r>
            <a:r>
              <a:rPr lang="el-GR" dirty="0"/>
              <a:t>στο σημείο που εντοπίζεται η παθογένεια.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548680"/>
            <a:ext cx="4284599" cy="2854202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645024"/>
            <a:ext cx="4320480" cy="2160240"/>
          </a:xfrm>
        </p:spPr>
      </p:pic>
    </p:spTree>
    <p:extLst>
      <p:ext uri="{BB962C8B-B14F-4D97-AF65-F5344CB8AC3E}">
        <p14:creationId xmlns:p14="http://schemas.microsoft.com/office/powerpoint/2010/main" xmlns="" val="3782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l-GR" b="1" dirty="0"/>
              <a:t>Στόχος των ερευνητών είναι μέσω της Α.Ι</a:t>
            </a:r>
            <a:r>
              <a:rPr lang="el-GR" dirty="0"/>
              <a:t>.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/>
              <a:t>αναπτύξουν υπολογιστικά μοντέλα </a:t>
            </a:r>
            <a:endParaRPr lang="el-GR" dirty="0" smtClean="0"/>
          </a:p>
          <a:p>
            <a:pPr lvl="1"/>
            <a:r>
              <a:rPr lang="el-GR" dirty="0" smtClean="0"/>
              <a:t>που </a:t>
            </a:r>
            <a:r>
              <a:rPr lang="el-GR" dirty="0"/>
              <a:t>θα αναλύουν την πορεία του προβλήματος κάθε ασθενούς, </a:t>
            </a:r>
            <a:endParaRPr lang="el-GR" dirty="0" smtClean="0"/>
          </a:p>
          <a:p>
            <a:pPr lvl="1"/>
            <a:r>
              <a:rPr lang="el-GR" dirty="0" smtClean="0"/>
              <a:t>την </a:t>
            </a:r>
            <a:r>
              <a:rPr lang="el-GR" dirty="0"/>
              <a:t>σχέση της πάθησής του με άλλους ασθενείς και </a:t>
            </a:r>
            <a:endParaRPr lang="el-GR" dirty="0" smtClean="0"/>
          </a:p>
          <a:p>
            <a:pPr lvl="1"/>
            <a:r>
              <a:rPr lang="el-GR" dirty="0" smtClean="0"/>
              <a:t>την </a:t>
            </a:r>
            <a:r>
              <a:rPr lang="el-GR" dirty="0"/>
              <a:t>πιθανή εξέλιξή της στο μέλλον. </a:t>
            </a: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080" y="2420888"/>
            <a:ext cx="4554383" cy="2332409"/>
          </a:xfrm>
        </p:spPr>
      </p:pic>
    </p:spTree>
    <p:extLst>
      <p:ext uri="{BB962C8B-B14F-4D97-AF65-F5344CB8AC3E}">
        <p14:creationId xmlns:p14="http://schemas.microsoft.com/office/powerpoint/2010/main" xmlns="" val="889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A.I\Images\Νέος φάκελος\orthopaidikh_klini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Ορθογώνιο 5"/>
          <p:cNvSpPr/>
          <p:nvPr/>
        </p:nvSpPr>
        <p:spPr>
          <a:xfrm>
            <a:off x="1259632" y="2996952"/>
            <a:ext cx="7128792" cy="4320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Ποιες είναι οι σύγχρονες εξελίξεις στην </a:t>
            </a:r>
            <a:r>
              <a:rPr lang="el-GR" b="1" dirty="0" err="1">
                <a:solidFill>
                  <a:srgbClr val="FFFF00"/>
                </a:solidFill>
              </a:rPr>
              <a:t>Ορθοπαιδική</a:t>
            </a:r>
            <a:r>
              <a:rPr lang="el-GR" b="1" dirty="0">
                <a:solidFill>
                  <a:srgbClr val="FFFF00"/>
                </a:solidFill>
              </a:rPr>
              <a:t>;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l-GR" sz="28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Μια από τις µ</a:t>
            </a:r>
            <a:r>
              <a:rPr lang="el-GR" dirty="0" err="1"/>
              <a:t>εγαλύτερες</a:t>
            </a:r>
            <a:r>
              <a:rPr lang="el-GR" dirty="0"/>
              <a:t> κατακτήσεις στην Ιατρική γενικότερα θεωρείται η στροφή στην </a:t>
            </a:r>
            <a:r>
              <a:rPr lang="el-GR" b="1" dirty="0" err="1"/>
              <a:t>Τεκµηριωµένη</a:t>
            </a:r>
            <a:r>
              <a:rPr lang="el-GR" b="1" dirty="0"/>
              <a:t> ή </a:t>
            </a:r>
            <a:r>
              <a:rPr lang="el-GR" b="1" dirty="0" err="1"/>
              <a:t>Βασισµένη</a:t>
            </a:r>
            <a:r>
              <a:rPr lang="el-GR" b="1" dirty="0"/>
              <a:t> σε Αποδείξεις Ιατρική,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(</a:t>
            </a:r>
            <a:r>
              <a:rPr lang="en-US" b="1" dirty="0"/>
              <a:t>Evidence Based Medicine</a:t>
            </a:r>
            <a:r>
              <a:rPr lang="el-GR" b="1" dirty="0"/>
              <a:t>)</a:t>
            </a:r>
            <a:r>
              <a:rPr lang="el-GR" dirty="0"/>
              <a:t> και στην περίπτωσή µας Ορθοπαιδική. </a:t>
            </a:r>
            <a:endParaRPr lang="en-US" dirty="0" smtClean="0"/>
          </a:p>
          <a:p>
            <a:r>
              <a:rPr lang="el-GR" dirty="0" smtClean="0"/>
              <a:t>Δίκαια </a:t>
            </a:r>
            <a:r>
              <a:rPr lang="el-GR" dirty="0"/>
              <a:t>τοποθετήθηκε </a:t>
            </a:r>
            <a:r>
              <a:rPr lang="el-GR" dirty="0" err="1"/>
              <a:t>ανάµεσα</a:t>
            </a:r>
            <a:r>
              <a:rPr lang="el-GR" dirty="0"/>
              <a:t> στις µ</a:t>
            </a:r>
            <a:r>
              <a:rPr lang="el-GR" dirty="0" err="1"/>
              <a:t>εγαλύτερες</a:t>
            </a:r>
            <a:r>
              <a:rPr lang="el-GR" dirty="0"/>
              <a:t> ιατρικές </a:t>
            </a:r>
            <a:r>
              <a:rPr lang="el-GR" dirty="0" err="1"/>
              <a:t>καινοτοµίες</a:t>
            </a:r>
            <a:r>
              <a:rPr lang="el-GR" dirty="0"/>
              <a:t> των τελευταίων 160 ετών. 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1308" y="548680"/>
            <a:ext cx="4038600" cy="2828384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1308" y="3884570"/>
            <a:ext cx="4038600" cy="2448272"/>
          </a:xfrm>
        </p:spPr>
      </p:pic>
    </p:spTree>
    <p:extLst>
      <p:ext uri="{BB962C8B-B14F-4D97-AF65-F5344CB8AC3E}">
        <p14:creationId xmlns:p14="http://schemas.microsoft.com/office/powerpoint/2010/main" xmlns="" val="2900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Το </a:t>
            </a:r>
            <a:r>
              <a:rPr lang="el-GR" b="1" dirty="0"/>
              <a:t>700 π.χ. ο Ησίοδος </a:t>
            </a:r>
            <a:r>
              <a:rPr lang="el-GR" dirty="0"/>
              <a:t>αναφέρεται στον </a:t>
            </a:r>
            <a:r>
              <a:rPr lang="el-GR" b="1" dirty="0" err="1"/>
              <a:t>Τάλως</a:t>
            </a:r>
            <a:r>
              <a:rPr lang="el-GR" dirty="0"/>
              <a:t>, έναν πελώριο χάλκινο γίγαντα, δημιούργημα του Ήφαιστου και δώρο του Δία προς τον Μίνωα για την προστασία της Κρήτης από τους εισβολείς. </a:t>
            </a:r>
            <a:endParaRPr lang="el-GR" dirty="0" smtClean="0"/>
          </a:p>
          <a:p>
            <a:r>
              <a:rPr lang="el-GR" dirty="0" smtClean="0"/>
              <a:t>Ο </a:t>
            </a:r>
            <a:r>
              <a:rPr lang="el-GR" b="1" dirty="0" err="1"/>
              <a:t>Τάλως</a:t>
            </a:r>
            <a:r>
              <a:rPr lang="el-GR" dirty="0"/>
              <a:t> συμβόλιζε την τεχνολογική εξέλιξη του χαλκού στα προϊστορικά-</a:t>
            </a:r>
            <a:r>
              <a:rPr lang="el-GR" dirty="0" err="1"/>
              <a:t>μινωϊκά</a:t>
            </a:r>
            <a:r>
              <a:rPr lang="el-GR" dirty="0"/>
              <a:t> χρόνια της μεταλλουργίας.</a:t>
            </a:r>
          </a:p>
        </p:txBody>
      </p:sp>
      <p:pic>
        <p:nvPicPr>
          <p:cNvPr id="7" name="Θέση περιεχομένου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3845024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4860032" y="5589240"/>
            <a:ext cx="382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 θάνατος του Τάλως από την Μήδεια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474416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Η ορθή </a:t>
            </a:r>
            <a:r>
              <a:rPr lang="el-GR" dirty="0" err="1"/>
              <a:t>εφαρµογή</a:t>
            </a:r>
            <a:r>
              <a:rPr lang="el-GR" dirty="0"/>
              <a:t> της στην κλινική πράξη προκύπτει από τον </a:t>
            </a:r>
            <a:r>
              <a:rPr lang="el-GR" dirty="0" err="1"/>
              <a:t>συνδυασµό</a:t>
            </a:r>
            <a:r>
              <a:rPr lang="el-GR" dirty="0"/>
              <a:t> </a:t>
            </a:r>
            <a:endParaRPr lang="en-US" dirty="0" smtClean="0"/>
          </a:p>
          <a:p>
            <a:pPr lvl="1"/>
            <a:r>
              <a:rPr lang="el-GR" b="1" dirty="0" smtClean="0"/>
              <a:t>της </a:t>
            </a:r>
            <a:r>
              <a:rPr lang="el-GR" b="1" dirty="0"/>
              <a:t>κλινικής </a:t>
            </a:r>
            <a:r>
              <a:rPr lang="el-GR" b="1" dirty="0" err="1"/>
              <a:t>εµπειρίας</a:t>
            </a:r>
            <a:r>
              <a:rPr lang="el-GR" b="1" dirty="0"/>
              <a:t> του γιατρού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και </a:t>
            </a:r>
            <a:endParaRPr lang="en-US" dirty="0" smtClean="0"/>
          </a:p>
          <a:p>
            <a:pPr lvl="1"/>
            <a:r>
              <a:rPr lang="el-GR" dirty="0" smtClean="0"/>
              <a:t>των </a:t>
            </a:r>
            <a:r>
              <a:rPr lang="el-GR" dirty="0"/>
              <a:t>καλύτερων και πιο επίκαιρων σχετικών αποδείξεων από την ιατρική έρευνα, </a:t>
            </a:r>
            <a:r>
              <a:rPr lang="el-GR" dirty="0" err="1"/>
              <a:t>λαµβάνοντας</a:t>
            </a:r>
            <a:r>
              <a:rPr lang="el-GR" dirty="0"/>
              <a:t> υπόψη τις αξίες και τις προσδοκίες του ασθενή.</a:t>
            </a: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605947"/>
            <a:ext cx="4555256" cy="4277072"/>
          </a:xfrm>
        </p:spPr>
      </p:pic>
    </p:spTree>
    <p:extLst>
      <p:ext uri="{BB962C8B-B14F-4D97-AF65-F5344CB8AC3E}">
        <p14:creationId xmlns:p14="http://schemas.microsoft.com/office/powerpoint/2010/main" xmlns="" val="3013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Στην εποχή µας, που ο </a:t>
            </a:r>
            <a:r>
              <a:rPr lang="el-GR" b="1" dirty="0"/>
              <a:t>όγκος της ιατρικής πληροφορίας </a:t>
            </a:r>
            <a:endParaRPr lang="el-GR" b="1" dirty="0" smtClean="0"/>
          </a:p>
          <a:p>
            <a:pPr lvl="1"/>
            <a:r>
              <a:rPr lang="el-GR" dirty="0" smtClean="0"/>
              <a:t>είναι </a:t>
            </a:r>
            <a:r>
              <a:rPr lang="el-GR" dirty="0"/>
              <a:t>τεράστιος</a:t>
            </a:r>
            <a:r>
              <a:rPr lang="el-GR" b="1" dirty="0"/>
              <a:t> </a:t>
            </a:r>
            <a:r>
              <a:rPr lang="el-GR" dirty="0"/>
              <a:t>και </a:t>
            </a:r>
            <a:endParaRPr lang="el-GR" dirty="0" smtClean="0"/>
          </a:p>
          <a:p>
            <a:pPr lvl="1"/>
            <a:r>
              <a:rPr lang="el-GR" dirty="0" smtClean="0"/>
              <a:t>δύσκολα </a:t>
            </a:r>
            <a:r>
              <a:rPr lang="el-GR" dirty="0" err="1"/>
              <a:t>διαχειρίσιµος</a:t>
            </a:r>
            <a:r>
              <a:rPr lang="el-GR" dirty="0"/>
              <a:t>, 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 err="1"/>
              <a:t>τεκµηριωµένη</a:t>
            </a:r>
            <a:r>
              <a:rPr lang="el-GR" dirty="0"/>
              <a:t> </a:t>
            </a:r>
            <a:r>
              <a:rPr lang="el-GR" dirty="0" err="1"/>
              <a:t>ορθοπαιδική</a:t>
            </a:r>
            <a:r>
              <a:rPr lang="el-GR" dirty="0"/>
              <a:t> παρέχει στον </a:t>
            </a:r>
            <a:r>
              <a:rPr lang="el-GR" dirty="0" err="1"/>
              <a:t>ορθοπαιδικό</a:t>
            </a:r>
            <a:r>
              <a:rPr lang="el-GR" dirty="0"/>
              <a:t> χειρουργό </a:t>
            </a:r>
            <a:endParaRPr lang="el-GR" dirty="0" smtClean="0"/>
          </a:p>
          <a:p>
            <a:pPr lvl="1"/>
            <a:r>
              <a:rPr lang="el-GR" dirty="0" smtClean="0"/>
              <a:t>µια </a:t>
            </a:r>
            <a:r>
              <a:rPr lang="el-GR" dirty="0"/>
              <a:t>µ</a:t>
            </a:r>
            <a:r>
              <a:rPr lang="el-GR" dirty="0" err="1"/>
              <a:t>έθοδο</a:t>
            </a:r>
            <a:r>
              <a:rPr lang="el-GR" dirty="0"/>
              <a:t> διαχείρισης και </a:t>
            </a:r>
            <a:endParaRPr lang="el-GR" dirty="0" smtClean="0"/>
          </a:p>
          <a:p>
            <a:pPr lvl="1"/>
            <a:r>
              <a:rPr lang="el-GR" dirty="0" smtClean="0"/>
              <a:t>αξιοποίησης </a:t>
            </a:r>
            <a:r>
              <a:rPr lang="el-GR" dirty="0"/>
              <a:t>αυτής της πληροφορίας. </a:t>
            </a:r>
          </a:p>
          <a:p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954969"/>
            <a:ext cx="4949004" cy="3816424"/>
          </a:xfrm>
        </p:spPr>
      </p:pic>
    </p:spTree>
    <p:extLst>
      <p:ext uri="{BB962C8B-B14F-4D97-AF65-F5344CB8AC3E}">
        <p14:creationId xmlns:p14="http://schemas.microsoft.com/office/powerpoint/2010/main" xmlns="" val="35724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Οι ιατρικές έρευνες αξιολογούνται και </a:t>
            </a:r>
            <a:r>
              <a:rPr lang="el-GR" dirty="0" err="1"/>
              <a:t>βαθµολογούνται</a:t>
            </a:r>
            <a:r>
              <a:rPr lang="el-GR" dirty="0"/>
              <a:t> ως προς την αποδεικτική τους ισχύ </a:t>
            </a:r>
            <a:endParaRPr lang="el-GR" dirty="0" smtClean="0"/>
          </a:p>
          <a:p>
            <a:r>
              <a:rPr lang="el-GR" dirty="0" smtClean="0"/>
              <a:t>και </a:t>
            </a:r>
            <a:r>
              <a:rPr lang="el-GR" dirty="0"/>
              <a:t>συχνά </a:t>
            </a:r>
            <a:r>
              <a:rPr lang="el-GR" dirty="0" err="1"/>
              <a:t>δηµιουργούνται</a:t>
            </a:r>
            <a:r>
              <a:rPr lang="el-GR" dirty="0"/>
              <a:t> </a:t>
            </a:r>
            <a:r>
              <a:rPr lang="el-GR" b="1" dirty="0"/>
              <a:t>πρωτόκολλα (</a:t>
            </a:r>
            <a:r>
              <a:rPr lang="el-GR" b="1" dirty="0" err="1"/>
              <a:t>clinical</a:t>
            </a:r>
            <a:r>
              <a:rPr lang="el-GR" b="1" dirty="0"/>
              <a:t> </a:t>
            </a:r>
            <a:r>
              <a:rPr lang="el-GR" b="1" dirty="0" err="1"/>
              <a:t>practice</a:t>
            </a:r>
            <a:r>
              <a:rPr lang="el-GR" b="1" dirty="0"/>
              <a:t> </a:t>
            </a:r>
            <a:r>
              <a:rPr lang="el-GR" b="1" dirty="0" err="1"/>
              <a:t>guidelines</a:t>
            </a:r>
            <a:r>
              <a:rPr lang="el-GR" dirty="0"/>
              <a:t>) </a:t>
            </a:r>
            <a:endParaRPr lang="el-GR" dirty="0" smtClean="0"/>
          </a:p>
          <a:p>
            <a:r>
              <a:rPr lang="el-GR" dirty="0" smtClean="0"/>
              <a:t>που </a:t>
            </a:r>
            <a:r>
              <a:rPr lang="el-GR" dirty="0"/>
              <a:t>βοηθούν τον </a:t>
            </a:r>
            <a:r>
              <a:rPr lang="el-GR" dirty="0" err="1"/>
              <a:t>ορθοπαιδικό</a:t>
            </a:r>
            <a:r>
              <a:rPr lang="el-GR" dirty="0"/>
              <a:t> χειρουργό στην λήψη αποφάσεων.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290" y="1417637"/>
            <a:ext cx="4629376" cy="5251723"/>
          </a:xfrm>
        </p:spPr>
      </p:pic>
    </p:spTree>
    <p:extLst>
      <p:ext uri="{BB962C8B-B14F-4D97-AF65-F5344CB8AC3E}">
        <p14:creationId xmlns:p14="http://schemas.microsoft.com/office/powerpoint/2010/main" xmlns="" val="27789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Οι εξελίξεις στις νέες τεχνολογίες</a:t>
            </a:r>
            <a:r>
              <a:rPr lang="el-GR" dirty="0" smtClean="0"/>
              <a:t>,</a:t>
            </a:r>
          </a:p>
          <a:p>
            <a:pPr lvl="1"/>
            <a:r>
              <a:rPr lang="el-GR" dirty="0" smtClean="0"/>
              <a:t> </a:t>
            </a:r>
            <a:r>
              <a:rPr lang="el-GR" dirty="0"/>
              <a:t>στην πληροφορική,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 err="1"/>
              <a:t>εμβιοµηχανική</a:t>
            </a:r>
            <a:r>
              <a:rPr lang="el-GR" dirty="0"/>
              <a:t> (</a:t>
            </a:r>
            <a:r>
              <a:rPr lang="el-GR" dirty="0" err="1"/>
              <a:t>bio</a:t>
            </a:r>
            <a:r>
              <a:rPr lang="en-US" dirty="0"/>
              <a:t>engineering</a:t>
            </a:r>
            <a:r>
              <a:rPr lang="el-GR" dirty="0" smtClean="0"/>
              <a:t>),</a:t>
            </a:r>
          </a:p>
          <a:p>
            <a:pPr lvl="1"/>
            <a:r>
              <a:rPr lang="el-GR" dirty="0" smtClean="0"/>
              <a:t> </a:t>
            </a:r>
            <a:r>
              <a:rPr lang="el-GR" dirty="0"/>
              <a:t>στην </a:t>
            </a:r>
            <a:r>
              <a:rPr lang="el-GR" dirty="0" err="1"/>
              <a:t>ροµποτική</a:t>
            </a:r>
            <a:r>
              <a:rPr lang="el-GR" dirty="0"/>
              <a:t>, </a:t>
            </a:r>
            <a:endParaRPr lang="el-GR" dirty="0" smtClean="0"/>
          </a:p>
          <a:p>
            <a:pPr lvl="1"/>
            <a:r>
              <a:rPr lang="el-GR" dirty="0" smtClean="0"/>
              <a:t>στις </a:t>
            </a:r>
            <a:r>
              <a:rPr lang="el-GR" dirty="0"/>
              <a:t>τεχνικές απεικόνισης ιστών,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/>
              <a:t>τεχνολογία υλικών </a:t>
            </a:r>
            <a:endParaRPr lang="el-GR" dirty="0" smtClean="0"/>
          </a:p>
          <a:p>
            <a:r>
              <a:rPr lang="el-GR" dirty="0" smtClean="0"/>
              <a:t>σε </a:t>
            </a:r>
            <a:r>
              <a:rPr lang="el-GR" dirty="0" err="1"/>
              <a:t>συνδυασµό</a:t>
            </a:r>
            <a:r>
              <a:rPr lang="el-GR" dirty="0"/>
              <a:t> µε την </a:t>
            </a:r>
            <a:r>
              <a:rPr lang="el-GR" b="1" dirty="0" err="1"/>
              <a:t>ωρίµανση</a:t>
            </a:r>
            <a:r>
              <a:rPr lang="el-GR" b="1" dirty="0"/>
              <a:t> της </a:t>
            </a:r>
            <a:r>
              <a:rPr lang="el-GR" b="1" dirty="0" err="1"/>
              <a:t>τεκµηριωµένης</a:t>
            </a:r>
            <a:r>
              <a:rPr lang="el-GR" b="1" dirty="0"/>
              <a:t> </a:t>
            </a:r>
            <a:r>
              <a:rPr lang="el-GR" b="1" dirty="0" err="1"/>
              <a:t>ορθοπαιδικής</a:t>
            </a:r>
            <a:r>
              <a:rPr lang="el-GR" b="1" dirty="0"/>
              <a:t> </a:t>
            </a:r>
            <a:r>
              <a:rPr lang="el-GR" dirty="0"/>
              <a:t>έχουν να προσφέρουν πολλά στην εξέλιξη της </a:t>
            </a:r>
            <a:r>
              <a:rPr lang="el-GR" dirty="0" err="1"/>
              <a:t>Ορθοπαιδικής</a:t>
            </a:r>
            <a:r>
              <a:rPr lang="el-GR" dirty="0"/>
              <a:t>. 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8" y="259693"/>
            <a:ext cx="4038600" cy="2693714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8" y="3923382"/>
            <a:ext cx="4038600" cy="2224336"/>
          </a:xfrm>
        </p:spPr>
      </p:pic>
    </p:spTree>
    <p:extLst>
      <p:ext uri="{BB962C8B-B14F-4D97-AF65-F5344CB8AC3E}">
        <p14:creationId xmlns:p14="http://schemas.microsoft.com/office/powerpoint/2010/main" xmlns="" val="24011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Έχει παρατηρηθεί </a:t>
            </a:r>
            <a:r>
              <a:rPr lang="el-GR" dirty="0" err="1"/>
              <a:t>παγκοσµίως</a:t>
            </a:r>
            <a:r>
              <a:rPr lang="el-GR" dirty="0"/>
              <a:t> µ</a:t>
            </a:r>
            <a:r>
              <a:rPr lang="el-GR" dirty="0" err="1"/>
              <a:t>ια</a:t>
            </a:r>
            <a:r>
              <a:rPr lang="el-GR" dirty="0"/>
              <a:t> στροφή σε “</a:t>
            </a:r>
            <a:r>
              <a:rPr lang="el-GR" b="1" dirty="0"/>
              <a:t>ποιοτικότερη” </a:t>
            </a:r>
            <a:r>
              <a:rPr lang="el-GR" b="1" dirty="0" err="1"/>
              <a:t>αντιµετώπιση</a:t>
            </a:r>
            <a:r>
              <a:rPr lang="el-GR" b="1" dirty="0"/>
              <a:t> </a:t>
            </a:r>
            <a:r>
              <a:rPr lang="el-GR" dirty="0"/>
              <a:t>των </a:t>
            </a:r>
            <a:r>
              <a:rPr lang="el-GR" dirty="0" err="1"/>
              <a:t>ορθοπαιδικών</a:t>
            </a:r>
            <a:r>
              <a:rPr lang="el-GR" dirty="0"/>
              <a:t> ασθενών. </a:t>
            </a:r>
            <a:endParaRPr lang="el-GR" dirty="0" smtClean="0"/>
          </a:p>
          <a:p>
            <a:r>
              <a:rPr lang="el-GR" dirty="0" err="1" smtClean="0"/>
              <a:t>Προσπαθούµε</a:t>
            </a:r>
            <a:r>
              <a:rPr lang="el-GR" dirty="0" smtClean="0"/>
              <a:t> </a:t>
            </a:r>
            <a:r>
              <a:rPr lang="el-GR" dirty="0"/>
              <a:t>πλέον να </a:t>
            </a:r>
            <a:r>
              <a:rPr lang="el-GR" dirty="0" err="1"/>
              <a:t>πετύχουµε</a:t>
            </a:r>
            <a:r>
              <a:rPr lang="el-GR" dirty="0"/>
              <a:t> </a:t>
            </a:r>
            <a:r>
              <a:rPr lang="el-GR" b="1" dirty="0"/>
              <a:t>ριζική θεραπεία </a:t>
            </a:r>
            <a:r>
              <a:rPr lang="el-GR" dirty="0"/>
              <a:t>και όχι </a:t>
            </a:r>
            <a:r>
              <a:rPr lang="el-GR" dirty="0" err="1"/>
              <a:t>συµπτωµατική</a:t>
            </a:r>
            <a:r>
              <a:rPr lang="el-GR" dirty="0"/>
              <a:t> </a:t>
            </a:r>
            <a:r>
              <a:rPr lang="el-GR" dirty="0" err="1"/>
              <a:t>αντιµετώπιση</a:t>
            </a:r>
            <a:r>
              <a:rPr lang="el-GR" dirty="0" smtClean="0"/>
              <a:t>.</a:t>
            </a:r>
          </a:p>
          <a:p>
            <a:r>
              <a:rPr lang="el-GR" dirty="0"/>
              <a:t>Η  αναλγησία δεν θεωρείται πλέον σκοπός αλλά το µ</a:t>
            </a:r>
            <a:r>
              <a:rPr lang="el-GR" dirty="0" err="1"/>
              <a:t>έσο</a:t>
            </a:r>
            <a:r>
              <a:rPr lang="el-GR" dirty="0"/>
              <a:t> ώστε να </a:t>
            </a:r>
            <a:r>
              <a:rPr lang="el-GR" dirty="0" err="1"/>
              <a:t>αντιµετωπιστεί</a:t>
            </a:r>
            <a:r>
              <a:rPr lang="el-GR" dirty="0"/>
              <a:t> </a:t>
            </a:r>
            <a:r>
              <a:rPr lang="el-GR" b="1" dirty="0"/>
              <a:t>ουσιαστικά και αιτιολογικά </a:t>
            </a:r>
            <a:r>
              <a:rPr lang="el-GR" dirty="0"/>
              <a:t>το </a:t>
            </a:r>
            <a:r>
              <a:rPr lang="el-GR" dirty="0" err="1"/>
              <a:t>υποκείµενο</a:t>
            </a:r>
            <a:r>
              <a:rPr lang="el-GR" dirty="0"/>
              <a:t> </a:t>
            </a:r>
            <a:r>
              <a:rPr lang="el-GR" dirty="0" err="1"/>
              <a:t>πρόβληµα</a:t>
            </a:r>
            <a:r>
              <a:rPr lang="el-GR" dirty="0"/>
              <a:t>. 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417638"/>
            <a:ext cx="4318297" cy="4708525"/>
          </a:xfrm>
        </p:spPr>
      </p:pic>
    </p:spTree>
    <p:extLst>
      <p:ext uri="{BB962C8B-B14F-4D97-AF65-F5344CB8AC3E}">
        <p14:creationId xmlns:p14="http://schemas.microsoft.com/office/powerpoint/2010/main" xmlns="" val="14469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/>
              <a:t>Η µοριακή βιολογία (</a:t>
            </a:r>
            <a:r>
              <a:rPr lang="el-GR" b="1" dirty="0" err="1"/>
              <a:t>orthobiologics</a:t>
            </a:r>
            <a:r>
              <a:rPr lang="el-GR" b="1" dirty="0"/>
              <a:t>) </a:t>
            </a:r>
            <a:r>
              <a:rPr lang="el-GR" dirty="0"/>
              <a:t>ίσως µας βοηθήσει στο </a:t>
            </a:r>
            <a:r>
              <a:rPr lang="el-GR" dirty="0" err="1"/>
              <a:t>σύντοµο</a:t>
            </a:r>
            <a:r>
              <a:rPr lang="el-GR" dirty="0"/>
              <a:t> µ</a:t>
            </a:r>
            <a:r>
              <a:rPr lang="el-GR" dirty="0" err="1"/>
              <a:t>έλλον</a:t>
            </a:r>
            <a:r>
              <a:rPr lang="el-GR" dirty="0"/>
              <a:t>. </a:t>
            </a:r>
            <a:endParaRPr lang="el-GR" dirty="0" smtClean="0"/>
          </a:p>
          <a:p>
            <a:r>
              <a:rPr lang="el-GR" b="1" dirty="0" smtClean="0"/>
              <a:t>Η </a:t>
            </a:r>
            <a:r>
              <a:rPr lang="el-GR" b="1" dirty="0"/>
              <a:t>χρήση PRP, </a:t>
            </a:r>
            <a:r>
              <a:rPr lang="el-GR" b="1" dirty="0" err="1"/>
              <a:t>πολυδύναµων</a:t>
            </a:r>
            <a:r>
              <a:rPr lang="el-GR" b="1" dirty="0"/>
              <a:t> </a:t>
            </a:r>
            <a:r>
              <a:rPr lang="el-GR" b="1" dirty="0" err="1"/>
              <a:t>βλαστοκυττάρων</a:t>
            </a:r>
            <a:r>
              <a:rPr lang="el-GR" b="1" dirty="0"/>
              <a:t> (</a:t>
            </a:r>
            <a:r>
              <a:rPr lang="el-GR" b="1" dirty="0" err="1"/>
              <a:t>stem</a:t>
            </a:r>
            <a:r>
              <a:rPr lang="el-GR" b="1" dirty="0"/>
              <a:t> </a:t>
            </a:r>
            <a:r>
              <a:rPr lang="el-GR" b="1" dirty="0" err="1"/>
              <a:t>cells</a:t>
            </a:r>
            <a:r>
              <a:rPr lang="el-GR" b="1" dirty="0"/>
              <a:t>)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dirty="0" smtClean="0"/>
              <a:t>και </a:t>
            </a:r>
            <a:r>
              <a:rPr lang="el-GR" dirty="0"/>
              <a:t>άλλων µοριακών παραγόντων στην </a:t>
            </a:r>
            <a:r>
              <a:rPr lang="el-GR" dirty="0" err="1"/>
              <a:t>αντιµετώπιση</a:t>
            </a:r>
            <a:r>
              <a:rPr lang="el-GR" dirty="0"/>
              <a:t> των </a:t>
            </a:r>
            <a:r>
              <a:rPr lang="el-GR" dirty="0" err="1"/>
              <a:t>ορθοπαιδικών</a:t>
            </a:r>
            <a:r>
              <a:rPr lang="el-GR" dirty="0"/>
              <a:t> παθήσεων </a:t>
            </a:r>
            <a:endParaRPr lang="el-GR" dirty="0" smtClean="0"/>
          </a:p>
          <a:p>
            <a:r>
              <a:rPr lang="el-GR" dirty="0" smtClean="0"/>
              <a:t>αποτελούν </a:t>
            </a:r>
            <a:r>
              <a:rPr lang="el-GR" dirty="0"/>
              <a:t>αυτή τη </a:t>
            </a:r>
            <a:r>
              <a:rPr lang="el-GR" dirty="0" err="1"/>
              <a:t>στιγµή</a:t>
            </a:r>
            <a:r>
              <a:rPr lang="el-GR" dirty="0"/>
              <a:t> ένα </a:t>
            </a:r>
            <a:r>
              <a:rPr lang="el-GR" dirty="0" err="1" smtClean="0"/>
              <a:t>υποσχόµενο</a:t>
            </a:r>
            <a:r>
              <a:rPr lang="el-GR" dirty="0" smtClean="0"/>
              <a:t> </a:t>
            </a:r>
            <a:r>
              <a:rPr lang="el-GR" dirty="0" smtClean="0"/>
              <a:t>µέσο</a:t>
            </a:r>
            <a:r>
              <a:rPr lang="el-GR" dirty="0"/>
              <a:t>.</a:t>
            </a:r>
          </a:p>
        </p:txBody>
      </p:sp>
      <p:pic>
        <p:nvPicPr>
          <p:cNvPr id="6" name="Picture 2" descr="ÎÏÎ¿ÏÎ­Î»ÎµÏÎ¼Î± ÎµÎ¹ÎºÏÎ½Î±Ï Î³Î¹Î± ÎÎ½Î±Î³ÎµÎ½Î½Î·ÏÎ¹ÎºÎ® Î¹Î±ÏÏÎ¹ÎºÎ®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40653" y="238318"/>
            <a:ext cx="4177159" cy="283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IMG_8355.JPG"/>
          <p:cNvPicPr>
            <a:picLocks noGrp="1"/>
          </p:cNvPicPr>
          <p:nvPr>
            <p:ph sz="half" idx="13"/>
          </p:nvPr>
        </p:nvPicPr>
        <p:blipFill>
          <a:blip r:embed="rId3" cstate="print"/>
          <a:stretch>
            <a:fillRect/>
          </a:stretch>
        </p:blipFill>
        <p:spPr>
          <a:xfrm>
            <a:off x="4836461" y="3068960"/>
            <a:ext cx="408361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5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dirty="0"/>
              <a:t>Οι χειρουργικές τεχνικές και τα υλικά µας </a:t>
            </a:r>
            <a:r>
              <a:rPr lang="el-GR" dirty="0"/>
              <a:t>εξελίσσονται συνεχώς ενώ νέες τεχνικές έχουν προταθεί και βρίσκονται σε στάδιο </a:t>
            </a:r>
            <a:r>
              <a:rPr lang="el-GR" dirty="0" err="1"/>
              <a:t>δοκιµών</a:t>
            </a:r>
            <a:r>
              <a:rPr lang="el-GR" dirty="0"/>
              <a:t>. </a:t>
            </a:r>
          </a:p>
          <a:p>
            <a:r>
              <a:rPr lang="el-GR" dirty="0"/>
              <a:t>H υπό µ</a:t>
            </a:r>
            <a:r>
              <a:rPr lang="el-GR" dirty="0" err="1"/>
              <a:t>ικροσκόπηση</a:t>
            </a:r>
            <a:r>
              <a:rPr lang="el-GR" dirty="0"/>
              <a:t> </a:t>
            </a:r>
            <a:r>
              <a:rPr lang="el-GR" dirty="0" smtClean="0"/>
              <a:t>χειρουργική της </a:t>
            </a:r>
            <a:r>
              <a:rPr lang="el-GR" dirty="0"/>
              <a:t>σπονδυλικής </a:t>
            </a:r>
            <a:r>
              <a:rPr lang="el-GR" dirty="0" smtClean="0"/>
              <a:t>στήλης </a:t>
            </a:r>
            <a:endParaRPr lang="en-US" dirty="0" smtClean="0"/>
          </a:p>
          <a:p>
            <a:r>
              <a:rPr lang="en-US" dirty="0" smtClean="0"/>
              <a:t>O</a:t>
            </a:r>
            <a:r>
              <a:rPr lang="el-GR" dirty="0" smtClean="0"/>
              <a:t>ι </a:t>
            </a:r>
            <a:r>
              <a:rPr lang="el-GR" dirty="0"/>
              <a:t>ελάχιστα </a:t>
            </a:r>
            <a:r>
              <a:rPr lang="el-GR" dirty="0" err="1"/>
              <a:t>επεµβατικές</a:t>
            </a:r>
            <a:r>
              <a:rPr lang="el-GR" dirty="0"/>
              <a:t> τεχνικές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και </a:t>
            </a:r>
            <a:endParaRPr lang="en-US" dirty="0" smtClean="0"/>
          </a:p>
          <a:p>
            <a:r>
              <a:rPr lang="en-US" dirty="0" smtClean="0"/>
              <a:t>H</a:t>
            </a:r>
            <a:r>
              <a:rPr lang="el-GR" dirty="0" smtClean="0"/>
              <a:t> </a:t>
            </a:r>
            <a:r>
              <a:rPr lang="el-GR" dirty="0"/>
              <a:t>αρθροσκόπηση δείχνουν να µ</a:t>
            </a:r>
            <a:r>
              <a:rPr lang="el-GR" dirty="0" err="1"/>
              <a:t>ειώνουν</a:t>
            </a:r>
            <a:r>
              <a:rPr lang="el-GR" dirty="0"/>
              <a:t> αισθητά τον χρόνο νοσηλείας και </a:t>
            </a:r>
            <a:r>
              <a:rPr lang="el-GR" dirty="0" smtClean="0"/>
              <a:t>κινητοποίησης</a:t>
            </a:r>
            <a:endParaRPr lang="el-GR" dirty="0"/>
          </a:p>
          <a:p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406" y="1600199"/>
            <a:ext cx="4499082" cy="4525963"/>
          </a:xfrm>
        </p:spPr>
      </p:pic>
    </p:spTree>
    <p:extLst>
      <p:ext uri="{BB962C8B-B14F-4D97-AF65-F5344CB8AC3E}">
        <p14:creationId xmlns:p14="http://schemas.microsoft.com/office/powerpoint/2010/main" xmlns="" val="1428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/>
          </a:bodyPr>
          <a:lstStyle/>
          <a:p>
            <a:r>
              <a:rPr lang="el-GR" b="1" dirty="0"/>
              <a:t>Η </a:t>
            </a:r>
            <a:r>
              <a:rPr lang="el-GR" b="1" dirty="0" err="1"/>
              <a:t>ροµποτική</a:t>
            </a:r>
            <a:r>
              <a:rPr lang="el-GR" b="1" dirty="0"/>
              <a:t> χειρουργική</a:t>
            </a:r>
            <a:r>
              <a:rPr lang="el-GR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και </a:t>
            </a:r>
            <a:endParaRPr lang="en-US" dirty="0" smtClean="0"/>
          </a:p>
          <a:p>
            <a:r>
              <a:rPr lang="en-US" b="1" dirty="0" smtClean="0"/>
              <a:t>H </a:t>
            </a:r>
            <a:r>
              <a:rPr lang="el-GR" b="1" dirty="0" smtClean="0"/>
              <a:t>χειρουργική </a:t>
            </a:r>
            <a:r>
              <a:rPr lang="el-GR" b="1" dirty="0"/>
              <a:t>µε </a:t>
            </a:r>
            <a:r>
              <a:rPr lang="el-GR" b="1" dirty="0" err="1"/>
              <a:t>navigation</a:t>
            </a:r>
            <a:r>
              <a:rPr lang="el-GR" b="1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είναι </a:t>
            </a:r>
            <a:r>
              <a:rPr lang="el-GR" dirty="0"/>
              <a:t>σε στάδιο εξέλιξης, </a:t>
            </a:r>
            <a:r>
              <a:rPr lang="el-GR" dirty="0" err="1"/>
              <a:t>εφαρµόζονται</a:t>
            </a:r>
            <a:r>
              <a:rPr lang="el-GR" dirty="0"/>
              <a:t> ήδη και </a:t>
            </a:r>
            <a:r>
              <a:rPr lang="el-GR" dirty="0" err="1"/>
              <a:t>περιµένουµε</a:t>
            </a:r>
            <a:r>
              <a:rPr lang="el-GR" dirty="0"/>
              <a:t> αρκετά, χωρίς ωστόσο να αποτελούν πανάκεια όπως δυστυχώς από πολλούς </a:t>
            </a:r>
            <a:r>
              <a:rPr lang="el-GR" dirty="0" err="1"/>
              <a:t>διαφηµίζεται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251627"/>
            <a:ext cx="4409193" cy="3019975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953" y="3500700"/>
            <a:ext cx="4542207" cy="3096651"/>
          </a:xfrm>
        </p:spPr>
      </p:pic>
    </p:spTree>
    <p:extLst>
      <p:ext uri="{BB962C8B-B14F-4D97-AF65-F5344CB8AC3E}">
        <p14:creationId xmlns:p14="http://schemas.microsoft.com/office/powerpoint/2010/main" xmlns="" val="20107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179714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Όσον αφορά την αντιμετώπιση προβλημάτων της </a:t>
            </a:r>
            <a:r>
              <a:rPr lang="el-GR" dirty="0"/>
              <a:t>Σπονδυλικής Στήλης 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b="1" dirty="0"/>
              <a:t>τεχνητή νοημοσύνη </a:t>
            </a:r>
            <a:r>
              <a:rPr lang="el-GR" dirty="0"/>
              <a:t>έχει «τρομερή δυνατότητα» να μεταβάλλει με επαναστατικό τρόπο όλη την έκταση των θεμάτων που αφορούν την Σπονδυλική Στήλη, με εφαρμογές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/>
              <a:t>ιατρική διάγνωση, </a:t>
            </a:r>
          </a:p>
          <a:p>
            <a:pPr lvl="1"/>
            <a:r>
              <a:rPr lang="el-GR" dirty="0" smtClean="0"/>
              <a:t>στην </a:t>
            </a:r>
            <a:r>
              <a:rPr lang="el-GR" dirty="0"/>
              <a:t>ιατρική ανάλυση εικόνων,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/>
              <a:t>ρομποτικά υποβοηθούμενη χειρουργική και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 err="1"/>
              <a:t>νευρο</a:t>
            </a:r>
            <a:r>
              <a:rPr lang="el-GR" dirty="0"/>
              <a:t>-αποκατάσταση με τη χρήση </a:t>
            </a:r>
            <a:r>
              <a:rPr lang="el-GR" dirty="0" err="1"/>
              <a:t>εξωσκελετού</a:t>
            </a:r>
            <a:r>
              <a:rPr lang="el-GR" dirty="0"/>
              <a:t> τύπου ρομπότ όταν υπάρχουν κακώσεις σε αυτήν.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444" y="1425639"/>
            <a:ext cx="3942356" cy="4608512"/>
          </a:xfrm>
        </p:spPr>
      </p:pic>
    </p:spTree>
    <p:extLst>
      <p:ext uri="{BB962C8B-B14F-4D97-AF65-F5344CB8AC3E}">
        <p14:creationId xmlns:p14="http://schemas.microsoft.com/office/powerpoint/2010/main" xmlns="" val="40160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Κυρίως δε στοχεύει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/>
              <a:t>επιλογή των ασθενών,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/>
              <a:t>πρόβλεψη του θεραπευτικού αποτελέσματος,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/>
              <a:t>έρευνα,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 err="1"/>
              <a:t>προεγχειρητική</a:t>
            </a:r>
            <a:r>
              <a:rPr lang="el-GR" dirty="0"/>
              <a:t> διερεύνηση, </a:t>
            </a:r>
            <a:endParaRPr lang="el-GR" dirty="0" smtClean="0"/>
          </a:p>
          <a:p>
            <a:pPr lvl="1"/>
            <a:r>
              <a:rPr lang="el-GR" dirty="0" smtClean="0"/>
              <a:t>στην </a:t>
            </a:r>
            <a:r>
              <a:rPr lang="el-GR" dirty="0" err="1"/>
              <a:t>περι</a:t>
            </a:r>
            <a:r>
              <a:rPr lang="el-GR" dirty="0"/>
              <a:t>-εγχειρητική φροντίδα κ.α. 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301" y="1602581"/>
            <a:ext cx="4480499" cy="4065315"/>
          </a:xfrm>
        </p:spPr>
      </p:pic>
    </p:spTree>
    <p:extLst>
      <p:ext uri="{BB962C8B-B14F-4D97-AF65-F5344CB8AC3E}">
        <p14:creationId xmlns:p14="http://schemas.microsoft.com/office/powerpoint/2010/main" xmlns="" val="28863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Στην </a:t>
            </a:r>
            <a:r>
              <a:rPr lang="el-GR" b="1" dirty="0"/>
              <a:t>«Θεογονία»</a:t>
            </a:r>
            <a:r>
              <a:rPr lang="el-GR" dirty="0"/>
              <a:t> αναφέρεται ως τεχνητό όν </a:t>
            </a:r>
            <a:r>
              <a:rPr lang="el-GR" b="1" dirty="0"/>
              <a:t>η Πανδώρα </a:t>
            </a:r>
            <a:r>
              <a:rPr lang="el-GR" dirty="0"/>
              <a:t>που πλάθεται </a:t>
            </a:r>
            <a:r>
              <a:rPr lang="el-GR" dirty="0" smtClean="0"/>
              <a:t>πάλι από </a:t>
            </a:r>
            <a:r>
              <a:rPr lang="el-GR" dirty="0"/>
              <a:t>τον Ήφαιστο κατά παραγγελία του Δία. </a:t>
            </a:r>
            <a:endParaRPr lang="el-GR" dirty="0" smtClean="0"/>
          </a:p>
          <a:p>
            <a:r>
              <a:rPr lang="el-GR" dirty="0" smtClean="0"/>
              <a:t>Σύμφωνα </a:t>
            </a:r>
            <a:r>
              <a:rPr lang="el-GR" dirty="0"/>
              <a:t>όμως με τον Ησίοδο, η Πανδώρα δημιουργήθηκε </a:t>
            </a:r>
            <a:endParaRPr lang="el-GR" dirty="0" smtClean="0"/>
          </a:p>
          <a:p>
            <a:pPr lvl="1"/>
            <a:r>
              <a:rPr lang="el-GR" dirty="0" smtClean="0"/>
              <a:t>για </a:t>
            </a:r>
            <a:r>
              <a:rPr lang="el-GR" dirty="0"/>
              <a:t>να βλάψει τον θνητό άνδρα ή αλλιώς </a:t>
            </a:r>
            <a:endParaRPr lang="el-GR" dirty="0" smtClean="0"/>
          </a:p>
          <a:p>
            <a:pPr lvl="1"/>
            <a:r>
              <a:rPr lang="el-GR" dirty="0" smtClean="0"/>
              <a:t>για </a:t>
            </a:r>
            <a:r>
              <a:rPr lang="el-GR" dirty="0"/>
              <a:t>«να διεισδύσει στον κόσμο των ανθρώπων και να απελευθερώσει συμφορές»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450859"/>
            <a:ext cx="4314072" cy="4675304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5868144" y="6165304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Πανδώρα</a:t>
            </a: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323528" y="63813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400" i="1" dirty="0" smtClean="0"/>
              <a:t>Α</a:t>
            </a:r>
            <a:r>
              <a:rPr lang="en-US" sz="1400" i="1" dirty="0" err="1" smtClean="0"/>
              <a:t>drienne</a:t>
            </a:r>
            <a:r>
              <a:rPr lang="en-US" sz="1400" i="1" dirty="0" smtClean="0"/>
              <a:t> Mayor</a:t>
            </a:r>
            <a:r>
              <a:rPr lang="el-GR" sz="1400" i="1" dirty="0" smtClean="0"/>
              <a:t>, </a:t>
            </a:r>
            <a:r>
              <a:rPr lang="el-GR" sz="1400" i="1" dirty="0" smtClean="0"/>
              <a:t>2018, </a:t>
            </a:r>
            <a:r>
              <a:rPr lang="en-US" sz="1400" i="1" dirty="0" smtClean="0"/>
              <a:t>Stanford </a:t>
            </a:r>
            <a:r>
              <a:rPr lang="en-US" sz="1400" i="1" dirty="0" err="1" smtClean="0"/>
              <a:t>Univ</a:t>
            </a:r>
            <a:r>
              <a:rPr lang="el-GR" sz="1400" i="1" dirty="0" smtClean="0"/>
              <a:t>.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xmlns="" val="106186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smtClean="0"/>
              <a:t>Υπάρχει</a:t>
            </a:r>
            <a:r>
              <a:rPr lang="en-US" dirty="0" smtClean="0"/>
              <a:t> </a:t>
            </a:r>
            <a:r>
              <a:rPr lang="el-GR" dirty="0" smtClean="0"/>
              <a:t>αυξανόμενο </a:t>
            </a:r>
            <a:r>
              <a:rPr lang="el-GR" dirty="0"/>
              <a:t>ενδιαφέρον στα πλεονεκτήματα τα οποία μπορεί να προκύψουν από την εφαρμογή της τεχνητής νοημοσύνης στη </a:t>
            </a:r>
            <a:r>
              <a:rPr lang="el-GR" b="1" dirty="0"/>
              <a:t>χειρουργική της Σπονδυλικής Στήλης.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07504" y="6308725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J. J. </a:t>
            </a:r>
            <a:r>
              <a:rPr lang="en-US" sz="1600" i="1" dirty="0" err="1" smtClean="0"/>
              <a:t>Rasouli</a:t>
            </a:r>
            <a:r>
              <a:rPr lang="en-US" sz="1600" i="1" dirty="0" smtClean="0"/>
              <a:t> et al , Global Spine, 2019</a:t>
            </a:r>
            <a:endParaRPr lang="en-US" sz="16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7" y="1613912"/>
            <a:ext cx="4515987" cy="4119344"/>
          </a:xfrm>
        </p:spPr>
      </p:pic>
    </p:spTree>
    <p:extLst>
      <p:ext uri="{BB962C8B-B14F-4D97-AF65-F5344CB8AC3E}">
        <p14:creationId xmlns:p14="http://schemas.microsoft.com/office/powerpoint/2010/main" xmlns="" val="20953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Αν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l-GR" dirty="0"/>
              <a:t>υπάρχουν αντίθετες απόψεις επί </a:t>
            </a:r>
            <a:r>
              <a:rPr lang="el-GR" b="1" dirty="0"/>
              <a:t>της τεχνητής νοημοσύνης, αν η Α.Ι. </a:t>
            </a:r>
            <a:r>
              <a:rPr lang="el-GR" dirty="0"/>
              <a:t>εφαρμοσθεί κατάλληλα, </a:t>
            </a:r>
            <a:endParaRPr lang="en-US" dirty="0" smtClean="0"/>
          </a:p>
          <a:p>
            <a:pPr lvl="1"/>
            <a:r>
              <a:rPr lang="el-GR" dirty="0" smtClean="0"/>
              <a:t>έχει </a:t>
            </a:r>
            <a:r>
              <a:rPr lang="el-GR" dirty="0"/>
              <a:t>την δυνατότητα να μεταβάλλει ριζικά την κλασσική χειρουργική της Σπονδυλικής Στήλης, </a:t>
            </a:r>
            <a:endParaRPr lang="en-US" dirty="0" smtClean="0"/>
          </a:p>
          <a:p>
            <a:pPr lvl="1"/>
            <a:r>
              <a:rPr lang="el-GR" dirty="0" smtClean="0"/>
              <a:t>να </a:t>
            </a:r>
            <a:r>
              <a:rPr lang="el-GR" dirty="0"/>
              <a:t>μειωθεί το κόστος των επεμβάσεων, </a:t>
            </a:r>
            <a:endParaRPr lang="en-US" dirty="0" smtClean="0"/>
          </a:p>
          <a:p>
            <a:pPr lvl="1"/>
            <a:r>
              <a:rPr lang="el-GR" dirty="0" smtClean="0"/>
              <a:t>να </a:t>
            </a:r>
            <a:r>
              <a:rPr lang="el-GR" dirty="0"/>
              <a:t>βελτιώσει την αποτελεσματικότητα των θεραπειών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και </a:t>
            </a:r>
            <a:endParaRPr lang="en-US" dirty="0" smtClean="0"/>
          </a:p>
          <a:p>
            <a:pPr lvl="1"/>
            <a:r>
              <a:rPr lang="el-GR" dirty="0" smtClean="0"/>
              <a:t>να </a:t>
            </a:r>
            <a:r>
              <a:rPr lang="el-GR" dirty="0"/>
              <a:t>ενισχύσει την εξατομίκευση της θεραπείας των ασθενών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905711"/>
            <a:ext cx="3168352" cy="5657771"/>
          </a:xfrm>
        </p:spPr>
      </p:pic>
      <p:sp>
        <p:nvSpPr>
          <p:cNvPr id="5" name="Ορθογώνιο 4"/>
          <p:cNvSpPr/>
          <p:nvPr/>
        </p:nvSpPr>
        <p:spPr>
          <a:xfrm>
            <a:off x="107504" y="6308725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J. J. </a:t>
            </a:r>
            <a:r>
              <a:rPr lang="en-US" sz="1600" i="1" dirty="0" err="1" smtClean="0"/>
              <a:t>Rasouli</a:t>
            </a:r>
            <a:r>
              <a:rPr lang="en-US" sz="1600" i="1" dirty="0" smtClean="0"/>
              <a:t> et al , Global Spine, 2019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3536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Τα τελευταία χρόνια συλλέγονται από κατασκευάστριες εταιρίες ιατρικών μηχανημάτων </a:t>
            </a:r>
            <a:endParaRPr lang="en-US" dirty="0" smtClean="0"/>
          </a:p>
          <a:p>
            <a:pPr lvl="1"/>
            <a:r>
              <a:rPr lang="el-GR" dirty="0" smtClean="0"/>
              <a:t>δεδομένα </a:t>
            </a:r>
            <a:r>
              <a:rPr lang="el-GR" dirty="0"/>
              <a:t>από εικόνες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και </a:t>
            </a:r>
            <a:endParaRPr lang="en-US" dirty="0" smtClean="0"/>
          </a:p>
          <a:p>
            <a:pPr lvl="1"/>
            <a:r>
              <a:rPr lang="el-GR" dirty="0" smtClean="0"/>
              <a:t>κινήσεις </a:t>
            </a:r>
            <a:r>
              <a:rPr lang="el-GR" dirty="0"/>
              <a:t>των ιατρικών εργαλείων κατά τη διάρκεια ρομποτικών επεμβάσεων, ενδοσκοπήσεων και αρθροσκοπήσεων. </a:t>
            </a:r>
          </a:p>
          <a:p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8" y="217568"/>
            <a:ext cx="4038600" cy="2777963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8" y="3388897"/>
            <a:ext cx="4038600" cy="3293306"/>
          </a:xfrm>
        </p:spPr>
      </p:pic>
    </p:spTree>
    <p:extLst>
      <p:ext uri="{BB962C8B-B14F-4D97-AF65-F5344CB8AC3E}">
        <p14:creationId xmlns:p14="http://schemas.microsoft.com/office/powerpoint/2010/main" xmlns="" val="40374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err="1"/>
              <a:t>Κατ</a:t>
            </a:r>
            <a:r>
              <a:rPr lang="el-GR" dirty="0"/>
              <a:t>΄ αυτό τον τρόπο δημιουργείται προοδευτικά ένα </a:t>
            </a:r>
            <a:r>
              <a:rPr lang="el-GR" b="1" dirty="0"/>
              <a:t>αρχείο μνήμης </a:t>
            </a:r>
            <a:r>
              <a:rPr lang="el-GR" dirty="0"/>
              <a:t>σχετικά με την ενδεδειγμένη αντιμετώπιση μιας κατάστασης-πάθησης. </a:t>
            </a:r>
          </a:p>
          <a:p>
            <a:endParaRPr lang="el-GR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961919"/>
            <a:ext cx="4038600" cy="3802523"/>
          </a:xfrm>
        </p:spPr>
      </p:pic>
    </p:spTree>
    <p:extLst>
      <p:ext uri="{BB962C8B-B14F-4D97-AF65-F5344CB8AC3E}">
        <p14:creationId xmlns:p14="http://schemas.microsoft.com/office/powerpoint/2010/main" xmlns="" val="14005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Στο άμεσα κοντινό μέλλον θα είναι πιθανότατα σε θέση ο ηλεκτρονικός υπολογιστής, κατά τη διάρκεια μιας επέμβασης, </a:t>
            </a:r>
            <a:r>
              <a:rPr lang="el-GR" b="1" dirty="0"/>
              <a:t>να πληροφορεί τον χειρουργό </a:t>
            </a:r>
            <a:r>
              <a:rPr lang="el-GR" dirty="0"/>
              <a:t>πιο είναι </a:t>
            </a:r>
            <a:endParaRPr lang="en-US" dirty="0" smtClean="0"/>
          </a:p>
          <a:p>
            <a:pPr lvl="1"/>
            <a:r>
              <a:rPr lang="el-GR" dirty="0" smtClean="0"/>
              <a:t>το </a:t>
            </a:r>
            <a:r>
              <a:rPr lang="el-GR" dirty="0"/>
              <a:t>επόμενο σωστό βήμα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ή </a:t>
            </a:r>
            <a:endParaRPr lang="en-US" dirty="0" smtClean="0"/>
          </a:p>
          <a:p>
            <a:pPr lvl="1"/>
            <a:r>
              <a:rPr lang="el-GR" dirty="0" smtClean="0"/>
              <a:t>να </a:t>
            </a:r>
            <a:r>
              <a:rPr lang="el-GR" dirty="0"/>
              <a:t>τον ενημερώνει κατά την διάρκεια της επέμβασης για τα ευρήματα κλπ. </a:t>
            </a:r>
          </a:p>
          <a:p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38" y="470694"/>
            <a:ext cx="4038600" cy="2271712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6" t="9340" r="5484" b="20861"/>
          <a:stretch/>
        </p:blipFill>
        <p:spPr>
          <a:xfrm>
            <a:off x="4859338" y="3501008"/>
            <a:ext cx="4114743" cy="2304256"/>
          </a:xfrm>
        </p:spPr>
      </p:pic>
    </p:spTree>
    <p:extLst>
      <p:ext uri="{BB962C8B-B14F-4D97-AF65-F5344CB8AC3E}">
        <p14:creationId xmlns:p14="http://schemas.microsoft.com/office/powerpoint/2010/main" xmlns="" val="23525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>
          <a:xfrm>
            <a:off x="251520" y="1633353"/>
            <a:ext cx="4038600" cy="4525963"/>
          </a:xfrm>
        </p:spPr>
        <p:txBody>
          <a:bodyPr>
            <a:normAutofit/>
          </a:bodyPr>
          <a:lstStyle/>
          <a:p>
            <a:r>
              <a:rPr lang="el-GR" dirty="0"/>
              <a:t>Επίσης, θα είναι δυνατόν να χρωματίζονται με τη βοήθεια της τεχνολογίας </a:t>
            </a:r>
            <a:r>
              <a:rPr lang="el-GR" b="1" dirty="0" err="1"/>
              <a:t>hyperspectral</a:t>
            </a:r>
            <a:r>
              <a:rPr lang="el-GR" b="1" dirty="0"/>
              <a:t> </a:t>
            </a:r>
            <a:r>
              <a:rPr lang="el-GR" b="1" dirty="0" err="1"/>
              <a:t>imaging</a:t>
            </a:r>
            <a:r>
              <a:rPr lang="el-GR" b="1" dirty="0"/>
              <a:t> </a:t>
            </a:r>
            <a:r>
              <a:rPr lang="el-GR" dirty="0"/>
              <a:t>διαφορετικά τα ανατομικά στοιχεία μιας εικόνας στο </a:t>
            </a:r>
            <a:r>
              <a:rPr lang="el-GR" dirty="0" err="1"/>
              <a:t>monitor</a:t>
            </a:r>
            <a:r>
              <a:rPr lang="el-GR" dirty="0"/>
              <a:t>. </a:t>
            </a:r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76"/>
          <a:stretch/>
        </p:blipFill>
        <p:spPr>
          <a:xfrm>
            <a:off x="4290120" y="1844824"/>
            <a:ext cx="4569192" cy="3110182"/>
          </a:xfrm>
        </p:spPr>
      </p:pic>
    </p:spTree>
    <p:extLst>
      <p:ext uri="{BB962C8B-B14F-4D97-AF65-F5344CB8AC3E}">
        <p14:creationId xmlns:p14="http://schemas.microsoft.com/office/powerpoint/2010/main" xmlns="" val="3825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347864" y="3424684"/>
            <a:ext cx="3456384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611560" y="2852936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Βιβλιογραφία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0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 l="6175" t="53467" r="47427" b="4503"/>
          <a:stretch/>
        </p:blipFill>
        <p:spPr>
          <a:xfrm>
            <a:off x="111370" y="792088"/>
            <a:ext cx="4325623" cy="2088232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046" t="37827" r="43591" b="35292"/>
          <a:stretch/>
        </p:blipFill>
        <p:spPr>
          <a:xfrm>
            <a:off x="325119" y="3429000"/>
            <a:ext cx="3975330" cy="2160240"/>
          </a:xfrm>
          <a:prstGeom prst="rect">
            <a:avLst/>
          </a:prstGeo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13"/>
          </p:nvPr>
        </p:nvPicPr>
        <p:blipFill>
          <a:blip r:embed="rId6" cstate="print"/>
          <a:stretch>
            <a:fillRect/>
          </a:stretch>
        </p:blipFill>
        <p:spPr>
          <a:xfrm>
            <a:off x="4447991" y="1186957"/>
            <a:ext cx="4500562" cy="2104245"/>
          </a:xfrm>
          <a:prstGeom prst="rect">
            <a:avLst/>
          </a:prstGeo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14"/>
          </p:nvPr>
        </p:nvPicPr>
        <p:blipFill>
          <a:blip r:embed="rId7" cstate="print"/>
          <a:stretch>
            <a:fillRect/>
          </a:stretch>
        </p:blipFill>
        <p:spPr>
          <a:xfrm>
            <a:off x="4294680" y="3573016"/>
            <a:ext cx="4643438" cy="16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0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0075"/>
            <a:ext cx="4500563" cy="1395174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3718" y="1196752"/>
            <a:ext cx="4477621" cy="1727132"/>
          </a:xfrm>
          <a:prstGeom prst="rect">
            <a:avLst/>
          </a:prstGeo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13"/>
          </p:nvPr>
        </p:nvPicPr>
        <p:blipFill>
          <a:blip r:embed="rId5" cstate="print"/>
          <a:stretch>
            <a:fillRect/>
          </a:stretch>
        </p:blipFill>
        <p:spPr>
          <a:xfrm>
            <a:off x="22370" y="3191743"/>
            <a:ext cx="4448175" cy="2686050"/>
          </a:xfrm>
          <a:prstGeom prst="rect">
            <a:avLst/>
          </a:prstGeo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14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3718" y="3789040"/>
            <a:ext cx="4477621" cy="1225591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723556" y="1558446"/>
            <a:ext cx="423760" cy="29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10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9839" y="964948"/>
            <a:ext cx="4096070" cy="1296144"/>
          </a:xfrm>
          <a:prstGeom prst="rect">
            <a:avLst/>
          </a:prstGeo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3" y="848398"/>
            <a:ext cx="4643437" cy="1816628"/>
          </a:xfrm>
          <a:prstGeom prst="rect">
            <a:avLst/>
          </a:prstGeo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0" y="3068960"/>
            <a:ext cx="4500562" cy="1440160"/>
          </a:xfrm>
          <a:prstGeom prst="rect">
            <a:avLst/>
          </a:prstGeom>
        </p:spPr>
      </p:pic>
      <p:pic>
        <p:nvPicPr>
          <p:cNvPr id="11" name="Θέση περιεχομένου 10"/>
          <p:cNvPicPr>
            <a:picLocks noGrp="1" noChangeAspect="1"/>
          </p:cNvPicPr>
          <p:nvPr>
            <p:ph sz="half" idx="14"/>
          </p:nvPr>
        </p:nvPicPr>
        <p:blipFill>
          <a:blip r:embed="rId6" cstate="print"/>
          <a:stretch>
            <a:fillRect/>
          </a:stretch>
        </p:blipFill>
        <p:spPr>
          <a:xfrm>
            <a:off x="4527759" y="2852126"/>
            <a:ext cx="4643438" cy="208904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9839" y="2261092"/>
            <a:ext cx="2631657" cy="23180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708920"/>
            <a:ext cx="4113882" cy="2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1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4122"/>
          </a:xfrm>
        </p:spPr>
        <p:txBody>
          <a:bodyPr>
            <a:normAutofit/>
          </a:bodyPr>
          <a:lstStyle/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772816"/>
            <a:ext cx="4464496" cy="3528392"/>
          </a:xfrm>
        </p:spPr>
      </p:pic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179512" y="126876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Ο Φίλωνας ο Βυζάντιος (3</a:t>
            </a:r>
            <a:r>
              <a:rPr lang="el-GR" b="1" baseline="30000" dirty="0" smtClean="0"/>
              <a:t>ος</a:t>
            </a:r>
            <a:r>
              <a:rPr lang="el-GR" b="1" dirty="0" smtClean="0"/>
              <a:t> αι. π.χ.)</a:t>
            </a:r>
            <a:r>
              <a:rPr lang="el-GR" dirty="0" smtClean="0"/>
              <a:t>  κατασκεύασε την αυτόματη υπηρέτρια φτιαγμένη από χρυσό και κατά τον Όμηρο την είχε προικίσει με τη γνώση των Θεών. 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 smtClean="0"/>
              <a:t>υπηρέτρια γέμιζε με κρασί το ποτήρι, με μία μόνο κίνηση ακριβείας. </a:t>
            </a:r>
          </a:p>
          <a:p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4499992" y="5661248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050" i="1" dirty="0" smtClean="0"/>
              <a:t>3</a:t>
            </a:r>
            <a:r>
              <a:rPr lang="el-GR" sz="1050" i="1" baseline="30000" dirty="0" smtClean="0"/>
              <a:t>ος</a:t>
            </a:r>
            <a:r>
              <a:rPr lang="el-GR" sz="1050" i="1" dirty="0" smtClean="0"/>
              <a:t> αι</a:t>
            </a:r>
            <a:r>
              <a:rPr lang="el-GR" sz="1050" i="1" dirty="0" smtClean="0"/>
              <a:t>. π.χ</a:t>
            </a:r>
            <a:r>
              <a:rPr lang="el-GR" sz="1050" i="1" dirty="0" smtClean="0"/>
              <a:t>. Η χρυσή </a:t>
            </a:r>
            <a:r>
              <a:rPr lang="el-GR" sz="1050" i="1" dirty="0" err="1" smtClean="0"/>
              <a:t>θεραπαινίς</a:t>
            </a:r>
            <a:r>
              <a:rPr lang="el-GR" sz="1050" i="1" dirty="0" smtClean="0"/>
              <a:t> (υπηρέτρια- ρομπότ) του Φίλωνα του Βυζάντιου</a:t>
            </a:r>
            <a:endParaRPr lang="el-GR" sz="1050" i="1" dirty="0"/>
          </a:p>
        </p:txBody>
      </p:sp>
    </p:spTree>
    <p:extLst>
      <p:ext uri="{BB962C8B-B14F-4D97-AF65-F5344CB8AC3E}">
        <p14:creationId xmlns:p14="http://schemas.microsoft.com/office/powerpoint/2010/main" xmlns="" val="25094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873"/>
            <a:ext cx="4500563" cy="949579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50569" y="488950"/>
            <a:ext cx="4543425" cy="2247900"/>
          </a:xfrm>
          <a:prstGeom prst="rect">
            <a:avLst/>
          </a:prstGeom>
        </p:spPr>
      </p:pic>
      <p:sp>
        <p:nvSpPr>
          <p:cNvPr id="4" name="Θέση περιεχομένου 3"/>
          <p:cNvSpPr>
            <a:spLocks noGrp="1"/>
          </p:cNvSpPr>
          <p:nvPr>
            <p:ph sz="half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Predicting outcomes in spinal metastases and</a:t>
            </a:r>
            <a:br>
              <a:rPr lang="en-US" dirty="0"/>
            </a:br>
            <a:r>
              <a:rPr lang="en-US" dirty="0"/>
              <a:t>epidural abscesses</a:t>
            </a:r>
            <a:br>
              <a:rPr lang="en-US" dirty="0"/>
            </a:br>
            <a:r>
              <a:rPr lang="en-US" dirty="0"/>
              <a:t>Despite significant advancements in the field of spine</a:t>
            </a:r>
            <a:br>
              <a:rPr lang="en-US" dirty="0"/>
            </a:br>
            <a:r>
              <a:rPr lang="en-US" dirty="0"/>
              <a:t>surgery, mortality and morbidity following operative or</a:t>
            </a:r>
            <a:br>
              <a:rPr lang="en-US" dirty="0"/>
            </a:br>
            <a:r>
              <a:rPr lang="en-US" dirty="0"/>
              <a:t>non-operative management of spinal epidural abscesses</a:t>
            </a:r>
            <a:br>
              <a:rPr lang="en-US" dirty="0"/>
            </a:br>
            <a:r>
              <a:rPr lang="en-US" dirty="0"/>
              <a:t>(SEAs) remain high. Providers have recently advocated</a:t>
            </a:r>
            <a:br>
              <a:rPr lang="en-US" dirty="0"/>
            </a:br>
            <a:r>
              <a:rPr lang="en-US" dirty="0"/>
              <a:t>for the construction of well-tuned prediction models</a:t>
            </a:r>
            <a:br>
              <a:rPr lang="en-US" dirty="0"/>
            </a:br>
            <a:r>
              <a:rPr lang="en-US" dirty="0"/>
              <a:t>that would allow the filtering/identification of high-risk</a:t>
            </a:r>
            <a:br>
              <a:rPr lang="en-US" dirty="0"/>
            </a:br>
            <a:r>
              <a:rPr lang="en-US" dirty="0"/>
              <a:t>vulnerable patients at the time of diagnosis to mitigate</a:t>
            </a:r>
            <a:br>
              <a:rPr lang="en-US" dirty="0"/>
            </a:br>
            <a:r>
              <a:rPr lang="en-US" dirty="0"/>
              <a:t>the risks of experiencing costly adverse events. </a:t>
            </a:r>
            <a:br>
              <a:rPr lang="en-US" dirty="0"/>
            </a:b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4"/>
          </p:nvPr>
        </p:nvSpPr>
        <p:spPr>
          <a:xfrm>
            <a:off x="4507870" y="3204319"/>
            <a:ext cx="4644008" cy="317700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The recent influx of machine learning centered investigations in the spine surgery literature</a:t>
            </a:r>
            <a:br>
              <a:rPr lang="en-US" dirty="0"/>
            </a:br>
            <a:r>
              <a:rPr lang="en-US" dirty="0"/>
              <a:t>has led to increased enthusiasm as to the prospect of using artificial intelligence to</a:t>
            </a:r>
            <a:br>
              <a:rPr lang="en-US" dirty="0"/>
            </a:br>
            <a:r>
              <a:rPr lang="en-US" dirty="0"/>
              <a:t>create clinical decision support tools, optimize postoperative outcomes, and improve</a:t>
            </a:r>
            <a:br>
              <a:rPr lang="en-US" dirty="0"/>
            </a:br>
            <a:r>
              <a:rPr lang="en-US" dirty="0"/>
              <a:t>technologies used in the operating room. </a:t>
            </a:r>
            <a:endParaRPr lang="en-US" dirty="0" smtClean="0"/>
          </a:p>
          <a:p>
            <a:r>
              <a:rPr lang="en-US" dirty="0"/>
              <a:t>Lastly, the ethical challenges associated with adapting</a:t>
            </a:r>
            <a:br>
              <a:rPr lang="en-US" dirty="0"/>
            </a:br>
            <a:r>
              <a:rPr lang="en-US" dirty="0"/>
              <a:t>machine learning for research related to patient care, as well as future perspectives on</a:t>
            </a:r>
            <a:br>
              <a:rPr lang="en-US" dirty="0"/>
            </a:br>
            <a:r>
              <a:rPr lang="en-US" dirty="0"/>
              <a:t>the potential use of machine learning in spine surgery, are discussed specifically. </a:t>
            </a:r>
            <a:br>
              <a:rPr lang="en-US" dirty="0"/>
            </a:b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90" y="2128267"/>
            <a:ext cx="4104456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0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459" y="7706"/>
            <a:ext cx="9144000" cy="6850293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259632" y="3356992"/>
            <a:ext cx="7632848" cy="43204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683568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tx2">
                    <a:lumMod val="50000"/>
                  </a:schemeClr>
                </a:solidFill>
              </a:rPr>
              <a:t>Δημοσιεύσεις στον ημερήσιο τύπο</a:t>
            </a:r>
            <a:endParaRPr lang="el-GR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884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Η Καθημερινή: Όταν ο διευθυντής δεν βαριέται ποτέ στο σχολείο... | Σ.Κ.Ε.Π.  - Σύνδεσμος Κοινωνικής Ευθύνης για Παιδιά και Νέους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531"/>
            <a:ext cx="6120680" cy="117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lum bright="6000"/>
          </a:blip>
          <a:stretch>
            <a:fillRect/>
          </a:stretch>
        </p:blipFill>
        <p:spPr>
          <a:xfrm>
            <a:off x="1691680" y="908721"/>
            <a:ext cx="5544616" cy="5688632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1763688" y="1242636"/>
            <a:ext cx="5184576" cy="674196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48462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Η Καθημερινή: Όταν ο διευθυντής δεν βαριέται ποτέ στο σχολείο... | Σ.Κ.Ε.Π.  - Σύνδεσμος Κοινωνικής Ευθύνης για Παιδιά και Νέους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7492"/>
            <a:ext cx="6120680" cy="117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75656" y="1124745"/>
            <a:ext cx="6408712" cy="5616624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1691680" y="1556792"/>
            <a:ext cx="4608512" cy="288032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66799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Η Καθημερινή: Όταν ο διευθυντής δεν βαριέται ποτέ στο σχολείο... | Σ.Κ.Ε.Π.  - Σύνδεσμος Κοινωνικής Ευθύνης για Παιδιά και Νέους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7492"/>
            <a:ext cx="6120680" cy="117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91680" y="1015166"/>
            <a:ext cx="5896768" cy="5842834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1763688" y="1484784"/>
            <a:ext cx="4680520" cy="288032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68673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Η Καθημερινή: Όταν ο διευθυντής δεν βαριέται ποτέ στο σχολείο... | Σ.Κ.Ε.Π.  - Σύνδεσμος Κοινωνικής Ευθύνης για Παιδιά και Νέους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7492"/>
            <a:ext cx="6120680" cy="117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22625" y="1700808"/>
            <a:ext cx="6890967" cy="4392488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1547664" y="2204864"/>
            <a:ext cx="4320480" cy="288032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891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Θέση περιεχομένου 10"/>
          <p:cNvPicPr>
            <a:picLocks noGrp="1" noChangeAspect="1"/>
          </p:cNvPicPr>
          <p:nvPr>
            <p:ph sz="half" idx="13"/>
          </p:nvPr>
        </p:nvPicPr>
        <p:blipFill>
          <a:blip r:embed="rId2" cstate="print"/>
          <a:stretch>
            <a:fillRect/>
          </a:stretch>
        </p:blipFill>
        <p:spPr>
          <a:xfrm>
            <a:off x="4783937" y="2996952"/>
            <a:ext cx="4271306" cy="3639316"/>
          </a:xfrm>
          <a:prstGeom prst="rect">
            <a:avLst/>
          </a:prstGeom>
        </p:spPr>
      </p:pic>
      <p:pic>
        <p:nvPicPr>
          <p:cNvPr id="4" name="Εικόνα 3" descr="Η Καθημερινή: Όταν ο διευθυντής δεν βαριέται ποτέ στο σχολείο... | Σ.Κ.Ε.Π.  - Σύνδεσμος Κοινωνικής Ευθύνης για Παιδιά και Νέους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7492"/>
            <a:ext cx="6120680" cy="117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1383713"/>
            <a:ext cx="4305731" cy="5153425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/>
          <a:srcRect b="11455"/>
          <a:stretch/>
        </p:blipFill>
        <p:spPr>
          <a:xfrm>
            <a:off x="4783937" y="1327166"/>
            <a:ext cx="4132531" cy="1669786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539552" y="1700808"/>
            <a:ext cx="3024336" cy="288032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06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827584" y="3068960"/>
            <a:ext cx="7776864" cy="576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00"/>
              </a:solidFill>
            </a:endParaRPr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445624" cy="11430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Τεχνητή Νοημοσύνη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και 7</a:t>
            </a:r>
            <a:r>
              <a:rPr lang="el-GR" b="1" baseline="30000" dirty="0" smtClean="0">
                <a:solidFill>
                  <a:srgbClr val="FFFF00"/>
                </a:solidFill>
              </a:rPr>
              <a:t>η</a:t>
            </a:r>
            <a:r>
              <a:rPr lang="el-GR" b="1" dirty="0" smtClean="0">
                <a:solidFill>
                  <a:srgbClr val="FFFF00"/>
                </a:solidFill>
              </a:rPr>
              <a:t> Τέχνη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947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00563" cy="2883264"/>
          </a:xfrm>
        </p:spPr>
      </p:pic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3" y="0"/>
            <a:ext cx="4643437" cy="2909585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883264"/>
            <a:ext cx="4500561" cy="3959921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half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2909584"/>
            <a:ext cx="4643438" cy="3933601"/>
          </a:xfrm>
        </p:spPr>
      </p:pic>
    </p:spTree>
    <p:extLst>
      <p:ext uri="{BB962C8B-B14F-4D97-AF65-F5344CB8AC3E}">
        <p14:creationId xmlns:p14="http://schemas.microsoft.com/office/powerpoint/2010/main" xmlns="" val="38212093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225"/>
            <a:ext cx="4515748" cy="3190875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3" y="0"/>
            <a:ext cx="4643437" cy="3222135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3" y="3222136"/>
            <a:ext cx="4500562" cy="3663245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0" y="3244360"/>
            <a:ext cx="4643438" cy="3613640"/>
          </a:xfrm>
        </p:spPr>
      </p:pic>
    </p:spTree>
    <p:extLst>
      <p:ext uri="{BB962C8B-B14F-4D97-AF65-F5344CB8AC3E}">
        <p14:creationId xmlns:p14="http://schemas.microsoft.com/office/powerpoint/2010/main" xmlns="" val="60078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b="1" dirty="0" smtClean="0"/>
              <a:t>Κατασκευή του </a:t>
            </a:r>
            <a:r>
              <a:rPr lang="el-GR" b="1" dirty="0" smtClean="0"/>
              <a:t>πρώτου προγραμματιζόμενου</a:t>
            </a:r>
            <a:r>
              <a:rPr lang="el-GR" dirty="0" smtClean="0"/>
              <a:t> </a:t>
            </a:r>
            <a:r>
              <a:rPr lang="el-GR" b="1" dirty="0" smtClean="0"/>
              <a:t>αναλογικού υπολογιστή</a:t>
            </a:r>
            <a:r>
              <a:rPr lang="el-GR" dirty="0" smtClean="0"/>
              <a:t> </a:t>
            </a:r>
            <a:r>
              <a:rPr lang="el-GR" dirty="0" smtClean="0"/>
              <a:t>από τον </a:t>
            </a:r>
            <a:r>
              <a:rPr lang="el-GR" b="1" dirty="0" smtClean="0"/>
              <a:t>Ήρωνα τον Αλεξανδρινό </a:t>
            </a:r>
            <a:br>
              <a:rPr lang="el-GR" b="1" dirty="0" smtClean="0"/>
            </a:br>
            <a:r>
              <a:rPr lang="el-GR" b="1" dirty="0" smtClean="0"/>
              <a:t>(1</a:t>
            </a:r>
            <a:r>
              <a:rPr lang="el-GR" b="1" baseline="30000" dirty="0" smtClean="0"/>
              <a:t>ος</a:t>
            </a:r>
            <a:r>
              <a:rPr lang="el-GR" b="1" dirty="0" smtClean="0"/>
              <a:t> αι. π.χ.) </a:t>
            </a:r>
            <a:endParaRPr lang="el-GR" b="1" dirty="0" smtClean="0"/>
          </a:p>
          <a:p>
            <a:pPr lvl="1"/>
            <a:r>
              <a:rPr lang="el-GR" dirty="0" smtClean="0"/>
              <a:t>με </a:t>
            </a:r>
            <a:r>
              <a:rPr lang="el-GR" dirty="0" smtClean="0"/>
              <a:t>ένα πολύπλοκο σύστημα </a:t>
            </a:r>
            <a:r>
              <a:rPr lang="el-GR" dirty="0" err="1" smtClean="0"/>
              <a:t>γραναζωτών</a:t>
            </a:r>
            <a:r>
              <a:rPr lang="el-GR" dirty="0" smtClean="0"/>
              <a:t> ατράκτων διάστικτων με </a:t>
            </a:r>
            <a:r>
              <a:rPr lang="el-GR" dirty="0" err="1" smtClean="0"/>
              <a:t>καβίλιες</a:t>
            </a:r>
            <a:r>
              <a:rPr lang="el-GR" dirty="0" smtClean="0"/>
              <a:t> </a:t>
            </a:r>
            <a:endParaRPr lang="el-GR" dirty="0" smtClean="0"/>
          </a:p>
          <a:p>
            <a:pPr lvl="1"/>
            <a:r>
              <a:rPr lang="el-GR" dirty="0" smtClean="0"/>
              <a:t>και </a:t>
            </a:r>
            <a:r>
              <a:rPr lang="el-GR" dirty="0" smtClean="0"/>
              <a:t>δεμένων με σχοινιά που στις άκρες τους είχαν βάρη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el-GR" dirty="0" smtClean="0"/>
              <a:t>σακιά άμμου που άδειαζαν με την πάροδο του χρόνου) και </a:t>
            </a:r>
            <a:endParaRPr lang="el-GR" dirty="0" smtClean="0"/>
          </a:p>
          <a:p>
            <a:pPr lvl="1"/>
            <a:r>
              <a:rPr lang="el-GR" dirty="0" smtClean="0"/>
              <a:t>χρησιμοποιείτο </a:t>
            </a:r>
            <a:r>
              <a:rPr lang="el-GR" dirty="0" smtClean="0"/>
              <a:t>στην λειτουργία του αυτόματου θεάτρου του, το οποίο ήταν ικανό να κάνει </a:t>
            </a:r>
            <a:endParaRPr lang="el-GR" dirty="0" smtClean="0"/>
          </a:p>
          <a:p>
            <a:pPr lvl="1"/>
            <a:r>
              <a:rPr lang="el-GR" dirty="0" smtClean="0"/>
              <a:t>αυτοματοποιημένες </a:t>
            </a:r>
            <a:r>
              <a:rPr lang="el-GR" dirty="0" smtClean="0"/>
              <a:t>προγραμματισμένες κινήσεις.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3075" t="28709" r="29675" b="26717"/>
          <a:stretch>
            <a:fillRect/>
          </a:stretch>
        </p:blipFill>
        <p:spPr bwMode="auto">
          <a:xfrm>
            <a:off x="4535488" y="2132856"/>
            <a:ext cx="46085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4788024" y="5517232"/>
            <a:ext cx="4176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100" dirty="0" smtClean="0"/>
              <a:t>Το αυτοματοποιημένο θέατρο του Ήρωνα και ο μηχανισμός για την   εμφάνιση, περιφορά και απόκρυψη της Αθηνάς </a:t>
            </a:r>
            <a:r>
              <a:rPr lang="el-GR" sz="1100" dirty="0" smtClean="0"/>
              <a:t> από τον  </a:t>
            </a:r>
            <a:r>
              <a:rPr lang="el-GR" sz="1100" b="1" dirty="0" smtClean="0"/>
              <a:t>Ήρωνα τον Αλεξανδρινό </a:t>
            </a:r>
            <a:r>
              <a:rPr lang="el-GR" sz="1100" b="1" dirty="0" smtClean="0"/>
              <a:t>1</a:t>
            </a:r>
            <a:r>
              <a:rPr lang="el-GR" sz="1100" b="1" baseline="30000" dirty="0" smtClean="0"/>
              <a:t>ος</a:t>
            </a:r>
            <a:r>
              <a:rPr lang="el-GR" sz="1100" b="1" dirty="0" smtClean="0"/>
              <a:t> </a:t>
            </a:r>
            <a:r>
              <a:rPr lang="el-GR" sz="1100" b="1" dirty="0" smtClean="0"/>
              <a:t>αι. π.χ.</a:t>
            </a:r>
            <a:r>
              <a:rPr lang="el-GR" sz="1100" dirty="0" smtClean="0"/>
              <a:t> </a:t>
            </a:r>
            <a:endParaRPr lang="el-GR" sz="11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6bdeb9bcac1d28546ca431470cd079b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3365007"/>
          </a:xfrm>
        </p:spPr>
      </p:pic>
      <p:pic>
        <p:nvPicPr>
          <p:cNvPr id="8" name="7 - Θέση περιεχομένου" descr="mv5bmte3zmu3zdctngq2zi00mda3lwflzwytmzazzjgxyte3zjfixkeyxkfqcgdeqxvyotc5mdi5nje40._v1_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3" y="0"/>
            <a:ext cx="4643437" cy="3356991"/>
          </a:xfrm>
        </p:spPr>
      </p:pic>
      <p:pic>
        <p:nvPicPr>
          <p:cNvPr id="7" name="6 - Θέση περιεχομένου" descr="images.jfif"/>
          <p:cNvPicPr>
            <a:picLocks noGrp="1" noChangeAspect="1"/>
          </p:cNvPicPr>
          <p:nvPr>
            <p:ph sz="half" idx="13"/>
          </p:nvPr>
        </p:nvPicPr>
        <p:blipFill>
          <a:blip r:embed="rId4" cstate="print"/>
          <a:stretch>
            <a:fillRect/>
          </a:stretch>
        </p:blipFill>
        <p:spPr>
          <a:xfrm>
            <a:off x="0" y="3356992"/>
            <a:ext cx="4422182" cy="3501008"/>
          </a:xfrm>
        </p:spPr>
      </p:pic>
      <p:pic>
        <p:nvPicPr>
          <p:cNvPr id="9" name="8 - Θέση περιεχομένου" descr="5AtsOadvDRlDsJGdcYkD1fv4pa8.jpg"/>
          <p:cNvPicPr>
            <a:picLocks noGrp="1" noChangeAspect="1"/>
          </p:cNvPicPr>
          <p:nvPr>
            <p:ph sz="half" idx="14"/>
          </p:nvPr>
        </p:nvPicPr>
        <p:blipFill>
          <a:blip r:embed="rId5" cstate="print"/>
          <a:stretch>
            <a:fillRect/>
          </a:stretch>
        </p:blipFill>
        <p:spPr>
          <a:xfrm>
            <a:off x="4427984" y="3356992"/>
            <a:ext cx="4716016" cy="3501008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" y="22225"/>
            <a:ext cx="4484235" cy="3190751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113" y="22224"/>
            <a:ext cx="4648334" cy="3190752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" y="3204318"/>
            <a:ext cx="4500562" cy="3653681"/>
          </a:xfrm>
        </p:spPr>
      </p:pic>
      <p:pic>
        <p:nvPicPr>
          <p:cNvPr id="11" name="Θέση περιεχομένου 10"/>
          <p:cNvPicPr>
            <a:picLocks noGrp="1" noChangeAspect="1"/>
          </p:cNvPicPr>
          <p:nvPr>
            <p:ph sz="half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5133" y="3204317"/>
            <a:ext cx="4623904" cy="3653681"/>
          </a:xfrm>
        </p:spPr>
      </p:pic>
    </p:spTree>
    <p:extLst>
      <p:ext uri="{BB962C8B-B14F-4D97-AF65-F5344CB8AC3E}">
        <p14:creationId xmlns:p14="http://schemas.microsoft.com/office/powerpoint/2010/main" xmlns="" val="3100506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" y="13065"/>
            <a:ext cx="4492054" cy="3191254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3" y="13065"/>
            <a:ext cx="4643437" cy="3191254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" y="3204319"/>
            <a:ext cx="4500562" cy="3681063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0" y="3204319"/>
            <a:ext cx="4643438" cy="3653681"/>
          </a:xfrm>
        </p:spPr>
      </p:pic>
    </p:spTree>
    <p:extLst>
      <p:ext uri="{BB962C8B-B14F-4D97-AF65-F5344CB8AC3E}">
        <p14:creationId xmlns:p14="http://schemas.microsoft.com/office/powerpoint/2010/main" xmlns="" val="23378838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- Θέση περιεχομένου" descr="Superintelligence_poster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860032" cy="6885325"/>
          </a:xfrm>
        </p:spPr>
      </p:pic>
      <p:pic>
        <p:nvPicPr>
          <p:cNvPr id="11" name="10 - Θέση περιεχομένου" descr="1_aTPZqenuBsa9OQBzS_G9jw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0"/>
            <a:ext cx="4283968" cy="3429000"/>
          </a:xfrm>
        </p:spPr>
      </p:pic>
      <p:pic>
        <p:nvPicPr>
          <p:cNvPr id="12" name="11 - Θέση περιεχομένου" descr="Artificial-Superintelligence-In-Control_resize_md.jpg"/>
          <p:cNvPicPr>
            <a:picLocks noGrp="1" noChangeAspect="1"/>
          </p:cNvPicPr>
          <p:nvPr>
            <p:ph sz="half" idx="13"/>
          </p:nvPr>
        </p:nvPicPr>
        <p:blipFill>
          <a:blip r:embed="rId4" cstate="print"/>
          <a:stretch>
            <a:fillRect/>
          </a:stretch>
        </p:blipFill>
        <p:spPr>
          <a:xfrm>
            <a:off x="4860032" y="3429000"/>
            <a:ext cx="4283968" cy="34290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6" y="0"/>
            <a:ext cx="9115194" cy="669533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2195736" y="3375254"/>
            <a:ext cx="3744416" cy="5439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1778091" y="2776168"/>
            <a:ext cx="5616624" cy="1143000"/>
          </a:xfrm>
        </p:spPr>
        <p:txBody>
          <a:bodyPr>
            <a:normAutofit/>
          </a:bodyPr>
          <a:lstStyle/>
          <a:p>
            <a:pPr algn="l"/>
            <a:r>
              <a:rPr lang="el-GR" sz="6000" b="1" dirty="0" smtClean="0">
                <a:solidFill>
                  <a:srgbClr val="FFC000"/>
                </a:solidFill>
              </a:rPr>
              <a:t>Συζήτηση</a:t>
            </a:r>
            <a:endParaRPr lang="el-GR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0031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Στο μακρινότερο μέλλον θα είναι ίσως δυνατή η πραγματοποίηση τμημάτων ή και ολόκληρης της επέμβασης/εξέτασης από το </a:t>
            </a:r>
            <a:r>
              <a:rPr lang="el-GR" dirty="0" err="1"/>
              <a:t>robot</a:t>
            </a:r>
            <a:r>
              <a:rPr lang="el-GR" dirty="0"/>
              <a:t>. </a:t>
            </a:r>
            <a:endParaRPr lang="en-US" dirty="0" smtClean="0"/>
          </a:p>
          <a:p>
            <a:r>
              <a:rPr lang="el-GR" dirty="0" smtClean="0"/>
              <a:t>Προς </a:t>
            </a:r>
            <a:r>
              <a:rPr lang="el-GR" dirty="0"/>
              <a:t>το παρόν, η έρευνα σχετίζεται με τη δυνατότητα παροχής πληροφοριών στον ιατρό, ώστε η </a:t>
            </a:r>
            <a:r>
              <a:rPr lang="el-GR" b="1" dirty="0"/>
              <a:t>επέμβαση να πραγματοποιείται καλύτερα και ευκολότερα</a:t>
            </a:r>
            <a:r>
              <a:rPr lang="el-GR" dirty="0"/>
              <a:t>. </a:t>
            </a:r>
          </a:p>
          <a:p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18857"/>
            <a:ext cx="4038600" cy="4488649"/>
          </a:xfrm>
        </p:spPr>
      </p:pic>
    </p:spTree>
    <p:extLst>
      <p:ext uri="{BB962C8B-B14F-4D97-AF65-F5344CB8AC3E}">
        <p14:creationId xmlns:p14="http://schemas.microsoft.com/office/powerpoint/2010/main" xmlns="" val="21976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Οι</a:t>
            </a:r>
            <a:r>
              <a:rPr lang="en-US" dirty="0" smtClean="0"/>
              <a:t> </a:t>
            </a:r>
            <a:r>
              <a:rPr lang="el-GR" dirty="0" smtClean="0"/>
              <a:t>εφαρμογές </a:t>
            </a:r>
            <a:r>
              <a:rPr lang="el-GR" dirty="0"/>
              <a:t>της Α.Ι. σε καμία περίπτωση δεν μπορούν να αντικαταστήσουν ή να </a:t>
            </a:r>
            <a:r>
              <a:rPr lang="el-GR" dirty="0" smtClean="0"/>
              <a:t>υποκαταστήσουν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/>
              <a:t>T</a:t>
            </a:r>
            <a:r>
              <a:rPr lang="el-GR" b="1" dirty="0" smtClean="0"/>
              <a:t>ην </a:t>
            </a:r>
            <a:r>
              <a:rPr lang="el-GR" b="1" dirty="0"/>
              <a:t>ανθρώπινη σχέση </a:t>
            </a:r>
            <a:r>
              <a:rPr lang="el-GR" b="1" dirty="0" smtClean="0"/>
              <a:t>Ιατρού-Ασθενούς</a:t>
            </a:r>
            <a:endParaRPr lang="en-US" b="1" dirty="0" smtClean="0"/>
          </a:p>
          <a:p>
            <a:pPr lvl="1"/>
            <a:r>
              <a:rPr lang="el-GR" b="1" dirty="0" smtClean="0"/>
              <a:t>Τα</a:t>
            </a:r>
            <a:r>
              <a:rPr lang="en-US" b="1" dirty="0" smtClean="0"/>
              <a:t> </a:t>
            </a:r>
            <a:r>
              <a:rPr lang="el-GR" b="1" dirty="0" smtClean="0"/>
              <a:t>συναισθήματα </a:t>
            </a:r>
            <a:endParaRPr lang="en-US" b="1" dirty="0" smtClean="0"/>
          </a:p>
          <a:p>
            <a:pPr lvl="1"/>
            <a:r>
              <a:rPr lang="el-GR" b="1" dirty="0" smtClean="0"/>
              <a:t>Την</a:t>
            </a:r>
            <a:r>
              <a:rPr lang="en-US" b="1" dirty="0" smtClean="0"/>
              <a:t> </a:t>
            </a:r>
            <a:r>
              <a:rPr lang="el-GR" b="1" dirty="0" smtClean="0"/>
              <a:t>ανθρώπινη </a:t>
            </a:r>
            <a:r>
              <a:rPr lang="el-GR" b="1" dirty="0"/>
              <a:t>κρίση η οποία αποτελεί θεμελιώδη συνιστώσα της κλινικής δραστηριότητας, τον ίδιο τον Ιατρό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645024"/>
            <a:ext cx="4572000" cy="3212976"/>
          </a:xfrm>
        </p:spPr>
      </p:pic>
      <p:pic>
        <p:nvPicPr>
          <p:cNvPr id="7" name="6 - Θέση περιεχομένου" descr="Untitled-830x410.jpg"/>
          <p:cNvPicPr>
            <a:picLocks noGrp="1" noChangeAspect="1"/>
          </p:cNvPicPr>
          <p:nvPr>
            <p:ph sz="half" idx="13"/>
          </p:nvPr>
        </p:nvPicPr>
        <p:blipFill>
          <a:blip r:embed="rId3" cstate="print"/>
          <a:stretch>
            <a:fillRect/>
          </a:stretch>
        </p:blipFill>
        <p:spPr>
          <a:xfrm>
            <a:off x="4571999" y="0"/>
            <a:ext cx="4572001" cy="3645024"/>
          </a:xfrm>
        </p:spPr>
      </p:pic>
    </p:spTree>
    <p:extLst>
      <p:ext uri="{BB962C8B-B14F-4D97-AF65-F5344CB8AC3E}">
        <p14:creationId xmlns:p14="http://schemas.microsoft.com/office/powerpoint/2010/main" xmlns="" val="4443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Βοηθούν όμως να γίνεται </a:t>
            </a:r>
            <a:r>
              <a:rPr lang="el-GR" dirty="0" smtClean="0"/>
              <a:t>καλύτερη</a:t>
            </a:r>
          </a:p>
          <a:p>
            <a:pPr lvl="1"/>
            <a:r>
              <a:rPr lang="el-GR" dirty="0" smtClean="0"/>
              <a:t> </a:t>
            </a:r>
            <a:r>
              <a:rPr lang="el-GR" dirty="0"/>
              <a:t>διαχείριση του </a:t>
            </a:r>
            <a:r>
              <a:rPr lang="el-GR" b="1" dirty="0"/>
              <a:t>τεράστιου όγκου δεδομένων</a:t>
            </a:r>
            <a:r>
              <a:rPr lang="el-GR" dirty="0"/>
              <a:t>,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ώστε </a:t>
            </a:r>
          </a:p>
          <a:p>
            <a:pPr lvl="1"/>
            <a:r>
              <a:rPr lang="el-GR" dirty="0" smtClean="0"/>
              <a:t>να </a:t>
            </a:r>
            <a:r>
              <a:rPr lang="el-GR" dirty="0"/>
              <a:t>επιτυγχάνονται </a:t>
            </a:r>
            <a:r>
              <a:rPr lang="el-GR" b="1" dirty="0"/>
              <a:t>καλύτερα ερευνητικά αποτελέσματα</a:t>
            </a:r>
            <a:r>
              <a:rPr lang="el-GR" dirty="0"/>
              <a:t> αλλά και καινοτομίες</a:t>
            </a:r>
          </a:p>
        </p:txBody>
      </p:sp>
      <p:pic>
        <p:nvPicPr>
          <p:cNvPr id="6" name="5 - Θέση περιεχομένου" descr="datacenter.png"/>
          <p:cNvPicPr>
            <a:picLocks noGrp="1" noChangeAspect="1"/>
          </p:cNvPicPr>
          <p:nvPr>
            <p:ph sz="half" idx="13"/>
          </p:nvPr>
        </p:nvPicPr>
        <p:blipFill>
          <a:blip r:embed="rId2" cstate="print"/>
          <a:stretch>
            <a:fillRect/>
          </a:stretch>
        </p:blipFill>
        <p:spPr>
          <a:xfrm>
            <a:off x="4426798" y="3068960"/>
            <a:ext cx="4717202" cy="3789040"/>
          </a:xfrm>
        </p:spPr>
      </p:pic>
      <p:pic>
        <p:nvPicPr>
          <p:cNvPr id="11" name="10 - Θέση περιεχομένου" descr="unname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88640"/>
            <a:ext cx="4733066" cy="2952328"/>
          </a:xfrm>
        </p:spPr>
      </p:pic>
    </p:spTree>
    <p:extLst>
      <p:ext uri="{BB962C8B-B14F-4D97-AF65-F5344CB8AC3E}">
        <p14:creationId xmlns:p14="http://schemas.microsoft.com/office/powerpoint/2010/main" xmlns="" val="5561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 smtClean="0"/>
              <a:t>Η Τεχνητή Νοημοσύνη </a:t>
            </a:r>
            <a:r>
              <a:rPr lang="el-GR" dirty="0"/>
              <a:t>είναι </a:t>
            </a:r>
            <a:endParaRPr lang="el-GR" dirty="0" smtClean="0"/>
          </a:p>
          <a:p>
            <a:pPr lvl="1"/>
            <a:r>
              <a:rPr lang="el-GR" dirty="0" smtClean="0"/>
              <a:t>Συναρπαστική </a:t>
            </a:r>
            <a:r>
              <a:rPr lang="el-GR" dirty="0"/>
              <a:t>επιστήμη και </a:t>
            </a:r>
            <a:endParaRPr lang="el-GR" dirty="0" smtClean="0"/>
          </a:p>
          <a:p>
            <a:pPr lvl="1"/>
            <a:r>
              <a:rPr lang="el-GR" dirty="0" smtClean="0"/>
              <a:t>Ασκεί </a:t>
            </a:r>
            <a:r>
              <a:rPr lang="el-GR" dirty="0"/>
              <a:t>γοητεία στους ανθρώπους </a:t>
            </a:r>
            <a:endParaRPr lang="el-GR" dirty="0" smtClean="0"/>
          </a:p>
          <a:p>
            <a:pPr lvl="1"/>
            <a:r>
              <a:rPr lang="el-GR" dirty="0" smtClean="0"/>
              <a:t>Με </a:t>
            </a:r>
            <a:r>
              <a:rPr lang="el-GR" dirty="0"/>
              <a:t>την δημιουργία τεχνητής </a:t>
            </a:r>
            <a:r>
              <a:rPr lang="el-GR" dirty="0" smtClean="0"/>
              <a:t>ζωής</a:t>
            </a:r>
          </a:p>
          <a:p>
            <a:pPr lvl="1"/>
            <a:r>
              <a:rPr lang="el-GR" dirty="0" smtClean="0"/>
              <a:t>Γιατί </a:t>
            </a:r>
            <a:r>
              <a:rPr lang="el-GR" dirty="0"/>
              <a:t>οι άνθρωποι έχουμε την τάση να φανταζόμαστε πράγματα που δεν είναι ακόμη δυνατά </a:t>
            </a:r>
            <a:endParaRPr lang="el-GR" dirty="0" smtClean="0"/>
          </a:p>
          <a:p>
            <a:pPr lvl="1"/>
            <a:r>
              <a:rPr lang="el-GR" dirty="0" smtClean="0"/>
              <a:t>Έτσι </a:t>
            </a:r>
            <a:r>
              <a:rPr lang="el-GR" dirty="0"/>
              <a:t>παγιώνουμε μια διαχρονική σχέση μεταξύ φαντασίας και επιστήμης. 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630908"/>
            <a:ext cx="4324672" cy="4390380"/>
          </a:xfrm>
        </p:spPr>
      </p:pic>
    </p:spTree>
    <p:extLst>
      <p:ext uri="{BB962C8B-B14F-4D97-AF65-F5344CB8AC3E}">
        <p14:creationId xmlns:p14="http://schemas.microsoft.com/office/powerpoint/2010/main" xmlns="" val="13838669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A.I\Images\Νέος φάκελος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76672"/>
            <a:ext cx="6048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08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Ο αυτόματος ιππότης του </a:t>
            </a:r>
            <a:r>
              <a:rPr lang="en-US" b="1" dirty="0" smtClean="0"/>
              <a:t>Leonardo </a:t>
            </a:r>
            <a:r>
              <a:rPr lang="en-US" b="1" dirty="0" err="1" smtClean="0"/>
              <a:t>Da</a:t>
            </a:r>
            <a:r>
              <a:rPr lang="en-US" b="1" dirty="0" smtClean="0"/>
              <a:t> Vinci</a:t>
            </a:r>
            <a:r>
              <a:rPr lang="el-GR" dirty="0" smtClean="0"/>
              <a:t> αποτελούνταν από μια ιπποτική στολή γεμάτη με ρόδες και γρανάζια που συνδέονταν σε ένα λεπτομερές σύστημα τροχαλιών . </a:t>
            </a:r>
            <a:endParaRPr lang="el-GR" dirty="0" smtClean="0"/>
          </a:p>
          <a:p>
            <a:r>
              <a:rPr lang="el-GR" dirty="0" smtClean="0"/>
              <a:t>Μέσω </a:t>
            </a:r>
            <a:r>
              <a:rPr lang="el-GR" dirty="0" smtClean="0"/>
              <a:t>αυτών των μηχανισμών ο αυτόματος ιππότης μπορούσε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 smtClean="0"/>
              <a:t>έχει ανεξάρτητη κίνηση ,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 smtClean="0"/>
              <a:t>κάθεται,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 smtClean="0"/>
              <a:t>σηκώνεται, </a:t>
            </a:r>
            <a:endParaRPr lang="el-GR" dirty="0" smtClean="0"/>
          </a:p>
          <a:p>
            <a:pPr lvl="1"/>
            <a:r>
              <a:rPr lang="el-GR" dirty="0" smtClean="0"/>
              <a:t>να </a:t>
            </a:r>
            <a:r>
              <a:rPr lang="el-GR" dirty="0" smtClean="0"/>
              <a:t>κινεί το κεφάλι του </a:t>
            </a:r>
            <a:endParaRPr lang="el-GR" dirty="0" smtClean="0"/>
          </a:p>
          <a:p>
            <a:pPr lvl="1"/>
            <a:r>
              <a:rPr lang="el-GR" dirty="0" smtClean="0"/>
              <a:t>και </a:t>
            </a:r>
            <a:r>
              <a:rPr lang="el-GR" dirty="0" smtClean="0"/>
              <a:t>να σηκώνει την προσωπίδα του.</a:t>
            </a:r>
            <a:endParaRPr lang="el-GR" dirty="0"/>
          </a:p>
        </p:txBody>
      </p:sp>
      <p:pic>
        <p:nvPicPr>
          <p:cNvPr id="5" name="4 - Θέση περιεχομένου" descr="Ερευνητική Εργασία. Γενικός Τίτλος: Λεονάρντο Ντα Βίντσι: Μια μεγαλοφυΐα με  τεράστια προσφορά στην ανθρωπότητα - PDF ΔΩΡΕΑΝ Λήψη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6004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- Ορθογώνιο"/>
          <p:cNvSpPr/>
          <p:nvPr/>
        </p:nvSpPr>
        <p:spPr>
          <a:xfrm>
            <a:off x="5292080" y="5877272"/>
            <a:ext cx="2976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i="1" dirty="0" smtClean="0"/>
              <a:t> Ο  αυτόματος ιππότης (1495) του </a:t>
            </a:r>
            <a:r>
              <a:rPr lang="en-US" sz="1200" i="1" dirty="0" smtClean="0"/>
              <a:t>L</a:t>
            </a:r>
            <a:r>
              <a:rPr lang="el-GR" sz="1200" i="1" dirty="0" smtClean="0"/>
              <a:t>. </a:t>
            </a:r>
            <a:r>
              <a:rPr lang="en-US" sz="1200" i="1" dirty="0" err="1" smtClean="0"/>
              <a:t>Da</a:t>
            </a:r>
            <a:r>
              <a:rPr lang="en-US" sz="1200" i="1" dirty="0" smtClean="0"/>
              <a:t> Vinci</a:t>
            </a:r>
            <a:endParaRPr lang="el-GR" sz="1200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Πριν τα αυτοκινούμενα ακόμα υπάρξουν</a:t>
            </a:r>
            <a:r>
              <a:rPr lang="el-GR" b="1" dirty="0" smtClean="0"/>
              <a:t> </a:t>
            </a:r>
            <a:r>
              <a:rPr lang="en-US" b="1" dirty="0" smtClean="0"/>
              <a:t>o Leonardo </a:t>
            </a:r>
            <a:r>
              <a:rPr lang="en-US" b="1" dirty="0" err="1" smtClean="0"/>
              <a:t>Da</a:t>
            </a:r>
            <a:r>
              <a:rPr lang="en-US" b="1" dirty="0" smtClean="0"/>
              <a:t> Vinci</a:t>
            </a:r>
            <a:r>
              <a:rPr lang="el-GR" b="1" dirty="0" smtClean="0"/>
              <a:t> σχεδίασε μια αυτοκινούμενη άμαξα </a:t>
            </a:r>
            <a:r>
              <a:rPr lang="el-GR" dirty="0" smtClean="0"/>
              <a:t>ικανή να κινείται χωρίς να την σπρώχνουν</a:t>
            </a:r>
            <a:r>
              <a:rPr lang="el-GR" b="1" dirty="0" smtClean="0"/>
              <a:t> </a:t>
            </a:r>
            <a:r>
              <a:rPr lang="el-GR" b="1" dirty="0" smtClean="0"/>
              <a:t>.</a:t>
            </a:r>
          </a:p>
          <a:p>
            <a:r>
              <a:rPr lang="el-GR" dirty="0" smtClean="0"/>
              <a:t>Ανάμεσα </a:t>
            </a:r>
            <a:r>
              <a:rPr lang="el-GR" dirty="0" smtClean="0"/>
              <a:t>στα αλλά κατορθώματα του πολλοί θεωρούν την αυτοκινούμενη άμαξα να είναι το </a:t>
            </a:r>
            <a:r>
              <a:rPr lang="el-GR" b="1" dirty="0" smtClean="0"/>
              <a:t>πρώτο ρομπότ του κόσμου</a:t>
            </a:r>
            <a:r>
              <a:rPr lang="el-GR" dirty="0" smtClean="0"/>
              <a:t>.</a:t>
            </a:r>
            <a:endParaRPr lang="el-GR" dirty="0" smtClean="0"/>
          </a:p>
        </p:txBody>
      </p:sp>
      <p:pic>
        <p:nvPicPr>
          <p:cNvPr id="5" name="4 - Θέση περιεχομένου" descr="da Vinci: Model car driven springs made from one Leonardo… Art Print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960440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- Ορθογώνιο"/>
          <p:cNvSpPr/>
          <p:nvPr/>
        </p:nvSpPr>
        <p:spPr>
          <a:xfrm>
            <a:off x="5580112" y="5301208"/>
            <a:ext cx="2637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i="1" dirty="0" smtClean="0"/>
              <a:t>Η αυτοκινούμενη άμαξα του </a:t>
            </a:r>
            <a:r>
              <a:rPr lang="en-US" sz="1200" i="1" dirty="0" smtClean="0"/>
              <a:t>L</a:t>
            </a:r>
            <a:r>
              <a:rPr lang="el-GR" sz="1200" i="1" dirty="0" smtClean="0"/>
              <a:t>. </a:t>
            </a:r>
            <a:r>
              <a:rPr lang="en-US" sz="1200" i="1" dirty="0" err="1" smtClean="0"/>
              <a:t>Da</a:t>
            </a:r>
            <a:r>
              <a:rPr lang="en-US" sz="1200" i="1" dirty="0" smtClean="0"/>
              <a:t> Vinci</a:t>
            </a:r>
            <a:endParaRPr lang="el-GR" sz="12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1970</Words>
  <Application>Microsoft Office PowerPoint</Application>
  <PresentationFormat>Προβολή στην οθόνη (4:3)</PresentationFormat>
  <Paragraphs>259</Paragraphs>
  <Slides>79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79</vt:i4>
      </vt:variant>
    </vt:vector>
  </HeadingPairs>
  <TitlesOfParts>
    <vt:vector size="80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 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 </vt:lpstr>
      <vt:lpstr>Οι θετικές εφαρμογές της Τ.Ν.</vt:lpstr>
      <vt:lpstr>Διαφάνεια 17</vt:lpstr>
      <vt:lpstr>Διαφάνεια 18</vt:lpstr>
      <vt:lpstr>Διαφάνεια 19</vt:lpstr>
      <vt:lpstr>Απειλές και προκλήσεις της A.I.</vt:lpstr>
      <vt:lpstr> </vt:lpstr>
      <vt:lpstr> </vt:lpstr>
      <vt:lpstr>Διαφάνεια 23</vt:lpstr>
      <vt:lpstr>Διαφάνεια 24</vt:lpstr>
      <vt:lpstr>Διαφάνεια 25</vt:lpstr>
      <vt:lpstr>Διαφάνεια 26</vt:lpstr>
      <vt:lpstr>Γιατί είναι σημαντική η τεχνητή νοημοσύνη (Α.Ι.);</vt:lpstr>
      <vt:lpstr>Διαφάνεια 28</vt:lpstr>
      <vt:lpstr>Διαφάνεια 29</vt:lpstr>
      <vt:lpstr>Διαφάνεια 30</vt:lpstr>
      <vt:lpstr>Πώς ακριβώς λειτουργεί η Τεχνητή Νοημοσύνη (A.I.)</vt:lpstr>
      <vt:lpstr> </vt:lpstr>
      <vt:lpstr> </vt:lpstr>
      <vt:lpstr>Διαφάνεια 34</vt:lpstr>
      <vt:lpstr>Τεχνητή νοημοσύνη και Ιατρική</vt:lpstr>
      <vt:lpstr> </vt:lpstr>
      <vt:lpstr>Διαφάνεια 37</vt:lpstr>
      <vt:lpstr>Ποιες είναι οι σύγχρονες εξελίξεις στην Ορθοπαιδική;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 </vt:lpstr>
      <vt:lpstr>Διαφάνεια 48</vt:lpstr>
      <vt:lpstr>Διαφάνεια 49</vt:lpstr>
      <vt:lpstr>Διαφάνεια 50</vt:lpstr>
      <vt:lpstr>Διαφάνεια 51</vt:lpstr>
      <vt:lpstr> </vt:lpstr>
      <vt:lpstr>Διαφάνεια 53</vt:lpstr>
      <vt:lpstr> </vt:lpstr>
      <vt:lpstr>Διαφάνεια 55</vt:lpstr>
      <vt:lpstr>Βιβλιογραφία</vt:lpstr>
      <vt:lpstr>Διαφάνεια 57</vt:lpstr>
      <vt:lpstr>Διαφάνεια 58</vt:lpstr>
      <vt:lpstr>Διαφάνεια 59</vt:lpstr>
      <vt:lpstr>Διαφάνεια 60</vt:lpstr>
      <vt:lpstr>Δημοσιεύσεις στον ημερήσιο τύπο</vt:lpstr>
      <vt:lpstr>Διαφάνεια 62</vt:lpstr>
      <vt:lpstr>Διαφάνεια 63</vt:lpstr>
      <vt:lpstr>Διαφάνεια 64</vt:lpstr>
      <vt:lpstr>Διαφάνεια 65</vt:lpstr>
      <vt:lpstr>Διαφάνεια 66</vt:lpstr>
      <vt:lpstr>Τεχνητή Νοημοσύνη και 7η Τέχνη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Συζήτηση</vt:lpstr>
      <vt:lpstr>Διαφάνεια 75</vt:lpstr>
      <vt:lpstr> </vt:lpstr>
      <vt:lpstr> </vt:lpstr>
      <vt:lpstr> </vt:lpstr>
      <vt:lpstr>Διαφάνεια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Medicine - Biologics and Artificial Intelligence</dc:title>
  <dc:creator>Dimitris Stefanidis</dc:creator>
  <cp:lastModifiedBy>User</cp:lastModifiedBy>
  <cp:revision>101</cp:revision>
  <dcterms:created xsi:type="dcterms:W3CDTF">2020-12-28T17:35:18Z</dcterms:created>
  <dcterms:modified xsi:type="dcterms:W3CDTF">2021-01-10T11:51:45Z</dcterms:modified>
</cp:coreProperties>
</file>