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57ea8c23c_0_3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57ea8c23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57ea8c23c_0_3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57ea8c23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57ea8c23c_0_7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57ea8c23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57ea8c23c_0_8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57ea8c23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57ea8c23c_0_9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57ea8c23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57ea8c23c_0_10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57ea8c23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57ea8c23c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57ea8c2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57ea8c23c_0_4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57ea8c23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57ea8c23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657ea8c23c_0_5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57ea8c23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657ea8c23c_0_5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57ea8c23c_0_6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57ea8c23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57ea8c23c_0_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57ea8c23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57ea8c23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657ea8c23c_0_7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57ea8c23c_0_2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57ea8c23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4" name="Shape 14"/>
        <p:cNvGrpSpPr/>
        <p:nvPr/>
      </p:nvGrpSpPr>
      <p:grpSpPr>
        <a:xfrm>
          <a:off x="0" y="0"/>
          <a:ext cx="0" cy="0"/>
          <a:chOff x="0" y="0"/>
          <a:chExt cx="0" cy="0"/>
        </a:xfrm>
      </p:grpSpPr>
      <p:sp>
        <p:nvSpPr>
          <p:cNvPr id="15" name="Google Shape;15;p2"/>
          <p:cNvSpPr/>
          <p:nvPr/>
        </p:nvSpPr>
        <p:spPr>
          <a:xfrm>
            <a:off x="3175" y="4800600"/>
            <a:ext cx="9140700" cy="3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0" y="4750594"/>
            <a:ext cx="9142500" cy="4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 name="Google Shape;17;p2"/>
          <p:cNvCxnSpPr/>
          <p:nvPr/>
        </p:nvCxnSpPr>
        <p:spPr>
          <a:xfrm>
            <a:off x="906463" y="3257550"/>
            <a:ext cx="7405800" cy="0"/>
          </a:xfrm>
          <a:prstGeom prst="straightConnector1">
            <a:avLst/>
          </a:prstGeom>
          <a:noFill/>
          <a:ln cap="flat" cmpd="sng" w="9525">
            <a:solidFill>
              <a:srgbClr val="7F7F7F"/>
            </a:solidFill>
            <a:prstDash val="solid"/>
            <a:round/>
            <a:headEnd len="sm" w="sm" type="none"/>
            <a:tailEnd len="sm" w="sm" type="none"/>
          </a:ln>
        </p:spPr>
      </p:cxnSp>
      <p:sp>
        <p:nvSpPr>
          <p:cNvPr id="18" name="Google Shape;18;p2"/>
          <p:cNvSpPr txBox="1"/>
          <p:nvPr>
            <p:ph type="ctrTitle"/>
          </p:nvPr>
        </p:nvSpPr>
        <p:spPr>
          <a:xfrm>
            <a:off x="822960" y="569214"/>
            <a:ext cx="7543800" cy="26745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sz="8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9" name="Google Shape;19;p2"/>
          <p:cNvSpPr txBox="1"/>
          <p:nvPr>
            <p:ph idx="1" type="subTitle"/>
          </p:nvPr>
        </p:nvSpPr>
        <p:spPr>
          <a:xfrm>
            <a:off x="825038" y="3341716"/>
            <a:ext cx="7543800" cy="85740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2"/>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Google Shape;84;p11"/>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85" name="Google Shape;85;p11"/>
          <p:cNvSpPr txBox="1"/>
          <p:nvPr>
            <p:ph idx="1" type="body"/>
          </p:nvPr>
        </p:nvSpPr>
        <p:spPr>
          <a:xfrm rot="5400000">
            <a:off x="3085675" y="-878653"/>
            <a:ext cx="3017100" cy="7543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11"/>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3175" y="4800600"/>
            <a:ext cx="9140700" cy="3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p:nvPr/>
        </p:nvSpPr>
        <p:spPr>
          <a:xfrm>
            <a:off x="0" y="4750594"/>
            <a:ext cx="9142500" cy="4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rot="5400000">
            <a:off x="5370450" y="1484384"/>
            <a:ext cx="4318200" cy="19716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93" name="Google Shape;93;p12"/>
          <p:cNvSpPr txBox="1"/>
          <p:nvPr>
            <p:ph idx="1" type="body"/>
          </p:nvPr>
        </p:nvSpPr>
        <p:spPr>
          <a:xfrm rot="5400000">
            <a:off x="1369875" y="-430216"/>
            <a:ext cx="4318200" cy="5800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12"/>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5" name="Google Shape;25;p3"/>
          <p:cNvSpPr txBox="1"/>
          <p:nvPr>
            <p:ph idx="1" type="body"/>
          </p:nvPr>
        </p:nvSpPr>
        <p:spPr>
          <a:xfrm>
            <a:off x="822325" y="1384697"/>
            <a:ext cx="7543800" cy="3017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3"/>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29" name="Shape 29"/>
        <p:cNvGrpSpPr/>
        <p:nvPr/>
      </p:nvGrpSpPr>
      <p:grpSpPr>
        <a:xfrm>
          <a:off x="0" y="0"/>
          <a:ext cx="0" cy="0"/>
          <a:chOff x="0" y="0"/>
          <a:chExt cx="0" cy="0"/>
        </a:xfrm>
      </p:grpSpPr>
      <p:sp>
        <p:nvSpPr>
          <p:cNvPr id="30" name="Google Shape;30;p4"/>
          <p:cNvSpPr/>
          <p:nvPr/>
        </p:nvSpPr>
        <p:spPr>
          <a:xfrm>
            <a:off x="3175" y="4800600"/>
            <a:ext cx="9140700" cy="3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0" y="4750594"/>
            <a:ext cx="9142500" cy="4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p:nvPr/>
        </p:nvCxnSpPr>
        <p:spPr>
          <a:xfrm>
            <a:off x="906463" y="3257550"/>
            <a:ext cx="7405800" cy="0"/>
          </a:xfrm>
          <a:prstGeom prst="straightConnector1">
            <a:avLst/>
          </a:prstGeom>
          <a:noFill/>
          <a:ln cap="flat" cmpd="sng" w="9525">
            <a:solidFill>
              <a:srgbClr val="7F7F7F"/>
            </a:solidFill>
            <a:prstDash val="solid"/>
            <a:round/>
            <a:headEnd len="sm" w="sm" type="none"/>
            <a:tailEnd len="sm" w="sm" type="none"/>
          </a:ln>
        </p:spPr>
      </p:cxnSp>
      <p:sp>
        <p:nvSpPr>
          <p:cNvPr id="33" name="Google Shape;33;p4"/>
          <p:cNvSpPr txBox="1"/>
          <p:nvPr>
            <p:ph type="title"/>
          </p:nvPr>
        </p:nvSpPr>
        <p:spPr>
          <a:xfrm>
            <a:off x="822960" y="569214"/>
            <a:ext cx="7543800" cy="26745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b="0" sz="8000">
                <a:solidFill>
                  <a:srgbClr val="262626"/>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4" name="Google Shape;34;p4"/>
          <p:cNvSpPr txBox="1"/>
          <p:nvPr>
            <p:ph idx="1" type="body"/>
          </p:nvPr>
        </p:nvSpPr>
        <p:spPr>
          <a:xfrm>
            <a:off x="822960" y="3339846"/>
            <a:ext cx="7543800" cy="857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5" name="Google Shape;35;p4"/>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822960" y="214953"/>
            <a:ext cx="7543800" cy="10881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0" name="Google Shape;40;p5"/>
          <p:cNvSpPr txBox="1"/>
          <p:nvPr>
            <p:ph idx="1" type="body"/>
          </p:nvPr>
        </p:nvSpPr>
        <p:spPr>
          <a:xfrm>
            <a:off x="822960" y="1384300"/>
            <a:ext cx="3703200" cy="30174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5"/>
          <p:cNvSpPr txBox="1"/>
          <p:nvPr>
            <p:ph idx="2" type="body"/>
          </p:nvPr>
        </p:nvSpPr>
        <p:spPr>
          <a:xfrm>
            <a:off x="4663440" y="1384302"/>
            <a:ext cx="3703200" cy="30174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5"/>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6"/>
          <p:cNvSpPr txBox="1"/>
          <p:nvPr>
            <p:ph type="title"/>
          </p:nvPr>
        </p:nvSpPr>
        <p:spPr>
          <a:xfrm>
            <a:off x="822960" y="214953"/>
            <a:ext cx="7543800" cy="10881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7" name="Google Shape;47;p6"/>
          <p:cNvSpPr txBox="1"/>
          <p:nvPr>
            <p:ph idx="1" type="body"/>
          </p:nvPr>
        </p:nvSpPr>
        <p:spPr>
          <a:xfrm>
            <a:off x="822960" y="1384539"/>
            <a:ext cx="3703200" cy="5523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6"/>
          <p:cNvSpPr txBox="1"/>
          <p:nvPr>
            <p:ph idx="2" type="body"/>
          </p:nvPr>
        </p:nvSpPr>
        <p:spPr>
          <a:xfrm>
            <a:off x="822960" y="1936750"/>
            <a:ext cx="3703200" cy="2465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6"/>
          <p:cNvSpPr txBox="1"/>
          <p:nvPr>
            <p:ph idx="3" type="body"/>
          </p:nvPr>
        </p:nvSpPr>
        <p:spPr>
          <a:xfrm>
            <a:off x="4663440" y="1384539"/>
            <a:ext cx="3703200" cy="5523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6"/>
          <p:cNvSpPr txBox="1"/>
          <p:nvPr>
            <p:ph idx="4" type="body"/>
          </p:nvPr>
        </p:nvSpPr>
        <p:spPr>
          <a:xfrm>
            <a:off x="4663440" y="1936750"/>
            <a:ext cx="3703200" cy="2465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6"/>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6" name="Google Shape;56;p7"/>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59" name="Shape 59"/>
        <p:cNvGrpSpPr/>
        <p:nvPr/>
      </p:nvGrpSpPr>
      <p:grpSpPr>
        <a:xfrm>
          <a:off x="0" y="0"/>
          <a:ext cx="0" cy="0"/>
          <a:chOff x="0" y="0"/>
          <a:chExt cx="0" cy="0"/>
        </a:xfrm>
      </p:grpSpPr>
      <p:sp>
        <p:nvSpPr>
          <p:cNvPr id="60" name="Google Shape;60;p8"/>
          <p:cNvSpPr/>
          <p:nvPr/>
        </p:nvSpPr>
        <p:spPr>
          <a:xfrm>
            <a:off x="3175" y="4800600"/>
            <a:ext cx="9140700" cy="3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0" y="4750594"/>
            <a:ext cx="9142500" cy="4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9"/>
          <p:cNvSpPr/>
          <p:nvPr/>
        </p:nvSpPr>
        <p:spPr>
          <a:xfrm>
            <a:off x="0" y="0"/>
            <a:ext cx="3038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3030538" y="0"/>
            <a:ext cx="47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txBox="1"/>
          <p:nvPr>
            <p:ph type="title"/>
          </p:nvPr>
        </p:nvSpPr>
        <p:spPr>
          <a:xfrm>
            <a:off x="342900" y="445769"/>
            <a:ext cx="2400300" cy="17145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SzPts val="1400"/>
              <a:buNone/>
              <a:defRPr b="0" sz="360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69" name="Google Shape;69;p9"/>
          <p:cNvSpPr txBox="1"/>
          <p:nvPr>
            <p:ph idx="1" type="body"/>
          </p:nvPr>
        </p:nvSpPr>
        <p:spPr>
          <a:xfrm>
            <a:off x="3460237" y="548640"/>
            <a:ext cx="5009400" cy="39432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9"/>
          <p:cNvSpPr txBox="1"/>
          <p:nvPr>
            <p:ph idx="2" type="body"/>
          </p:nvPr>
        </p:nvSpPr>
        <p:spPr>
          <a:xfrm>
            <a:off x="342900" y="2194560"/>
            <a:ext cx="2400300" cy="2534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9"/>
          <p:cNvSpPr txBox="1"/>
          <p:nvPr>
            <p:ph idx="10" type="dt"/>
          </p:nvPr>
        </p:nvSpPr>
        <p:spPr>
          <a:xfrm>
            <a:off x="349250" y="4844653"/>
            <a:ext cx="19638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3600450" y="4844653"/>
            <a:ext cx="3486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10"/>
          <p:cNvSpPr/>
          <p:nvPr/>
        </p:nvSpPr>
        <p:spPr>
          <a:xfrm>
            <a:off x="0" y="3714750"/>
            <a:ext cx="9142500" cy="1428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0"/>
          <p:cNvSpPr/>
          <p:nvPr/>
        </p:nvSpPr>
        <p:spPr>
          <a:xfrm>
            <a:off x="0" y="3686175"/>
            <a:ext cx="9142500" cy="4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txBox="1"/>
          <p:nvPr>
            <p:ph type="title"/>
          </p:nvPr>
        </p:nvSpPr>
        <p:spPr>
          <a:xfrm>
            <a:off x="822960" y="3806190"/>
            <a:ext cx="7589400" cy="61710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SzPts val="1400"/>
              <a:buNone/>
              <a:defRPr b="0" sz="3600">
                <a:solidFill>
                  <a:srgbClr val="FFFFFF"/>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78" name="Google Shape;78;p10"/>
          <p:cNvSpPr/>
          <p:nvPr>
            <p:ph idx="2" type="pic"/>
          </p:nvPr>
        </p:nvSpPr>
        <p:spPr>
          <a:xfrm>
            <a:off x="12" y="0"/>
            <a:ext cx="9144000" cy="3686400"/>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404040"/>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404040"/>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404040"/>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404040"/>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79" name="Google Shape;79;p10"/>
          <p:cNvSpPr txBox="1"/>
          <p:nvPr>
            <p:ph idx="1" type="body"/>
          </p:nvPr>
        </p:nvSpPr>
        <p:spPr>
          <a:xfrm>
            <a:off x="822959" y="4430268"/>
            <a:ext cx="7589400" cy="445800"/>
          </a:xfrm>
          <a:prstGeom prst="rect">
            <a:avLst/>
          </a:prstGeom>
          <a:noFill/>
          <a:ln>
            <a:noFill/>
          </a:ln>
        </p:spPr>
        <p:txBody>
          <a:bodyPr anchorCtr="0" anchor="t" bIns="0" lIns="91425" spcFirstLastPara="1" rIns="91425" wrap="square" tIns="0">
            <a:no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10"/>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4800600"/>
            <a:ext cx="9144000" cy="3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0" y="4750594"/>
            <a:ext cx="9144000" cy="5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1pPr>
            <a:lvl2pPr lvl="1"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2pPr>
            <a:lvl3pPr lvl="2"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3pPr>
            <a:lvl4pPr lvl="3"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4pPr>
            <a:lvl5pPr lvl="4"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5pPr>
            <a:lvl6pPr lvl="5"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6pPr>
            <a:lvl7pPr lvl="6"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7pPr>
            <a:lvl8pPr lvl="7"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8pPr>
            <a:lvl9pPr lvl="8" marR="0" rtl="0" algn="l">
              <a:lnSpc>
                <a:spcPct val="85000"/>
              </a:lnSpc>
              <a:spcBef>
                <a:spcPts val="0"/>
              </a:spcBef>
              <a:spcAft>
                <a:spcPts val="0"/>
              </a:spcAft>
              <a:buSzPts val="1400"/>
              <a:buNone/>
              <a:defRPr b="0" i="0" sz="4800" u="none" cap="none" strike="noStrike">
                <a:solidFill>
                  <a:srgbClr val="404040"/>
                </a:solidFill>
                <a:latin typeface="Calibri"/>
                <a:ea typeface="Calibri"/>
                <a:cs typeface="Calibri"/>
                <a:sym typeface="Calibri"/>
              </a:defRPr>
            </a:lvl9pPr>
          </a:lstStyle>
          <a:p/>
        </p:txBody>
      </p:sp>
      <p:sp>
        <p:nvSpPr>
          <p:cNvPr id="9" name="Google Shape;9;p1"/>
          <p:cNvSpPr txBox="1"/>
          <p:nvPr>
            <p:ph idx="1" type="body"/>
          </p:nvPr>
        </p:nvSpPr>
        <p:spPr>
          <a:xfrm>
            <a:off x="822325" y="1384697"/>
            <a:ext cx="7543800" cy="3017100"/>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404040"/>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404040"/>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404040"/>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
          <p:cNvSpPr txBox="1"/>
          <p:nvPr>
            <p:ph idx="10" type="dt"/>
          </p:nvPr>
        </p:nvSpPr>
        <p:spPr>
          <a:xfrm>
            <a:off x="822325" y="4844653"/>
            <a:ext cx="18543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1"/>
          <p:cNvSpPr txBox="1"/>
          <p:nvPr>
            <p:ph idx="11" type="ftr"/>
          </p:nvPr>
        </p:nvSpPr>
        <p:spPr>
          <a:xfrm>
            <a:off x="2765425" y="4844653"/>
            <a:ext cx="36162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2" type="sldNum"/>
          </p:nvPr>
        </p:nvSpPr>
        <p:spPr>
          <a:xfrm>
            <a:off x="7424738" y="4844653"/>
            <a:ext cx="9843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1pPr>
            <a:lvl2pPr indent="0" lvl="1"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2pPr>
            <a:lvl3pPr indent="0" lvl="2"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3pPr>
            <a:lvl4pPr indent="0" lvl="3"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4pPr>
            <a:lvl5pPr indent="0" lvl="4"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5pPr>
            <a:lvl6pPr indent="0" lvl="5"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6pPr>
            <a:lvl7pPr indent="0" lvl="6"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7pPr>
            <a:lvl8pPr indent="0" lvl="7"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8pPr>
            <a:lvl9pPr indent="0" lvl="8" marL="0" marR="0" rtl="0" algn="r">
              <a:spcBef>
                <a:spcPts val="0"/>
              </a:spcBef>
              <a:spcAft>
                <a:spcPts val="0"/>
              </a:spcAft>
              <a:buNone/>
              <a:defRPr b="0" i="0" sz="10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l-GR"/>
              <a:t>‹#›</a:t>
            </a:fld>
            <a:endParaRPr/>
          </a:p>
        </p:txBody>
      </p:sp>
      <p:cxnSp>
        <p:nvCxnSpPr>
          <p:cNvPr id="13" name="Google Shape;13;p1"/>
          <p:cNvCxnSpPr/>
          <p:nvPr/>
        </p:nvCxnSpPr>
        <p:spPr>
          <a:xfrm>
            <a:off x="895350" y="1303735"/>
            <a:ext cx="747540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l.wikipedia.org/wiki/%CE%95%CE%BB%CE%B5%CF%85%CE%B8%CE%B5%CF%81%CE%AF%CE%B1_%CE%AE_%CE%B8%CE%AC%CE%BD%CE%B1%CF%84%CE%BF%CF%82" TargetMode="External"/><Relationship Id="rId4" Type="http://schemas.openxmlformats.org/officeDocument/2006/relationships/hyperlink" Target="https://el.wikipedia.org/wiki/%CE%A7%CF%81%CE%B9%CF%83%CF%84%CE%B9%CE%B1%CE%BD%CE%B9%CF%83%CE%BC%CF%8C%CF%82" TargetMode="External"/><Relationship Id="rId5" Type="http://schemas.openxmlformats.org/officeDocument/2006/relationships/hyperlink" Target="https://el.wikipedia.org/wiki/%CE%9F%CF%81%CE%B8%CF%8C%CE%B4%CE%BF%CE%BE%CE%B7_%CE%B5%CE%BA%CE%BA%CE%BB%CE%B7%CF%83%CE%AF%CE%B1" TargetMode="External"/><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wwKGehLynyc&amp;feature=related"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11.jpg"/><Relationship Id="rId13" Type="http://schemas.openxmlformats.org/officeDocument/2006/relationships/image" Target="../media/image4.jp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png"/><Relationship Id="rId9" Type="http://schemas.openxmlformats.org/officeDocument/2006/relationships/image" Target="../media/image15.jpg"/><Relationship Id="rId5" Type="http://schemas.openxmlformats.org/officeDocument/2006/relationships/image" Target="../media/image2.jpg"/><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3"/>
          <p:cNvSpPr txBox="1"/>
          <p:nvPr>
            <p:ph type="ctrTitle"/>
          </p:nvPr>
        </p:nvSpPr>
        <p:spPr>
          <a:xfrm>
            <a:off x="822325" y="569119"/>
            <a:ext cx="7543800" cy="26742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t>Tux Paint</a:t>
            </a:r>
            <a:endParaRPr/>
          </a:p>
        </p:txBody>
      </p:sp>
      <p:sp>
        <p:nvSpPr>
          <p:cNvPr id="102" name="Google Shape;102;p13"/>
          <p:cNvSpPr txBox="1"/>
          <p:nvPr>
            <p:ph idx="1" type="subTitle"/>
          </p:nvPr>
        </p:nvSpPr>
        <p:spPr>
          <a:xfrm>
            <a:off x="825500" y="3342085"/>
            <a:ext cx="7543800" cy="85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l-GR"/>
              <a:t>ΜΆΘΗΜΑ 4 - ΣΗΜΑΙΕΣ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solidFill>
                  <a:srgbClr val="444444"/>
                </a:solidFill>
                <a:highlight>
                  <a:srgbClr val="FFFFFF"/>
                </a:highlight>
                <a:latin typeface="Arial"/>
                <a:ea typeface="Arial"/>
                <a:cs typeface="Arial"/>
                <a:sym typeface="Arial"/>
              </a:rPr>
              <a:t>Ινδία</a:t>
            </a:r>
            <a:endParaRPr/>
          </a:p>
        </p:txBody>
      </p:sp>
      <p:sp>
        <p:nvSpPr>
          <p:cNvPr id="174" name="Google Shape;174;p22"/>
          <p:cNvSpPr txBox="1"/>
          <p:nvPr>
            <p:ph idx="1" type="body"/>
          </p:nvPr>
        </p:nvSpPr>
        <p:spPr>
          <a:xfrm>
            <a:off x="822325" y="1384700"/>
            <a:ext cx="3510600" cy="30171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Η πράσινο λωρίδα συμβόλιζε τους Μουσουλμάνους που ζούσαν στη χώρα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ενώ το πορτοκαλί συμβολίζει τους Ινδουιστές και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το λευκό την επιθυμητή ειρήνη μεταξύ τους.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200"/>
              </a:spcAft>
              <a:buNone/>
            </a:pPr>
            <a:r>
              <a:rPr lang="el-GR" sz="1200">
                <a:solidFill>
                  <a:schemeClr val="dk1"/>
                </a:solidFill>
                <a:highlight>
                  <a:srgbClr val="FFFFFF"/>
                </a:highlight>
                <a:latin typeface="Arial"/>
                <a:ea typeface="Arial"/>
                <a:cs typeface="Arial"/>
                <a:sym typeface="Arial"/>
              </a:rPr>
              <a:t>Ο μπλε τροχός στο κέντρα έχει 24 ακτίνες κάθε μια εκ των οποίων συμβολίζει και μια ώρα της ημέρας.</a:t>
            </a:r>
            <a:endParaRPr/>
          </a:p>
        </p:txBody>
      </p:sp>
      <p:pic>
        <p:nvPicPr>
          <p:cNvPr id="175" name="Google Shape;175;p22"/>
          <p:cNvPicPr preferRelativeResize="0"/>
          <p:nvPr/>
        </p:nvPicPr>
        <p:blipFill>
          <a:blip r:embed="rId3">
            <a:alphaModFix/>
          </a:blip>
          <a:stretch>
            <a:fillRect/>
          </a:stretch>
        </p:blipFill>
        <p:spPr>
          <a:xfrm>
            <a:off x="4485325" y="1454803"/>
            <a:ext cx="4506275" cy="30026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solidFill>
                  <a:srgbClr val="444444"/>
                </a:solidFill>
                <a:highlight>
                  <a:srgbClr val="FFFFFF"/>
                </a:highlight>
                <a:latin typeface="Arial"/>
                <a:ea typeface="Arial"/>
                <a:cs typeface="Arial"/>
                <a:sym typeface="Arial"/>
              </a:rPr>
              <a:t>Αγία Λουκία</a:t>
            </a:r>
            <a:endParaRPr/>
          </a:p>
        </p:txBody>
      </p:sp>
      <p:sp>
        <p:nvSpPr>
          <p:cNvPr id="181" name="Google Shape;181;p23"/>
          <p:cNvSpPr txBox="1"/>
          <p:nvPr>
            <p:ph idx="1" type="body"/>
          </p:nvPr>
        </p:nvSpPr>
        <p:spPr>
          <a:xfrm>
            <a:off x="822325" y="1384700"/>
            <a:ext cx="3510600" cy="3017100"/>
          </a:xfrm>
          <a:prstGeom prst="rect">
            <a:avLst/>
          </a:prstGeom>
        </p:spPr>
        <p:txBody>
          <a:bodyPr anchorCtr="0" anchor="t" bIns="45700" lIns="0" spcFirstLastPara="1" rIns="0" wrap="square" tIns="45700">
            <a:noAutofit/>
          </a:bodyPr>
          <a:lstStyle/>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Η Αγία Λουκία είναι ένα μικρό νησιωτικό κράτος στην Ανατολική Καραϊβική.</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Η σημαία της Αγίας Λουκίας είναι μπλε και στη μέση υπάρχει ένα χρυσό ισοσκελές τρίγωνο, μέσα σε ένα μαύρο, και τα δύο μαζί μέσα σε ένα λευκό. </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Το μπλε συμβολίζει το χρώμα του ουρανού και της θάλασσας αλλά και την πίστη. </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Το χρυσαφί τη λαμπρότητα του ήλιου και της ευημερίας. </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Το μαύρο και λευκό την ανάγκη για αρμονία μεταξύ των κατοίκων. </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Clr>
                <a:schemeClr val="dk1"/>
              </a:buClr>
              <a:buSzPts val="1100"/>
              <a:buFont typeface="Arial"/>
              <a:buNone/>
            </a:pPr>
            <a:r>
              <a:rPr lang="el-GR" sz="1100">
                <a:solidFill>
                  <a:schemeClr val="dk1"/>
                </a:solidFill>
                <a:highlight>
                  <a:srgbClr val="FFFFFF"/>
                </a:highlight>
                <a:latin typeface="Arial"/>
                <a:ea typeface="Arial"/>
                <a:cs typeface="Arial"/>
                <a:sym typeface="Arial"/>
              </a:rPr>
              <a:t>Οι δύο ανώτερες εξωτερικές κορυφές των τριγώνων αναπαριστούν τις δύο τις μεγαλύτερες κορυφές του νησιού.</a:t>
            </a:r>
            <a:endParaRPr sz="11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spcBef>
                <a:spcPts val="1200"/>
              </a:spcBef>
              <a:spcAft>
                <a:spcPts val="200"/>
              </a:spcAft>
              <a:buNone/>
            </a:pPr>
            <a:r>
              <a:t/>
            </a:r>
            <a:endParaRPr sz="1200">
              <a:solidFill>
                <a:schemeClr val="dk1"/>
              </a:solidFill>
              <a:highlight>
                <a:srgbClr val="FFFFFF"/>
              </a:highlight>
              <a:latin typeface="Arial"/>
              <a:ea typeface="Arial"/>
              <a:cs typeface="Arial"/>
              <a:sym typeface="Arial"/>
            </a:endParaRPr>
          </a:p>
        </p:txBody>
      </p:sp>
      <p:pic>
        <p:nvPicPr>
          <p:cNvPr id="182" name="Google Shape;182;p23"/>
          <p:cNvPicPr preferRelativeResize="0"/>
          <p:nvPr/>
        </p:nvPicPr>
        <p:blipFill>
          <a:blip r:embed="rId3">
            <a:alphaModFix/>
          </a:blip>
          <a:stretch>
            <a:fillRect/>
          </a:stretch>
        </p:blipFill>
        <p:spPr>
          <a:xfrm>
            <a:off x="4504450" y="1827853"/>
            <a:ext cx="4506275" cy="22531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t>Καμπότζη</a:t>
            </a:r>
            <a:endParaRPr/>
          </a:p>
        </p:txBody>
      </p:sp>
      <p:sp>
        <p:nvSpPr>
          <p:cNvPr id="188" name="Google Shape;188;p24"/>
          <p:cNvSpPr txBox="1"/>
          <p:nvPr>
            <p:ph idx="1" type="body"/>
          </p:nvPr>
        </p:nvSpPr>
        <p:spPr>
          <a:xfrm>
            <a:off x="822325" y="1384700"/>
            <a:ext cx="3606300" cy="3017100"/>
          </a:xfrm>
          <a:prstGeom prst="rect">
            <a:avLst/>
          </a:prstGeom>
        </p:spPr>
        <p:txBody>
          <a:bodyPr anchorCtr="0" anchor="t" bIns="45700" lIns="0" spcFirstLastPara="1" rIns="0" wrap="square" tIns="45700">
            <a:noAutofit/>
          </a:bodyPr>
          <a:lstStyle/>
          <a:p>
            <a:pPr indent="0" lvl="0" marL="0" rtl="0" algn="l">
              <a:lnSpc>
                <a:spcPct val="166667"/>
              </a:lnSpc>
              <a:spcBef>
                <a:spcPts val="0"/>
              </a:spcBef>
              <a:spcAft>
                <a:spcPts val="0"/>
              </a:spcAft>
              <a:buClr>
                <a:schemeClr val="dk1"/>
              </a:buClr>
              <a:buSzPts val="1100"/>
              <a:buFont typeface="Arial"/>
              <a:buNone/>
            </a:pPr>
            <a:r>
              <a:rPr lang="el-GR" sz="1350">
                <a:solidFill>
                  <a:schemeClr val="dk1"/>
                </a:solidFill>
                <a:highlight>
                  <a:srgbClr val="FFFFFF"/>
                </a:highlight>
                <a:latin typeface="Arial"/>
                <a:ea typeface="Arial"/>
                <a:cs typeface="Arial"/>
                <a:sym typeface="Arial"/>
              </a:rPr>
              <a:t>Το μπλε και το κόκκινο είναι τα παραδοσιακά χρώματα της χώρας και ο λευκός ναός με τους τρεις πύργους συμβολίζει τον ναό Άνγκορ Βατ. Η σημαία της Καμπότζης είναι η μόνη σημαία χώρας σε όλον τον κόσμο που απεικονίζει κάποιο κτίριο.</a:t>
            </a:r>
            <a:endParaRPr sz="1350">
              <a:solidFill>
                <a:schemeClr val="dk1"/>
              </a:solidFill>
              <a:highlight>
                <a:srgbClr val="FFFFFF"/>
              </a:highlight>
              <a:latin typeface="Arial"/>
              <a:ea typeface="Arial"/>
              <a:cs typeface="Arial"/>
              <a:sym typeface="Arial"/>
            </a:endParaRPr>
          </a:p>
          <a:p>
            <a:pPr indent="0" lvl="0" marL="0" rtl="0" algn="l">
              <a:lnSpc>
                <a:spcPct val="166667"/>
              </a:lnSpc>
              <a:spcBef>
                <a:spcPts val="0"/>
              </a:spcBef>
              <a:spcAft>
                <a:spcPts val="0"/>
              </a:spcAft>
              <a:buClr>
                <a:schemeClr val="dk1"/>
              </a:buClr>
              <a:buSzPts val="1100"/>
              <a:buFont typeface="Arial"/>
              <a:buNone/>
            </a:pPr>
            <a:r>
              <a:t/>
            </a:r>
            <a:endParaRPr sz="1350">
              <a:solidFill>
                <a:schemeClr val="dk1"/>
              </a:solidFill>
              <a:highlight>
                <a:srgbClr val="FFFFFF"/>
              </a:highlight>
              <a:latin typeface="Arial"/>
              <a:ea typeface="Arial"/>
              <a:cs typeface="Arial"/>
              <a:sym typeface="Arial"/>
            </a:endParaRPr>
          </a:p>
          <a:p>
            <a:pPr indent="0" lvl="0" marL="0" rtl="0" algn="l">
              <a:spcBef>
                <a:spcPts val="1200"/>
              </a:spcBef>
              <a:spcAft>
                <a:spcPts val="200"/>
              </a:spcAft>
              <a:buNone/>
            </a:pPr>
            <a:r>
              <a:t/>
            </a:r>
            <a:endParaRPr/>
          </a:p>
        </p:txBody>
      </p:sp>
      <p:pic>
        <p:nvPicPr>
          <p:cNvPr id="189" name="Google Shape;189;p24"/>
          <p:cNvPicPr preferRelativeResize="0"/>
          <p:nvPr/>
        </p:nvPicPr>
        <p:blipFill>
          <a:blip r:embed="rId3">
            <a:alphaModFix/>
          </a:blip>
          <a:stretch>
            <a:fillRect/>
          </a:stretch>
        </p:blipFill>
        <p:spPr>
          <a:xfrm>
            <a:off x="4830250" y="1426175"/>
            <a:ext cx="4192400" cy="2794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t>Νότια Κορέα</a:t>
            </a:r>
            <a:endParaRPr/>
          </a:p>
        </p:txBody>
      </p:sp>
      <p:sp>
        <p:nvSpPr>
          <p:cNvPr id="195" name="Google Shape;195;p25"/>
          <p:cNvSpPr txBox="1"/>
          <p:nvPr>
            <p:ph idx="1" type="body"/>
          </p:nvPr>
        </p:nvSpPr>
        <p:spPr>
          <a:xfrm>
            <a:off x="822325" y="1384700"/>
            <a:ext cx="3606300" cy="3017100"/>
          </a:xfrm>
          <a:prstGeom prst="rect">
            <a:avLst/>
          </a:prstGeom>
        </p:spPr>
        <p:txBody>
          <a:bodyPr anchorCtr="0" anchor="t" bIns="45700" lIns="0" spcFirstLastPara="1" rIns="0" wrap="square" tIns="45700">
            <a:noAutofit/>
          </a:bodyPr>
          <a:lstStyle/>
          <a:p>
            <a:pPr indent="0" lvl="0" marL="0" rtl="0" algn="l">
              <a:lnSpc>
                <a:spcPct val="166667"/>
              </a:lnSpc>
              <a:spcBef>
                <a:spcPts val="0"/>
              </a:spcBef>
              <a:spcAft>
                <a:spcPts val="0"/>
              </a:spcAft>
              <a:buNone/>
            </a:pPr>
            <a:r>
              <a:rPr lang="el-GR" sz="1350">
                <a:solidFill>
                  <a:schemeClr val="dk1"/>
                </a:solidFill>
                <a:highlight>
                  <a:srgbClr val="FFFFFF"/>
                </a:highlight>
                <a:latin typeface="Arial"/>
                <a:ea typeface="Arial"/>
                <a:cs typeface="Arial"/>
                <a:sym typeface="Arial"/>
              </a:rPr>
              <a:t>Η σημαία της Νότιας Κορέας ονομάζεται taegukgi. Το λευκό είναι το παραδοσιακό χρώμα της χώρας και συμβολίζει την ειρήνη και την αγνότητα. Το κόκκινο και το μπλε συμβολίζουν τις δύο αντίθετες κοσμικές δυνάμεις, το γιν και το γιανγκ, το καλό και το κακό. Καθένα από τα τέσσερα μαύρα σύμβολα αντιπροσωπεύει ένα από τα στοιχεία του σύμπαντος.</a:t>
            </a:r>
            <a:endParaRPr sz="1350">
              <a:solidFill>
                <a:schemeClr val="dk1"/>
              </a:solidFill>
              <a:highlight>
                <a:srgbClr val="FFFFFF"/>
              </a:highlight>
              <a:latin typeface="Arial"/>
              <a:ea typeface="Arial"/>
              <a:cs typeface="Arial"/>
              <a:sym typeface="Arial"/>
            </a:endParaRPr>
          </a:p>
        </p:txBody>
      </p:sp>
      <p:pic>
        <p:nvPicPr>
          <p:cNvPr id="196" name="Google Shape;196;p25"/>
          <p:cNvPicPr preferRelativeResize="0"/>
          <p:nvPr/>
        </p:nvPicPr>
        <p:blipFill>
          <a:blip r:embed="rId3">
            <a:alphaModFix/>
          </a:blip>
          <a:stretch>
            <a:fillRect/>
          </a:stretch>
        </p:blipFill>
        <p:spPr>
          <a:xfrm>
            <a:off x="4581025" y="1454803"/>
            <a:ext cx="4410576" cy="29403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t>Αργεντινή</a:t>
            </a:r>
            <a:endParaRPr/>
          </a:p>
        </p:txBody>
      </p:sp>
      <p:sp>
        <p:nvSpPr>
          <p:cNvPr id="202" name="Google Shape;202;p26"/>
          <p:cNvSpPr txBox="1"/>
          <p:nvPr>
            <p:ph idx="1" type="body"/>
          </p:nvPr>
        </p:nvSpPr>
        <p:spPr>
          <a:xfrm>
            <a:off x="822325" y="1384700"/>
            <a:ext cx="3606300" cy="3017100"/>
          </a:xfrm>
          <a:prstGeom prst="rect">
            <a:avLst/>
          </a:prstGeom>
        </p:spPr>
        <p:txBody>
          <a:bodyPr anchorCtr="0" anchor="t" bIns="45700" lIns="0" spcFirstLastPara="1" rIns="0" wrap="square" tIns="45700">
            <a:noAutofit/>
          </a:bodyPr>
          <a:lstStyle/>
          <a:p>
            <a:pPr indent="0" lvl="0" marL="0" rtl="0" algn="l">
              <a:lnSpc>
                <a:spcPct val="166667"/>
              </a:lnSpc>
              <a:spcBef>
                <a:spcPts val="0"/>
              </a:spcBef>
              <a:spcAft>
                <a:spcPts val="0"/>
              </a:spcAft>
              <a:buNone/>
            </a:pPr>
            <a:r>
              <a:rPr lang="el-GR" sz="1350">
                <a:solidFill>
                  <a:schemeClr val="dk1"/>
                </a:solidFill>
                <a:highlight>
                  <a:srgbClr val="FFFFFF"/>
                </a:highlight>
                <a:latin typeface="Arial"/>
                <a:ea typeface="Arial"/>
                <a:cs typeface="Arial"/>
                <a:sym typeface="Arial"/>
              </a:rPr>
              <a:t>Το λευκό και γαλάζιο χρώμα συμβολίζει τον καθαρό ουρανό και το χιόνι των Άνδεων. Ο ήλιος που έχει πάρει ανθρώπινη μορφή, γνωστός και ως Ήλιος του Μαΐου, συμβολίζει την ανεξαρτησία της χώρας, καθώς και τον Ίντι, τον Θεό του Ήλιου για τους Ίνκας.</a:t>
            </a:r>
            <a:endParaRPr sz="1350">
              <a:solidFill>
                <a:schemeClr val="dk1"/>
              </a:solidFill>
              <a:highlight>
                <a:srgbClr val="FFFFFF"/>
              </a:highlight>
              <a:latin typeface="Arial"/>
              <a:ea typeface="Arial"/>
              <a:cs typeface="Arial"/>
              <a:sym typeface="Arial"/>
            </a:endParaRPr>
          </a:p>
        </p:txBody>
      </p:sp>
      <p:pic>
        <p:nvPicPr>
          <p:cNvPr id="203" name="Google Shape;203;p26"/>
          <p:cNvPicPr preferRelativeResize="0"/>
          <p:nvPr/>
        </p:nvPicPr>
        <p:blipFill>
          <a:blip r:embed="rId3">
            <a:alphaModFix/>
          </a:blip>
          <a:stretch>
            <a:fillRect/>
          </a:stretch>
        </p:blipFill>
        <p:spPr>
          <a:xfrm>
            <a:off x="4581025" y="1454803"/>
            <a:ext cx="4410575" cy="27566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t>Ελλάδα</a:t>
            </a:r>
            <a:endParaRPr/>
          </a:p>
        </p:txBody>
      </p:sp>
      <p:sp>
        <p:nvSpPr>
          <p:cNvPr id="209" name="Google Shape;209;p27"/>
          <p:cNvSpPr txBox="1"/>
          <p:nvPr>
            <p:ph idx="1" type="body"/>
          </p:nvPr>
        </p:nvSpPr>
        <p:spPr>
          <a:xfrm>
            <a:off x="822325" y="1384700"/>
            <a:ext cx="3606300" cy="3017100"/>
          </a:xfrm>
          <a:prstGeom prst="rect">
            <a:avLst/>
          </a:prstGeom>
        </p:spPr>
        <p:txBody>
          <a:bodyPr anchorCtr="0" anchor="t" bIns="45700" lIns="0" spcFirstLastPara="1" rIns="0" wrap="square" tIns="45700">
            <a:noAutofit/>
          </a:bodyPr>
          <a:lstStyle/>
          <a:p>
            <a:pPr indent="0" lvl="0" marL="0" rtl="0" algn="l">
              <a:lnSpc>
                <a:spcPct val="166667"/>
              </a:lnSpc>
              <a:spcBef>
                <a:spcPts val="0"/>
              </a:spcBef>
              <a:spcAft>
                <a:spcPts val="0"/>
              </a:spcAft>
              <a:buNone/>
            </a:pPr>
            <a:r>
              <a:t/>
            </a:r>
            <a:endParaRPr sz="1200">
              <a:solidFill>
                <a:srgbClr val="222222"/>
              </a:solidFill>
              <a:highlight>
                <a:srgbClr val="FFFFFF"/>
              </a:highlight>
              <a:latin typeface="Arial"/>
              <a:ea typeface="Arial"/>
              <a:cs typeface="Arial"/>
              <a:sym typeface="Arial"/>
            </a:endParaRPr>
          </a:p>
          <a:p>
            <a:pPr indent="0" lvl="0" marL="0" rtl="0" algn="l">
              <a:lnSpc>
                <a:spcPct val="166667"/>
              </a:lnSpc>
              <a:spcBef>
                <a:spcPts val="0"/>
              </a:spcBef>
              <a:spcAft>
                <a:spcPts val="0"/>
              </a:spcAft>
              <a:buNone/>
            </a:pPr>
            <a:r>
              <a:rPr lang="el-GR" sz="1200">
                <a:solidFill>
                  <a:srgbClr val="222222"/>
                </a:solidFill>
                <a:highlight>
                  <a:srgbClr val="FFFFFF"/>
                </a:highlight>
                <a:latin typeface="Arial"/>
                <a:ea typeface="Arial"/>
                <a:cs typeface="Arial"/>
                <a:sym typeface="Arial"/>
              </a:rPr>
              <a:t>Οι εννέα λωρίδες αντιστοιχούν στις συλλαβές της ιστορικής φράσης «</a:t>
            </a:r>
            <a:r>
              <a:rPr lang="el-GR" sz="1200">
                <a:solidFill>
                  <a:srgbClr val="0B0080"/>
                </a:solidFill>
                <a:highlight>
                  <a:srgbClr val="FFFFFF"/>
                </a:highlight>
                <a:uFill>
                  <a:noFill/>
                </a:uFill>
                <a:latin typeface="Arial"/>
                <a:ea typeface="Arial"/>
                <a:cs typeface="Arial"/>
                <a:sym typeface="Arial"/>
                <a:hlinkClick r:id="rId3"/>
              </a:rPr>
              <a:t>Ελευθερία ή Θάνατος</a:t>
            </a:r>
            <a:r>
              <a:rPr lang="el-GR" sz="1200">
                <a:solidFill>
                  <a:srgbClr val="222222"/>
                </a:solidFill>
                <a:highlight>
                  <a:srgbClr val="FFFFFF"/>
                </a:highlight>
                <a:latin typeface="Arial"/>
                <a:ea typeface="Arial"/>
                <a:cs typeface="Arial"/>
                <a:sym typeface="Arial"/>
              </a:rPr>
              <a:t>», όπως παράλληλα και στα γράμματα της λέξης «Ελευθερία». </a:t>
            </a:r>
            <a:endParaRPr sz="1200">
              <a:solidFill>
                <a:srgbClr val="222222"/>
              </a:solidFill>
              <a:highlight>
                <a:srgbClr val="FFFFFF"/>
              </a:highlight>
              <a:latin typeface="Arial"/>
              <a:ea typeface="Arial"/>
              <a:cs typeface="Arial"/>
              <a:sym typeface="Arial"/>
            </a:endParaRPr>
          </a:p>
          <a:p>
            <a:pPr indent="0" lvl="0" marL="0" rtl="0" algn="l">
              <a:lnSpc>
                <a:spcPct val="166667"/>
              </a:lnSpc>
              <a:spcBef>
                <a:spcPts val="0"/>
              </a:spcBef>
              <a:spcAft>
                <a:spcPts val="0"/>
              </a:spcAft>
              <a:buNone/>
            </a:pPr>
            <a:r>
              <a:rPr lang="el-GR" sz="1200">
                <a:solidFill>
                  <a:srgbClr val="222222"/>
                </a:solidFill>
                <a:highlight>
                  <a:srgbClr val="FFFFFF"/>
                </a:highlight>
                <a:latin typeface="Arial"/>
                <a:ea typeface="Arial"/>
                <a:cs typeface="Arial"/>
                <a:sym typeface="Arial"/>
              </a:rPr>
              <a:t>Ο σταυρός συμβολίζει τον σταυρό του </a:t>
            </a:r>
            <a:r>
              <a:rPr lang="el-GR" sz="1200">
                <a:solidFill>
                  <a:srgbClr val="0B0080"/>
                </a:solidFill>
                <a:highlight>
                  <a:srgbClr val="FFFFFF"/>
                </a:highlight>
                <a:uFill>
                  <a:noFill/>
                </a:uFill>
                <a:latin typeface="Arial"/>
                <a:ea typeface="Arial"/>
                <a:cs typeface="Arial"/>
                <a:sym typeface="Arial"/>
                <a:hlinkClick r:id="rId4"/>
              </a:rPr>
              <a:t>χριστιανισμού</a:t>
            </a:r>
            <a:r>
              <a:rPr lang="el-GR" sz="1200">
                <a:solidFill>
                  <a:srgbClr val="222222"/>
                </a:solidFill>
                <a:highlight>
                  <a:srgbClr val="FFFFFF"/>
                </a:highlight>
                <a:latin typeface="Arial"/>
                <a:ea typeface="Arial"/>
                <a:cs typeface="Arial"/>
                <a:sym typeface="Arial"/>
              </a:rPr>
              <a:t> και της </a:t>
            </a:r>
            <a:r>
              <a:rPr lang="el-GR" sz="1200">
                <a:solidFill>
                  <a:srgbClr val="0B0080"/>
                </a:solidFill>
                <a:highlight>
                  <a:srgbClr val="FFFFFF"/>
                </a:highlight>
                <a:uFill>
                  <a:noFill/>
                </a:uFill>
                <a:latin typeface="Arial"/>
                <a:ea typeface="Arial"/>
                <a:cs typeface="Arial"/>
                <a:sym typeface="Arial"/>
                <a:hlinkClick r:id="rId5"/>
              </a:rPr>
              <a:t>ορθόδοξης</a:t>
            </a:r>
            <a:r>
              <a:rPr lang="el-GR" sz="1200">
                <a:solidFill>
                  <a:srgbClr val="222222"/>
                </a:solidFill>
                <a:highlight>
                  <a:srgbClr val="FFFFFF"/>
                </a:highlight>
                <a:latin typeface="Arial"/>
                <a:ea typeface="Arial"/>
                <a:cs typeface="Arial"/>
                <a:sym typeface="Arial"/>
              </a:rPr>
              <a:t> πίστης</a:t>
            </a:r>
            <a:endParaRPr sz="1200">
              <a:solidFill>
                <a:schemeClr val="dk1"/>
              </a:solidFill>
              <a:highlight>
                <a:srgbClr val="FFFFFF"/>
              </a:highlight>
              <a:latin typeface="Arial"/>
              <a:ea typeface="Arial"/>
              <a:cs typeface="Arial"/>
              <a:sym typeface="Arial"/>
            </a:endParaRPr>
          </a:p>
        </p:txBody>
      </p:sp>
      <p:pic>
        <p:nvPicPr>
          <p:cNvPr id="210" name="Google Shape;210;p27"/>
          <p:cNvPicPr preferRelativeResize="0"/>
          <p:nvPr/>
        </p:nvPicPr>
        <p:blipFill>
          <a:blip r:embed="rId6">
            <a:alphaModFix/>
          </a:blip>
          <a:stretch>
            <a:fillRect/>
          </a:stretch>
        </p:blipFill>
        <p:spPr>
          <a:xfrm>
            <a:off x="4581025" y="1454799"/>
            <a:ext cx="4352225" cy="289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solidFill>
                  <a:srgbClr val="444444"/>
                </a:solidFill>
                <a:highlight>
                  <a:srgbClr val="FFFFFF"/>
                </a:highlight>
                <a:latin typeface="Arial"/>
                <a:ea typeface="Arial"/>
                <a:cs typeface="Arial"/>
                <a:sym typeface="Arial"/>
              </a:rPr>
              <a:t>Μοζαμβίκη</a:t>
            </a:r>
            <a:endParaRPr/>
          </a:p>
        </p:txBody>
      </p:sp>
      <p:sp>
        <p:nvSpPr>
          <p:cNvPr id="216" name="Google Shape;216;p28"/>
          <p:cNvSpPr txBox="1"/>
          <p:nvPr>
            <p:ph idx="1" type="body"/>
          </p:nvPr>
        </p:nvSpPr>
        <p:spPr>
          <a:xfrm>
            <a:off x="822325" y="1384700"/>
            <a:ext cx="3510600" cy="30171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Η συγκεκριμένη σημαία είναι ιδιαίτερα διάσημη καθώς σε αυτή...εμφανίζεται ένα ΑΚ-47 το οποίο και συμβολίζει τον αιματηρό αγώνα της χώρας για ανεξαρτησία.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Το δε ανοιχτό βιβλίο πάνω στο οποίο είναι τοποθετημένο, συμβολίζει την ιδιαίτερη αξία που αποδίδεται στην παιδεία,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Η σκαπάνη συμβολίζει την αγροτική παράδοση της Μοζαμβίκης και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200"/>
              </a:spcAft>
              <a:buNone/>
            </a:pPr>
            <a:r>
              <a:rPr lang="el-GR" sz="1200">
                <a:solidFill>
                  <a:schemeClr val="dk1"/>
                </a:solidFill>
                <a:highlight>
                  <a:srgbClr val="FFFFFF"/>
                </a:highlight>
                <a:latin typeface="Arial"/>
                <a:ea typeface="Arial"/>
                <a:cs typeface="Arial"/>
                <a:sym typeface="Arial"/>
              </a:rPr>
              <a:t>το αστέρι συμβολίζει τον μαρξισμό και τον διεθνισμό.</a:t>
            </a:r>
            <a:endParaRPr/>
          </a:p>
        </p:txBody>
      </p:sp>
      <p:pic>
        <p:nvPicPr>
          <p:cNvPr id="217" name="Google Shape;217;p28"/>
          <p:cNvPicPr preferRelativeResize="0"/>
          <p:nvPr/>
        </p:nvPicPr>
        <p:blipFill>
          <a:blip r:embed="rId3">
            <a:alphaModFix/>
          </a:blip>
          <a:stretch>
            <a:fillRect/>
          </a:stretch>
        </p:blipFill>
        <p:spPr>
          <a:xfrm>
            <a:off x="4512493" y="1384700"/>
            <a:ext cx="4532733" cy="3017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solidFill>
                  <a:srgbClr val="444444"/>
                </a:solidFill>
                <a:highlight>
                  <a:srgbClr val="FFFFFF"/>
                </a:highlight>
                <a:latin typeface="Arial"/>
                <a:ea typeface="Arial"/>
                <a:cs typeface="Arial"/>
                <a:sym typeface="Arial"/>
              </a:rPr>
              <a:t>Παλάου</a:t>
            </a:r>
            <a:endParaRPr/>
          </a:p>
        </p:txBody>
      </p:sp>
      <p:sp>
        <p:nvSpPr>
          <p:cNvPr id="223" name="Google Shape;223;p29"/>
          <p:cNvSpPr txBox="1"/>
          <p:nvPr>
            <p:ph idx="1" type="body"/>
          </p:nvPr>
        </p:nvSpPr>
        <p:spPr>
          <a:xfrm>
            <a:off x="822325" y="1384700"/>
            <a:ext cx="3510600" cy="3017100"/>
          </a:xfrm>
          <a:prstGeom prst="rect">
            <a:avLst/>
          </a:prstGeom>
        </p:spPr>
        <p:txBody>
          <a:bodyPr anchorCtr="0" anchor="t" bIns="45700" lIns="0" spcFirstLastPara="1" rIns="0" wrap="square" tIns="45700">
            <a:noAutofit/>
          </a:bodyPr>
          <a:lstStyle/>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Το Παλάου βρίσκεται στον δυτικό Ειρηνικό Ωκεανό και αριθμεί συνολικά 200 νησιά.</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Το 1994 η χώρα κέρδισε την ανεξαρτησία της. Ο πληθυσμός της ξεπερνά μετά βίας τους 21.000 κατοίκους.</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Η σημαία του 1981, έχει γαλάζιο φόντο και στο κέντρο υπάρχει ένα κίτρινος δίσκος. </a:t>
            </a:r>
            <a:endParaRPr sz="1100">
              <a:solidFill>
                <a:schemeClr val="dk1"/>
              </a:solidFill>
              <a:highlight>
                <a:srgbClr val="FFFFFF"/>
              </a:highlight>
              <a:latin typeface="Arial"/>
              <a:ea typeface="Arial"/>
              <a:cs typeface="Arial"/>
              <a:sym typeface="Arial"/>
            </a:endParaRPr>
          </a:p>
          <a:p>
            <a:pPr indent="0" lvl="0" marL="0" rtl="0" algn="l">
              <a:lnSpc>
                <a:spcPct val="125000"/>
              </a:lnSpc>
              <a:spcBef>
                <a:spcPts val="800"/>
              </a:spcBef>
              <a:spcAft>
                <a:spcPts val="0"/>
              </a:spcAft>
              <a:buNone/>
            </a:pPr>
            <a:r>
              <a:rPr lang="el-GR" sz="1100">
                <a:solidFill>
                  <a:schemeClr val="dk1"/>
                </a:solidFill>
                <a:highlight>
                  <a:srgbClr val="FFFFFF"/>
                </a:highlight>
                <a:latin typeface="Arial"/>
                <a:ea typeface="Arial"/>
                <a:cs typeface="Arial"/>
                <a:sym typeface="Arial"/>
              </a:rPr>
              <a:t>Το γαλάζιο συμβολίζει τον ωκεανό ενώ ο δίσκος που που δεν είναι "κεντραρισμένος" θυμίζει αρκετά αυτόν της σημαίας της Ιαπωνίας και του Μπανγκλαντές ενώ συμβολίζει, σε αντίθεση με άλλες χώρες, το φεγγάρι και όχι τον ήλιο.</a:t>
            </a:r>
            <a:endParaRPr sz="1200">
              <a:solidFill>
                <a:schemeClr val="dk1"/>
              </a:solidFill>
              <a:highlight>
                <a:srgbClr val="FFFFFF"/>
              </a:highlight>
              <a:latin typeface="Arial"/>
              <a:ea typeface="Arial"/>
              <a:cs typeface="Arial"/>
              <a:sym typeface="Arial"/>
            </a:endParaRPr>
          </a:p>
        </p:txBody>
      </p:sp>
      <p:pic>
        <p:nvPicPr>
          <p:cNvPr id="224" name="Google Shape;224;p29"/>
          <p:cNvPicPr preferRelativeResize="0"/>
          <p:nvPr/>
        </p:nvPicPr>
        <p:blipFill>
          <a:blip r:embed="rId3">
            <a:alphaModFix/>
          </a:blip>
          <a:stretch>
            <a:fillRect/>
          </a:stretch>
        </p:blipFill>
        <p:spPr>
          <a:xfrm>
            <a:off x="4485325" y="1454803"/>
            <a:ext cx="4506275" cy="28176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0"/>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Ζωγραφίστε τη σημαία της χώρας σας</a:t>
            </a:r>
            <a:endParaRPr>
              <a:solidFill>
                <a:srgbClr val="3F3F3F"/>
              </a:solidFill>
            </a:endParaRPr>
          </a:p>
        </p:txBody>
      </p:sp>
      <p:sp>
        <p:nvSpPr>
          <p:cNvPr id="230" name="Google Shape;230;p30"/>
          <p:cNvSpPr txBox="1"/>
          <p:nvPr>
            <p:ph idx="1" type="body"/>
          </p:nvPr>
        </p:nvSpPr>
        <p:spPr>
          <a:xfrm>
            <a:off x="822325" y="1384697"/>
            <a:ext cx="7543800" cy="3017100"/>
          </a:xfrm>
          <a:prstGeom prst="rect">
            <a:avLst/>
          </a:prstGeom>
          <a:noFill/>
          <a:ln>
            <a:noFill/>
          </a:ln>
        </p:spPr>
        <p:txBody>
          <a:bodyPr anchorCtr="0" anchor="t" bIns="45700" lIns="0" spcFirstLastPara="1" rIns="0" wrap="square" tIns="45700">
            <a:noAutofit/>
          </a:bodyPr>
          <a:lstStyle/>
          <a:p>
            <a:pPr indent="0" lvl="0" marL="90487" rtl="0" algn="l">
              <a:lnSpc>
                <a:spcPct val="90000"/>
              </a:lnSpc>
              <a:spcBef>
                <a:spcPts val="1400"/>
              </a:spcBef>
              <a:spcAft>
                <a:spcPts val="0"/>
              </a:spcAft>
              <a:buSzPts val="2000"/>
              <a:buNone/>
            </a:pPr>
            <a:r>
              <a:rPr lang="el-GR"/>
              <a:t>Προβολή μιας σημαίας στον πίνακα (προβολέα)</a:t>
            </a:r>
            <a:endParaRPr/>
          </a:p>
          <a:p>
            <a:pPr indent="0" lvl="0" marL="90487" rtl="0" algn="l">
              <a:lnSpc>
                <a:spcPct val="90000"/>
              </a:lnSpc>
              <a:spcBef>
                <a:spcPts val="1400"/>
              </a:spcBef>
              <a:spcAft>
                <a:spcPts val="0"/>
              </a:spcAft>
              <a:buSzPts val="2000"/>
              <a:buNone/>
            </a:pPr>
            <a:r>
              <a:t/>
            </a:r>
            <a:endParaRPr/>
          </a:p>
          <a:p>
            <a:pPr indent="-127000" lvl="0" marL="90487" rtl="0" algn="l">
              <a:lnSpc>
                <a:spcPct val="90000"/>
              </a:lnSpc>
              <a:spcBef>
                <a:spcPts val="1400"/>
              </a:spcBef>
              <a:spcAft>
                <a:spcPts val="0"/>
              </a:spcAft>
              <a:buSzPts val="2000"/>
              <a:buChar char=" "/>
            </a:pPr>
            <a:r>
              <a:rPr lang="el-GR"/>
              <a:t>Επέκταση – Ζωγραφίστε ένα κοντάρι για τη σημαία σας</a:t>
            </a:r>
            <a:endParaRPr/>
          </a:p>
          <a:p>
            <a:pPr indent="0" lvl="0" marL="90487" rtl="0" algn="l">
              <a:lnSpc>
                <a:spcPct val="90000"/>
              </a:lnSpc>
              <a:spcBef>
                <a:spcPts val="1400"/>
              </a:spcBef>
              <a:spcAft>
                <a:spcPts val="0"/>
              </a:spcAft>
              <a:buSzPts val="2000"/>
              <a:buNone/>
            </a:pPr>
            <a:r>
              <a:t/>
            </a:r>
            <a:endParaRPr/>
          </a:p>
          <a:p>
            <a:pPr indent="-127000" lvl="0" marL="90487" rtl="0" algn="l">
              <a:lnSpc>
                <a:spcPct val="90000"/>
              </a:lnSpc>
              <a:spcBef>
                <a:spcPts val="1400"/>
              </a:spcBef>
              <a:spcAft>
                <a:spcPts val="0"/>
              </a:spcAft>
              <a:buSzPts val="2000"/>
              <a:buChar char=" "/>
            </a:pPr>
            <a:r>
              <a:rPr lang="el-GR"/>
              <a:t>Επέκταση – Ζωγραφίστε τη σημαία μιας άλλης χώρας – πχ του Νεπάλ</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5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5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5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500"/>
                                        <p:tgtEl>
                                          <p:spTgt spid="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500"/>
                                        <p:tgtEl>
                                          <p:spTgt spid="23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Ζωγραφίστε μια καινούργια σημαία</a:t>
            </a:r>
            <a:endParaRPr>
              <a:solidFill>
                <a:srgbClr val="3F3F3F"/>
              </a:solidFill>
            </a:endParaRPr>
          </a:p>
        </p:txBody>
      </p:sp>
      <p:sp>
        <p:nvSpPr>
          <p:cNvPr id="236" name="Google Shape;236;p31"/>
          <p:cNvSpPr txBox="1"/>
          <p:nvPr>
            <p:ph idx="1" type="body"/>
          </p:nvPr>
        </p:nvSpPr>
        <p:spPr>
          <a:xfrm>
            <a:off x="822325" y="1384700"/>
            <a:ext cx="3166200" cy="3017100"/>
          </a:xfrm>
          <a:prstGeom prst="rect">
            <a:avLst/>
          </a:prstGeom>
          <a:noFill/>
          <a:ln>
            <a:noFill/>
          </a:ln>
        </p:spPr>
        <p:txBody>
          <a:bodyPr anchorCtr="0" anchor="t" bIns="45700" lIns="0" spcFirstLastPara="1" rIns="0" wrap="square" tIns="45700">
            <a:noAutofit/>
          </a:bodyPr>
          <a:lstStyle/>
          <a:p>
            <a:pPr indent="-127000" lvl="0" marL="90487" rtl="0" algn="l">
              <a:lnSpc>
                <a:spcPct val="90000"/>
              </a:lnSpc>
              <a:spcBef>
                <a:spcPts val="0"/>
              </a:spcBef>
              <a:spcAft>
                <a:spcPts val="0"/>
              </a:spcAft>
              <a:buSzPts val="2000"/>
              <a:buChar char=" "/>
            </a:pPr>
            <a:r>
              <a:rPr lang="el-GR"/>
              <a:t>Χρησιμοποιήστε το εργαλεία «Σχήματα»</a:t>
            </a:r>
            <a:endParaRPr/>
          </a:p>
          <a:p>
            <a:pPr indent="-127000" lvl="0" marL="90487" rtl="0" algn="l">
              <a:lnSpc>
                <a:spcPct val="90000"/>
              </a:lnSpc>
              <a:spcBef>
                <a:spcPts val="1400"/>
              </a:spcBef>
              <a:spcAft>
                <a:spcPts val="0"/>
              </a:spcAft>
              <a:buSzPts val="2000"/>
              <a:buChar char=" "/>
            </a:pPr>
            <a:r>
              <a:rPr lang="el-GR"/>
              <a:t>Προσθέστε διαφορετικά χρώματα</a:t>
            </a:r>
            <a:endParaRPr/>
          </a:p>
        </p:txBody>
      </p:sp>
      <p:pic>
        <p:nvPicPr>
          <p:cNvPr id="237" name="Google Shape;237;p31"/>
          <p:cNvPicPr preferRelativeResize="0"/>
          <p:nvPr/>
        </p:nvPicPr>
        <p:blipFill rotWithShape="1">
          <a:blip r:embed="rId3">
            <a:alphaModFix/>
          </a:blip>
          <a:srcRect b="0" l="0" r="0" t="0"/>
          <a:stretch/>
        </p:blipFill>
        <p:spPr>
          <a:xfrm>
            <a:off x="3988525" y="1384701"/>
            <a:ext cx="5205400" cy="312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5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500"/>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4"/>
          <p:cNvSpPr txBox="1"/>
          <p:nvPr>
            <p:ph type="title"/>
          </p:nvPr>
        </p:nvSpPr>
        <p:spPr>
          <a:xfrm>
            <a:off x="1058863" y="303610"/>
            <a:ext cx="7024800" cy="8574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Σημαίες του κόσμου</a:t>
            </a:r>
            <a:endParaRPr>
              <a:solidFill>
                <a:srgbClr val="3F3F3F"/>
              </a:solidFill>
            </a:endParaRPr>
          </a:p>
        </p:txBody>
      </p:sp>
      <p:sp>
        <p:nvSpPr>
          <p:cNvPr id="108" name="Google Shape;108;p14"/>
          <p:cNvSpPr txBox="1"/>
          <p:nvPr>
            <p:ph idx="1" type="body"/>
          </p:nvPr>
        </p:nvSpPr>
        <p:spPr>
          <a:xfrm>
            <a:off x="1042988" y="4030266"/>
            <a:ext cx="6777000" cy="344100"/>
          </a:xfrm>
          <a:prstGeom prst="rect">
            <a:avLst/>
          </a:prstGeom>
          <a:noFill/>
          <a:ln>
            <a:noFill/>
          </a:ln>
        </p:spPr>
        <p:txBody>
          <a:bodyPr anchorCtr="0" anchor="t" bIns="45700" lIns="0" spcFirstLastPara="1" rIns="0" wrap="square" tIns="45700">
            <a:noAutofit/>
          </a:bodyPr>
          <a:lstStyle/>
          <a:p>
            <a:pPr indent="-274320" lvl="0" marL="274320" rtl="0" algn="l">
              <a:lnSpc>
                <a:spcPct val="80000"/>
              </a:lnSpc>
              <a:spcBef>
                <a:spcPts val="0"/>
              </a:spcBef>
              <a:spcAft>
                <a:spcPts val="0"/>
              </a:spcAft>
              <a:buSzPts val="1700"/>
              <a:buFont typeface="Noto Sans Symbols"/>
              <a:buChar char="⚫"/>
            </a:pPr>
            <a:r>
              <a:rPr lang="el-GR" sz="1700" u="sng">
                <a:solidFill>
                  <a:srgbClr val="3F3F3F"/>
                </a:solidFill>
                <a:hlinkClick r:id="rId3"/>
              </a:rPr>
              <a:t>http://www.youtube.com/watch?v=wwKGehLynyc&amp;feature=related</a:t>
            </a:r>
            <a:endParaRPr sz="1700">
              <a:solidFill>
                <a:srgbClr val="3F3F3F"/>
              </a:solidFill>
            </a:endParaRPr>
          </a:p>
        </p:txBody>
      </p:sp>
      <p:pic>
        <p:nvPicPr>
          <p:cNvPr id="109" name="Google Shape;109;p14"/>
          <p:cNvPicPr preferRelativeResize="0"/>
          <p:nvPr/>
        </p:nvPicPr>
        <p:blipFill rotWithShape="1">
          <a:blip r:embed="rId4">
            <a:alphaModFix/>
          </a:blip>
          <a:srcRect b="0" l="0" r="0" t="0"/>
          <a:stretch/>
        </p:blipFill>
        <p:spPr>
          <a:xfrm>
            <a:off x="1566863" y="1389460"/>
            <a:ext cx="4507706" cy="23645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t>Η σημαία της αγάπης</a:t>
            </a:r>
            <a:endParaRPr/>
          </a:p>
        </p:txBody>
      </p:sp>
      <p:pic>
        <p:nvPicPr>
          <p:cNvPr id="243" name="Google Shape;243;p32"/>
          <p:cNvPicPr preferRelativeResize="0"/>
          <p:nvPr/>
        </p:nvPicPr>
        <p:blipFill>
          <a:blip r:embed="rId3">
            <a:alphaModFix/>
          </a:blip>
          <a:stretch>
            <a:fillRect/>
          </a:stretch>
        </p:blipFill>
        <p:spPr>
          <a:xfrm>
            <a:off x="4189250" y="1384700"/>
            <a:ext cx="4550475" cy="3270650"/>
          </a:xfrm>
          <a:prstGeom prst="rect">
            <a:avLst/>
          </a:prstGeom>
          <a:noFill/>
          <a:ln>
            <a:noFill/>
          </a:ln>
        </p:spPr>
      </p:pic>
      <p:sp>
        <p:nvSpPr>
          <p:cNvPr id="244" name="Google Shape;244;p32"/>
          <p:cNvSpPr txBox="1"/>
          <p:nvPr>
            <p:ph idx="1" type="body"/>
          </p:nvPr>
        </p:nvSpPr>
        <p:spPr>
          <a:xfrm>
            <a:off x="822325" y="1384700"/>
            <a:ext cx="3080100" cy="30171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l-GR"/>
              <a:t>Έτσι φαντάζομαι εγώ τη σημαία της αγάπης</a:t>
            </a:r>
            <a:endParaRPr/>
          </a:p>
          <a:p>
            <a:pPr indent="0" lvl="0" marL="0" rtl="0" algn="l">
              <a:spcBef>
                <a:spcPts val="1200"/>
              </a:spcBef>
              <a:spcAft>
                <a:spcPts val="200"/>
              </a:spcAft>
              <a:buNone/>
            </a:pPr>
            <a:r>
              <a:rPr lang="el-GR"/>
              <a:t>Εσείς;</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Ανακεφαλαίωση</a:t>
            </a:r>
            <a:endParaRPr>
              <a:solidFill>
                <a:srgbClr val="3F3F3F"/>
              </a:solidFill>
            </a:endParaRPr>
          </a:p>
        </p:txBody>
      </p:sp>
      <p:sp>
        <p:nvSpPr>
          <p:cNvPr id="250" name="Google Shape;250;p33"/>
          <p:cNvSpPr txBox="1"/>
          <p:nvPr>
            <p:ph idx="1" type="body"/>
          </p:nvPr>
        </p:nvSpPr>
        <p:spPr>
          <a:xfrm>
            <a:off x="822325" y="1384697"/>
            <a:ext cx="7543800" cy="3017100"/>
          </a:xfrm>
          <a:prstGeom prst="rect">
            <a:avLst/>
          </a:prstGeom>
          <a:noFill/>
          <a:ln>
            <a:noFill/>
          </a:ln>
        </p:spPr>
        <p:txBody>
          <a:bodyPr anchorCtr="0" anchor="t" bIns="45700" lIns="0" spcFirstLastPara="1" rIns="0" wrap="square" tIns="45700">
            <a:noAutofit/>
          </a:bodyPr>
          <a:lstStyle/>
          <a:p>
            <a:pPr indent="-127000" lvl="0" marL="90488" rtl="0" algn="l">
              <a:lnSpc>
                <a:spcPct val="90000"/>
              </a:lnSpc>
              <a:spcBef>
                <a:spcPts val="0"/>
              </a:spcBef>
              <a:spcAft>
                <a:spcPts val="0"/>
              </a:spcAft>
              <a:buSzPts val="2000"/>
              <a:buChar char=" "/>
            </a:pPr>
            <a:r>
              <a:rPr lang="el-GR"/>
              <a:t>Περιέγραψε πως μοιάζει η σημαία που έφτιαξες στον διπλανό σου</a:t>
            </a:r>
            <a:endParaRPr/>
          </a:p>
          <a:p>
            <a:pPr indent="0" lvl="0" marL="90488" rtl="0" algn="l">
              <a:lnSpc>
                <a:spcPct val="90000"/>
              </a:lnSpc>
              <a:spcBef>
                <a:spcPts val="1400"/>
              </a:spcBef>
              <a:spcAft>
                <a:spcPts val="0"/>
              </a:spcAft>
              <a:buSzPts val="2000"/>
              <a:buNone/>
            </a:pPr>
            <a:r>
              <a:t/>
            </a:r>
            <a:endParaRPr/>
          </a:p>
          <a:p>
            <a:pPr indent="-127000" lvl="0" marL="90488" rtl="0" algn="l">
              <a:lnSpc>
                <a:spcPct val="90000"/>
              </a:lnSpc>
              <a:spcBef>
                <a:spcPts val="1400"/>
              </a:spcBef>
              <a:spcAft>
                <a:spcPts val="0"/>
              </a:spcAft>
              <a:buSzPts val="2000"/>
              <a:buChar char=" "/>
            </a:pPr>
            <a:r>
              <a:rPr lang="el-GR"/>
              <a:t>Για ποιόν λόγο τη σχεδίασες με αυτόν τον τρόπο;</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t>Στο σημερινό μάθημα</a:t>
            </a:r>
            <a:endParaRPr/>
          </a:p>
        </p:txBody>
      </p:sp>
      <p:sp>
        <p:nvSpPr>
          <p:cNvPr id="115" name="Google Shape;115;p15"/>
          <p:cNvSpPr txBox="1"/>
          <p:nvPr>
            <p:ph idx="1" type="body"/>
          </p:nvPr>
        </p:nvSpPr>
        <p:spPr>
          <a:xfrm>
            <a:off x="822325" y="1384697"/>
            <a:ext cx="7543800" cy="3017100"/>
          </a:xfrm>
          <a:prstGeom prst="rect">
            <a:avLst/>
          </a:prstGeom>
          <a:noFill/>
          <a:ln>
            <a:noFill/>
          </a:ln>
        </p:spPr>
        <p:txBody>
          <a:bodyPr anchorCtr="0" anchor="t" bIns="45700" lIns="0" spcFirstLastPara="1" rIns="0" wrap="square" tIns="45700">
            <a:noAutofit/>
          </a:bodyPr>
          <a:lstStyle/>
          <a:p>
            <a:pPr indent="-127000" lvl="0" marL="90488" rtl="0" algn="l">
              <a:lnSpc>
                <a:spcPct val="90000"/>
              </a:lnSpc>
              <a:spcBef>
                <a:spcPts val="0"/>
              </a:spcBef>
              <a:spcAft>
                <a:spcPts val="0"/>
              </a:spcAft>
              <a:buSzPts val="2000"/>
              <a:buChar char=" "/>
            </a:pPr>
            <a:r>
              <a:rPr lang="el-GR"/>
              <a:t>Γιατί οι χώρες έχουν σημαίες;</a:t>
            </a:r>
            <a:endParaRPr/>
          </a:p>
          <a:p>
            <a:pPr indent="0" lvl="0" marL="90488" rtl="0" algn="l">
              <a:lnSpc>
                <a:spcPct val="90000"/>
              </a:lnSpc>
              <a:spcBef>
                <a:spcPts val="1400"/>
              </a:spcBef>
              <a:spcAft>
                <a:spcPts val="0"/>
              </a:spcAft>
              <a:buSzPts val="2000"/>
              <a:buNone/>
            </a:pPr>
            <a:r>
              <a:t/>
            </a:r>
            <a:endParaRPr/>
          </a:p>
          <a:p>
            <a:pPr indent="-127000" lvl="0" marL="90488" rtl="0" algn="l">
              <a:lnSpc>
                <a:spcPct val="90000"/>
              </a:lnSpc>
              <a:spcBef>
                <a:spcPts val="1400"/>
              </a:spcBef>
              <a:spcAft>
                <a:spcPts val="0"/>
              </a:spcAft>
              <a:buSzPts val="2000"/>
              <a:buChar char=" "/>
            </a:pPr>
            <a:r>
              <a:rPr lang="el-GR"/>
              <a:t>Θα ζωγραφίσουμε τη σημαία της χώρας μας</a:t>
            </a:r>
            <a:endParaRPr/>
          </a:p>
          <a:p>
            <a:pPr indent="-127000" lvl="0" marL="90488" rtl="0" algn="l">
              <a:lnSpc>
                <a:spcPct val="90000"/>
              </a:lnSpc>
              <a:spcBef>
                <a:spcPts val="1400"/>
              </a:spcBef>
              <a:spcAft>
                <a:spcPts val="0"/>
              </a:spcAft>
              <a:buSzPts val="2000"/>
              <a:buChar char=" "/>
            </a:pPr>
            <a:r>
              <a:rPr lang="el-GR"/>
              <a:t>Θα ζωγραφίσουμε μία ακόμη σημαία που μας αρέσει</a:t>
            </a:r>
            <a:endParaRPr/>
          </a:p>
          <a:p>
            <a:pPr indent="-127000" lvl="0" marL="90488" rtl="0" algn="l">
              <a:lnSpc>
                <a:spcPct val="90000"/>
              </a:lnSpc>
              <a:spcBef>
                <a:spcPts val="1400"/>
              </a:spcBef>
              <a:spcAft>
                <a:spcPts val="0"/>
              </a:spcAft>
              <a:buSzPts val="2000"/>
              <a:buChar char=" "/>
            </a:pPr>
            <a:r>
              <a:rPr lang="el-GR"/>
              <a:t>Θα ζωγραφίσουμε μία καινούρια δικιά μας σημαία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822325" y="215503"/>
            <a:ext cx="7543800" cy="10869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Who knows which flag this is?</a:t>
            </a:r>
            <a:endParaRPr/>
          </a:p>
        </p:txBody>
      </p:sp>
      <p:sp>
        <p:nvSpPr>
          <p:cNvPr id="121" name="Google Shape;121;p16"/>
          <p:cNvSpPr txBox="1"/>
          <p:nvPr>
            <p:ph idx="1" type="body"/>
          </p:nvPr>
        </p:nvSpPr>
        <p:spPr>
          <a:xfrm>
            <a:off x="822325" y="1384697"/>
            <a:ext cx="7543800" cy="3017100"/>
          </a:xfrm>
          <a:prstGeom prst="rect">
            <a:avLst/>
          </a:prstGeom>
          <a:noFill/>
          <a:ln>
            <a:noFill/>
          </a:ln>
        </p:spPr>
        <p:txBody>
          <a:bodyPr anchorCtr="0" anchor="t" bIns="45700" lIns="0" spcFirstLastPara="1" rIns="0" wrap="square" tIns="45700">
            <a:noAutofit/>
          </a:bodyPr>
          <a:lstStyle/>
          <a:p>
            <a:pPr indent="0" lvl="0" marL="90488" rtl="0" algn="l">
              <a:lnSpc>
                <a:spcPct val="90000"/>
              </a:lnSpc>
              <a:spcBef>
                <a:spcPts val="0"/>
              </a:spcBef>
              <a:spcAft>
                <a:spcPts val="0"/>
              </a:spcAft>
              <a:buSzPts val="2000"/>
              <a:buNone/>
            </a:pPr>
            <a:r>
              <a:t/>
            </a:r>
            <a:endParaRPr/>
          </a:p>
        </p:txBody>
      </p:sp>
      <p:pic>
        <p:nvPicPr>
          <p:cNvPr descr="http://cache2.allpostersimages.com/p/LRG/8/861/JDGJ000Z/posters/british-flag.jpg" id="122" name="Google Shape;122;p16"/>
          <p:cNvPicPr preferRelativeResize="0"/>
          <p:nvPr/>
        </p:nvPicPr>
        <p:blipFill rotWithShape="1">
          <a:blip r:embed="rId3">
            <a:alphaModFix/>
          </a:blip>
          <a:srcRect b="0" l="0" r="0" t="0"/>
          <a:stretch/>
        </p:blipFill>
        <p:spPr>
          <a:xfrm>
            <a:off x="3211513" y="1746647"/>
            <a:ext cx="1278731" cy="944165"/>
          </a:xfrm>
          <a:prstGeom prst="rect">
            <a:avLst/>
          </a:prstGeom>
          <a:noFill/>
          <a:ln>
            <a:noFill/>
          </a:ln>
        </p:spPr>
      </p:pic>
      <p:pic>
        <p:nvPicPr>
          <p:cNvPr descr="http://www.flags.net/images/largeflags/UNST0001.GIF" id="123" name="Google Shape;123;p16"/>
          <p:cNvPicPr preferRelativeResize="0"/>
          <p:nvPr/>
        </p:nvPicPr>
        <p:blipFill rotWithShape="1">
          <a:blip r:embed="rId4">
            <a:alphaModFix/>
          </a:blip>
          <a:srcRect b="0" l="0" r="0" t="0"/>
          <a:stretch/>
        </p:blipFill>
        <p:spPr>
          <a:xfrm>
            <a:off x="5003800" y="1549004"/>
            <a:ext cx="2359819" cy="1252538"/>
          </a:xfrm>
          <a:prstGeom prst="rect">
            <a:avLst/>
          </a:prstGeom>
          <a:noFill/>
          <a:ln>
            <a:noFill/>
          </a:ln>
        </p:spPr>
      </p:pic>
      <p:pic>
        <p:nvPicPr>
          <p:cNvPr descr="http://t3.gstatic.com/images?q=tbn:ANd9GcQ2APoj8f_O0sr4gPYZs_3_Jtce_syPDJA2JkB7ryVmxDnsSAIVMQ&amp;t=1" id="124" name="Google Shape;124;p16"/>
          <p:cNvPicPr preferRelativeResize="0"/>
          <p:nvPr/>
        </p:nvPicPr>
        <p:blipFill rotWithShape="1">
          <a:blip r:embed="rId5">
            <a:alphaModFix/>
          </a:blip>
          <a:srcRect b="0" l="0" r="0" t="0"/>
          <a:stretch/>
        </p:blipFill>
        <p:spPr>
          <a:xfrm>
            <a:off x="2754313" y="3688556"/>
            <a:ext cx="1964531" cy="1307306"/>
          </a:xfrm>
          <a:prstGeom prst="rect">
            <a:avLst/>
          </a:prstGeom>
          <a:noFill/>
          <a:ln>
            <a:noFill/>
          </a:ln>
        </p:spPr>
      </p:pic>
      <p:pic>
        <p:nvPicPr>
          <p:cNvPr descr="http://www.mayhewinternational.org/places/nepal/Nepal_flag.gif" id="125" name="Google Shape;125;p16"/>
          <p:cNvPicPr preferRelativeResize="0"/>
          <p:nvPr/>
        </p:nvPicPr>
        <p:blipFill rotWithShape="1">
          <a:blip r:embed="rId6">
            <a:alphaModFix/>
          </a:blip>
          <a:srcRect b="0" l="0" r="0" t="0"/>
          <a:stretch/>
        </p:blipFill>
        <p:spPr>
          <a:xfrm>
            <a:off x="323850" y="3003947"/>
            <a:ext cx="1666875" cy="1991915"/>
          </a:xfrm>
          <a:prstGeom prst="rect">
            <a:avLst/>
          </a:prstGeom>
          <a:noFill/>
          <a:ln>
            <a:noFill/>
          </a:ln>
        </p:spPr>
      </p:pic>
      <p:pic>
        <p:nvPicPr>
          <p:cNvPr descr="http://www.mapsofindia.com/maps/india/india-flag.jpg" id="126" name="Google Shape;126;p16"/>
          <p:cNvPicPr preferRelativeResize="0"/>
          <p:nvPr/>
        </p:nvPicPr>
        <p:blipFill rotWithShape="1">
          <a:blip r:embed="rId7">
            <a:alphaModFix/>
          </a:blip>
          <a:srcRect b="0" l="0" r="0" t="0"/>
          <a:stretch/>
        </p:blipFill>
        <p:spPr>
          <a:xfrm>
            <a:off x="6021388" y="3796903"/>
            <a:ext cx="2015728" cy="1346597"/>
          </a:xfrm>
          <a:prstGeom prst="rect">
            <a:avLst/>
          </a:prstGeom>
          <a:noFill/>
          <a:ln>
            <a:noFill/>
          </a:ln>
        </p:spPr>
      </p:pic>
      <p:pic>
        <p:nvPicPr>
          <p:cNvPr descr="https://encrypted-tbn1.google.com/images?q=tbn:ANd9GcTZ5SktODXlq3hLVd74M7molTs3BoSsVxW-tmo8PivZCoJFOEFTqw" id="127" name="Google Shape;127;p16"/>
          <p:cNvPicPr preferRelativeResize="0"/>
          <p:nvPr/>
        </p:nvPicPr>
        <p:blipFill rotWithShape="1">
          <a:blip r:embed="rId8">
            <a:alphaModFix/>
          </a:blip>
          <a:srcRect b="0" l="0" r="0" t="0"/>
          <a:stretch/>
        </p:blipFill>
        <p:spPr>
          <a:xfrm>
            <a:off x="23813" y="1665685"/>
            <a:ext cx="2271713" cy="1135856"/>
          </a:xfrm>
          <a:prstGeom prst="rect">
            <a:avLst/>
          </a:prstGeom>
          <a:noFill/>
          <a:ln>
            <a:noFill/>
          </a:ln>
        </p:spPr>
      </p:pic>
      <p:pic>
        <p:nvPicPr>
          <p:cNvPr descr="https://encrypted-tbn2.google.com/images?q=tbn:ANd9GcSj7hk4RJV9JD_C_KYRkxcZT6JJqr0b6zHGNxmTuM3VfYY8XI_6" id="128" name="Google Shape;128;p16"/>
          <p:cNvPicPr preferRelativeResize="0"/>
          <p:nvPr/>
        </p:nvPicPr>
        <p:blipFill rotWithShape="1">
          <a:blip r:embed="rId9">
            <a:alphaModFix/>
          </a:blip>
          <a:srcRect b="0" l="0" r="0" t="0"/>
          <a:stretch/>
        </p:blipFill>
        <p:spPr>
          <a:xfrm>
            <a:off x="6656388" y="2899172"/>
            <a:ext cx="1289447" cy="858440"/>
          </a:xfrm>
          <a:prstGeom prst="rect">
            <a:avLst/>
          </a:prstGeom>
          <a:noFill/>
          <a:ln>
            <a:noFill/>
          </a:ln>
        </p:spPr>
      </p:pic>
      <p:sp>
        <p:nvSpPr>
          <p:cNvPr descr="data:image/jpeg;base64,/9j/4AAQSkZJRgABAQAAAQABAAD/2wCEAAkGBhQSDxQUEBQUFBQUFBgUFBQUFRcUFBQXFBQXFRQUFRcXHCYeFxwkHBQVHy8gJCcpLCwsFx4xNTAqNSYsLCkBCQoKDgwOGg8PGjQkHyQyLCwsKSk1LTApKiosLSwsLCwsLC4sLCwsLCwsLCkpLCwsKSwsLCwsKSwsLCwsLCwsKf/AABEIAHAAqAMBIgACEQEDEQH/xAAcAAEAAgMBAQEAAAAAAAAAAAAAAQUGBwgEAgP/xABCEAABBAABCAQKCAQHAAAAAAAAAQIDBAYRFjRUdJOz0hdTktEFBxIVITVBUVKUIiUxcXODkbETMsHCJGFiY3KBof/EABwBAAEFAQEBAAAAAAAAAAAAAAABAwUGBwIECP/EADkRAAECAQgGBwgCAwAAAAAAAAABAgMEBRESE1FSkQchMTIzcRQWIkFUsdEGNDVCcoGSwXOyI2Hw/9oADAMBAAIRAxEAPwCixDiK027Za2zYREsTIiJPKiIiSuREREdkRMnsK/OW3rVnfy8wxLp1raZ+M8rTU4MGHZt7KbE7iAe91ZdZZ5zW9as7+XmIzlt61Z38vMVoHbGHhQ4ruvLLOW3rVnfy8wzmt61Z38vMVoEsYeFMgruvMkw3iGy69Wa6zYVq2IkVFnlVFRZGoqKiuyKhvZJV96/qpzzhbT6u0RcVp0IhjGkhVhymAjNXZXZq7ycmxVVrqT7/AIq+9f1U0z4wvDliPwlM2OxOxqJHkayaRrUyxMVfQjsie83GaN8ZC/Ws/wCXwIyN0fOWJOqo9aUqO282js4rRB1XlXnLb1qzv5eYZy29as7+XmK0k3qxh4UyK9XdeWOctvWrO/l5hnLb1qzv5eYrSQsYeFMgruvLLOW3rVnfy8xGctvWrO/l5itAWMPCmQV3XllnLb1qz8xLzE5y29as7+XmKwkLGHhTIK7ryxzlt61Z38vOTnNa1qz8xLzFYSFjDwpkFd15kWHsQ2XXazXWbCotiFFRZ5VRUWViKiorsipk9gK7DWnVdph4zCSqz8xrYjKE7lJGSKqtWlSMS6da2mbjPK0ssS6da2mbjPK0tUHht5IRz95QABw5AAAC0wtp9XaIeK06EOe8LafV2iLitOhDEtJnvMD6V8ydmrcdzBo3xketbH5fAjN5GjfGT60n/L4EZGaOviy/Q7zaPTnwfuhjIBJ9AlcBAAACQQAAAAAAAgFlhrTqu0w8ZhJGGtOq7TBxmElTn/iM5KSUj3VIxLp1raZuM8rTN/Dni6uyW7D2xJ5L55XtXy2Jla6RzkX7fcqHi6Mb/VN3jO89kP2gmtrERZTDpoT5m+p53yaMrl7K5GKgyrowv9U3eM7yejC91bN43vO+sc1eJh/m31OeixsC5GKAyzovvfAzeNHRde+CPeNE6xzV4qH+TfUOixsC5FPhbT6u0Q8Vp0Iah8BeLm5FbgkexiNZNG9ypI1fQ16OX0fcht0yHSDOEmlkeC6TRGvRGrTVVFo1/wCiZm2G9jXI5KCTR3jJ9aT/AJfBYbxNYY3wJas3pJYWsVjkZkyvRq/RYjVRUX/NCO9hJbAkc5rElD0Y2o5KXKiJTSneo7OENz4VDUp1mtgZZ0XXvgZvGjovvfAzeNNv6xzT4mH+TfUgeixsC5GJgyzouvfAzeNHRfe+Bm8aHWSafEw/zb6h0WNgXIxMGWdF974Gbxp9t8Vd1fZGn5if0Q4f7TTS1KVlLPs5F8qRUkkZflUxAGZJ4qLn+12/s/8ACU8U9z3w9teUb61zP4luYvQ4+EwwZTNOiW574e2vKfXRJb+KHtu5ROtkz+Jb/wB9g6HHwmN4a06rtMPGYDMfAnittR2oJHOhyMmieuRzsuRsjXLk+j7kBCTlO8ilzmuk0VHIm2g9smgvhtVHJQbYl/mX71/c+D7lX6S/ev7nwYHHT/I7mpOpsABHlIMUCkkEK9PehPloJQKSgDXekCqmoQgEn5PssTLlc1Mn25VRMhzQq7BT9AefzjF1kfbb3jzlF1kfbb3nVm64Q9BJ5vOUXWR9tveR5zi62Ptt7ws3XAekHnTwnF1kfbb3jzjF1kfbb3hZuuA9APP5yi6yPtt7x5yi6yPtt7zmzdcFJ6AefzlF1kfbb3kL4Ti62P0/6294tm64D2Q/zJ96fuDzQ+E4vLan8WPKrkRE8tvpVVyIien0gufs41UhPpTvQ88bahoDEunWtpm4zytLLEunWtpn4zytPo6Dw28kKo/eUAEjpyCABALTC2n1doi4rToRDnvC2n1doi4rToRDEtJvvMD6V8ydmrcdzCmhcdr9ZWfxP7UN9KaFx36ys/if0Q8ejX4lF/jX+7BydOEnP9KUIAN5K8AAAAAABJAAtIAkgABZYa06rtMPGYSRhpf8dV2mHjMJKlP/ABGclJKR7qkYl061tM3GeVxY4l061tM3GeVpaIPDbyQj37ykkADpwAAIKWmFtPq7RDxWnQiHPeFtPq7RFxWnQiGJaTfeYH0r5k7NW47mDQmOfWVn8Rfbl9iG+1NC489ZWPxP7UPHo1+JRf41/uwcnThJz/SlCADeUK8ASQAAAAAAAAASQAFlhrTqu0w8ZhJGGtOq7TDxmElTn/iM5KSUj3VIxLp1raZuM8rTIsQ4esuu2VbWsKi2JlRUglVFRZXqioqNyKip7Svzat6rZ3EvKWOFGh2be0mxDxPY6suorQWWbVvVbPy8vKM2req2dxLyjltDxJmcVHXFaCyzat6rZ3EvKM2req2dxLyiW0PEmYtR1x9YW0+rtEXFadCIaLw3h6y27Wc6tYRqWIlVVglRERJGqqqqtyIhvZIl9y/opjOklFiymArNfZXZr7ybmtFa11J8mhsep9Z2P+f7tab7/hL7l/RTSuO8P2HeEZ3MrzvarmqjmwyOav0G5citbkX2p/0eLRyiwpyiq9KEs126vnYdzmlaElF/6Uw8Flm1b1WzuJeUZtW9Vs7iXlN0toeJMyAqOuK0Flm1b1Wz8vLyjNq3qtncS8oW0PEmaBUdcVoLLNq3qtn5eXlGbVrVbPy8vKFtDxJmFR1xWgss2beq2dxLyjNq3qtncS8ottDxIFR1xWgss2req2dxLyjNm3qtncS8oltDxIFR1ww1p1XaYeMwksMPYestuVldWsIiWIVVVglRERJWKqqqt9CIntBVZ+e10RlC06lJGSNVGrSh/9k=" id="129" name="Google Shape;129;p16"/>
          <p:cNvSpPr/>
          <p:nvPr/>
        </p:nvSpPr>
        <p:spPr>
          <a:xfrm>
            <a:off x="0" y="-392906"/>
            <a:ext cx="1600200" cy="80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descr="data:image/jpeg;base64,/9j/4AAQSkZJRgABAQAAAQABAAD/2wCEAAkGBhQSDxQUEBQUFBQUFBgUFBQUFRcUFBQXFBQXFRQUFRcXHCYeFxwkHBQVHy8gJCcpLCwsFx4xNTAqNSYsLCkBCQoKDgwOGg8PGjQkHyQyLCwsKSk1LTApKiosLSwsLCwsLC4sLCwsLCwsLCkpLCwsKSwsLCwsKSwsLCwsLCwsKf/AABEIAHAAqAMBIgACEQEDEQH/xAAcAAEAAgMBAQEAAAAAAAAAAAAAAQUGBwgEAgP/xABCEAABBAABCAQKCAQHAAAAAAAAAQIDBAYRFjRUdJOz0hdTktEFBxIVITVBUVKUIiUxcXODkbETMsHCJGFiY3KBof/EABwBAAEFAQEBAAAAAAAAAAAAAAABAwUGBwIECP/EADkRAAECAQgGBwgCAwAAAAAAAAABAgMEBRESE1FSkQchMTIzcRQWIkFUsdEGNDVCcoGSwXOyI2Hw/9oADAMBAAIRAxEAPwCixDiK027Za2zYREsTIiJPKiIiSuREREdkRMnsK/OW3rVnfy8wxLp1raZ+M8rTU4MGHZt7KbE7iAe91ZdZZ5zW9as7+XmIzlt61Z38vMVoHbGHhQ4ruvLLOW3rVnfy8wzmt61Z38vMVoEsYeFMgruvMkw3iGy69Wa6zYVq2IkVFnlVFRZGoqKiuyKhvZJV96/qpzzhbT6u0RcVp0IhjGkhVhymAjNXZXZq7ycmxVVrqT7/AIq+9f1U0z4wvDliPwlM2OxOxqJHkayaRrUyxMVfQjsie83GaN8ZC/Ws/wCXwIyN0fOWJOqo9aUqO282js4rRB1XlXnLb1qzv5eYZy29as7+XmK0k3qxh4UyK9XdeWOctvWrO/l5hnLb1qzv5eYrSQsYeFMgruvLLOW3rVnfy8xGctvWrO/l5itAWMPCmQV3XllnLb1qz8xLzE5y29as7+XmKwkLGHhTIK7ryxzlt61Z38vOTnNa1qz8xLzFYSFjDwpkFd15kWHsQ2XXazXWbCotiFFRZ5VRUWViKiorsipk9gK7DWnVdph4zCSqz8xrYjKE7lJGSKqtWlSMS6da2mbjPK0ssS6da2mbjPK0tUHht5IRz95QABw5AAAC0wtp9XaIeK06EOe8LafV2iLitOhDEtJnvMD6V8ydmrcdzBo3xketbH5fAjN5GjfGT60n/L4EZGaOviy/Q7zaPTnwfuhjIBJ9AlcBAAACQQAAAAAAAgFlhrTqu0w8ZhJGGtOq7TBxmElTn/iM5KSUj3VIxLp1raZuM8rTN/Dni6uyW7D2xJ5L55XtXy2Jla6RzkX7fcqHi6Mb/VN3jO89kP2gmtrERZTDpoT5m+p53yaMrl7K5GKgyrowv9U3eM7yejC91bN43vO+sc1eJh/m31OeixsC5GKAyzovvfAzeNHRde+CPeNE6xzV4qH+TfUOixsC5FPhbT6u0Q8Vp0Iah8BeLm5FbgkexiNZNG9ypI1fQ16OX0fcht0yHSDOEmlkeC6TRGvRGrTVVFo1/wCiZm2G9jXI5KCTR3jJ9aT/AJfBYbxNYY3wJas3pJYWsVjkZkyvRq/RYjVRUX/NCO9hJbAkc5rElD0Y2o5KXKiJTSneo7OENz4VDUp1mtgZZ0XXvgZvGjovvfAzeNNv6xzT4mH+TfUgeixsC5GJgyzouvfAzeNHRfe+Bm8aHWSafEw/zb6h0WNgXIxMGWdF974Gbxp9t8Vd1fZGn5if0Q4f7TTS1KVlLPs5F8qRUkkZflUxAGZJ4qLn+12/s/8ACU8U9z3w9teUb61zP4luYvQ4+EwwZTNOiW574e2vKfXRJb+KHtu5ROtkz+Jb/wB9g6HHwmN4a06rtMPGYDMfAnittR2oJHOhyMmieuRzsuRsjXLk+j7kBCTlO8ilzmuk0VHIm2g9smgvhtVHJQbYl/mX71/c+D7lX6S/ev7nwYHHT/I7mpOpsABHlIMUCkkEK9PehPloJQKSgDXekCqmoQgEn5PssTLlc1Mn25VRMhzQq7BT9AefzjF1kfbb3jzlF1kfbb3nVm64Q9BJ5vOUXWR9tveR5zi62Ptt7ws3XAekHnTwnF1kfbb3jzjF1kfbb3hZuuA9APP5yi6yPtt7x5yi6yPtt7zmzdcFJ6AefzlF1kfbb3kL4Ti62P0/6294tm64D2Q/zJ96fuDzQ+E4vLan8WPKrkRE8tvpVVyIien0gufs41UhPpTvQ88bahoDEunWtpm4zytLLEunWtpn4zytPo6Dw28kKo/eUAEjpyCABALTC2n1doi4rToRDnvC2n1doi4rToRDEtJvvMD6V8ydmrcdzCmhcdr9ZWfxP7UN9KaFx36ys/if0Q8ejX4lF/jX+7BydOEnP9KUIAN5K8AAAAAABJAAtIAkgABZYa06rtMPGYSRhpf8dV2mHjMJKlP/ABGclJKR7qkYl061tM3GeVxY4l061tM3GeVpaIPDbyQj37ykkADpwAAIKWmFtPq7RDxWnQiHPeFtPq7RFxWnQiGJaTfeYH0r5k7NW47mDQmOfWVn8Rfbl9iG+1NC489ZWPxP7UPHo1+JRf41/uwcnThJz/SlCADeUK8ASQAAAAAAAAASQAFlhrTqu0w8ZhJGGtOq7TDxmElTn/iM5KSUj3VIxLp1raZuM8rTIsQ4esuu2VbWsKi2JlRUglVFRZXqioqNyKip7Svzat6rZ3EvKWOFGh2be0mxDxPY6suorQWWbVvVbPy8vKM2req2dxLyjltDxJmcVHXFaCyzat6rZ3EvKM2req2dxLyiW0PEmYtR1x9YW0+rtEXFadCIaLw3h6y27Wc6tYRqWIlVVglRERJGqqqqtyIhvZIl9y/opjOklFiymArNfZXZr7ybmtFa11J8mhsep9Z2P+f7tab7/hL7l/RTSuO8P2HeEZ3MrzvarmqjmwyOav0G5citbkX2p/0eLRyiwpyiq9KEs126vnYdzmlaElF/6Uw8Flm1b1WzuJeUZtW9Vs7iXlN0toeJMyAqOuK0Flm1b1Wz8vLyjNq3qtncS8oW0PEmaBUdcVoLLNq3qtn5eXlGbVrVbPy8vKFtDxJmFR1xWgss2beq2dxLyjNq3qtncS8ottDxIFR1xWgss2req2dxLyjNm3qtncS8oltDxIFR1ww1p1XaYeMwksMPYestuVldWsIiWIVVVglRERJWKqqqt9CIntBVZ+e10RlC06lJGSNVGrSh/9k=" id="130" name="Google Shape;130;p16"/>
          <p:cNvSpPr/>
          <p:nvPr/>
        </p:nvSpPr>
        <p:spPr>
          <a:xfrm>
            <a:off x="152400" y="-278606"/>
            <a:ext cx="1600200" cy="80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https://encrypted-tbn3.google.com/images?q=tbn:ANd9GcQ2-n24Ofy2xmZy0vWMxcgZAwJIq2gE2a-ysn-TcqMurQKBXdG1lg" id="131" name="Google Shape;131;p16"/>
          <p:cNvPicPr preferRelativeResize="0"/>
          <p:nvPr/>
        </p:nvPicPr>
        <p:blipFill rotWithShape="1">
          <a:blip r:embed="rId10">
            <a:alphaModFix/>
          </a:blip>
          <a:srcRect b="0" l="0" r="0" t="0"/>
          <a:stretch/>
        </p:blipFill>
        <p:spPr>
          <a:xfrm>
            <a:off x="2754313" y="2801541"/>
            <a:ext cx="1328737" cy="828675"/>
          </a:xfrm>
          <a:prstGeom prst="rect">
            <a:avLst/>
          </a:prstGeom>
          <a:noFill/>
          <a:ln>
            <a:noFill/>
          </a:ln>
        </p:spPr>
      </p:pic>
      <p:pic>
        <p:nvPicPr>
          <p:cNvPr descr="https://encrypted-tbn2.google.com/images?q=tbn:ANd9GcT7YSonYSkSivrQmltf6m28o7zk1u4CEaZvHSfBZIKb5OPaQfxPsQ" id="132" name="Google Shape;132;p16"/>
          <p:cNvPicPr preferRelativeResize="0"/>
          <p:nvPr/>
        </p:nvPicPr>
        <p:blipFill rotWithShape="1">
          <a:blip r:embed="rId11">
            <a:alphaModFix/>
          </a:blip>
          <a:srcRect b="0" l="0" r="0" t="0"/>
          <a:stretch/>
        </p:blipFill>
        <p:spPr>
          <a:xfrm>
            <a:off x="7004281" y="765125"/>
            <a:ext cx="1278558" cy="76713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descr="http://upload.wikimedia.org/wikipedia/commons/4/48/Flag_of_Singapore.svg" id="133" name="Google Shape;133;p16"/>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descr="http://upload.wikimedia.org/wikipedia/commons/4/48/Flag_of_Singapore.svg" id="134" name="Google Shape;134;p16"/>
          <p:cNvSpPr/>
          <p:nvPr/>
        </p:nvSpPr>
        <p:spPr>
          <a:xfrm>
            <a:off x="307975" y="5954"/>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http://upload.wikimedia.org/wikipedia/en/thumb/0/05/Flag_of_Brazil.svg/720px-Flag_of_Brazil.svg.png" id="135" name="Google Shape;135;p16"/>
          <p:cNvPicPr preferRelativeResize="0"/>
          <p:nvPr/>
        </p:nvPicPr>
        <p:blipFill rotWithShape="1">
          <a:blip r:embed="rId12">
            <a:alphaModFix/>
          </a:blip>
          <a:srcRect b="0" l="0" r="0" t="0"/>
          <a:stretch/>
        </p:blipFill>
        <p:spPr>
          <a:xfrm>
            <a:off x="155575" y="177403"/>
            <a:ext cx="1959768" cy="1371599"/>
          </a:xfrm>
          <a:prstGeom prst="rect">
            <a:avLst/>
          </a:prstGeom>
          <a:noFill/>
          <a:ln>
            <a:noFill/>
          </a:ln>
        </p:spPr>
      </p:pic>
      <p:pic>
        <p:nvPicPr>
          <p:cNvPr descr="http://t3.gstatic.com/images?q=tbn:ANd9GcTncoCzXW5drjQdmQKcpmY1J9JAp8E-iEx_VHIrMzCcRdZ99Jfs8A" id="136" name="Google Shape;136;p16"/>
          <p:cNvPicPr preferRelativeResize="0"/>
          <p:nvPr/>
        </p:nvPicPr>
        <p:blipFill rotWithShape="1">
          <a:blip r:embed="rId13">
            <a:alphaModFix/>
          </a:blip>
          <a:srcRect b="0" l="0" r="0" t="0"/>
          <a:stretch/>
        </p:blipFill>
        <p:spPr>
          <a:xfrm>
            <a:off x="2906713" y="251222"/>
            <a:ext cx="1850231" cy="13858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xit" presetID="10" presetSubtype="0">
                                  <p:stCondLst>
                                    <p:cond delay="0"/>
                                  </p:stCondLst>
                                  <p:childTnLst>
                                    <p:animEffect filter="fade" transition="out">
                                      <p:cBhvr>
                                        <p:cTn dur="500"/>
                                        <p:tgtEl>
                                          <p:spTgt spid="120"/>
                                        </p:tgtEl>
                                      </p:cBhvr>
                                    </p:animEffect>
                                    <p:set>
                                      <p:cBhvr>
                                        <p:cTn dur="1" fill="hold">
                                          <p:stCondLst>
                                            <p:cond delay="500"/>
                                          </p:stCondLst>
                                        </p:cTn>
                                        <p:tgtEl>
                                          <p:spTgt spid="1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7"/>
          <p:cNvSpPr txBox="1"/>
          <p:nvPr>
            <p:ph type="title"/>
          </p:nvPr>
        </p:nvSpPr>
        <p:spPr>
          <a:xfrm>
            <a:off x="822325" y="569119"/>
            <a:ext cx="7543800" cy="26742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Γιατί οι χώρες έχουν σημαίες?</a:t>
            </a:r>
            <a:endParaRPr/>
          </a:p>
        </p:txBody>
      </p:sp>
      <p:sp>
        <p:nvSpPr>
          <p:cNvPr id="142" name="Google Shape;142;p17"/>
          <p:cNvSpPr txBox="1"/>
          <p:nvPr>
            <p:ph idx="1" type="body"/>
          </p:nvPr>
        </p:nvSpPr>
        <p:spPr>
          <a:xfrm>
            <a:off x="822325" y="3339703"/>
            <a:ext cx="7543800" cy="85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http://macgrunt.files.wordpress.com/2013/06/100.png" id="147" name="Google Shape;147;p18"/>
          <p:cNvPicPr preferRelativeResize="0"/>
          <p:nvPr/>
        </p:nvPicPr>
        <p:blipFill rotWithShape="1">
          <a:blip r:embed="rId3">
            <a:alphaModFix/>
          </a:blip>
          <a:srcRect b="0" l="0" r="0" t="0"/>
          <a:stretch/>
        </p:blipFill>
        <p:spPr>
          <a:xfrm>
            <a:off x="1072588" y="1763106"/>
            <a:ext cx="6777039" cy="3045618"/>
          </a:xfrm>
          <a:prstGeom prst="rect">
            <a:avLst/>
          </a:prstGeom>
          <a:noFill/>
          <a:ln>
            <a:noFill/>
          </a:ln>
        </p:spPr>
      </p:pic>
      <p:sp>
        <p:nvSpPr>
          <p:cNvPr id="148" name="Google Shape;148;p18"/>
          <p:cNvSpPr txBox="1"/>
          <p:nvPr>
            <p:ph type="title"/>
          </p:nvPr>
        </p:nvSpPr>
        <p:spPr>
          <a:xfrm>
            <a:off x="822325" y="215503"/>
            <a:ext cx="7543800" cy="410700"/>
          </a:xfrm>
          <a:prstGeom prst="rect">
            <a:avLst/>
          </a:prstGeom>
          <a:solidFill>
            <a:srgbClr val="F8F8F8">
              <a:alpha val="85490"/>
            </a:srgbClr>
          </a:solid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sz="4320">
                <a:solidFill>
                  <a:srgbClr val="3F3F3F"/>
                </a:solidFill>
              </a:rPr>
              <a:t>Σημαίες</a:t>
            </a:r>
            <a:endParaRPr sz="4320">
              <a:solidFill>
                <a:srgbClr val="3F3F3F"/>
              </a:solidFill>
            </a:endParaRPr>
          </a:p>
        </p:txBody>
      </p:sp>
      <p:sp>
        <p:nvSpPr>
          <p:cNvPr id="149" name="Google Shape;149;p18"/>
          <p:cNvSpPr txBox="1"/>
          <p:nvPr>
            <p:ph idx="1" type="body"/>
          </p:nvPr>
        </p:nvSpPr>
        <p:spPr>
          <a:xfrm>
            <a:off x="804863" y="735806"/>
            <a:ext cx="7543800" cy="1133400"/>
          </a:xfrm>
          <a:prstGeom prst="rect">
            <a:avLst/>
          </a:prstGeom>
          <a:solidFill>
            <a:srgbClr val="F8F8F8">
              <a:alpha val="85490"/>
            </a:srgbClr>
          </a:solidFill>
          <a:ln>
            <a:noFill/>
          </a:ln>
        </p:spPr>
        <p:txBody>
          <a:bodyPr anchorCtr="0" anchor="t" bIns="45700" lIns="0" spcFirstLastPara="1" rIns="0" wrap="square" tIns="45700">
            <a:noAutofit/>
          </a:bodyPr>
          <a:lstStyle/>
          <a:p>
            <a:pPr indent="-127000" lvl="0" marL="90488" rtl="0" algn="l">
              <a:lnSpc>
                <a:spcPct val="90000"/>
              </a:lnSpc>
              <a:spcBef>
                <a:spcPts val="0"/>
              </a:spcBef>
              <a:spcAft>
                <a:spcPts val="0"/>
              </a:spcAft>
              <a:buSzPts val="2000"/>
              <a:buChar char=" "/>
            </a:pPr>
            <a:r>
              <a:rPr lang="el-GR"/>
              <a:t>Τι είδους σχήματα έχουν πάνω τους οι σημαίες;</a:t>
            </a:r>
            <a:endParaRPr/>
          </a:p>
          <a:p>
            <a:pPr indent="-127000" lvl="0" marL="90488" rtl="0" algn="l">
              <a:lnSpc>
                <a:spcPct val="90000"/>
              </a:lnSpc>
              <a:spcBef>
                <a:spcPts val="1400"/>
              </a:spcBef>
              <a:spcAft>
                <a:spcPts val="0"/>
              </a:spcAft>
              <a:buSzPts val="2000"/>
              <a:buChar char=" "/>
            </a:pPr>
            <a:r>
              <a:rPr lang="el-GR"/>
              <a:t>Για ποιο λόγο νομίζετε ότι έχουν σχεδιαστεί με αυτό τον τρόπο;</a:t>
            </a:r>
            <a:endParaRPr/>
          </a:p>
          <a:p>
            <a:pPr indent="0" lvl="0" marL="90488" rtl="0" algn="l">
              <a:lnSpc>
                <a:spcPct val="90000"/>
              </a:lnSpc>
              <a:spcBef>
                <a:spcPts val="14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t>Ιδιαίτερες σημαίες...</a:t>
            </a:r>
            <a:endParaRPr/>
          </a:p>
        </p:txBody>
      </p:sp>
      <p:sp>
        <p:nvSpPr>
          <p:cNvPr id="155" name="Google Shape;155;p19"/>
          <p:cNvSpPr txBox="1"/>
          <p:nvPr>
            <p:ph idx="1" type="body"/>
          </p:nvPr>
        </p:nvSpPr>
        <p:spPr>
          <a:xfrm>
            <a:off x="822325" y="1384697"/>
            <a:ext cx="7543800" cy="3017100"/>
          </a:xfrm>
          <a:prstGeom prst="rect">
            <a:avLst/>
          </a:prstGeom>
        </p:spPr>
        <p:txBody>
          <a:bodyPr anchorCtr="0" anchor="t" bIns="45700" lIns="0" spcFirstLastPara="1" rIns="0" wrap="square" tIns="45700">
            <a:noAutofit/>
          </a:bodyPr>
          <a:lstStyle/>
          <a:p>
            <a:pPr indent="0" lvl="0" marL="0" rtl="0" algn="l">
              <a:lnSpc>
                <a:spcPct val="115000"/>
              </a:lnSpc>
              <a:spcBef>
                <a:spcPts val="400"/>
              </a:spcBef>
              <a:spcAft>
                <a:spcPts val="0"/>
              </a:spcAft>
              <a:buNone/>
            </a:pPr>
            <a:r>
              <a:rPr lang="el-GR" sz="2400">
                <a:solidFill>
                  <a:schemeClr val="dk1"/>
                </a:solidFill>
                <a:highlight>
                  <a:srgbClr val="FFFFFF"/>
                </a:highlight>
                <a:latin typeface="Arial"/>
                <a:ea typeface="Arial"/>
                <a:cs typeface="Arial"/>
                <a:sym typeface="Arial"/>
              </a:rPr>
              <a:t>Εθνικές Σημαίες μικρών χωρών που (ίσως) δεν ξέραμε ότι υπάρχαν</a:t>
            </a:r>
            <a:endParaRPr sz="2400">
              <a:solidFill>
                <a:schemeClr val="dk1"/>
              </a:solidFill>
              <a:highlight>
                <a:srgbClr val="FFFFFF"/>
              </a:highlight>
              <a:latin typeface="Arial"/>
              <a:ea typeface="Arial"/>
              <a:cs typeface="Arial"/>
              <a:sym typeface="Arial"/>
            </a:endParaRPr>
          </a:p>
          <a:p>
            <a:pPr indent="0" lvl="0" marL="0" rtl="0" algn="l">
              <a:lnSpc>
                <a:spcPct val="115000"/>
              </a:lnSpc>
              <a:spcBef>
                <a:spcPts val="1100"/>
              </a:spcBef>
              <a:spcAft>
                <a:spcPts val="1100"/>
              </a:spcAft>
              <a:buNone/>
            </a:pPr>
            <a:r>
              <a:rPr lang="el-GR" sz="2400">
                <a:solidFill>
                  <a:schemeClr val="dk1"/>
                </a:solidFill>
                <a:highlight>
                  <a:srgbClr val="FFFFFF"/>
                </a:highlight>
                <a:latin typeface="Arial"/>
                <a:ea typeface="Arial"/>
                <a:cs typeface="Arial"/>
                <a:sym typeface="Arial"/>
              </a:rPr>
              <a:t>Σημαίες με ιδιαίτερο συμβολισμό</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0"/>
          <p:cNvSpPr txBox="1"/>
          <p:nvPr>
            <p:ph idx="1" type="body"/>
          </p:nvPr>
        </p:nvSpPr>
        <p:spPr>
          <a:xfrm>
            <a:off x="822325" y="3339703"/>
            <a:ext cx="7543800" cy="85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SzPts val="1100"/>
              <a:buNone/>
            </a:pPr>
            <a:r>
              <a:rPr lang="el-GR">
                <a:solidFill>
                  <a:schemeClr val="dk1"/>
                </a:solidFill>
                <a:highlight>
                  <a:srgbClr val="FFFFFF"/>
                </a:highlight>
                <a:latin typeface="Arial"/>
                <a:ea typeface="Arial"/>
                <a:cs typeface="Arial"/>
                <a:sym typeface="Arial"/>
              </a:rPr>
              <a:t>Σημαίες μικρών χωρών </a:t>
            </a:r>
            <a:endParaRPr>
              <a:solidFill>
                <a:schemeClr val="dk1"/>
              </a:solidFill>
              <a:highlight>
                <a:srgbClr val="FFFFFF"/>
              </a:highlight>
              <a:latin typeface="Arial"/>
              <a:ea typeface="Arial"/>
              <a:cs typeface="Arial"/>
              <a:sym typeface="Arial"/>
            </a:endParaRPr>
          </a:p>
          <a:p>
            <a:pPr indent="0" lvl="0" marL="0" rtl="0" algn="l">
              <a:lnSpc>
                <a:spcPct val="115000"/>
              </a:lnSpc>
              <a:spcBef>
                <a:spcPts val="1100"/>
              </a:spcBef>
              <a:spcAft>
                <a:spcPts val="0"/>
              </a:spcAft>
              <a:buClr>
                <a:schemeClr val="dk1"/>
              </a:buClr>
              <a:buSzPts val="1100"/>
              <a:buFont typeface="Arial"/>
              <a:buNone/>
            </a:pPr>
            <a:r>
              <a:rPr lang="el-GR">
                <a:solidFill>
                  <a:schemeClr val="dk1"/>
                </a:solidFill>
                <a:highlight>
                  <a:srgbClr val="FFFFFF"/>
                </a:highlight>
                <a:latin typeface="Arial"/>
                <a:ea typeface="Arial"/>
                <a:cs typeface="Arial"/>
                <a:sym typeface="Arial"/>
              </a:rPr>
              <a:t>Σημαίες με ιδιαίτερο συμβολισμό</a:t>
            </a:r>
            <a:endParaRPr>
              <a:solidFill>
                <a:srgbClr val="404040"/>
              </a:solidFill>
            </a:endParaRPr>
          </a:p>
          <a:p>
            <a:pPr indent="0" lvl="0" marL="0" rtl="0" algn="l">
              <a:lnSpc>
                <a:spcPct val="90000"/>
              </a:lnSpc>
              <a:spcBef>
                <a:spcPts val="1100"/>
              </a:spcBef>
              <a:spcAft>
                <a:spcPts val="0"/>
              </a:spcAft>
              <a:buSzPts val="2400"/>
              <a:buNone/>
            </a:pPr>
            <a:r>
              <a:t/>
            </a:r>
            <a:endParaRPr/>
          </a:p>
        </p:txBody>
      </p:sp>
      <p:sp>
        <p:nvSpPr>
          <p:cNvPr id="161" name="Google Shape;161;p20"/>
          <p:cNvSpPr txBox="1"/>
          <p:nvPr>
            <p:ph type="title"/>
          </p:nvPr>
        </p:nvSpPr>
        <p:spPr>
          <a:xfrm>
            <a:off x="822325" y="569119"/>
            <a:ext cx="7543800" cy="26742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None/>
            </a:pPr>
            <a:r>
              <a:rPr lang="el-GR">
                <a:solidFill>
                  <a:srgbClr val="3F3F3F"/>
                </a:solidFill>
              </a:rPr>
              <a:t>Ιδιαίτερες σημαίες</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822325" y="215503"/>
            <a:ext cx="7543800" cy="1086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l-GR">
                <a:solidFill>
                  <a:srgbClr val="444444"/>
                </a:solidFill>
                <a:highlight>
                  <a:srgbClr val="FFFFFF"/>
                </a:highlight>
                <a:latin typeface="Arial"/>
                <a:ea typeface="Arial"/>
                <a:cs typeface="Arial"/>
                <a:sym typeface="Arial"/>
              </a:rPr>
              <a:t>Νεπάλ</a:t>
            </a:r>
            <a:endParaRPr/>
          </a:p>
        </p:txBody>
      </p:sp>
      <p:sp>
        <p:nvSpPr>
          <p:cNvPr id="167" name="Google Shape;167;p21"/>
          <p:cNvSpPr txBox="1"/>
          <p:nvPr>
            <p:ph idx="1" type="body"/>
          </p:nvPr>
        </p:nvSpPr>
        <p:spPr>
          <a:xfrm>
            <a:off x="822325" y="1384700"/>
            <a:ext cx="3510600" cy="30171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Πρόκειται για ένα ασυνήθιστο σχέδιο που θέλει να συμβολίσει τις κορυφές των Ιμαλαϊων</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l-GR" sz="1200">
                <a:solidFill>
                  <a:schemeClr val="dk1"/>
                </a:solidFill>
                <a:highlight>
                  <a:srgbClr val="FFFFFF"/>
                </a:highlight>
                <a:latin typeface="Arial"/>
                <a:ea typeface="Arial"/>
                <a:cs typeface="Arial"/>
                <a:sym typeface="Arial"/>
              </a:rPr>
              <a:t>Ο ήλιος και το φεγγάρι θέλουν να συμβολίσουν τη γαλήνη. </a:t>
            </a:r>
            <a:endParaRPr sz="1200">
              <a:solidFill>
                <a:schemeClr val="dk1"/>
              </a:solidFill>
              <a:highlight>
                <a:srgbClr val="FFFFFF"/>
              </a:highlight>
              <a:latin typeface="Arial"/>
              <a:ea typeface="Arial"/>
              <a:cs typeface="Arial"/>
              <a:sym typeface="Arial"/>
            </a:endParaRPr>
          </a:p>
          <a:p>
            <a:pPr indent="0" lvl="0" marL="0" rtl="0" algn="l">
              <a:spcBef>
                <a:spcPts val="1200"/>
              </a:spcBef>
              <a:spcAft>
                <a:spcPts val="200"/>
              </a:spcAft>
              <a:buNone/>
            </a:pPr>
            <a:r>
              <a:rPr lang="el-GR" sz="1200">
                <a:solidFill>
                  <a:schemeClr val="dk1"/>
                </a:solidFill>
                <a:highlight>
                  <a:srgbClr val="FFFFFF"/>
                </a:highlight>
                <a:latin typeface="Arial"/>
                <a:ea typeface="Arial"/>
                <a:cs typeface="Arial"/>
                <a:sym typeface="Arial"/>
              </a:rPr>
              <a:t>Το βυσσινί είναι το χρώμα του εθνικού λουλουδιού του Νεπάλ – του Ροδόδεντρου - ενώ το μπλε περίγραμμα συμβολίζει την ειρήνη.</a:t>
            </a:r>
            <a:endParaRPr/>
          </a:p>
        </p:txBody>
      </p:sp>
      <p:pic>
        <p:nvPicPr>
          <p:cNvPr id="168" name="Google Shape;168;p21"/>
          <p:cNvPicPr preferRelativeResize="0"/>
          <p:nvPr/>
        </p:nvPicPr>
        <p:blipFill>
          <a:blip r:embed="rId3">
            <a:alphaModFix/>
          </a:blip>
          <a:stretch>
            <a:fillRect/>
          </a:stretch>
        </p:blipFill>
        <p:spPr>
          <a:xfrm>
            <a:off x="4485325" y="1454803"/>
            <a:ext cx="4506274" cy="30041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