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825038" y="334171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 rot="5400000">
            <a:off x="3086160" y="-878900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 txBox="1"/>
          <p:nvPr>
            <p:ph type="title"/>
          </p:nvPr>
        </p:nvSpPr>
        <p:spPr>
          <a:xfrm rot="5400000">
            <a:off x="5369550" y="1483427"/>
            <a:ext cx="4320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 rot="5400000">
            <a:off x="1368975" y="-431173"/>
            <a:ext cx="4320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82296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822960" y="1384539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6"/>
          <p:cNvSpPr txBox="1"/>
          <p:nvPr>
            <p:ph idx="2" type="body"/>
          </p:nvPr>
        </p:nvSpPr>
        <p:spPr>
          <a:xfrm>
            <a:off x="822960" y="1936751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3" type="body"/>
          </p:nvPr>
        </p:nvSpPr>
        <p:spPr>
          <a:xfrm>
            <a:off x="4663440" y="1384539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6"/>
          <p:cNvSpPr txBox="1"/>
          <p:nvPr>
            <p:ph idx="4" type="body"/>
          </p:nvPr>
        </p:nvSpPr>
        <p:spPr>
          <a:xfrm>
            <a:off x="4663440" y="1936750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13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3600450" y="548640"/>
            <a:ext cx="48693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3600450" y="4844839"/>
            <a:ext cx="3486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3714750"/>
            <a:ext cx="9141600" cy="14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12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822960" y="3806190"/>
            <a:ext cx="7589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/>
          <p:nvPr>
            <p:ph idx="2" type="pic"/>
          </p:nvPr>
        </p:nvSpPr>
        <p:spPr>
          <a:xfrm>
            <a:off x="12" y="0"/>
            <a:ext cx="9144000" cy="3686400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anchorCtr="0" anchor="t" bIns="45700" lIns="457200" spcFirstLastPara="1" rIns="0" wrap="square" tIns="4572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822960" y="4430268"/>
            <a:ext cx="75894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4750737"/>
            <a:ext cx="9144000" cy="4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y-YRZHutDRk" TargetMode="External"/><Relationship Id="rId4" Type="http://schemas.openxmlformats.org/officeDocument/2006/relationships/hyperlink" Target="https://www.youtube.com/watch?v=y-YRZHutDRk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l-GR"/>
              <a:t>Tux Paint</a:t>
            </a:r>
            <a:endParaRPr/>
          </a:p>
        </p:txBody>
      </p:sp>
      <p:sp>
        <p:nvSpPr>
          <p:cNvPr id="106" name="Google Shape;106;p13"/>
          <p:cNvSpPr txBox="1"/>
          <p:nvPr>
            <p:ph idx="1" type="subTitle"/>
          </p:nvPr>
        </p:nvSpPr>
        <p:spPr>
          <a:xfrm>
            <a:off x="825038" y="334171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l-GR"/>
              <a:t>ΜΆΘΗΜΑ 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l-GR">
                <a:solidFill>
                  <a:srgbClr val="3F3F3F"/>
                </a:solidFill>
              </a:rPr>
              <a:t>Στο σημερινό μάθημα θα…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822325" y="1437085"/>
            <a:ext cx="75438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Μάθουμε τους δύο διαφορετικούς τύπους υπολογιστών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Μάθουμε πως να χρησιμοποιούμε τις σφραγίδες του TuxPaint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Μάθουμε να μετράμε ζωάκια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Μάθουμε να αθροίζουμε σφραγίδες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Μάθουμε να εισάγουμε μαγικά εφέ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el-GR" sz="3200">
                <a:solidFill>
                  <a:srgbClr val="3F3F3F"/>
                </a:solidFill>
              </a:rPr>
              <a:t>Ποιος μπορεί να μου δείξει πως καθόμαστε σωστά μπροστά στον υπολογιστή?</a:t>
            </a:r>
            <a:endParaRPr/>
          </a:p>
        </p:txBody>
      </p:sp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l-GR">
                <a:solidFill>
                  <a:srgbClr val="3F3F3F"/>
                </a:solidFill>
              </a:rPr>
              <a:t>Σταθερός ΗΥ / Φορητός ΗΥ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Σε τι μοιάζουν;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Σε τι διαφέρουν;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Μπορείς να δείξεις που είναι…</a:t>
            </a:r>
            <a:endParaRPr/>
          </a:p>
          <a:p>
            <a:pPr indent="-101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 "/>
            </a:pPr>
            <a:r>
              <a:rPr lang="el-GR" sz="1600"/>
              <a:t>(το πληκτρολόγιο, η οθόνη, το ποντίκι, …)</a:t>
            </a:r>
            <a:endParaRPr/>
          </a:p>
        </p:txBody>
      </p:sp>
      <p:pic>
        <p:nvPicPr>
          <p:cNvPr descr="http://www.pcfixitnow.com/siteimages/laptop.jpg" id="125" name="Google Shape;1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8713" y="2380060"/>
            <a:ext cx="3153965" cy="2541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thumb/2/2d/Desktop.jpg/930px-Desktop.jpg" id="126" name="Google Shape;12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8" y="2733675"/>
            <a:ext cx="2728913" cy="2252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l-GR">
                <a:solidFill>
                  <a:srgbClr val="3F3F3F"/>
                </a:solidFill>
              </a:rPr>
              <a:t>Tux Paint</a:t>
            </a:r>
            <a:endParaRPr/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822956" y="1384294"/>
            <a:ext cx="2668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Είναι ένα πρόγραμμα του υπολογιστή</a:t>
            </a: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7700" y="766500"/>
            <a:ext cx="5250225" cy="411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l-GR">
                <a:solidFill>
                  <a:srgbClr val="3F3F3F"/>
                </a:solidFill>
              </a:rPr>
              <a:t>Μετράμε…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822955" y="1384300"/>
            <a:ext cx="37491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Χρησιμοποιήστε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το πινέλο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τις σφραγίδες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Αλλάξτε μέγεθος στις σφραγίδες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3375" y="0"/>
            <a:ext cx="2981400" cy="234979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2396325" y="4180700"/>
            <a:ext cx="27018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Όποιος τελειώσει να κάνει νέο έγγραφο με μεγαλύτερα νούμερα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6200" y="2681900"/>
            <a:ext cx="3075750" cy="2307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l-GR"/>
              <a:t>Προσθέστε ζωάκια…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b="10262" l="19678" r="19450" t="8076"/>
          <a:stretch/>
        </p:blipFill>
        <p:spPr>
          <a:xfrm>
            <a:off x="1534650" y="1642400"/>
            <a:ext cx="5371173" cy="33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l-GR">
                <a:solidFill>
                  <a:srgbClr val="3F3F3F"/>
                </a:solidFill>
              </a:rPr>
              <a:t>Γραμμές τρένου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827581" y="1384300"/>
            <a:ext cx="29217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Θέλετε να δούμε τον Τόμας το τρενάκι; </a:t>
            </a:r>
            <a:r>
              <a:rPr lang="el-GR" u="sng">
                <a:solidFill>
                  <a:schemeClr val="hlink"/>
                </a:solidFill>
                <a:hlinkClick r:id="rId3"/>
              </a:rPr>
              <a:t>Thomas the Tank Engine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Χρησιμοποιείστε το Μαγικό </a:t>
            </a:r>
            <a:br>
              <a:rPr lang="el-GR"/>
            </a:br>
            <a:r>
              <a:rPr lang="el-GR"/>
              <a:t>εργαλείο των γραμμών</a:t>
            </a:r>
            <a:br>
              <a:rPr lang="el-GR"/>
            </a:br>
            <a:r>
              <a:rPr lang="el-GR"/>
              <a:t>και σφραγίδες τρένου</a:t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5004048" y="557517"/>
            <a:ext cx="39603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6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https://www.youtube.com/watch?v=y-YRZHutDRk</a:t>
            </a:r>
            <a:r>
              <a:rPr b="0" i="0" lang="el-GR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8100" y="1482775"/>
            <a:ext cx="5145899" cy="37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67637" y="1384300"/>
            <a:ext cx="3406835" cy="29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l-GR">
                <a:solidFill>
                  <a:srgbClr val="3F3F3F"/>
                </a:solidFill>
              </a:rPr>
              <a:t>Ανακεφαλαίωση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Ποια εργαλεία χρησιμοποιήσαμε σήμερα;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Ποιο σου άρεσε περισσότερο και γιατί;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Την επόμενη εβδομάδα θα μάθουμε και άλλα μαγικά εργαλεία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